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9" r:id="rId4"/>
    <p:sldId id="288" r:id="rId5"/>
    <p:sldId id="271" r:id="rId6"/>
    <p:sldId id="272" r:id="rId7"/>
    <p:sldId id="273" r:id="rId8"/>
    <p:sldId id="286" r:id="rId9"/>
    <p:sldId id="284" r:id="rId10"/>
    <p:sldId id="280" r:id="rId11"/>
    <p:sldId id="281" r:id="rId12"/>
    <p:sldId id="283" r:id="rId13"/>
    <p:sldId id="275" r:id="rId14"/>
    <p:sldId id="277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42"/>
    <p:restoredTop sz="94643"/>
  </p:normalViewPr>
  <p:slideViewPr>
    <p:cSldViewPr snapToGrid="0" snapToObjects="1">
      <p:cViewPr varScale="1">
        <p:scale>
          <a:sx n="127" d="100"/>
          <a:sy n="127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4420-6680-5A4A-BA00-6BB98AE23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9DC34-7918-094E-8EAD-6232BB8E9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BE971-EA79-7143-8589-89B98361E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5892-CAB5-E94A-AB9D-8C9D60155845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D7505-A282-A148-84F1-A7DECD98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D2534-4A21-E346-A35D-FEAAB5EA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408-B8BE-704B-9DA6-27C185EFD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2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C622-ABBE-1042-A5C9-D48A76FA4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7DDAA-D8F9-E344-8C5C-D2FF9D592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AC9D3-E75C-1048-8806-ED79EA52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5892-CAB5-E94A-AB9D-8C9D60155845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B3834-991E-DB4D-B2F4-63914CB9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DE082-FE96-084E-BD15-5C1DC408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408-B8BE-704B-9DA6-27C185EFD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8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E8A8EF-C74C-DD43-AA9A-A7DB42937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D72BC-070A-0249-B70E-00A85A7AB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8031F-19C5-2742-9059-035C66A6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5892-CAB5-E94A-AB9D-8C9D60155845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74249-EC60-9B4F-A4B4-B637BF88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7F603-1F8D-8545-84F4-9B3C85D1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408-B8BE-704B-9DA6-27C185EFD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8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8E98-C2BB-F24A-A341-F6DCE626A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6F424-8977-384D-9C92-8BB1C8C62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F878A-1ACC-624A-A376-F30D0088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5892-CAB5-E94A-AB9D-8C9D60155845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BECE3-A167-5643-BE56-58580ECB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1D121-D74C-6644-9006-F50A41C1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408-B8BE-704B-9DA6-27C185EFD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4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4A23-A1B1-B441-BCA0-EE3D2945B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26F04-001F-5446-947E-0E212740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3D02-E19E-0D48-969E-53AB2C60C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5892-CAB5-E94A-AB9D-8C9D60155845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55C1F-E714-034C-8E8B-529800DF8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1E3A3-C61C-DD4E-A20B-70CE9417C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408-B8BE-704B-9DA6-27C185EFD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2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067E-FDCE-BF47-951B-68397BAB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80041-C918-CF4E-AD00-6CDBF43B4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9FFD7-269D-7647-AF14-7A7B1FFF4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ACB0A-14D0-B14A-B37B-5A78CC4AC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5892-CAB5-E94A-AB9D-8C9D60155845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25E21-C53D-B444-936C-D82158D0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317B8-CE41-4546-AEB2-D1B48176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408-B8BE-704B-9DA6-27C185EFD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5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A60E-B993-A54B-B57F-DACBF138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E1FED-068D-B64E-B44C-EAAB2432B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3119F-50A5-6242-98D8-EAA98D7A1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BA3BC-12CE-8D4A-A793-F16C1DEA6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B6091-4310-C94F-ACAA-E9642D593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D9CC88-2728-F04C-A0FC-52BAEA917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5892-CAB5-E94A-AB9D-8C9D60155845}" type="datetimeFigureOut">
              <a:rPr lang="en-US" smtClean="0"/>
              <a:t>1/17/19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C94117-F370-8A47-995E-7D9605F5D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A2810-A4CB-B74C-807F-379F56EA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408-B8BE-704B-9DA6-27C185EFD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1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2D75-A84E-D14B-B9DF-E206DBDFE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3AC67-7C49-244D-8620-570BD4FB2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5892-CAB5-E94A-AB9D-8C9D60155845}" type="datetimeFigureOut">
              <a:rPr lang="en-US" smtClean="0"/>
              <a:t>1/17/19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DC747-5058-6B4A-A4D5-D6DEA9FF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BCC53-1A22-2241-82CE-59EE80906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408-B8BE-704B-9DA6-27C185EFD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0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C00BC5-20D1-D34F-A7F8-78C1C799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5892-CAB5-E94A-AB9D-8C9D60155845}" type="datetimeFigureOut">
              <a:rPr lang="en-US" smtClean="0"/>
              <a:t>1/17/19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FE014-BF99-A24F-BBD1-12F502803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5F4B9-D760-F145-A231-44169A41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408-B8BE-704B-9DA6-27C185EFD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4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52239-DF3E-DB4D-ABA2-082F5EE2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CE542-1D08-B24A-A112-748BB74B2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77417-D156-214B-A19A-C9FA85EDB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BCE93-151D-1A4C-8FCB-7D05AAAFF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5892-CAB5-E94A-AB9D-8C9D60155845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B4EC7-3D09-D443-80EC-146B3503D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4FB18-31CC-9E44-8636-74317D165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408-B8BE-704B-9DA6-27C185EFD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0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B014-158C-E042-AAC2-C7DB0F09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5D5D2-3E20-5E4A-8875-4280D3632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A0B55-BC10-5043-A235-F689E6346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92CD5-5263-9B4B-ABFF-F0F5B9C34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5892-CAB5-E94A-AB9D-8C9D60155845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7615B-59DE-1440-832D-2E8197FBF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76BF5-DE06-8A45-876D-E010599A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E408-B8BE-704B-9DA6-27C185EFD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9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126ECB-4AB1-A54E-A861-C3772D93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E6EFC-8FA3-2D4F-9DD0-179BFD59F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FDB40-64F4-CA40-9D82-C6A8A8FD9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35892-CAB5-E94A-AB9D-8C9D60155845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3C7C9-F166-E04B-A6E2-BCC606F57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18CAA-8F28-6E45-9FCD-39F86E95E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5E408-B8BE-704B-9DA6-27C185EFD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13D62-98B9-7542-A941-8B23B5817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1893"/>
            <a:ext cx="9144000" cy="2152218"/>
          </a:xfrm>
        </p:spPr>
        <p:txBody>
          <a:bodyPr/>
          <a:lstStyle/>
          <a:p>
            <a:r>
              <a:rPr lang="en-US" dirty="0"/>
              <a:t>CSCE-221</a:t>
            </a:r>
            <a:br>
              <a:rPr lang="en-US" dirty="0"/>
            </a:br>
            <a:r>
              <a:rPr lang="en-US" dirty="0" err="1"/>
              <a:t>Makefile</a:t>
            </a:r>
            <a:r>
              <a:rPr lang="en-US" dirty="0"/>
              <a:t>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28566-7819-2A44-8B02-BCA5AF224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3880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/>
              <a:t>Emil Thomas</a:t>
            </a:r>
          </a:p>
          <a:p>
            <a:r>
              <a:rPr lang="en-US" sz="4000"/>
              <a:t>01/17/19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D44528-97A9-834A-A1B2-A2A290312949}"/>
              </a:ext>
            </a:extLst>
          </p:cNvPr>
          <p:cNvSpPr txBox="1"/>
          <p:nvPr/>
        </p:nvSpPr>
        <p:spPr>
          <a:xfrm>
            <a:off x="2043096" y="6129338"/>
            <a:ext cx="97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Based on slides by Prof. Jeremy Gibson(UMB) and Prof. Shawn </a:t>
            </a:r>
            <a:r>
              <a:rPr lang="en-US" sz="2400" dirty="0" err="1"/>
              <a:t>Lupoli</a:t>
            </a:r>
            <a:r>
              <a:rPr lang="en-US" sz="2400" dirty="0"/>
              <a:t> (TAMU)</a:t>
            </a:r>
          </a:p>
        </p:txBody>
      </p:sp>
    </p:spTree>
    <p:extLst>
      <p:ext uri="{BB962C8B-B14F-4D97-AF65-F5344CB8AC3E}">
        <p14:creationId xmlns:p14="http://schemas.microsoft.com/office/powerpoint/2010/main" val="1959392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CD1A-C9B6-6647-A9B6-EF84CF443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err="1"/>
              <a:t>Makefile</a:t>
            </a:r>
            <a:r>
              <a:rPr lang="en-US" altLang="en-US" dirty="0"/>
              <a:t> another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DDEA6-19C4-594F-BAB3-3AFA780B1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0" lvl="3" indent="0">
              <a:buNone/>
            </a:pPr>
            <a:endParaRPr lang="en-US" altLang="en-US" dirty="0"/>
          </a:p>
          <a:p>
            <a:pPr>
              <a:buClr>
                <a:srgbClr val="000000"/>
              </a:buClr>
              <a:buSzPct val="100000"/>
            </a:pPr>
            <a:r>
              <a:rPr lang="en-US" altLang="en-US" dirty="0"/>
              <a:t>Consider a </a:t>
            </a:r>
            <a:r>
              <a:rPr lang="en-US" altLang="en-US" dirty="0" err="1"/>
              <a:t>cpp</a:t>
            </a:r>
            <a:r>
              <a:rPr lang="en-US" altLang="en-US" dirty="0"/>
              <a:t> project with files:</a:t>
            </a:r>
          </a:p>
          <a:p>
            <a:pPr>
              <a:buClr>
                <a:srgbClr val="000000"/>
              </a:buClr>
              <a:buSzPct val="100000"/>
              <a:buNone/>
            </a:pP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main.cpp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Point.h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Point.cpp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Clr>
                <a:srgbClr val="000000"/>
              </a:buClr>
              <a:buSzPct val="100000"/>
              <a:buNone/>
            </a:pP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Rectangle.h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Rectangle.cpp</a:t>
            </a:r>
            <a:endParaRPr lang="en-US" alt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3" indent="0">
              <a:buNone/>
            </a:pPr>
            <a:endParaRPr lang="en-US" altLang="en-US" dirty="0"/>
          </a:p>
          <a:p>
            <a:r>
              <a:rPr lang="en-US" altLang="en-US" dirty="0"/>
              <a:t>Our objective is to create a </a:t>
            </a:r>
            <a:r>
              <a:rPr lang="en-US" altLang="en-US" dirty="0" err="1"/>
              <a:t>makefile</a:t>
            </a:r>
            <a:r>
              <a:rPr lang="en-US" altLang="en-US" dirty="0"/>
              <a:t>, with the end </a:t>
            </a:r>
            <a:br>
              <a:rPr lang="en-US" altLang="en-US" dirty="0"/>
            </a:br>
            <a:r>
              <a:rPr lang="en-US" altLang="en-US" dirty="0"/>
              <a:t>goal of a executable named “proj1”</a:t>
            </a:r>
          </a:p>
          <a:p>
            <a:endParaRPr lang="en-US" altLang="en-US" dirty="0"/>
          </a:p>
          <a:p>
            <a:r>
              <a:rPr lang="en-US" altLang="en-US" dirty="0"/>
              <a:t>A file/target may depend on one or more other files</a:t>
            </a:r>
          </a:p>
          <a:p>
            <a:pPr lvl="1"/>
            <a:r>
              <a:rPr lang="en-US" altLang="en-US" dirty="0"/>
              <a:t>Need to ensure correct compilation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12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5F83-4A4B-EB45-91A1-2A06217A1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Graph of the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AC522-2762-584D-A833-3001D34C0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063163" cy="48037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20D254B-C08A-1148-BDB5-96318F6BD988}"/>
              </a:ext>
            </a:extLst>
          </p:cNvPr>
          <p:cNvGrpSpPr/>
          <p:nvPr/>
        </p:nvGrpSpPr>
        <p:grpSpPr>
          <a:xfrm>
            <a:off x="533400" y="1866900"/>
            <a:ext cx="8647113" cy="4762500"/>
            <a:chOff x="533400" y="1866900"/>
            <a:chExt cx="8647113" cy="47625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A64A427-715D-8C49-93CB-5062FEC8630F}"/>
                </a:ext>
              </a:extLst>
            </p:cNvPr>
            <p:cNvSpPr/>
            <p:nvPr/>
          </p:nvSpPr>
          <p:spPr bwMode="auto">
            <a:xfrm>
              <a:off x="4092575" y="6057900"/>
              <a:ext cx="1409700" cy="571500"/>
            </a:xfrm>
            <a:prstGeom prst="rect">
              <a:avLst/>
            </a:prstGeom>
            <a:solidFill>
              <a:srgbClr val="9BBB5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</a:rPr>
                <a:t>Point.h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490E120-73AD-1A41-BBA8-B6266B4131E6}"/>
                </a:ext>
              </a:extLst>
            </p:cNvPr>
            <p:cNvSpPr/>
            <p:nvPr/>
          </p:nvSpPr>
          <p:spPr bwMode="auto">
            <a:xfrm>
              <a:off x="3282950" y="1866900"/>
              <a:ext cx="1162050" cy="571500"/>
            </a:xfrm>
            <a:prstGeom prst="rect">
              <a:avLst/>
            </a:prstGeom>
            <a:solidFill>
              <a:srgbClr val="9BBB5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r>
                <a:rPr lang="en-US" sz="2800" kern="0" dirty="0">
                  <a:solidFill>
                    <a:prstClr val="white"/>
                  </a:solidFill>
                  <a:latin typeface="Arial" charset="0"/>
                </a:rPr>
                <a:t>proj1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7D016C4-A3B9-704F-B6E5-6B68F416977F}"/>
                </a:ext>
              </a:extLst>
            </p:cNvPr>
            <p:cNvSpPr/>
            <p:nvPr/>
          </p:nvSpPr>
          <p:spPr bwMode="auto">
            <a:xfrm>
              <a:off x="3863975" y="4267200"/>
              <a:ext cx="1866900" cy="571500"/>
            </a:xfrm>
            <a:prstGeom prst="rect">
              <a:avLst/>
            </a:prstGeom>
            <a:solidFill>
              <a:srgbClr val="9BBB5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</a:rPr>
                <a:t>Point.cpp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F375223-1C51-C94D-8F84-530B6075E248}"/>
                </a:ext>
              </a:extLst>
            </p:cNvPr>
            <p:cNvSpPr/>
            <p:nvPr/>
          </p:nvSpPr>
          <p:spPr bwMode="auto">
            <a:xfrm>
              <a:off x="4054475" y="3009900"/>
              <a:ext cx="1485900" cy="571500"/>
            </a:xfrm>
            <a:prstGeom prst="rect">
              <a:avLst/>
            </a:prstGeom>
            <a:solidFill>
              <a:srgbClr val="9BBB5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</a:rPr>
                <a:t>Point.o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E982EB2-E10E-B241-870C-496907415781}"/>
                </a:ext>
              </a:extLst>
            </p:cNvPr>
            <p:cNvSpPr/>
            <p:nvPr/>
          </p:nvSpPr>
          <p:spPr bwMode="auto">
            <a:xfrm>
              <a:off x="6016625" y="3009900"/>
              <a:ext cx="2209800" cy="571500"/>
            </a:xfrm>
            <a:prstGeom prst="rect">
              <a:avLst/>
            </a:prstGeom>
            <a:solidFill>
              <a:srgbClr val="9BBB5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</a:rPr>
                <a:t>Rectangle.o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481B341-E39F-544A-9B38-5E466F39ED98}"/>
                </a:ext>
              </a:extLst>
            </p:cNvPr>
            <p:cNvSpPr/>
            <p:nvPr/>
          </p:nvSpPr>
          <p:spPr bwMode="auto">
            <a:xfrm>
              <a:off x="6016625" y="5334000"/>
              <a:ext cx="2209800" cy="571500"/>
            </a:xfrm>
            <a:prstGeom prst="rect">
              <a:avLst/>
            </a:prstGeom>
            <a:solidFill>
              <a:srgbClr val="9BBB5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</a:rPr>
                <a:t>Rectangle.h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FA4B009-28A6-554F-89D7-264998666005}"/>
                </a:ext>
              </a:extLst>
            </p:cNvPr>
            <p:cNvSpPr/>
            <p:nvPr/>
          </p:nvSpPr>
          <p:spPr bwMode="auto">
            <a:xfrm>
              <a:off x="5883275" y="4267200"/>
              <a:ext cx="2476500" cy="571500"/>
            </a:xfrm>
            <a:prstGeom prst="rect">
              <a:avLst/>
            </a:prstGeom>
            <a:solidFill>
              <a:srgbClr val="9BBB5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</a:rPr>
                <a:t>Rectangle.cpp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387E49B-6FEA-D048-BDCA-0EF85A2A61BF}"/>
                </a:ext>
              </a:extLst>
            </p:cNvPr>
            <p:cNvSpPr/>
            <p:nvPr/>
          </p:nvSpPr>
          <p:spPr bwMode="auto">
            <a:xfrm>
              <a:off x="1825625" y="4267200"/>
              <a:ext cx="1752600" cy="571500"/>
            </a:xfrm>
            <a:prstGeom prst="rect">
              <a:avLst/>
            </a:prstGeom>
            <a:solidFill>
              <a:srgbClr val="9BBB5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</a:rPr>
                <a:t>main.cpp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130D940-9F81-6144-A72C-C836E58A2783}"/>
                </a:ext>
              </a:extLst>
            </p:cNvPr>
            <p:cNvSpPr/>
            <p:nvPr/>
          </p:nvSpPr>
          <p:spPr bwMode="auto">
            <a:xfrm>
              <a:off x="2035175" y="3009900"/>
              <a:ext cx="1333500" cy="571500"/>
            </a:xfrm>
            <a:prstGeom prst="rect">
              <a:avLst/>
            </a:prstGeom>
            <a:solidFill>
              <a:srgbClr val="9BBB5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</a:rPr>
                <a:t>main.o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1611D9E-A072-D847-834B-FBB8744B5BD4}"/>
                </a:ext>
              </a:extLst>
            </p:cNvPr>
            <p:cNvCxnSpPr>
              <a:cxnSpLocks noChangeShapeType="1"/>
              <a:stCxn id="81" idx="2"/>
              <a:endCxn id="83" idx="0"/>
            </p:cNvCxnSpPr>
            <p:nvPr/>
          </p:nvCxnSpPr>
          <p:spPr bwMode="auto">
            <a:xfrm flipH="1">
              <a:off x="7121525" y="3581400"/>
              <a:ext cx="0" cy="685800"/>
            </a:xfrm>
            <a:prstGeom prst="line">
              <a:avLst/>
            </a:prstGeom>
            <a:noFill/>
            <a:ln w="5715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2BCF5B7-B738-5444-89A5-5539B4E7D28C}"/>
                </a:ext>
              </a:extLst>
            </p:cNvPr>
            <p:cNvCxnSpPr>
              <a:cxnSpLocks noChangeShapeType="1"/>
              <a:stCxn id="78" idx="2"/>
              <a:endCxn id="85" idx="0"/>
            </p:cNvCxnSpPr>
            <p:nvPr/>
          </p:nvCxnSpPr>
          <p:spPr bwMode="auto">
            <a:xfrm flipH="1">
              <a:off x="2701925" y="2438400"/>
              <a:ext cx="1162050" cy="57150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AB7D3D1-273E-CA4A-9CE8-06AA8496650F}"/>
                </a:ext>
              </a:extLst>
            </p:cNvPr>
            <p:cNvCxnSpPr>
              <a:cxnSpLocks noChangeShapeType="1"/>
              <a:stCxn id="84" idx="2"/>
              <a:endCxn id="77" idx="1"/>
            </p:cNvCxnSpPr>
            <p:nvPr/>
          </p:nvCxnSpPr>
          <p:spPr bwMode="auto">
            <a:xfrm>
              <a:off x="2701925" y="4838700"/>
              <a:ext cx="1390650" cy="1504950"/>
            </a:xfrm>
            <a:prstGeom prst="line">
              <a:avLst/>
            </a:prstGeom>
            <a:noFill/>
            <a:ln w="57150" algn="ctr">
              <a:solidFill>
                <a:srgbClr val="CC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0C4C8F2-85A6-3244-A034-A25BBC8995DC}"/>
                </a:ext>
              </a:extLst>
            </p:cNvPr>
            <p:cNvCxnSpPr>
              <a:cxnSpLocks noChangeShapeType="1"/>
              <a:stCxn id="79" idx="2"/>
              <a:endCxn id="77" idx="0"/>
            </p:cNvCxnSpPr>
            <p:nvPr/>
          </p:nvCxnSpPr>
          <p:spPr bwMode="auto">
            <a:xfrm>
              <a:off x="4797425" y="4838700"/>
              <a:ext cx="0" cy="1219200"/>
            </a:xfrm>
            <a:prstGeom prst="line">
              <a:avLst/>
            </a:prstGeom>
            <a:noFill/>
            <a:ln w="57150" algn="ctr">
              <a:solidFill>
                <a:srgbClr val="CC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A7C94EA-3C6D-AF48-99CA-E27AC35E54D1}"/>
                </a:ext>
              </a:extLst>
            </p:cNvPr>
            <p:cNvCxnSpPr>
              <a:cxnSpLocks noChangeShapeType="1"/>
              <a:stCxn id="83" idx="2"/>
              <a:endCxn id="82" idx="0"/>
            </p:cNvCxnSpPr>
            <p:nvPr/>
          </p:nvCxnSpPr>
          <p:spPr bwMode="auto">
            <a:xfrm>
              <a:off x="7121525" y="4838700"/>
              <a:ext cx="0" cy="495300"/>
            </a:xfrm>
            <a:prstGeom prst="line">
              <a:avLst/>
            </a:prstGeom>
            <a:noFill/>
            <a:ln w="57150" algn="ctr">
              <a:solidFill>
                <a:srgbClr val="CC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9E82BCC-9D9F-944B-94F3-66A2DB4D94F7}"/>
                </a:ext>
              </a:extLst>
            </p:cNvPr>
            <p:cNvCxnSpPr>
              <a:cxnSpLocks noChangeShapeType="1"/>
              <a:stCxn id="82" idx="2"/>
              <a:endCxn id="77" idx="3"/>
            </p:cNvCxnSpPr>
            <p:nvPr/>
          </p:nvCxnSpPr>
          <p:spPr bwMode="auto">
            <a:xfrm flipH="1">
              <a:off x="5502275" y="5905500"/>
              <a:ext cx="1619250" cy="438150"/>
            </a:xfrm>
            <a:prstGeom prst="line">
              <a:avLst/>
            </a:prstGeom>
            <a:noFill/>
            <a:ln w="57150" algn="ctr">
              <a:solidFill>
                <a:srgbClr val="CC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6ECD7C8-5CF7-9049-BE5D-FDEB321B1C0F}"/>
                </a:ext>
              </a:extLst>
            </p:cNvPr>
            <p:cNvCxnSpPr>
              <a:cxnSpLocks noChangeShapeType="1"/>
              <a:stCxn id="85" idx="2"/>
              <a:endCxn id="84" idx="0"/>
            </p:cNvCxnSpPr>
            <p:nvPr/>
          </p:nvCxnSpPr>
          <p:spPr bwMode="auto">
            <a:xfrm>
              <a:off x="2701925" y="3581400"/>
              <a:ext cx="0" cy="685800"/>
            </a:xfrm>
            <a:prstGeom prst="line">
              <a:avLst/>
            </a:prstGeom>
            <a:noFill/>
            <a:ln w="5715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A125676-28D5-5C4A-BFDF-A25457A27207}"/>
                </a:ext>
              </a:extLst>
            </p:cNvPr>
            <p:cNvCxnSpPr>
              <a:cxnSpLocks noChangeShapeType="1"/>
              <a:stCxn id="78" idx="2"/>
              <a:endCxn id="80" idx="0"/>
            </p:cNvCxnSpPr>
            <p:nvPr/>
          </p:nvCxnSpPr>
          <p:spPr bwMode="auto">
            <a:xfrm>
              <a:off x="3863975" y="2438400"/>
              <a:ext cx="933450" cy="57150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221AC4F-DE37-F94F-AE40-F5508A0C5C61}"/>
                </a:ext>
              </a:extLst>
            </p:cNvPr>
            <p:cNvCxnSpPr>
              <a:cxnSpLocks noChangeShapeType="1"/>
              <a:stCxn id="78" idx="2"/>
              <a:endCxn id="81" idx="0"/>
            </p:cNvCxnSpPr>
            <p:nvPr/>
          </p:nvCxnSpPr>
          <p:spPr bwMode="auto">
            <a:xfrm>
              <a:off x="3863975" y="2438400"/>
              <a:ext cx="3257550" cy="57150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680ADC4-EB7A-604A-83CF-37C1A5FCB097}"/>
                </a:ext>
              </a:extLst>
            </p:cNvPr>
            <p:cNvSpPr/>
            <p:nvPr/>
          </p:nvSpPr>
          <p:spPr bwMode="auto">
            <a:xfrm>
              <a:off x="784225" y="3009900"/>
              <a:ext cx="666750" cy="571500"/>
            </a:xfrm>
            <a:prstGeom prst="rect">
              <a:avLst/>
            </a:prstGeom>
            <a:solidFill>
              <a:srgbClr val="9BBB5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sz="2000" b="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</a:rPr>
                <a:t>Link</a:t>
              </a:r>
              <a:endPara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00A4B1C-7FF9-2344-833C-7D08C903A14D}"/>
                </a:ext>
              </a:extLst>
            </p:cNvPr>
            <p:cNvSpPr/>
            <p:nvPr/>
          </p:nvSpPr>
          <p:spPr bwMode="auto">
            <a:xfrm>
              <a:off x="533400" y="5619750"/>
              <a:ext cx="1168400" cy="571500"/>
            </a:xfrm>
            <a:prstGeom prst="rect">
              <a:avLst/>
            </a:prstGeom>
            <a:solidFill>
              <a:srgbClr val="9BBB5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sz="2000" b="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</a:rPr>
                <a:t>Include</a:t>
              </a:r>
              <a:endPara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F43ED4A-8F94-2142-B652-5DA6FFA121A9}"/>
                </a:ext>
              </a:extLst>
            </p:cNvPr>
            <p:cNvSpPr/>
            <p:nvPr/>
          </p:nvSpPr>
          <p:spPr bwMode="auto">
            <a:xfrm>
              <a:off x="555625" y="4267200"/>
              <a:ext cx="1123950" cy="571500"/>
            </a:xfrm>
            <a:prstGeom prst="rect">
              <a:avLst/>
            </a:prstGeom>
            <a:solidFill>
              <a:srgbClr val="9BBB5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sz="2000" b="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</a:rPr>
                <a:t>Compile</a:t>
              </a:r>
              <a:endPara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EDA54AC-E90D-E843-9C45-4A60D9478576}"/>
                </a:ext>
              </a:extLst>
            </p:cNvPr>
            <p:cNvSpPr/>
            <p:nvPr/>
          </p:nvSpPr>
          <p:spPr bwMode="auto">
            <a:xfrm>
              <a:off x="7883525" y="2138363"/>
              <a:ext cx="1296988" cy="600075"/>
            </a:xfrm>
            <a:prstGeom prst="rect">
              <a:avLst/>
            </a:prstGeom>
            <a:solidFill>
              <a:srgbClr val="9BBB5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sz="2000" b="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</a:rPr>
                <a:t>Depends on</a:t>
              </a:r>
              <a:endPara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7927D70-FA9B-9B49-8D5D-F747D3C78E53}"/>
                </a:ext>
              </a:extLst>
            </p:cNvPr>
            <p:cNvCxnSpPr>
              <a:cxnSpLocks noChangeShapeType="1"/>
              <a:stCxn id="97" idx="0"/>
              <a:endCxn id="95" idx="2"/>
            </p:cNvCxnSpPr>
            <p:nvPr/>
          </p:nvCxnSpPr>
          <p:spPr bwMode="auto">
            <a:xfrm flipV="1">
              <a:off x="1117600" y="3581400"/>
              <a:ext cx="0" cy="685800"/>
            </a:xfrm>
            <a:prstGeom prst="straightConnector1">
              <a:avLst/>
            </a:prstGeom>
            <a:noFill/>
            <a:ln w="57150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3F9F896-7E03-E54F-8BB0-8B984D2A1DE6}"/>
                </a:ext>
              </a:extLst>
            </p:cNvPr>
            <p:cNvCxnSpPr>
              <a:cxnSpLocks noChangeShapeType="1"/>
              <a:stCxn id="95" idx="0"/>
            </p:cNvCxnSpPr>
            <p:nvPr/>
          </p:nvCxnSpPr>
          <p:spPr bwMode="auto">
            <a:xfrm flipV="1">
              <a:off x="1117600" y="2152650"/>
              <a:ext cx="0" cy="857250"/>
            </a:xfrm>
            <a:prstGeom prst="straightConnector1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78A07E7-3357-E246-80B6-28943D9A36C7}"/>
                </a:ext>
              </a:extLst>
            </p:cNvPr>
            <p:cNvCxnSpPr>
              <a:cxnSpLocks noChangeShapeType="1"/>
              <a:stCxn id="96" idx="0"/>
              <a:endCxn id="97" idx="2"/>
            </p:cNvCxnSpPr>
            <p:nvPr/>
          </p:nvCxnSpPr>
          <p:spPr bwMode="auto">
            <a:xfrm flipV="1">
              <a:off x="1117600" y="4838700"/>
              <a:ext cx="0" cy="781050"/>
            </a:xfrm>
            <a:prstGeom prst="straightConnector1">
              <a:avLst/>
            </a:prstGeom>
            <a:noFill/>
            <a:ln w="57150" algn="ctr">
              <a:solidFill>
                <a:srgbClr val="CC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9BE5CC7-48D5-0849-9510-AE8A474950A8}"/>
                </a:ext>
              </a:extLst>
            </p:cNvPr>
            <p:cNvCxnSpPr>
              <a:cxnSpLocks noChangeShapeType="1"/>
              <a:stCxn id="80" idx="2"/>
              <a:endCxn id="79" idx="0"/>
            </p:cNvCxnSpPr>
            <p:nvPr/>
          </p:nvCxnSpPr>
          <p:spPr bwMode="auto">
            <a:xfrm>
              <a:off x="4797425" y="3581400"/>
              <a:ext cx="0" cy="685800"/>
            </a:xfrm>
            <a:prstGeom prst="line">
              <a:avLst/>
            </a:prstGeom>
            <a:noFill/>
            <a:ln w="5715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3" name="TextBox 3">
            <a:extLst>
              <a:ext uri="{FF2B5EF4-FFF2-40B4-BE49-F238E27FC236}">
                <a16:creationId xmlns:a16="http://schemas.microsoft.com/office/drawing/2014/main" id="{06DF6CAA-3BC1-AE48-8873-C7E27C1B6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2635" y="6593681"/>
            <a:ext cx="71755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00" dirty="0"/>
              <a:t>Source: https://</a:t>
            </a:r>
            <a:r>
              <a:rPr lang="en-US" altLang="en-US" sz="1600" dirty="0" err="1"/>
              <a:t>www.cs.bu.edu</a:t>
            </a:r>
            <a:r>
              <a:rPr lang="en-US" altLang="en-US" sz="1600" dirty="0"/>
              <a:t>/teaching/</a:t>
            </a:r>
            <a:r>
              <a:rPr lang="en-US" altLang="en-US" sz="1600" dirty="0" err="1"/>
              <a:t>cpp</a:t>
            </a:r>
            <a:r>
              <a:rPr lang="en-US" altLang="en-US" sz="1600" dirty="0"/>
              <a:t>/writing-</a:t>
            </a:r>
            <a:r>
              <a:rPr lang="en-US" altLang="en-US" sz="1600" dirty="0" err="1"/>
              <a:t>makefiles</a:t>
            </a:r>
            <a:r>
              <a:rPr lang="en-US" altLang="en-US" sz="16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74527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904468CA-0FA5-2047-91C6-D5B05A14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2C5C8F8-EFDF-B841-8A95-D325508B4C82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A4A873D4-89A8-094E-8160-7BAECF8E57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err="1"/>
              <a:t>Makefile</a:t>
            </a:r>
            <a:r>
              <a:rPr lang="en-US" altLang="en-US" dirty="0"/>
              <a:t> 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DB6DC192-71A5-4A49-B934-D5208C9ADC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6234" y="1292772"/>
            <a:ext cx="10607566" cy="4884191"/>
          </a:xfrm>
          <a:solidFill>
            <a:srgbClr val="EAEAEA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600" b="1" dirty="0">
                <a:latin typeface="Courier New" panose="02070309020205020404" pitchFamily="49" charset="0"/>
              </a:rPr>
              <a:t>proj1: </a:t>
            </a:r>
            <a:r>
              <a:rPr lang="en-US" altLang="en-US" sz="2600" b="1" dirty="0" err="1">
                <a:latin typeface="Courier New" panose="02070309020205020404" pitchFamily="49" charset="0"/>
              </a:rPr>
              <a:t>main.o</a:t>
            </a:r>
            <a:r>
              <a:rPr lang="en-US" altLang="en-US" sz="2600" b="1" dirty="0">
                <a:latin typeface="Courier New" panose="02070309020205020404" pitchFamily="49" charset="0"/>
              </a:rPr>
              <a:t> </a:t>
            </a:r>
            <a:r>
              <a:rPr lang="en-US" altLang="en-US" sz="2600" b="1" dirty="0" err="1">
                <a:latin typeface="Courier New" panose="02070309020205020404" pitchFamily="49" charset="0"/>
              </a:rPr>
              <a:t>Point.o</a:t>
            </a:r>
            <a:r>
              <a:rPr lang="en-US" altLang="en-US" sz="2600" b="1" dirty="0">
                <a:latin typeface="Courier New" panose="02070309020205020404" pitchFamily="49" charset="0"/>
              </a:rPr>
              <a:t> </a:t>
            </a:r>
            <a:r>
              <a:rPr lang="en-US" altLang="en-US" sz="2600" b="1" dirty="0" err="1">
                <a:latin typeface="Courier New" panose="02070309020205020404" pitchFamily="49" charset="0"/>
              </a:rPr>
              <a:t>Rectangle.o</a:t>
            </a:r>
            <a:endParaRPr lang="en-US" altLang="en-US" sz="2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600" b="1" dirty="0">
                <a:latin typeface="Courier New" panose="02070309020205020404" pitchFamily="49" charset="0"/>
              </a:rPr>
              <a:t>	g++ -Wall –</a:t>
            </a:r>
            <a:r>
              <a:rPr lang="en-US" altLang="en-US" sz="2600" b="1" dirty="0" err="1">
                <a:latin typeface="Courier New" panose="02070309020205020404" pitchFamily="49" charset="0"/>
              </a:rPr>
              <a:t>std</a:t>
            </a:r>
            <a:r>
              <a:rPr lang="en-US" altLang="en-US" sz="2600" b="1" dirty="0">
                <a:latin typeface="Courier New" panose="02070309020205020404" pitchFamily="49" charset="0"/>
              </a:rPr>
              <a:t>=</a:t>
            </a:r>
            <a:r>
              <a:rPr lang="en-US" altLang="en-US" sz="2600" b="1" dirty="0" err="1">
                <a:latin typeface="Courier New" panose="02070309020205020404" pitchFamily="49" charset="0"/>
              </a:rPr>
              <a:t>c++</a:t>
            </a:r>
            <a:r>
              <a:rPr lang="en-US" altLang="en-US" sz="2600" b="1" dirty="0">
                <a:latin typeface="Courier New" panose="02070309020205020404" pitchFamily="49" charset="0"/>
              </a:rPr>
              <a:t>11 -o proj1 </a:t>
            </a:r>
            <a:r>
              <a:rPr lang="en-US" altLang="en-US" sz="2600" b="1" dirty="0" err="1">
                <a:latin typeface="Courier New" panose="02070309020205020404" pitchFamily="49" charset="0"/>
              </a:rPr>
              <a:t>main.o</a:t>
            </a:r>
            <a:r>
              <a:rPr lang="en-US" altLang="en-US" sz="2600" b="1" dirty="0">
                <a:latin typeface="Courier New" panose="02070309020205020404" pitchFamily="49" charset="0"/>
              </a:rPr>
              <a:t> </a:t>
            </a:r>
            <a:r>
              <a:rPr lang="en-US" altLang="en-US" sz="2600" b="1" dirty="0" err="1">
                <a:latin typeface="Courier New" panose="02070309020205020404" pitchFamily="49" charset="0"/>
              </a:rPr>
              <a:t>Point.o</a:t>
            </a:r>
            <a:r>
              <a:rPr lang="en-US" altLang="en-US" sz="2600" b="1" dirty="0">
                <a:latin typeface="Courier New" panose="02070309020205020404" pitchFamily="49" charset="0"/>
              </a:rPr>
              <a:t> </a:t>
            </a:r>
            <a:r>
              <a:rPr lang="en-US" altLang="en-US" sz="2600" b="1" dirty="0" err="1">
                <a:latin typeface="Courier New" panose="02070309020205020404" pitchFamily="49" charset="0"/>
              </a:rPr>
              <a:t>Rectangle.o</a:t>
            </a:r>
            <a:endParaRPr lang="en-US" altLang="en-US" sz="2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600" b="1" dirty="0" err="1">
                <a:latin typeface="Courier New" panose="02070309020205020404" pitchFamily="49" charset="0"/>
              </a:rPr>
              <a:t>main.o</a:t>
            </a:r>
            <a:r>
              <a:rPr lang="en-US" altLang="en-US" sz="2600" b="1" dirty="0">
                <a:latin typeface="Courier New" panose="02070309020205020404" pitchFamily="49" charset="0"/>
              </a:rPr>
              <a:t>: </a:t>
            </a:r>
            <a:r>
              <a:rPr lang="en-US" altLang="en-US" sz="2600" b="1" dirty="0" err="1">
                <a:latin typeface="Courier New" panose="02070309020205020404" pitchFamily="49" charset="0"/>
              </a:rPr>
              <a:t>main.cpp</a:t>
            </a:r>
            <a:r>
              <a:rPr lang="en-US" altLang="en-US" sz="2600" b="1" dirty="0">
                <a:latin typeface="Courier New" panose="02070309020205020404" pitchFamily="49" charset="0"/>
              </a:rPr>
              <a:t> </a:t>
            </a:r>
            <a:r>
              <a:rPr lang="en-US" altLang="en-US" sz="2600" b="1" dirty="0" err="1">
                <a:latin typeface="Courier New" panose="02070309020205020404" pitchFamily="49" charset="0"/>
              </a:rPr>
              <a:t>Rectangle.h</a:t>
            </a:r>
            <a:r>
              <a:rPr lang="en-US" altLang="en-US" sz="2600" b="1" dirty="0">
                <a:latin typeface="Courier New" panose="02070309020205020404" pitchFamily="49" charset="0"/>
              </a:rPr>
              <a:t> </a:t>
            </a:r>
            <a:r>
              <a:rPr lang="en-US" altLang="en-US" sz="2600" b="1" dirty="0" err="1">
                <a:latin typeface="Courier New" panose="02070309020205020404" pitchFamily="49" charset="0"/>
              </a:rPr>
              <a:t>Point.h</a:t>
            </a:r>
            <a:endParaRPr lang="en-US" altLang="en-US" sz="2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600" b="1" dirty="0">
                <a:latin typeface="Courier New" panose="02070309020205020404" pitchFamily="49" charset="0"/>
              </a:rPr>
              <a:t>	g++ -Wall  -</a:t>
            </a:r>
            <a:r>
              <a:rPr lang="en-US" altLang="en-US" sz="2600" b="1" dirty="0" err="1">
                <a:latin typeface="Courier New" panose="02070309020205020404" pitchFamily="49" charset="0"/>
              </a:rPr>
              <a:t>std</a:t>
            </a:r>
            <a:r>
              <a:rPr lang="en-US" altLang="en-US" sz="2600" b="1" dirty="0">
                <a:latin typeface="Courier New" panose="02070309020205020404" pitchFamily="49" charset="0"/>
              </a:rPr>
              <a:t>=</a:t>
            </a:r>
            <a:r>
              <a:rPr lang="en-US" altLang="en-US" sz="2600" b="1" dirty="0" err="1">
                <a:latin typeface="Courier New" panose="02070309020205020404" pitchFamily="49" charset="0"/>
              </a:rPr>
              <a:t>c++</a:t>
            </a:r>
            <a:r>
              <a:rPr lang="en-US" altLang="en-US" sz="2600" b="1" dirty="0">
                <a:latin typeface="Courier New" panose="02070309020205020404" pitchFamily="49" charset="0"/>
              </a:rPr>
              <a:t>11 -c </a:t>
            </a:r>
            <a:r>
              <a:rPr lang="en-US" altLang="en-US" sz="2600" b="1" dirty="0" err="1">
                <a:latin typeface="Courier New" panose="02070309020205020404" pitchFamily="49" charset="0"/>
              </a:rPr>
              <a:t>main.cpp</a:t>
            </a:r>
            <a:endParaRPr lang="en-US" altLang="en-US" sz="2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600" b="1" dirty="0" err="1">
                <a:latin typeface="Courier New" panose="02070309020205020404" pitchFamily="49" charset="0"/>
              </a:rPr>
              <a:t>Point.o</a:t>
            </a:r>
            <a:r>
              <a:rPr lang="en-US" altLang="en-US" sz="2600" b="1" dirty="0">
                <a:latin typeface="Courier New" panose="02070309020205020404" pitchFamily="49" charset="0"/>
              </a:rPr>
              <a:t>: </a:t>
            </a:r>
            <a:r>
              <a:rPr lang="en-US" altLang="en-US" sz="2600" b="1" dirty="0" err="1">
                <a:latin typeface="Courier New" panose="02070309020205020404" pitchFamily="49" charset="0"/>
              </a:rPr>
              <a:t>Point.cpp</a:t>
            </a:r>
            <a:r>
              <a:rPr lang="en-US" altLang="en-US" sz="2600" b="1" dirty="0">
                <a:latin typeface="Courier New" panose="02070309020205020404" pitchFamily="49" charset="0"/>
              </a:rPr>
              <a:t> </a:t>
            </a:r>
            <a:r>
              <a:rPr lang="en-US" altLang="en-US" sz="2600" b="1" dirty="0" err="1">
                <a:latin typeface="Courier New" panose="02070309020205020404" pitchFamily="49" charset="0"/>
              </a:rPr>
              <a:t>Point.h</a:t>
            </a:r>
            <a:endParaRPr lang="en-US" altLang="en-US" sz="26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600" b="1" dirty="0">
                <a:latin typeface="Courier New" panose="02070309020205020404" pitchFamily="49" charset="0"/>
              </a:rPr>
              <a:t>	g++ -Wall -</a:t>
            </a:r>
            <a:r>
              <a:rPr lang="en-US" altLang="en-US" sz="2600" b="1" dirty="0" err="1">
                <a:latin typeface="Courier New" panose="02070309020205020404" pitchFamily="49" charset="0"/>
              </a:rPr>
              <a:t>std</a:t>
            </a:r>
            <a:r>
              <a:rPr lang="en-US" altLang="en-US" sz="2600" b="1" dirty="0">
                <a:latin typeface="Courier New" panose="02070309020205020404" pitchFamily="49" charset="0"/>
              </a:rPr>
              <a:t>=</a:t>
            </a:r>
            <a:r>
              <a:rPr lang="en-US" altLang="en-US" sz="2600" b="1" dirty="0" err="1">
                <a:latin typeface="Courier New" panose="02070309020205020404" pitchFamily="49" charset="0"/>
              </a:rPr>
              <a:t>c++</a:t>
            </a:r>
            <a:r>
              <a:rPr lang="en-US" altLang="en-US" sz="2600" b="1" dirty="0">
                <a:latin typeface="Courier New" panose="02070309020205020404" pitchFamily="49" charset="0"/>
              </a:rPr>
              <a:t>11 -c </a:t>
            </a:r>
            <a:r>
              <a:rPr lang="en-US" altLang="en-US" sz="2600" b="1" dirty="0" err="1">
                <a:latin typeface="Courier New" panose="02070309020205020404" pitchFamily="49" charset="0"/>
              </a:rPr>
              <a:t>Point.cpp</a:t>
            </a:r>
            <a:endParaRPr lang="en-US" altLang="en-US" sz="2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600" b="1" dirty="0" err="1">
                <a:latin typeface="Courier New" panose="02070309020205020404" pitchFamily="49" charset="0"/>
              </a:rPr>
              <a:t>Rectangle.o</a:t>
            </a:r>
            <a:r>
              <a:rPr lang="en-US" altLang="en-US" sz="2600" b="1" dirty="0">
                <a:latin typeface="Courier New" panose="02070309020205020404" pitchFamily="49" charset="0"/>
              </a:rPr>
              <a:t>: </a:t>
            </a:r>
            <a:r>
              <a:rPr lang="en-US" altLang="en-US" sz="2600" b="1" dirty="0" err="1">
                <a:latin typeface="Courier New" panose="02070309020205020404" pitchFamily="49" charset="0"/>
              </a:rPr>
              <a:t>Rectangle.cpp</a:t>
            </a:r>
            <a:r>
              <a:rPr lang="en-US" altLang="en-US" sz="2600" b="1" dirty="0">
                <a:latin typeface="Courier New" panose="02070309020205020404" pitchFamily="49" charset="0"/>
              </a:rPr>
              <a:t> </a:t>
            </a:r>
            <a:r>
              <a:rPr lang="en-US" altLang="en-US" sz="2600" b="1" dirty="0" err="1">
                <a:latin typeface="Courier New" panose="02070309020205020404" pitchFamily="49" charset="0"/>
              </a:rPr>
              <a:t>Rectangle.h</a:t>
            </a:r>
            <a:r>
              <a:rPr lang="en-US" altLang="en-US" sz="2600" b="1" dirty="0">
                <a:latin typeface="Courier New" panose="02070309020205020404" pitchFamily="49" charset="0"/>
              </a:rPr>
              <a:t> </a:t>
            </a:r>
            <a:r>
              <a:rPr lang="en-US" altLang="en-US" sz="2600" b="1" dirty="0" err="1">
                <a:latin typeface="Courier New" panose="02070309020205020404" pitchFamily="49" charset="0"/>
              </a:rPr>
              <a:t>Point.h</a:t>
            </a:r>
            <a:endParaRPr lang="en-US" altLang="en-US" sz="26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600" b="1" dirty="0">
                <a:latin typeface="Courier New" panose="02070309020205020404" pitchFamily="49" charset="0"/>
              </a:rPr>
              <a:t>	g++ -Wall -</a:t>
            </a:r>
            <a:r>
              <a:rPr lang="en-US" altLang="en-US" sz="2600" b="1" dirty="0" err="1">
                <a:latin typeface="Courier New" panose="02070309020205020404" pitchFamily="49" charset="0"/>
              </a:rPr>
              <a:t>std</a:t>
            </a:r>
            <a:r>
              <a:rPr lang="en-US" altLang="en-US" sz="2600" b="1" dirty="0">
                <a:latin typeface="Courier New" panose="02070309020205020404" pitchFamily="49" charset="0"/>
              </a:rPr>
              <a:t>=</a:t>
            </a:r>
            <a:r>
              <a:rPr lang="en-US" altLang="en-US" sz="2600" b="1" dirty="0" err="1">
                <a:latin typeface="Courier New" panose="02070309020205020404" pitchFamily="49" charset="0"/>
              </a:rPr>
              <a:t>c++</a:t>
            </a:r>
            <a:r>
              <a:rPr lang="en-US" altLang="en-US" sz="2600" b="1" dirty="0">
                <a:latin typeface="Courier New" panose="02070309020205020404" pitchFamily="49" charset="0"/>
              </a:rPr>
              <a:t>11 -c </a:t>
            </a:r>
            <a:r>
              <a:rPr lang="en-US" altLang="en-US" sz="2600" b="1" dirty="0" err="1">
                <a:latin typeface="Courier New" panose="02070309020205020404" pitchFamily="49" charset="0"/>
              </a:rPr>
              <a:t>Rectangle.cpp</a:t>
            </a:r>
            <a:endParaRPr lang="en-US" altLang="en-US" sz="2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600" b="1" dirty="0">
                <a:latin typeface="Courier New" panose="02070309020205020404" pitchFamily="49" charset="0"/>
              </a:rPr>
              <a:t>clean: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600" b="1" dirty="0">
                <a:latin typeface="Courier New" panose="02070309020205020404" pitchFamily="49" charset="0"/>
              </a:rPr>
              <a:t>	</a:t>
            </a:r>
            <a:r>
              <a:rPr lang="en-US" altLang="en-US" sz="2600" b="1" dirty="0" err="1">
                <a:latin typeface="Courier New" panose="02070309020205020404" pitchFamily="49" charset="0"/>
              </a:rPr>
              <a:t>rm</a:t>
            </a:r>
            <a:r>
              <a:rPr lang="en-US" altLang="en-US" sz="2600" b="1" dirty="0">
                <a:latin typeface="Courier New" panose="02070309020205020404" pitchFamily="49" charset="0"/>
              </a:rPr>
              <a:t> *.o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600" b="1" dirty="0">
                <a:latin typeface="Courier New" panose="02070309020205020404" pitchFamily="49" charset="0"/>
              </a:rPr>
              <a:t>	</a:t>
            </a:r>
            <a:r>
              <a:rPr lang="en-US" altLang="en-US" sz="2600" b="1" dirty="0" err="1">
                <a:latin typeface="Courier New" panose="02070309020205020404" pitchFamily="49" charset="0"/>
              </a:rPr>
              <a:t>rm</a:t>
            </a:r>
            <a:r>
              <a:rPr lang="en-US" altLang="en-US" sz="2600" b="1" dirty="0">
                <a:latin typeface="Courier New" panose="02070309020205020404" pitchFamily="49" charset="0"/>
              </a:rPr>
              <a:t> proj1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600" b="1" dirty="0">
                <a:latin typeface="Courier New" panose="02070309020205020404" pitchFamily="49" charset="0"/>
              </a:rPr>
              <a:t>run: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600" b="1" dirty="0">
                <a:latin typeface="Courier New" panose="02070309020205020404" pitchFamily="49" charset="0"/>
              </a:rPr>
              <a:t>	./proj1</a:t>
            </a: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509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2C20-A283-A24E-A31B-443BC4706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98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Exercise to be submitted to </a:t>
            </a:r>
            <a:r>
              <a:rPr lang="en-US" dirty="0" err="1"/>
              <a:t>ecampus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E7624-59B7-F046-910A-D7004733C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186" y="1042988"/>
            <a:ext cx="11626577" cy="5441895"/>
          </a:xfrm>
        </p:spPr>
        <p:txBody>
          <a:bodyPr>
            <a:normAutofit fontScale="25000" lnSpcReduction="20000"/>
          </a:bodyPr>
          <a:lstStyle/>
          <a:p>
            <a:r>
              <a:rPr lang="en-US" sz="5500" dirty="0"/>
              <a:t>Login to </a:t>
            </a:r>
            <a:r>
              <a:rPr lang="en-US" sz="5500" b="1" dirty="0" err="1"/>
              <a:t>compute.cs.tamu.edu</a:t>
            </a:r>
            <a:r>
              <a:rPr lang="en-US" sz="5500" b="1" dirty="0"/>
              <a:t> </a:t>
            </a:r>
            <a:r>
              <a:rPr lang="en-US" sz="5500" dirty="0"/>
              <a:t>using your </a:t>
            </a:r>
            <a:r>
              <a:rPr lang="en-US" sz="5500" dirty="0" err="1"/>
              <a:t>netid</a:t>
            </a:r>
            <a:r>
              <a:rPr lang="en-US" sz="5500" dirty="0"/>
              <a:t> and password</a:t>
            </a:r>
          </a:p>
          <a:p>
            <a:pPr lvl="1"/>
            <a:r>
              <a:rPr lang="en-US" sz="6400" dirty="0"/>
              <a:t>Putty in Windows</a:t>
            </a:r>
          </a:p>
          <a:p>
            <a:pPr lvl="1"/>
            <a:r>
              <a:rPr lang="en-US" sz="6400" dirty="0"/>
              <a:t>Terminal in mac or Linux</a:t>
            </a:r>
          </a:p>
          <a:p>
            <a:r>
              <a:rPr lang="en-US" sz="5500" dirty="0"/>
              <a:t>Create a folder csce221 ; and a subfolder lab1_makefile1 and go inside it using the cd command</a:t>
            </a:r>
          </a:p>
          <a:p>
            <a:pPr lvl="1"/>
            <a:r>
              <a:rPr lang="en-US" sz="6400" dirty="0" err="1"/>
              <a:t>mkdir</a:t>
            </a:r>
            <a:r>
              <a:rPr lang="en-US" sz="6400" dirty="0"/>
              <a:t> csce221</a:t>
            </a:r>
          </a:p>
          <a:p>
            <a:pPr lvl="1"/>
            <a:r>
              <a:rPr lang="en-US" sz="6400" dirty="0"/>
              <a:t>cd csce221</a:t>
            </a:r>
          </a:p>
          <a:p>
            <a:pPr lvl="1"/>
            <a:r>
              <a:rPr lang="en-US" sz="6400" dirty="0" err="1"/>
              <a:t>mkdir</a:t>
            </a:r>
            <a:r>
              <a:rPr lang="en-US" sz="6400" dirty="0"/>
              <a:t> lab1_makefile1</a:t>
            </a:r>
          </a:p>
          <a:p>
            <a:pPr lvl="1"/>
            <a:r>
              <a:rPr lang="en-US" sz="6400" dirty="0"/>
              <a:t>cd lab1_makefile1</a:t>
            </a:r>
          </a:p>
          <a:p>
            <a:r>
              <a:rPr lang="en-US" sz="7200" dirty="0"/>
              <a:t>Copy and extract the tar file using</a:t>
            </a:r>
          </a:p>
          <a:p>
            <a:pPr lvl="1"/>
            <a:r>
              <a:rPr lang="en-US" sz="6400" dirty="0" err="1"/>
              <a:t>cp</a:t>
            </a:r>
            <a:r>
              <a:rPr lang="en-US" sz="6400" dirty="0"/>
              <a:t>     /</a:t>
            </a:r>
            <a:r>
              <a:rPr lang="en-US" sz="6400" dirty="0" err="1"/>
              <a:t>tmp</a:t>
            </a:r>
            <a:r>
              <a:rPr lang="en-US" sz="6400" dirty="0"/>
              <a:t>/</a:t>
            </a:r>
            <a:r>
              <a:rPr lang="en-US" sz="6400" dirty="0" err="1"/>
              <a:t>lecturer.tar</a:t>
            </a:r>
            <a:r>
              <a:rPr lang="en-US" sz="6400" dirty="0"/>
              <a:t>    </a:t>
            </a:r>
            <a:r>
              <a:rPr lang="en-US" sz="6400" b="1" dirty="0"/>
              <a:t>. </a:t>
            </a:r>
          </a:p>
          <a:p>
            <a:pPr lvl="1"/>
            <a:r>
              <a:rPr lang="en-US" sz="6400" dirty="0"/>
              <a:t>tar   </a:t>
            </a:r>
            <a:r>
              <a:rPr lang="en-US" sz="6400" dirty="0" err="1"/>
              <a:t>xvf</a:t>
            </a:r>
            <a:r>
              <a:rPr lang="en-US" sz="6400" dirty="0"/>
              <a:t>   </a:t>
            </a:r>
            <a:r>
              <a:rPr lang="en-US" sz="6400" dirty="0" err="1"/>
              <a:t>lecturer.tar</a:t>
            </a:r>
            <a:endParaRPr lang="en-US" sz="6400" b="1" dirty="0"/>
          </a:p>
          <a:p>
            <a:pPr marL="457200" lvl="1" indent="0">
              <a:buNone/>
            </a:pPr>
            <a:endParaRPr lang="en-US" sz="3800" dirty="0"/>
          </a:p>
          <a:p>
            <a:r>
              <a:rPr lang="en-US" sz="7200" b="1" dirty="0"/>
              <a:t>Code</a:t>
            </a:r>
            <a:r>
              <a:rPr lang="en-US" sz="7200" dirty="0"/>
              <a:t> the </a:t>
            </a:r>
            <a:r>
              <a:rPr lang="en-US" sz="7200" dirty="0" err="1"/>
              <a:t>cpp</a:t>
            </a:r>
            <a:r>
              <a:rPr lang="en-US" sz="7200" dirty="0"/>
              <a:t> and .h files and </a:t>
            </a:r>
            <a:r>
              <a:rPr lang="en-US" sz="7200" b="1" dirty="0"/>
              <a:t>complete</a:t>
            </a:r>
            <a:r>
              <a:rPr lang="en-US" sz="7200" dirty="0"/>
              <a:t> the included </a:t>
            </a:r>
            <a:r>
              <a:rPr lang="en-US" sz="7200" dirty="0" err="1"/>
              <a:t>Makefile</a:t>
            </a:r>
            <a:r>
              <a:rPr lang="en-US" sz="7200" dirty="0"/>
              <a:t> using your favorite editor</a:t>
            </a:r>
          </a:p>
          <a:p>
            <a:pPr lvl="1"/>
            <a:r>
              <a:rPr lang="en-US" sz="6400" dirty="0"/>
              <a:t>See the comments inside the </a:t>
            </a:r>
            <a:r>
              <a:rPr lang="en-US" sz="6400" dirty="0" err="1"/>
              <a:t>cpp</a:t>
            </a:r>
            <a:r>
              <a:rPr lang="en-US" sz="6400" dirty="0"/>
              <a:t> and .h files</a:t>
            </a:r>
          </a:p>
          <a:p>
            <a:pPr lvl="1"/>
            <a:endParaRPr lang="en-US" sz="6400" dirty="0"/>
          </a:p>
          <a:p>
            <a:r>
              <a:rPr lang="en-US" sz="7200" b="1" dirty="0"/>
              <a:t>Compile</a:t>
            </a:r>
            <a:r>
              <a:rPr lang="en-US" sz="7200" dirty="0"/>
              <a:t> and </a:t>
            </a:r>
            <a:r>
              <a:rPr lang="en-US" sz="7200" b="1" dirty="0"/>
              <a:t>run</a:t>
            </a:r>
            <a:r>
              <a:rPr lang="en-US" sz="7200" dirty="0"/>
              <a:t> the code, using  the </a:t>
            </a:r>
            <a:r>
              <a:rPr lang="en-US" sz="7200" b="1" dirty="0" err="1"/>
              <a:t>Makefile</a:t>
            </a:r>
            <a:endParaRPr lang="en-US" sz="7200" b="1" dirty="0"/>
          </a:p>
          <a:p>
            <a:pPr lvl="1"/>
            <a:r>
              <a:rPr lang="en-US" sz="6400" dirty="0"/>
              <a:t>By executing “make”</a:t>
            </a:r>
          </a:p>
          <a:p>
            <a:pPr lvl="1"/>
            <a:r>
              <a:rPr lang="en-US" sz="6400" dirty="0"/>
              <a:t>“make run”                  %You should have a target named ”run” inside  your </a:t>
            </a:r>
            <a:r>
              <a:rPr lang="en-US" sz="6400" dirty="0" err="1"/>
              <a:t>Makefile</a:t>
            </a:r>
            <a:r>
              <a:rPr lang="en-US" sz="6400" dirty="0"/>
              <a:t> </a:t>
            </a:r>
          </a:p>
          <a:p>
            <a:pPr lvl="1"/>
            <a:r>
              <a:rPr lang="en-US" sz="6400" dirty="0"/>
              <a:t>“make clean”</a:t>
            </a:r>
          </a:p>
          <a:p>
            <a:pPr marL="457200" lvl="1" indent="0">
              <a:buNone/>
            </a:pPr>
            <a:endParaRPr lang="en-US" sz="3400" dirty="0"/>
          </a:p>
          <a:p>
            <a:r>
              <a:rPr lang="en-US" sz="7200" dirty="0"/>
              <a:t>Compress  the .</a:t>
            </a:r>
            <a:r>
              <a:rPr lang="en-US" sz="7200" dirty="0" err="1"/>
              <a:t>cpp</a:t>
            </a:r>
            <a:r>
              <a:rPr lang="en-US" sz="7200" dirty="0"/>
              <a:t> , .h  and </a:t>
            </a:r>
            <a:r>
              <a:rPr lang="en-US" sz="7200" dirty="0" err="1"/>
              <a:t>Makefile</a:t>
            </a:r>
            <a:r>
              <a:rPr lang="en-US" sz="7200" dirty="0"/>
              <a:t> to a single </a:t>
            </a:r>
            <a:r>
              <a:rPr lang="en-US" sz="7200" b="1" dirty="0"/>
              <a:t>zip</a:t>
            </a:r>
            <a:r>
              <a:rPr lang="en-US" sz="7200" dirty="0"/>
              <a:t> file(Don’t include .o or the executable or the original tar file) </a:t>
            </a:r>
          </a:p>
          <a:p>
            <a:r>
              <a:rPr lang="en-US" sz="7200" b="1" dirty="0"/>
              <a:t>Upload</a:t>
            </a:r>
            <a:r>
              <a:rPr lang="en-US" sz="7200" dirty="0"/>
              <a:t> the zip file to </a:t>
            </a:r>
            <a:r>
              <a:rPr lang="en-US" sz="7200" dirty="0" err="1"/>
              <a:t>ecampus</a:t>
            </a:r>
            <a:r>
              <a:rPr lang="en-US" sz="7200" dirty="0"/>
              <a:t> under Makefile1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642B9-BE28-B54D-81F5-23DE5B2E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F7BFB-2FB7-604E-8C71-CB9503479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49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D990-07AA-4E4D-9FB6-D3514F6F5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99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Complete the </a:t>
            </a:r>
            <a:r>
              <a:rPr lang="en-US" dirty="0" err="1"/>
              <a:t>survery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0152-30DA-B440-979B-68EF1F7AE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07428" y="1418897"/>
            <a:ext cx="12930352" cy="6208494"/>
          </a:xfrm>
        </p:spPr>
        <p:txBody>
          <a:bodyPr>
            <a:normAutofit/>
          </a:bodyPr>
          <a:lstStyle/>
          <a:p>
            <a:r>
              <a:rPr lang="en-US" sz="5400" dirty="0"/>
              <a:t>https://</a:t>
            </a:r>
            <a:r>
              <a:rPr lang="en-US" sz="5400" dirty="0" err="1"/>
              <a:t>goo.gl</a:t>
            </a:r>
            <a:r>
              <a:rPr lang="en-US" sz="5400" dirty="0"/>
              <a:t>/forms/8jQ0296hACw4Lftl2</a:t>
            </a:r>
          </a:p>
        </p:txBody>
      </p:sp>
    </p:spTree>
    <p:extLst>
      <p:ext uri="{BB962C8B-B14F-4D97-AF65-F5344CB8AC3E}">
        <p14:creationId xmlns:p14="http://schemas.microsoft.com/office/powerpoint/2010/main" val="295213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>
            <a:extLst>
              <a:ext uri="{FF2B5EF4-FFF2-40B4-BE49-F238E27FC236}">
                <a16:creationId xmlns:a16="http://schemas.microsoft.com/office/drawing/2014/main" id="{34A1E4BE-E507-FD47-88FE-FF1786E0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807E26C-076F-8E46-8462-4DC14C762FD7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F6CC64C7-FE1C-DF46-91E4-03A4A4F96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Make Overview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F146C52E-159C-F148-B4AD-AD85FD8ABD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make</a:t>
            </a:r>
            <a:r>
              <a:rPr lang="en-US" altLang="en-US" dirty="0"/>
              <a:t> is a program that automates the compilation of programs whose files are dependent on each other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A program typically consists of several files, and a programmer usually only works on a few of them at a time</a:t>
            </a:r>
          </a:p>
          <a:p>
            <a:pPr lvl="1" eaLnBrk="1" hangingPunct="1"/>
            <a:r>
              <a:rPr lang="en-US" altLang="en-US" dirty="0"/>
              <a:t>Typically vast majority of files remain unchanged and thus do not need to be recompiled</a:t>
            </a:r>
          </a:p>
        </p:txBody>
      </p:sp>
    </p:spTree>
    <p:extLst>
      <p:ext uri="{BB962C8B-B14F-4D97-AF65-F5344CB8AC3E}">
        <p14:creationId xmlns:p14="http://schemas.microsoft.com/office/powerpoint/2010/main" val="419909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>
            <a:extLst>
              <a:ext uri="{FF2B5EF4-FFF2-40B4-BE49-F238E27FC236}">
                <a16:creationId xmlns:a16="http://schemas.microsoft.com/office/drawing/2014/main" id="{329DD424-91A4-944C-8E23-7BB005AE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97E9FEB-3CBE-3E41-95CC-B906702F4E62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8EDF689D-F6A6-9145-8B17-D77E03C7B5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Why using make and </a:t>
            </a:r>
            <a:r>
              <a:rPr lang="en-US" altLang="en-US" dirty="0" err="1"/>
              <a:t>Makefile</a:t>
            </a:r>
            <a:r>
              <a:rPr lang="en-US" altLang="en-US" dirty="0"/>
              <a:t> ?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D3C33CA0-4C1A-C649-9689-3C7FA804F7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6234" y="1460938"/>
            <a:ext cx="10607566" cy="47160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endParaRPr lang="en-US" altLang="en-US" b="1" dirty="0"/>
          </a:p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automated </a:t>
            </a:r>
            <a:r>
              <a:rPr lang="en-US" altLang="en-US" dirty="0"/>
              <a:t>way of compiling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make</a:t>
            </a:r>
            <a:r>
              <a:rPr lang="en-US" altLang="en-US" dirty="0"/>
              <a:t> will only recompile the files that need to be updated (files that depend on modified files), - faster &amp; efficient than recompiling the whole program each time</a:t>
            </a:r>
          </a:p>
          <a:p>
            <a:pPr lvl="1"/>
            <a:r>
              <a:rPr lang="en-US" altLang="en-US" dirty="0"/>
              <a:t>make looks at the timestamps of source files (*.</a:t>
            </a:r>
            <a:r>
              <a:rPr lang="en-US" altLang="en-US" dirty="0" err="1"/>
              <a:t>cpp</a:t>
            </a:r>
            <a:r>
              <a:rPr lang="en-US" altLang="en-US" dirty="0"/>
              <a:t>, *.h) that are required to generate an object file (*.o)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If a source is newer then the object file, the object file needs to be recompiled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Likewise if an object file is newer than the executable it needs to be re-linked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800" b="1" dirty="0"/>
          </a:p>
          <a:p>
            <a:r>
              <a:rPr lang="en-US" altLang="en-US" sz="3200" dirty="0"/>
              <a:t>can </a:t>
            </a:r>
            <a:r>
              <a:rPr lang="en-US" altLang="en-US" sz="3200" b="1" dirty="0"/>
              <a:t>clean</a:t>
            </a:r>
            <a:r>
              <a:rPr lang="en-US" altLang="en-US" sz="3200" dirty="0"/>
              <a:t> up mess from compiling</a:t>
            </a:r>
            <a:endParaRPr lang="en-US" altLang="en-US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381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9D4F-C810-6140-8BA8-FE60C23C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Compilation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2FE6F4-7824-6C48-9AAF-CF930D2D7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8244" y="2066121"/>
            <a:ext cx="5641092" cy="3717993"/>
          </a:xfrm>
        </p:spPr>
      </p:pic>
    </p:spTree>
    <p:extLst>
      <p:ext uri="{BB962C8B-B14F-4D97-AF65-F5344CB8AC3E}">
        <p14:creationId xmlns:p14="http://schemas.microsoft.com/office/powerpoint/2010/main" val="193682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E0C212E9-B670-8B4D-A495-A2C9BB9D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8C14779-54A0-D940-B335-90243A7C6172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CBE926B-A05B-9B4F-90C2-17A44D73C4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54920"/>
            <a:ext cx="10515600" cy="1325563"/>
          </a:xfrm>
        </p:spPr>
        <p:txBody>
          <a:bodyPr/>
          <a:lstStyle/>
          <a:p>
            <a:pPr algn="ctr" eaLnBrk="1" hangingPunct="1"/>
            <a:r>
              <a:rPr lang="en-US" altLang="en-US" dirty="0" err="1"/>
              <a:t>Makefile</a:t>
            </a:r>
            <a:r>
              <a:rPr lang="en-US" altLang="en-US" dirty="0"/>
              <a:t> Structure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1CB51CB-FEB7-E049-8C2B-E2F3DF1277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4497" y="1387366"/>
            <a:ext cx="11025515" cy="5142021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dirty="0" err="1"/>
              <a:t>Makefile</a:t>
            </a:r>
            <a:r>
              <a:rPr lang="en-US" altLang="en-US" dirty="0"/>
              <a:t> is a list of rules of what files are required to generate an object or an executable file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Each rule consists of 4 parts: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Target: the name of the object or executable to create </a:t>
            </a:r>
          </a:p>
          <a:p>
            <a:pPr lvl="2"/>
            <a:r>
              <a:rPr lang="en-US" altLang="en-US" dirty="0"/>
              <a:t>Usually the final executable name and object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Dependency List: the list of files that the target is dependent upon</a:t>
            </a:r>
          </a:p>
          <a:p>
            <a:pPr lvl="2"/>
            <a:r>
              <a:rPr lang="en-US" altLang="en-US" dirty="0"/>
              <a:t>For an object file target :  the corresponding .</a:t>
            </a:r>
            <a:r>
              <a:rPr lang="en-US" altLang="en-US" dirty="0" err="1"/>
              <a:t>cpp</a:t>
            </a:r>
            <a:r>
              <a:rPr lang="en-US" altLang="en-US" dirty="0"/>
              <a:t> file and any  user defined “#included” header files in it. (Don’t use system header files)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TAB: used to set off an 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Action(s): a list of actions / </a:t>
            </a:r>
            <a:r>
              <a:rPr lang="en-US" altLang="en-US" dirty="0" err="1"/>
              <a:t>linux</a:t>
            </a:r>
            <a:r>
              <a:rPr lang="en-US" altLang="en-US" dirty="0"/>
              <a:t> system commands to take in order to create the target (i.e. g++ …)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4135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75F7442E-5838-2141-A117-4A19F2DE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127B513-0A17-8841-9284-B91BD2D3398A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117847B-7B64-C347-BDDD-468A756DB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-181416"/>
            <a:ext cx="10515600" cy="1325563"/>
          </a:xfrm>
        </p:spPr>
        <p:txBody>
          <a:bodyPr/>
          <a:lstStyle/>
          <a:p>
            <a:pPr algn="ctr" eaLnBrk="1" hangingPunct="1"/>
            <a:r>
              <a:rPr lang="en-US" altLang="en-US" dirty="0" err="1"/>
              <a:t>Makefile</a:t>
            </a:r>
            <a:r>
              <a:rPr lang="en-US" altLang="en-US" dirty="0"/>
              <a:t> Rule</a:t>
            </a:r>
          </a:p>
        </p:txBody>
      </p:sp>
      <p:sp>
        <p:nvSpPr>
          <p:cNvPr id="6148" name="Rectangle 7">
            <a:extLst>
              <a:ext uri="{FF2B5EF4-FFF2-40B4-BE49-F238E27FC236}">
                <a16:creationId xmlns:a16="http://schemas.microsoft.com/office/drawing/2014/main" id="{FC0B2723-2422-424E-B4B9-5FEEAEBF27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43200" y="3048000"/>
            <a:ext cx="6096000" cy="762000"/>
          </a:xfrm>
          <a:solidFill>
            <a:srgbClr val="EAEAEA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foobar.o</a:t>
            </a:r>
            <a:r>
              <a:rPr lang="en-US" altLang="en-US" sz="2400" b="1" dirty="0">
                <a:latin typeface="Courier New" panose="02070309020205020404" pitchFamily="49" charset="0"/>
              </a:rPr>
              <a:t>: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foobar.cpp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foobar.h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g++ -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ansi</a:t>
            </a:r>
            <a:r>
              <a:rPr lang="en-US" altLang="en-US" sz="2400" b="1" dirty="0">
                <a:latin typeface="Courier New" panose="02070309020205020404" pitchFamily="49" charset="0"/>
              </a:rPr>
              <a:t> -Wall -c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foobar.cpp</a:t>
            </a:r>
            <a:endParaRPr lang="en-US" alt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6149" name="AutoShape 9">
            <a:extLst>
              <a:ext uri="{FF2B5EF4-FFF2-40B4-BE49-F238E27FC236}">
                <a16:creationId xmlns:a16="http://schemas.microsoft.com/office/drawing/2014/main" id="{1478D69D-0565-C24F-90E4-C0487041B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524000"/>
            <a:ext cx="3124200" cy="1295400"/>
          </a:xfrm>
          <a:prstGeom prst="wedgeRoundRectCallout">
            <a:avLst>
              <a:gd name="adj1" fmla="val -4167"/>
              <a:gd name="adj2" fmla="val 66056"/>
              <a:gd name="adj3" fmla="val 16667"/>
            </a:avLst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u="sng" dirty="0"/>
              <a:t>Target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The file to create.  In this case an object file: </a:t>
            </a:r>
            <a:r>
              <a:rPr lang="en-US" altLang="en-US" sz="1800" dirty="0" err="1"/>
              <a:t>foobar.o</a:t>
            </a:r>
            <a:r>
              <a:rPr lang="en-US" altLang="en-US" sz="1800" dirty="0"/>
              <a:t> </a:t>
            </a:r>
          </a:p>
        </p:txBody>
      </p:sp>
      <p:sp>
        <p:nvSpPr>
          <p:cNvPr id="6150" name="AutoShape 10">
            <a:extLst>
              <a:ext uri="{FF2B5EF4-FFF2-40B4-BE49-F238E27FC236}">
                <a16:creationId xmlns:a16="http://schemas.microsoft.com/office/drawing/2014/main" id="{EB4DFF4C-8E98-C140-9F7E-BA196BEF6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447800"/>
            <a:ext cx="3429000" cy="1295400"/>
          </a:xfrm>
          <a:prstGeom prst="wedgeRoundRectCallout">
            <a:avLst>
              <a:gd name="adj1" fmla="val -31991"/>
              <a:gd name="adj2" fmla="val 66056"/>
              <a:gd name="adj3" fmla="val 16667"/>
            </a:avLst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u="sng" dirty="0"/>
              <a:t>Dependency List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The files that are required to create the object file.  In this case </a:t>
            </a:r>
            <a:r>
              <a:rPr lang="en-US" altLang="en-US" sz="1800" dirty="0" err="1"/>
              <a:t>foobar.cpp</a:t>
            </a:r>
            <a:r>
              <a:rPr lang="en-US" altLang="en-US" sz="1800" dirty="0"/>
              <a:t> and </a:t>
            </a:r>
            <a:r>
              <a:rPr lang="en-US" altLang="en-US" sz="1800" dirty="0" err="1"/>
              <a:t>foobar.h</a:t>
            </a:r>
            <a:endParaRPr lang="en-US" altLang="en-US" sz="1800" dirty="0"/>
          </a:p>
        </p:txBody>
      </p:sp>
      <p:sp>
        <p:nvSpPr>
          <p:cNvPr id="6151" name="AutoShape 11">
            <a:extLst>
              <a:ext uri="{FF2B5EF4-FFF2-40B4-BE49-F238E27FC236}">
                <a16:creationId xmlns:a16="http://schemas.microsoft.com/office/drawing/2014/main" id="{E5123814-6C55-6C48-B6D7-66B03D45B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038600"/>
            <a:ext cx="1600200" cy="1600200"/>
          </a:xfrm>
          <a:prstGeom prst="wedgeRoundRectCallout">
            <a:avLst>
              <a:gd name="adj1" fmla="val -9426"/>
              <a:gd name="adj2" fmla="val -71431"/>
              <a:gd name="adj3" fmla="val 16667"/>
            </a:avLst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u="sng" dirty="0"/>
              <a:t>&lt;TAB&gt;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Used to signal what follows as an action </a:t>
            </a:r>
          </a:p>
        </p:txBody>
      </p:sp>
      <p:sp>
        <p:nvSpPr>
          <p:cNvPr id="6152" name="AutoShape 12">
            <a:extLst>
              <a:ext uri="{FF2B5EF4-FFF2-40B4-BE49-F238E27FC236}">
                <a16:creationId xmlns:a16="http://schemas.microsoft.com/office/drawing/2014/main" id="{F8A617A3-AF34-FA4A-B804-C95A940DD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038600"/>
            <a:ext cx="4114800" cy="1600200"/>
          </a:xfrm>
          <a:prstGeom prst="wedgeRoundRectCallout">
            <a:avLst>
              <a:gd name="adj1" fmla="val -28278"/>
              <a:gd name="adj2" fmla="val -69843"/>
              <a:gd name="adj3" fmla="val 16667"/>
            </a:avLst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u="sng" dirty="0"/>
              <a:t>Action(s)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What needs to be done to create the target.  In this case it is the separate compilation of </a:t>
            </a:r>
            <a:r>
              <a:rPr lang="en-US" altLang="en-US" sz="1800" dirty="0" err="1"/>
              <a:t>foobar.cpp</a:t>
            </a:r>
            <a:r>
              <a:rPr lang="en-US" alt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6068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CD1A-C9B6-6647-A9B6-EF84CF443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err="1"/>
              <a:t>Makefile</a:t>
            </a:r>
            <a:r>
              <a:rPr lang="en-US" altLang="en-US" dirty="0"/>
              <a:t> Example &amp; Demonstration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DDEA6-19C4-594F-BAB3-3AFA780B1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336"/>
            <a:ext cx="10515600" cy="4351338"/>
          </a:xfrm>
        </p:spPr>
        <p:txBody>
          <a:bodyPr>
            <a:normAutofit/>
          </a:bodyPr>
          <a:lstStyle/>
          <a:p>
            <a:pPr marL="1371600" lvl="3" indent="0">
              <a:buNone/>
            </a:pPr>
            <a:endParaRPr lang="en-US" altLang="en-US" dirty="0"/>
          </a:p>
          <a:p>
            <a:pPr>
              <a:buClr>
                <a:srgbClr val="000000"/>
              </a:buClr>
              <a:buSzPct val="100000"/>
            </a:pPr>
            <a:r>
              <a:rPr lang="en-US" altLang="en-US" dirty="0"/>
              <a:t>Consider a </a:t>
            </a:r>
            <a:r>
              <a:rPr lang="en-US" altLang="en-US" dirty="0" err="1"/>
              <a:t>cpp</a:t>
            </a:r>
            <a:r>
              <a:rPr lang="en-US" altLang="en-US" dirty="0"/>
              <a:t> project with 3 files :</a:t>
            </a:r>
          </a:p>
          <a:p>
            <a:pPr>
              <a:buClr>
                <a:srgbClr val="000000"/>
              </a:buClr>
              <a:buSzPct val="100000"/>
              <a:buNone/>
            </a:pP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driver.cpp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Airplane.cpp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Airplane.h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371600" lvl="3" indent="0">
              <a:buNone/>
            </a:pPr>
            <a:endParaRPr lang="en-US" altLang="en-US" dirty="0"/>
          </a:p>
          <a:p>
            <a:r>
              <a:rPr lang="en-US" altLang="en-US" dirty="0"/>
              <a:t>Our objective is to create a </a:t>
            </a:r>
            <a:r>
              <a:rPr lang="en-US" altLang="en-US" dirty="0" err="1"/>
              <a:t>Makefile</a:t>
            </a:r>
            <a:r>
              <a:rPr lang="en-US" altLang="en-US" dirty="0"/>
              <a:t>, with the end </a:t>
            </a:r>
            <a:br>
              <a:rPr lang="en-US" altLang="en-US" dirty="0"/>
            </a:br>
            <a:r>
              <a:rPr lang="en-US" altLang="en-US" dirty="0"/>
              <a:t>goal of a executable named “</a:t>
            </a:r>
            <a:r>
              <a:rPr lang="en-US" altLang="en-US" dirty="0" err="1"/>
              <a:t>output.out</a:t>
            </a:r>
            <a:r>
              <a:rPr lang="en-US" altLang="en-US" dirty="0"/>
              <a:t>”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7660877-099A-CD45-90D5-F9C0E60CA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112177"/>
              </p:ext>
            </p:extLst>
          </p:nvPr>
        </p:nvGraphicFramePr>
        <p:xfrm>
          <a:off x="2051883" y="4194853"/>
          <a:ext cx="6995160" cy="2164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1720">
                  <a:extLst>
                    <a:ext uri="{9D8B030D-6E8A-4147-A177-3AD203B41FA5}">
                      <a16:colId xmlns:a16="http://schemas.microsoft.com/office/drawing/2014/main" val="46204375"/>
                    </a:ext>
                  </a:extLst>
                </a:gridCol>
                <a:gridCol w="2331720">
                  <a:extLst>
                    <a:ext uri="{9D8B030D-6E8A-4147-A177-3AD203B41FA5}">
                      <a16:colId xmlns:a16="http://schemas.microsoft.com/office/drawing/2014/main" val="4133339781"/>
                    </a:ext>
                  </a:extLst>
                </a:gridCol>
                <a:gridCol w="2331720">
                  <a:extLst>
                    <a:ext uri="{9D8B030D-6E8A-4147-A177-3AD203B41FA5}">
                      <a16:colId xmlns:a16="http://schemas.microsoft.com/office/drawing/2014/main" val="52537077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Source files setup (look at includes)</a:t>
                      </a:r>
                      <a:endParaRPr lang="en-US" sz="1800" b="1">
                        <a:solidFill>
                          <a:srgbClr val="4F6228"/>
                        </a:solidFill>
                        <a:effectLst/>
                        <a:latin typeface="Arial Black" panose="020B0604020202020204" pitchFamily="34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316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Airplane.h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Airplane.cpp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driver.cpp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3998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#ifndef AIRPLANE_H_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#define AIRPLANE_H_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#include &lt;string&gt;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#include &lt;iostream&gt;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using namespace std;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#include &lt;iostream&gt;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#include &lt;string&gt;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using namespace </a:t>
                      </a:r>
                      <a:r>
                        <a:rPr lang="en-US" sz="1200" dirty="0" err="1">
                          <a:effectLst/>
                        </a:rPr>
                        <a:t>std</a:t>
                      </a:r>
                      <a:r>
                        <a:rPr lang="en-US" sz="1200" dirty="0">
                          <a:effectLst/>
                        </a:rPr>
                        <a:t>;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#include "</a:t>
                      </a:r>
                      <a:r>
                        <a:rPr lang="en-US" sz="1200" dirty="0" err="1">
                          <a:effectLst/>
                          <a:highlight>
                            <a:srgbClr val="FFFF00"/>
                          </a:highlight>
                        </a:rPr>
                        <a:t>Airplane.h</a:t>
                      </a: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"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#include &lt;iostream&gt;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#include &lt;string&gt;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using namespace </a:t>
                      </a:r>
                      <a:r>
                        <a:rPr lang="en-US" sz="1200" dirty="0" err="1">
                          <a:effectLst/>
                        </a:rPr>
                        <a:t>std</a:t>
                      </a:r>
                      <a:r>
                        <a:rPr lang="en-US" sz="1200" dirty="0">
                          <a:effectLst/>
                        </a:rPr>
                        <a:t>;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#include "</a:t>
                      </a:r>
                      <a:r>
                        <a:rPr lang="en-US" sz="1200" dirty="0" err="1">
                          <a:effectLst/>
                          <a:highlight>
                            <a:srgbClr val="FFFF00"/>
                          </a:highlight>
                        </a:rPr>
                        <a:t>Airplane.h</a:t>
                      </a: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"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3244329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D107FC6E-A87E-B344-8620-2B726C0AE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541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950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904468CA-0FA5-2047-91C6-D5B05A14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2C5C8F8-EFDF-B841-8A95-D325508B4C82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A4A873D4-89A8-094E-8160-7BAECF8E57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6234" y="60329"/>
            <a:ext cx="10607566" cy="1169381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altLang="en-US" dirty="0" err="1"/>
              <a:t>Makefile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(</a:t>
            </a:r>
            <a:r>
              <a:rPr lang="en-US" altLang="en-US" sz="2000" dirty="0"/>
              <a:t>All the project files should be in the same directory as the </a:t>
            </a:r>
            <a:r>
              <a:rPr lang="en-US" altLang="en-US" sz="2000" dirty="0" err="1"/>
              <a:t>Makefile</a:t>
            </a:r>
            <a:r>
              <a:rPr lang="en-US" altLang="en-US" dirty="0"/>
              <a:t>)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DB6DC192-71A5-4A49-B934-D5208C9ADC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6234" y="1755231"/>
            <a:ext cx="10607566" cy="4884191"/>
          </a:xfrm>
          <a:solidFill>
            <a:srgbClr val="EAEAEA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sz="25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5500" b="1" dirty="0" err="1">
                <a:latin typeface="Courier New" panose="02070309020205020404" pitchFamily="49" charset="0"/>
              </a:rPr>
              <a:t>output.out</a:t>
            </a:r>
            <a:r>
              <a:rPr lang="en-US" sz="5500" b="1" dirty="0">
                <a:latin typeface="Courier New" panose="02070309020205020404" pitchFamily="49" charset="0"/>
              </a:rPr>
              <a:t>: </a:t>
            </a:r>
            <a:r>
              <a:rPr lang="en-US" sz="5500" b="1" dirty="0" err="1">
                <a:latin typeface="Courier New" panose="02070309020205020404" pitchFamily="49" charset="0"/>
              </a:rPr>
              <a:t>driver.o</a:t>
            </a:r>
            <a:r>
              <a:rPr lang="en-US" sz="5500" b="1" dirty="0">
                <a:latin typeface="Courier New" panose="02070309020205020404" pitchFamily="49" charset="0"/>
              </a:rPr>
              <a:t> </a:t>
            </a:r>
            <a:r>
              <a:rPr lang="en-US" sz="5500" b="1" dirty="0" err="1">
                <a:latin typeface="Courier New" panose="02070309020205020404" pitchFamily="49" charset="0"/>
              </a:rPr>
              <a:t>Airplane.o</a:t>
            </a:r>
            <a:endParaRPr lang="en-US" sz="55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5500" b="1" dirty="0">
                <a:latin typeface="Courier New" panose="02070309020205020404" pitchFamily="49" charset="0"/>
              </a:rPr>
              <a:t>	g++ -Wall -</a:t>
            </a:r>
            <a:r>
              <a:rPr lang="en-US" sz="5500" b="1" dirty="0" err="1">
                <a:latin typeface="Courier New" panose="02070309020205020404" pitchFamily="49" charset="0"/>
              </a:rPr>
              <a:t>std</a:t>
            </a:r>
            <a:r>
              <a:rPr lang="en-US" sz="5500" b="1" dirty="0">
                <a:latin typeface="Courier New" panose="02070309020205020404" pitchFamily="49" charset="0"/>
              </a:rPr>
              <a:t>=</a:t>
            </a:r>
            <a:r>
              <a:rPr lang="en-US" sz="5500" b="1" dirty="0" err="1">
                <a:latin typeface="Courier New" panose="02070309020205020404" pitchFamily="49" charset="0"/>
              </a:rPr>
              <a:t>c++</a:t>
            </a:r>
            <a:r>
              <a:rPr lang="en-US" sz="5500" b="1" dirty="0">
                <a:latin typeface="Courier New" panose="02070309020205020404" pitchFamily="49" charset="0"/>
              </a:rPr>
              <a:t>11 </a:t>
            </a:r>
            <a:r>
              <a:rPr lang="en-US" sz="5500" b="1" dirty="0" err="1">
                <a:latin typeface="Courier New" panose="02070309020205020404" pitchFamily="49" charset="0"/>
              </a:rPr>
              <a:t>driver.o</a:t>
            </a:r>
            <a:r>
              <a:rPr lang="en-US" sz="5500" b="1" dirty="0">
                <a:latin typeface="Courier New" panose="02070309020205020404" pitchFamily="49" charset="0"/>
              </a:rPr>
              <a:t> </a:t>
            </a:r>
            <a:r>
              <a:rPr lang="en-US" sz="5500" b="1" dirty="0" err="1">
                <a:latin typeface="Courier New" panose="02070309020205020404" pitchFamily="49" charset="0"/>
              </a:rPr>
              <a:t>Airplane.o</a:t>
            </a:r>
            <a:r>
              <a:rPr lang="en-US" sz="5500" b="1" dirty="0">
                <a:latin typeface="Courier New" panose="02070309020205020404" pitchFamily="49" charset="0"/>
              </a:rPr>
              <a:t> -o </a:t>
            </a:r>
            <a:r>
              <a:rPr lang="en-US" sz="5500" b="1" dirty="0" err="1">
                <a:latin typeface="Courier New" panose="02070309020205020404" pitchFamily="49" charset="0"/>
              </a:rPr>
              <a:t>output.out</a:t>
            </a:r>
            <a:endParaRPr lang="en-US" sz="55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5500" b="1" dirty="0" err="1">
                <a:latin typeface="Courier New" panose="02070309020205020404" pitchFamily="49" charset="0"/>
              </a:rPr>
              <a:t>driver.o</a:t>
            </a:r>
            <a:r>
              <a:rPr lang="en-US" sz="5500" b="1" dirty="0">
                <a:latin typeface="Courier New" panose="02070309020205020404" pitchFamily="49" charset="0"/>
              </a:rPr>
              <a:t>: </a:t>
            </a:r>
            <a:r>
              <a:rPr lang="en-US" sz="5500" b="1" dirty="0" err="1">
                <a:latin typeface="Courier New" panose="02070309020205020404" pitchFamily="49" charset="0"/>
              </a:rPr>
              <a:t>driver.cpp</a:t>
            </a:r>
            <a:r>
              <a:rPr lang="en-US" sz="5500" b="1" dirty="0">
                <a:latin typeface="Courier New" panose="02070309020205020404" pitchFamily="49" charset="0"/>
              </a:rPr>
              <a:t> </a:t>
            </a:r>
            <a:r>
              <a:rPr lang="en-US" sz="5500" b="1" dirty="0" err="1">
                <a:latin typeface="Courier New" panose="02070309020205020404" pitchFamily="49" charset="0"/>
              </a:rPr>
              <a:t>Airplane.h</a:t>
            </a:r>
            <a:endParaRPr lang="en-US" sz="55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5500" b="1" dirty="0">
                <a:latin typeface="Courier New" panose="02070309020205020404" pitchFamily="49" charset="0"/>
              </a:rPr>
              <a:t>	g++ -</a:t>
            </a:r>
            <a:r>
              <a:rPr lang="en-US" sz="5500" b="1" dirty="0" err="1">
                <a:latin typeface="Courier New" panose="02070309020205020404" pitchFamily="49" charset="0"/>
              </a:rPr>
              <a:t>std</a:t>
            </a:r>
            <a:r>
              <a:rPr lang="en-US" sz="5500" b="1" dirty="0">
                <a:latin typeface="Courier New" panose="02070309020205020404" pitchFamily="49" charset="0"/>
              </a:rPr>
              <a:t>=</a:t>
            </a:r>
            <a:r>
              <a:rPr lang="en-US" sz="5500" b="1" dirty="0" err="1">
                <a:latin typeface="Courier New" panose="02070309020205020404" pitchFamily="49" charset="0"/>
              </a:rPr>
              <a:t>c++</a:t>
            </a:r>
            <a:r>
              <a:rPr lang="en-US" sz="5500" b="1" dirty="0">
                <a:latin typeface="Courier New" panose="02070309020205020404" pitchFamily="49" charset="0"/>
              </a:rPr>
              <a:t>11 -Wall -c </a:t>
            </a:r>
            <a:r>
              <a:rPr lang="en-US" sz="5500" b="1" dirty="0" err="1">
                <a:latin typeface="Courier New" panose="02070309020205020404" pitchFamily="49" charset="0"/>
              </a:rPr>
              <a:t>driver.cpp</a:t>
            </a:r>
            <a:endParaRPr lang="en-US" sz="55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5500" b="1" dirty="0" err="1">
                <a:latin typeface="Courier New" panose="02070309020205020404" pitchFamily="49" charset="0"/>
              </a:rPr>
              <a:t>Airplane.o</a:t>
            </a:r>
            <a:r>
              <a:rPr lang="en-US" sz="5500" b="1" dirty="0">
                <a:latin typeface="Courier New" panose="02070309020205020404" pitchFamily="49" charset="0"/>
              </a:rPr>
              <a:t>: </a:t>
            </a:r>
            <a:r>
              <a:rPr lang="en-US" sz="5500" b="1" dirty="0" err="1">
                <a:latin typeface="Courier New" panose="02070309020205020404" pitchFamily="49" charset="0"/>
              </a:rPr>
              <a:t>Airplane.cpp</a:t>
            </a:r>
            <a:r>
              <a:rPr lang="en-US" sz="5500" b="1" dirty="0">
                <a:latin typeface="Courier New" panose="02070309020205020404" pitchFamily="49" charset="0"/>
              </a:rPr>
              <a:t> </a:t>
            </a:r>
            <a:r>
              <a:rPr lang="en-US" sz="5500" b="1" dirty="0" err="1">
                <a:latin typeface="Courier New" panose="02070309020205020404" pitchFamily="49" charset="0"/>
              </a:rPr>
              <a:t>Airplane.h</a:t>
            </a:r>
            <a:endParaRPr lang="en-US" sz="55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5500" b="1" dirty="0">
                <a:latin typeface="Courier New" panose="02070309020205020404" pitchFamily="49" charset="0"/>
              </a:rPr>
              <a:t>	g++ -</a:t>
            </a:r>
            <a:r>
              <a:rPr lang="en-US" sz="5500" b="1" dirty="0" err="1">
                <a:latin typeface="Courier New" panose="02070309020205020404" pitchFamily="49" charset="0"/>
              </a:rPr>
              <a:t>std</a:t>
            </a:r>
            <a:r>
              <a:rPr lang="en-US" sz="5500" b="1" dirty="0">
                <a:latin typeface="Courier New" panose="02070309020205020404" pitchFamily="49" charset="0"/>
              </a:rPr>
              <a:t>=</a:t>
            </a:r>
            <a:r>
              <a:rPr lang="en-US" sz="5500" b="1" dirty="0" err="1">
                <a:latin typeface="Courier New" panose="02070309020205020404" pitchFamily="49" charset="0"/>
              </a:rPr>
              <a:t>c++</a:t>
            </a:r>
            <a:r>
              <a:rPr lang="en-US" sz="5500" b="1" dirty="0">
                <a:latin typeface="Courier New" panose="02070309020205020404" pitchFamily="49" charset="0"/>
              </a:rPr>
              <a:t>11 -Wall -c </a:t>
            </a:r>
            <a:r>
              <a:rPr lang="en-US" sz="5500" b="1" dirty="0" err="1">
                <a:latin typeface="Courier New" panose="02070309020205020404" pitchFamily="49" charset="0"/>
              </a:rPr>
              <a:t>Airplane.cpp</a:t>
            </a:r>
            <a:endParaRPr lang="en-US" sz="55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55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5500" b="1" dirty="0">
                <a:latin typeface="Courier New" panose="02070309020205020404" pitchFamily="49" charset="0"/>
              </a:rPr>
              <a:t># -f removes any error messages if the file is not present</a:t>
            </a:r>
          </a:p>
          <a:p>
            <a:pPr marL="0" indent="0">
              <a:buNone/>
            </a:pPr>
            <a:r>
              <a:rPr lang="en-US" sz="5500" b="1" dirty="0">
                <a:latin typeface="Courier New" panose="02070309020205020404" pitchFamily="49" charset="0"/>
              </a:rPr>
              <a:t># *.o mean all files ending with .o</a:t>
            </a:r>
          </a:p>
          <a:p>
            <a:pPr marL="0" indent="0">
              <a:buNone/>
            </a:pPr>
            <a:r>
              <a:rPr lang="en-US" sz="5500" b="1" dirty="0">
                <a:latin typeface="Courier New" panose="02070309020205020404" pitchFamily="49" charset="0"/>
              </a:rPr>
              <a:t>clean:</a:t>
            </a:r>
          </a:p>
          <a:p>
            <a:pPr marL="0" indent="0">
              <a:buNone/>
            </a:pPr>
            <a:r>
              <a:rPr lang="en-US" sz="5500" b="1" dirty="0">
                <a:latin typeface="Courier New" panose="02070309020205020404" pitchFamily="49" charset="0"/>
              </a:rPr>
              <a:t>	</a:t>
            </a:r>
            <a:r>
              <a:rPr lang="en-US" sz="5500" b="1" dirty="0" err="1">
                <a:latin typeface="Courier New" panose="02070309020205020404" pitchFamily="49" charset="0"/>
              </a:rPr>
              <a:t>rm</a:t>
            </a:r>
            <a:r>
              <a:rPr lang="en-US" sz="5500" b="1" dirty="0">
                <a:latin typeface="Courier New" panose="02070309020205020404" pitchFamily="49" charset="0"/>
              </a:rPr>
              <a:t> -</a:t>
            </a:r>
            <a:r>
              <a:rPr lang="en-US" sz="5500" b="1" dirty="0" err="1">
                <a:latin typeface="Courier New" panose="02070309020205020404" pitchFamily="49" charset="0"/>
              </a:rPr>
              <a:t>rf</a:t>
            </a:r>
            <a:r>
              <a:rPr lang="en-US" sz="5500" b="1" dirty="0">
                <a:latin typeface="Courier New" panose="02070309020205020404" pitchFamily="49" charset="0"/>
              </a:rPr>
              <a:t> *.o</a:t>
            </a:r>
          </a:p>
          <a:p>
            <a:pPr marL="0" indent="0">
              <a:buNone/>
            </a:pPr>
            <a:r>
              <a:rPr lang="en-US" sz="5500" b="1" dirty="0">
                <a:latin typeface="Courier New" panose="02070309020205020404" pitchFamily="49" charset="0"/>
              </a:rPr>
              <a:t>	</a:t>
            </a:r>
            <a:r>
              <a:rPr lang="en-US" sz="5500" b="1" dirty="0" err="1">
                <a:latin typeface="Courier New" panose="02070309020205020404" pitchFamily="49" charset="0"/>
              </a:rPr>
              <a:t>rm</a:t>
            </a:r>
            <a:r>
              <a:rPr lang="en-US" sz="5500" b="1" dirty="0">
                <a:latin typeface="Courier New" panose="02070309020205020404" pitchFamily="49" charset="0"/>
              </a:rPr>
              <a:t> -f *.out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785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C715-6CAC-BF4C-A2EF-08092021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003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/>
              <a:t>Demonstration in </a:t>
            </a:r>
            <a:r>
              <a:rPr lang="en-US" altLang="en-US" dirty="0" err="1"/>
              <a:t>compute.cs.tamu.edu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71B68-B71D-064A-94F0-50ADF1470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74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b="1" dirty="0"/>
              <a:t>Tabs</a:t>
            </a:r>
            <a:r>
              <a:rPr lang="en-US" dirty="0"/>
              <a:t>, not spaces</a:t>
            </a:r>
          </a:p>
          <a:p>
            <a:r>
              <a:rPr lang="en-US" dirty="0"/>
              <a:t>compiling, running and cleaning the project using </a:t>
            </a:r>
            <a:r>
              <a:rPr lang="en-US" dirty="0" err="1"/>
              <a:t>Makefile</a:t>
            </a:r>
            <a:endParaRPr lang="en-US" dirty="0"/>
          </a:p>
          <a:p>
            <a:r>
              <a:rPr lang="en-US" dirty="0"/>
              <a:t>Selective compiling</a:t>
            </a:r>
          </a:p>
          <a:p>
            <a:r>
              <a:rPr lang="en-US" dirty="0" err="1"/>
              <a:t>Upto</a:t>
            </a:r>
            <a:r>
              <a:rPr lang="en-US" dirty="0"/>
              <a:t> date target</a:t>
            </a:r>
          </a:p>
          <a:p>
            <a:r>
              <a:rPr lang="en-US" dirty="0"/>
              <a:t>Changing timestamp of .</a:t>
            </a:r>
            <a:r>
              <a:rPr lang="en-US" dirty="0" err="1"/>
              <a:t>cpp</a:t>
            </a:r>
            <a:r>
              <a:rPr lang="en-US" dirty="0"/>
              <a:t> .h files (recompiling efficiently using </a:t>
            </a:r>
            <a:r>
              <a:rPr lang="en-US" dirty="0" err="1"/>
              <a:t>Makefile</a:t>
            </a:r>
            <a:r>
              <a:rPr lang="en-US" dirty="0"/>
              <a:t>)</a:t>
            </a:r>
          </a:p>
          <a:p>
            <a:r>
              <a:rPr lang="en-US" dirty="0"/>
              <a:t>Adding a </a:t>
            </a:r>
            <a:r>
              <a:rPr lang="en-US" b="1" dirty="0"/>
              <a:t>run</a:t>
            </a:r>
            <a:r>
              <a:rPr lang="en-US" dirty="0"/>
              <a:t> target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9415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803</Words>
  <Application>Microsoft Macintosh PowerPoint</Application>
  <PresentationFormat>Widescreen</PresentationFormat>
  <Paragraphs>174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Courier New</vt:lpstr>
      <vt:lpstr>Times New Roman</vt:lpstr>
      <vt:lpstr>Office Theme</vt:lpstr>
      <vt:lpstr>CSCE-221 Makefile Introduction</vt:lpstr>
      <vt:lpstr>Make Overview</vt:lpstr>
      <vt:lpstr>Why using make and Makefile ?</vt:lpstr>
      <vt:lpstr>Compilation process</vt:lpstr>
      <vt:lpstr>Makefile Structure</vt:lpstr>
      <vt:lpstr>Makefile Rule</vt:lpstr>
      <vt:lpstr>Makefile Example &amp; Demonstration</vt:lpstr>
      <vt:lpstr>Makefile  (All the project files should be in the same directory as the Makefile)</vt:lpstr>
      <vt:lpstr>Demonstration in compute.cs.tamu.edu</vt:lpstr>
      <vt:lpstr>Makefile another Example</vt:lpstr>
      <vt:lpstr>Dependency Graph of the files</vt:lpstr>
      <vt:lpstr>Makefile </vt:lpstr>
      <vt:lpstr>Exercise to be submitted to ecampus</vt:lpstr>
      <vt:lpstr>Questions ?</vt:lpstr>
      <vt:lpstr>Complete the survery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CSCE-221 Makefile Introduction</dc:title>
  <dc:creator>Emil Thomas</dc:creator>
  <cp:lastModifiedBy>Emil Thomas</cp:lastModifiedBy>
  <cp:revision>33</cp:revision>
  <dcterms:created xsi:type="dcterms:W3CDTF">2019-01-14T04:44:01Z</dcterms:created>
  <dcterms:modified xsi:type="dcterms:W3CDTF">2019-01-18T03:48:34Z</dcterms:modified>
</cp:coreProperties>
</file>