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3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B644-C6B7-4338-AD98-5FF80A48C8E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6BD1-15D4-43D0-9EC5-F656B0B1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Collision Rules:</a:t>
            </a:r>
          </a:p>
          <a:p>
            <a:r>
              <a:rPr lang="en-US" b="1" dirty="0"/>
              <a:t>Back to Back: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transformation, the existing node is replaced, with each direction having an equal probability of 50% for occupation.</a:t>
            </a:r>
          </a:p>
          <a:p>
            <a:r>
              <a:rPr lang="en-US" b="1" dirty="0"/>
              <a:t>Alternately Occupied: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Here, the node is modified so that the remaining three directions are occupied, completing the shift of the configuration.</a:t>
            </a:r>
          </a:p>
          <a:p>
            <a:r>
              <a:rPr lang="en-US" b="1" dirty="0"/>
              <a:t>Two Back to Back: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node is updated to have four occupied directions, with one empty back-to-back pair. This change happens with a 50% probability for each of the two possible empty back-to-back pairs.</a:t>
            </a:r>
          </a:p>
          <a:p>
            <a:r>
              <a:rPr lang="en-US" b="1" dirty="0"/>
              <a:t>Two Back to Back, a Separator: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transformation, the node is replaced with a configuration having three occupied directions. The spectator direction remains the same, while the back-to-back direction is altered.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All Occupied Directions: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During the streaming phase, all occupied directions move to their nearest neighboring nodes in the corresponding directions.</a:t>
            </a:r>
          </a:p>
          <a:p>
            <a:r>
              <a:rPr lang="en-US" b="1" dirty="0"/>
              <a:t>Parallel Processing: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MPI is used to leverage parallel processing for improved efficiency.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computing node independently updates its assigned section of the grid, allowing for simultaneous progress across the simulation.</a:t>
            </a:r>
          </a:p>
          <a:p>
            <a:r>
              <a:rPr lang="en-US" b="1" dirty="0"/>
              <a:t>New Grid Configuration: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new grid structure is created to store the updated positions of particles.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ensures that particle movements are synchronized and accurately updated across the entire grid.</a:t>
            </a:r>
          </a:p>
          <a:p>
            <a:r>
              <a:rPr lang="en-US" b="1" dirty="0"/>
              <a:t>Movement Logic: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directions of particles within each grid cell are analyzed.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grid is updated with the new particle positions based on predefined movement rules.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phase drives particle movement, a crucial component of the simulation.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enables the simulation to advance in time by updating particle positions according to the established movement logic.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define how a system interacts with the environment.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u="sng" dirty="0"/>
              <a:t>Dirichlet Boundary:</a:t>
            </a:r>
          </a:p>
          <a:p>
            <a:r>
              <a:rPr lang="en-US" u="sng" dirty="0"/>
              <a:t>Description</a:t>
            </a:r>
            <a:r>
              <a:rPr lang="en-US" dirty="0"/>
              <a:t>: Randomly initializes particles at specific boundary points.</a:t>
            </a:r>
          </a:p>
          <a:p>
            <a:r>
              <a:rPr lang="en-US" dirty="0"/>
              <a:t> </a:t>
            </a:r>
            <a:r>
              <a:rPr lang="en-US" u="sng" dirty="0"/>
              <a:t>Effect</a:t>
            </a:r>
            <a:r>
              <a:rPr lang="en-US" dirty="0"/>
              <a:t>: Simulates an influx or outflux of particles, introducing dynamic conditions at the boundaries.</a:t>
            </a:r>
          </a:p>
          <a:p>
            <a:r>
              <a:rPr lang="en-US" dirty="0"/>
              <a:t>Used in the top and bottom boundaries. (Note: Considering 300 x 100 vertical matrix)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i="1" u="sng" dirty="0"/>
              <a:t>Slip Boundary:</a:t>
            </a:r>
          </a:p>
          <a:p>
            <a:r>
              <a:rPr lang="en-US" u="sng" dirty="0"/>
              <a:t>Description</a:t>
            </a:r>
            <a:r>
              <a:rPr lang="en-US" dirty="0"/>
              <a:t>: Handles particles sliding along the boundaries based on specified conditions.</a:t>
            </a:r>
          </a:p>
          <a:p>
            <a:r>
              <a:rPr lang="en-US" u="sng" dirty="0"/>
              <a:t>Effect</a:t>
            </a:r>
            <a:r>
              <a:rPr lang="en-US" dirty="0"/>
              <a:t>: Manages particle movements without complete obstruction, allowing for a partial flow.</a:t>
            </a:r>
          </a:p>
          <a:p>
            <a:r>
              <a:rPr lang="en-US" dirty="0"/>
              <a:t>Used in the left and right boundaries. (Note: Considering 300 x 100 vertical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parallelization of the vertical grid was achieved by dividing the grid into horizontal strips, each functioning as a local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designated to collect data from all the processes.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MPI_Send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MPI_Receive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employed for communication between the processes, enabling data transfer.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‘temp_streaming_2layers’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temp_streaming_upper_layer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temp_streaming_lower_layer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utilized to manage communication across the boundaries of each local grid, ensuring proper data exchange between adjacent sections.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effectiveness of the parallelization was evaluated using a strong scaling plot, assessing the performance improvements as the number of processors increased.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6BD1-15D4-43D0-9EC5-F656B0B16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08FD-442B-4598-AAAB-434C9FFA9BF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D20-4B0D-4472-A147-A40C19288A7F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DD46-4F15-4DE4-A377-8EA1333FC5E9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61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C756-C6DC-4B6C-8600-87CE038DC5E7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3E6F-539D-47F4-9211-6CA540040B6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66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756-C41A-4248-9E73-CBB9ED1D20D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4173-3D1E-4AFD-8B6F-110A309109A1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1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7D7F-FA6B-4314-BE4C-7307AB81CFD4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9E10-2682-4B97-8F01-63255A5946C6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36A0-EED7-4620-AD01-AE2C5B87B04B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5083-65E8-4F33-9C48-1792B89B9DED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1AC-0937-41E0-9095-7B3310085E3B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13B8-ACA4-4367-99DA-90E07274CF15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5748-251D-46B6-BA0A-99D594A3BA23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D701-68AE-4A65-8665-F8F4F98CF8F9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14AF-7594-45F3-BB6F-0928F01BCCCC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76D1-97C5-464E-AB94-0F5E4A6AFC81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7F4389-AAF9-499A-A126-57AC0DF1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21" y="2108970"/>
            <a:ext cx="7766936" cy="1646302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CSIM 3 LAB </a:t>
            </a:r>
            <a:r>
              <a:rPr lang="en-US" i="1" dirty="0">
                <a:solidFill>
                  <a:schemeClr val="tx1"/>
                </a:solidFill>
              </a:rPr>
              <a:t>2 Project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IN" sz="4800" b="1" i="1" u="sng" dirty="0">
                <a:solidFill>
                  <a:schemeClr val="tx1"/>
                </a:solidFill>
              </a:rPr>
              <a:t>Simulating the FHP 1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7781" y="5153784"/>
            <a:ext cx="3298076" cy="4987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Haider Hussain, </a:t>
            </a:r>
            <a:r>
              <a:rPr lang="en-US" dirty="0">
                <a:solidFill>
                  <a:schemeClr val="tx1"/>
                </a:solidFill>
              </a:rPr>
              <a:t>2131610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4163" y="4441804"/>
            <a:ext cx="398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fi-FI" dirty="0"/>
              <a:t> Md Nahin Hossain Uday, 2225968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8000"/>
          </a:xfrm>
        </p:spPr>
        <p:txBody>
          <a:bodyPr>
            <a:noAutofit/>
          </a:bodyPr>
          <a:lstStyle/>
          <a:p>
            <a:r>
              <a:rPr lang="en-US" b="1" dirty="0"/>
              <a:t>Visual representation of system:</a:t>
            </a:r>
            <a:endParaRPr lang="en-US" b="1" dirty="0"/>
          </a:p>
        </p:txBody>
      </p:sp>
      <p:pic>
        <p:nvPicPr>
          <p:cNvPr id="6" name="output_plot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7383" y="1484226"/>
            <a:ext cx="8035636" cy="4739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US" b="1" dirty="0"/>
              <a:t>Performance Analysis and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509"/>
            <a:ext cx="8596668" cy="46928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Strong </a:t>
            </a:r>
            <a:r>
              <a:rPr lang="en-US" dirty="0"/>
              <a:t>Scaling Plot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Illustrates the impact of increasing the number of processes on elapsed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Demonstrates </a:t>
            </a:r>
            <a:r>
              <a:rPr lang="en-US" dirty="0"/>
              <a:t>the scalability of the simulation across varying process counts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Purpose: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Evaluates </a:t>
            </a:r>
            <a:r>
              <a:rPr lang="en-US" dirty="0"/>
              <a:t>the simulation's performance and scalability under different process configurations.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Guides optimization efforts by identifying trends and areas for improvement.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en-US" dirty="0" smtClean="0"/>
              <a:t>Strong scaling plot: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1" y="1550988"/>
            <a:ext cx="8554356" cy="449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401455"/>
            <a:ext cx="7370619" cy="1487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66983"/>
            <a:ext cx="8596668" cy="467438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FHP </a:t>
            </a:r>
            <a:r>
              <a:rPr lang="en-US" sz="2400" dirty="0" smtClean="0"/>
              <a:t>models </a:t>
            </a:r>
            <a:r>
              <a:rPr lang="en-US" sz="2400" dirty="0"/>
              <a:t>are a class of lattice gas automata used to simulate fluid </a:t>
            </a:r>
            <a:r>
              <a:rPr lang="en-US" sz="2400" dirty="0" smtClean="0"/>
              <a:t>dynamics.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 u="sng" dirty="0" smtClean="0"/>
              <a:t>Why FHP</a:t>
            </a:r>
            <a:r>
              <a:rPr lang="en-US" sz="2400" i="1" dirty="0" smtClean="0"/>
              <a:t>:</a:t>
            </a:r>
          </a:p>
          <a:p>
            <a:pPr marL="0" indent="0">
              <a:buNone/>
            </a:pPr>
            <a:endParaRPr lang="en-US" sz="2400" i="1" dirty="0" smtClean="0"/>
          </a:p>
          <a:p>
            <a:r>
              <a:rPr lang="en-US" sz="2400" b="1" dirty="0" smtClean="0"/>
              <a:t>Efficiency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b="1" dirty="0" smtClean="0"/>
              <a:t>Parallelizability.</a:t>
            </a:r>
          </a:p>
          <a:p>
            <a:r>
              <a:rPr lang="en-US" sz="2400" b="1" dirty="0"/>
              <a:t>Insight into Fluid </a:t>
            </a:r>
            <a:r>
              <a:rPr lang="en-US" sz="2400" b="1" dirty="0" smtClean="0"/>
              <a:t>Behavior.</a:t>
            </a:r>
          </a:p>
          <a:p>
            <a:r>
              <a:rPr lang="en-US" sz="2400" b="1" dirty="0"/>
              <a:t>Foundation for Lattice Boltzmann </a:t>
            </a:r>
            <a:r>
              <a:rPr lang="en-US" sz="2400" b="1" dirty="0" smtClean="0"/>
              <a:t>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79248" cy="849745"/>
          </a:xfrm>
        </p:spPr>
        <p:txBody>
          <a:bodyPr/>
          <a:lstStyle/>
          <a:p>
            <a:r>
              <a:rPr lang="en-US" b="1" dirty="0"/>
              <a:t>Background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345"/>
            <a:ext cx="8596668" cy="5209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b="1" i="1" dirty="0" smtClean="0"/>
              <a:t>FHP </a:t>
            </a:r>
            <a:r>
              <a:rPr lang="en-US" sz="2000" b="1" i="1" dirty="0"/>
              <a:t>1 Model</a:t>
            </a:r>
            <a:r>
              <a:rPr lang="en-US" sz="2000" b="1" i="1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Implemented </a:t>
            </a:r>
            <a:r>
              <a:rPr lang="en-US" sz="2000" dirty="0"/>
              <a:t>in C, the model simulates fluid behavior effectively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MPI (Message Passing Interface</a:t>
            </a:r>
            <a:r>
              <a:rPr lang="en-US" sz="2000" b="1" dirty="0" smtClean="0"/>
              <a:t>)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MPI is used to enhance </a:t>
            </a:r>
            <a:r>
              <a:rPr lang="en-US" sz="2000" dirty="0"/>
              <a:t>computational </a:t>
            </a:r>
            <a:r>
              <a:rPr lang="en-US" sz="2000" dirty="0" smtClean="0"/>
              <a:t>efficiency.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 smtClean="0"/>
              <a:t>simulation is </a:t>
            </a:r>
            <a:r>
              <a:rPr lang="en-US" sz="2000" dirty="0"/>
              <a:t>parallelized to optimize execution across multiple processors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MATLAB used for Visualizing the simulation results. 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Strong Scaling to evaluate the impact of parallelization on simulation performance.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US" b="1" dirty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Grid Dimensions and Spacing:</a:t>
            </a:r>
          </a:p>
          <a:p>
            <a:r>
              <a:rPr lang="en-US" dirty="0"/>
              <a:t>Width: 30 units; Height: 10 units; Spacing: 0.1 units; Total Nodes: 300x100.</a:t>
            </a:r>
            <a:endParaRPr lang="en-US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Particle Representation:</a:t>
            </a:r>
          </a:p>
          <a:p>
            <a:r>
              <a:rPr lang="en-US" dirty="0"/>
              <a:t>Max. Particles: 6 ; Node Structure: Each node stores particle count and an array of   particle directions.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Initialization Process:</a:t>
            </a:r>
          </a:p>
          <a:p>
            <a:r>
              <a:rPr lang="en-US" dirty="0"/>
              <a:t>Function:`</a:t>
            </a:r>
            <a:r>
              <a:rPr lang="en-US" dirty="0" err="1"/>
              <a:t>grid_init</a:t>
            </a:r>
            <a:r>
              <a:rPr lang="en-US" dirty="0"/>
              <a:t>`</a:t>
            </a:r>
          </a:p>
          <a:p>
            <a:r>
              <a:rPr lang="en-US" dirty="0"/>
              <a:t>Seeding the random number generator with the current time, </a:t>
            </a:r>
            <a:r>
              <a:rPr lang="en-US" dirty="0" err="1"/>
              <a:t>grid_init</a:t>
            </a:r>
            <a:r>
              <a:rPr lang="en-US" dirty="0"/>
              <a:t> populates lattice nodes with particles.</a:t>
            </a:r>
          </a:p>
          <a:p>
            <a:r>
              <a:rPr lang="en-US" dirty="0"/>
              <a:t>For each node, initialization occurs based on a fixed 5% probability, resulting in diverse random sequences.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74002" y="1750290"/>
            <a:ext cx="2853343" cy="226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7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en-US" b="1" dirty="0"/>
              <a:t>Particle Collisions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509"/>
            <a:ext cx="4629312" cy="4692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u="sng" dirty="0" smtClean="0"/>
          </a:p>
          <a:p>
            <a:pPr marL="0" indent="0">
              <a:buNone/>
            </a:pPr>
            <a:r>
              <a:rPr lang="en-US" i="1" u="sng" dirty="0" smtClean="0"/>
              <a:t>Collision </a:t>
            </a:r>
            <a:r>
              <a:rPr lang="en-US" i="1" u="sng" dirty="0"/>
              <a:t>Rules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i="1" u="sng" dirty="0"/>
          </a:p>
          <a:p>
            <a:r>
              <a:rPr lang="en-US" b="1" dirty="0"/>
              <a:t>Back to Back: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Alternately Occupied: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Two Back to Back: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Two Back to Back, a Separator:</a:t>
            </a:r>
            <a:r>
              <a:rPr lang="en-US" dirty="0"/>
              <a:t/>
            </a:r>
            <a:br>
              <a:rPr lang="en-US" dirty="0"/>
            </a:br>
            <a:endParaRPr lang="en-US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Bergische</a:t>
            </a:r>
            <a:r>
              <a:rPr lang="en-US" dirty="0"/>
              <a:t> </a:t>
            </a:r>
            <a:r>
              <a:rPr lang="en-US" dirty="0" err="1"/>
              <a:t>Universitat</a:t>
            </a:r>
            <a:r>
              <a:rPr lang="en-US" dirty="0"/>
              <a:t> Wuppertal (</a:t>
            </a:r>
            <a:r>
              <a:rPr lang="en-US" dirty="0" err="1"/>
              <a:t>CSiS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D5EDE2-B115-2BE8-4B87-8845D2EE7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4" y="1484922"/>
            <a:ext cx="2448464" cy="1695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8CE0CA-9CDD-09F2-1CE0-88784C888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78" y="1484922"/>
            <a:ext cx="2433388" cy="1695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B49C449-1227-3970-2EBE-3F8101301C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4" y="3975345"/>
            <a:ext cx="2459359" cy="1604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021EF4E-8043-589F-C165-C93783E2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78" y="3975344"/>
            <a:ext cx="2717963" cy="1604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4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128"/>
            <a:ext cx="8596668" cy="674255"/>
          </a:xfrm>
        </p:spPr>
        <p:txBody>
          <a:bodyPr/>
          <a:lstStyle/>
          <a:p>
            <a:r>
              <a:rPr lang="en-US" dirty="0"/>
              <a:t>Particle Movement / Streaming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993"/>
            <a:ext cx="3871220" cy="3232728"/>
          </a:xfrm>
        </p:spPr>
        <p:txBody>
          <a:bodyPr>
            <a:normAutofit/>
          </a:bodyPr>
          <a:lstStyle/>
          <a:p>
            <a:r>
              <a:rPr lang="en-US" b="1" dirty="0"/>
              <a:t>All Occupied Directions</a:t>
            </a:r>
          </a:p>
          <a:p>
            <a:r>
              <a:rPr lang="en-US" b="1" dirty="0"/>
              <a:t>Parallel Processing</a:t>
            </a:r>
            <a:endParaRPr lang="en-US" dirty="0"/>
          </a:p>
          <a:p>
            <a:r>
              <a:rPr lang="en-US" b="1" dirty="0"/>
              <a:t>New Grid Configuration</a:t>
            </a:r>
            <a:endParaRPr lang="en-US" dirty="0"/>
          </a:p>
          <a:p>
            <a:r>
              <a:rPr lang="en-US" b="1" dirty="0"/>
              <a:t>Movement Logic</a:t>
            </a:r>
            <a:endParaRPr lang="en-US" dirty="0"/>
          </a:p>
          <a:p>
            <a:r>
              <a:rPr lang="en-US" b="1" dirty="0"/>
              <a:t>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Bergische</a:t>
            </a:r>
            <a:r>
              <a:rPr lang="en-US" dirty="0"/>
              <a:t> </a:t>
            </a:r>
            <a:r>
              <a:rPr lang="en-US" dirty="0" err="1"/>
              <a:t>Universitat</a:t>
            </a:r>
            <a:r>
              <a:rPr lang="en-US" dirty="0"/>
              <a:t> Wuppertal (</a:t>
            </a:r>
            <a:r>
              <a:rPr lang="en-US" dirty="0" err="1"/>
              <a:t>CSiS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566832-D9B3-1636-FB19-512A9BDF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7" y="920284"/>
            <a:ext cx="6398102" cy="4480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2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US" b="1" dirty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455"/>
            <a:ext cx="9889066" cy="4655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define how a system interacts with the environment.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u="sng" dirty="0" err="1"/>
              <a:t>Dirichlet</a:t>
            </a:r>
            <a:r>
              <a:rPr lang="en-US" i="1" u="sng" dirty="0"/>
              <a:t> Boundary:</a:t>
            </a:r>
          </a:p>
          <a:p>
            <a:pPr marL="0" indent="0">
              <a:buNone/>
            </a:pPr>
            <a:r>
              <a:rPr lang="en-US" dirty="0"/>
              <a:t>Randomly initializes particles at specific boundary points.</a:t>
            </a:r>
          </a:p>
          <a:p>
            <a:pPr marL="0" indent="0">
              <a:buNone/>
            </a:pPr>
            <a:r>
              <a:rPr lang="en-US" u="sng" dirty="0"/>
              <a:t>Effect</a:t>
            </a:r>
            <a:r>
              <a:rPr lang="en-US" dirty="0"/>
              <a:t>: Simulates an influx or outflux of particles, introducing dynamic conditions at the boundaries.</a:t>
            </a:r>
          </a:p>
          <a:p>
            <a:pPr marL="0" indent="0">
              <a:buNone/>
            </a:pPr>
            <a:r>
              <a:rPr lang="en-US" dirty="0"/>
              <a:t>Used in the top and bottom boundaries. (Note: Considering 300 x 100 vertical matrix)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i="1" u="sng" dirty="0"/>
              <a:t>Slip Boundary:</a:t>
            </a:r>
          </a:p>
          <a:p>
            <a:pPr marL="0" indent="0">
              <a:buNone/>
            </a:pPr>
            <a:r>
              <a:rPr lang="en-US" dirty="0"/>
              <a:t>Handles particles sliding along the boundaries based on specified conditions.</a:t>
            </a:r>
          </a:p>
          <a:p>
            <a:pPr marL="0" indent="0">
              <a:buNone/>
            </a:pPr>
            <a:r>
              <a:rPr lang="en-US" u="sng" dirty="0"/>
              <a:t>Effect</a:t>
            </a:r>
            <a:r>
              <a:rPr lang="en-US" dirty="0"/>
              <a:t>: Manages particle movements without complete obstruction, allowing for a partial flow.</a:t>
            </a:r>
          </a:p>
          <a:p>
            <a:pPr marL="0" indent="0">
              <a:buNone/>
            </a:pPr>
            <a:r>
              <a:rPr lang="en-US" dirty="0"/>
              <a:t>Used in the left and right boundaries. (Note: Considering 300 x 100 vertical matrix)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Bergische Universitat Wuppertal (CSiS)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17" y="581891"/>
            <a:ext cx="8596668" cy="701964"/>
          </a:xfrm>
        </p:spPr>
        <p:txBody>
          <a:bodyPr/>
          <a:lstStyle/>
          <a:p>
            <a:r>
              <a:rPr lang="en-US" b="1" dirty="0"/>
              <a:t>Parallelization with MPI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771" y="1633895"/>
            <a:ext cx="46053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MPI_Send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MPI_Receive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temp_streaming_2layers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temp_streaming_upper_layer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temp_streaming_lower_layer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Bergische Universitat Wuppertal (CSiS)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b="1" dirty="0"/>
              <a:t>Visualization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1"/>
            <a:ext cx="8725284" cy="5467926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Graphical </a:t>
            </a:r>
            <a:r>
              <a:rPr lang="en-US" b="1" dirty="0"/>
              <a:t>Output: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The stored </a:t>
            </a:r>
            <a:r>
              <a:rPr lang="en-US" dirty="0" smtClean="0"/>
              <a:t>files </a:t>
            </a:r>
            <a:r>
              <a:rPr lang="en-US" dirty="0" smtClean="0"/>
              <a:t>(0-99 .txt) were</a:t>
            </a:r>
            <a:r>
              <a:rPr lang="en-US" dirty="0" smtClean="0"/>
              <a:t> </a:t>
            </a:r>
            <a:r>
              <a:rPr lang="en-US" dirty="0"/>
              <a:t>utilized to visually represent the simulation using </a:t>
            </a:r>
            <a:r>
              <a:rPr lang="en-US" dirty="0" smtClean="0"/>
              <a:t>MATLAB.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Purpose: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provides visual insights into the simulation's dynamic behavior through grid visualizations, helping to understand how the system evolves.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The graphical output allows for the analysis and interpretation of simulation results by saving configurations at different time </a:t>
            </a:r>
            <a:r>
              <a:rPr lang="en-US" dirty="0" smtClean="0"/>
              <a:t>steps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Bergische Universitat Wuppertal (CSiS)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4389-AAF9-499A-A126-57AC0DF1F8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3216</TotalTime>
  <Words>965</Words>
  <Application>Microsoft Office PowerPoint</Application>
  <PresentationFormat>Widescreen</PresentationFormat>
  <Paragraphs>157</Paragraphs>
  <Slides>13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CSIM 3 LAB 2 Project Simulating the FHP 1 model</vt:lpstr>
      <vt:lpstr>Introduction</vt:lpstr>
      <vt:lpstr>Background and objective</vt:lpstr>
      <vt:lpstr>Initialization</vt:lpstr>
      <vt:lpstr>Particle Collisions Phase</vt:lpstr>
      <vt:lpstr>Particle Movement / Streaming Phase</vt:lpstr>
      <vt:lpstr>Boundary Conditions</vt:lpstr>
      <vt:lpstr>Parallelization with MPI</vt:lpstr>
      <vt:lpstr>Visualization and Output</vt:lpstr>
      <vt:lpstr>Visual representation of system:</vt:lpstr>
      <vt:lpstr>Performance Analysis and Scaling</vt:lpstr>
      <vt:lpstr>Strong scaling plot: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CSIM 3 LAB 2 Project Simulating the FHP 1 model</dc:title>
  <dc:creator>hp</dc:creator>
  <cp:lastModifiedBy>hp</cp:lastModifiedBy>
  <cp:revision>21</cp:revision>
  <dcterms:created xsi:type="dcterms:W3CDTF">2025-01-23T23:05:06Z</dcterms:created>
  <dcterms:modified xsi:type="dcterms:W3CDTF">2025-01-29T21:18:00Z</dcterms:modified>
</cp:coreProperties>
</file>