
<file path=[Content_Types].xml><?xml version="1.0" encoding="utf-8"?>
<Types xmlns="http://schemas.openxmlformats.org/package/2006/content-types">
  <Default Extension="bin" ContentType="audio/unknown"/>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5"/>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2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6C1032-31BE-455B-AC16-BEA4EA25E221}" type="datetimeFigureOut">
              <a:rPr lang="en-NZ" smtClean="0"/>
              <a:t>23/09/2011</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085554-2299-4800-85DE-307EDA8491FD}" type="slidenum">
              <a:rPr lang="en-NZ" smtClean="0"/>
              <a:t>‹#›</a:t>
            </a:fld>
            <a:endParaRPr lang="en-NZ"/>
          </a:p>
        </p:txBody>
      </p:sp>
    </p:spTree>
    <p:extLst>
      <p:ext uri="{BB962C8B-B14F-4D97-AF65-F5344CB8AC3E}">
        <p14:creationId xmlns:p14="http://schemas.microsoft.com/office/powerpoint/2010/main" val="2730383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3F805218-A934-42F7-8929-2C622FB335CE}" type="slidenum">
              <a:rPr lang="en-US">
                <a:solidFill>
                  <a:prstClr val="black"/>
                </a:solidFill>
                <a:latin typeface="Times"/>
              </a:rPr>
              <a:pPr/>
              <a:t>18</a:t>
            </a:fld>
            <a:endParaRPr lang="en-US">
              <a:solidFill>
                <a:prstClr val="black"/>
              </a:solidFill>
              <a:latin typeface="Times"/>
            </a:endParaRPr>
          </a:p>
        </p:txBody>
      </p:sp>
      <p:sp>
        <p:nvSpPr>
          <p:cNvPr id="59395" name="Rectangle 2"/>
          <p:cNvSpPr>
            <a:spLocks noGrp="1" noChangeArrowheads="1"/>
          </p:cNvSpPr>
          <p:nvPr>
            <p:ph type="body" idx="1"/>
          </p:nvPr>
        </p:nvSpPr>
        <p:spPr>
          <a:xfrm>
            <a:off x="914400" y="4343400"/>
            <a:ext cx="5029200" cy="4114800"/>
          </a:xfrm>
          <a:noFill/>
        </p:spPr>
        <p:txBody>
          <a:bodyPr lIns="92075" tIns="46037" rIns="92075" bIns="46037"/>
          <a:lstStyle/>
          <a:p>
            <a:pPr defTabSz="762000" eaLnBrk="1" hangingPunct="1"/>
            <a:endParaRPr lang="en-AU" smtClean="0"/>
          </a:p>
        </p:txBody>
      </p:sp>
      <p:sp>
        <p:nvSpPr>
          <p:cNvPr id="59396" name="Rectangle 3"/>
          <p:cNvSpPr>
            <a:spLocks noRo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Slide Number Placeholder 5"/>
          <p:cNvSpPr>
            <a:spLocks noGrp="1"/>
          </p:cNvSpPr>
          <p:nvPr>
            <p:ph type="sldNum" sz="quarter" idx="10"/>
          </p:nvPr>
        </p:nvSpPr>
        <p:spPr>
          <a:ln/>
        </p:spPr>
        <p:txBody>
          <a:bodyPr/>
          <a:lstStyle>
            <a:lvl1pPr>
              <a:defRPr/>
            </a:lvl1pPr>
          </a:lstStyle>
          <a:p>
            <a:pPr>
              <a:defRPr/>
            </a:pPr>
            <a:fld id="{D5C4FD0A-B856-4B02-93E6-74C1F1047FE9}"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srgbClr val="DFDCB7"/>
              </a:solidFill>
            </a:endParaRPr>
          </a:p>
        </p:txBody>
      </p:sp>
      <p:sp>
        <p:nvSpPr>
          <p:cNvPr id="6" name="Date Placeholder 3"/>
          <p:cNvSpPr>
            <a:spLocks noGrp="1"/>
          </p:cNvSpPr>
          <p:nvPr>
            <p:ph type="dt" sz="half" idx="12"/>
          </p:nvPr>
        </p:nvSpPr>
        <p:spPr/>
        <p:txBody>
          <a:bodyPr/>
          <a:lstStyle>
            <a:lvl1pPr>
              <a:defRPr/>
            </a:lvl1pPr>
          </a:lstStyle>
          <a:p>
            <a:pPr>
              <a:defRPr/>
            </a:pPr>
            <a:endParaRPr lang="en-US">
              <a:solidFill>
                <a:srgbClr val="DFDCB7"/>
              </a:solidFill>
            </a:endParaRPr>
          </a:p>
        </p:txBody>
      </p:sp>
    </p:spTree>
    <p:extLst>
      <p:ext uri="{BB962C8B-B14F-4D97-AF65-F5344CB8AC3E}">
        <p14:creationId xmlns:p14="http://schemas.microsoft.com/office/powerpoint/2010/main" val="224797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84C387F3-ECB7-4E6A-B9A1-FCC626B3554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srgbClr val="DFDCB7"/>
              </a:solidFill>
            </a:endParaRPr>
          </a:p>
        </p:txBody>
      </p:sp>
      <p:sp>
        <p:nvSpPr>
          <p:cNvPr id="6" name="Date Placeholder 3"/>
          <p:cNvSpPr>
            <a:spLocks noGrp="1"/>
          </p:cNvSpPr>
          <p:nvPr>
            <p:ph type="dt" sz="half" idx="12"/>
          </p:nvPr>
        </p:nvSpPr>
        <p:spPr/>
        <p:txBody>
          <a:bodyPr/>
          <a:lstStyle>
            <a:lvl1pPr>
              <a:defRPr/>
            </a:lvl1pPr>
          </a:lstStyle>
          <a:p>
            <a:pPr>
              <a:defRPr/>
            </a:pPr>
            <a:endParaRPr lang="en-US">
              <a:solidFill>
                <a:srgbClr val="DFDCB7"/>
              </a:solidFill>
            </a:endParaRPr>
          </a:p>
        </p:txBody>
      </p:sp>
    </p:spTree>
    <p:extLst>
      <p:ext uri="{BB962C8B-B14F-4D97-AF65-F5344CB8AC3E}">
        <p14:creationId xmlns:p14="http://schemas.microsoft.com/office/powerpoint/2010/main" val="1301216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17A25802-FAA2-4981-9505-9739A7BCA061}"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srgbClr val="DFDCB7"/>
              </a:solidFill>
            </a:endParaRPr>
          </a:p>
        </p:txBody>
      </p:sp>
      <p:sp>
        <p:nvSpPr>
          <p:cNvPr id="6" name="Date Placeholder 3"/>
          <p:cNvSpPr>
            <a:spLocks noGrp="1"/>
          </p:cNvSpPr>
          <p:nvPr>
            <p:ph type="dt" sz="half" idx="12"/>
          </p:nvPr>
        </p:nvSpPr>
        <p:spPr/>
        <p:txBody>
          <a:bodyPr/>
          <a:lstStyle>
            <a:lvl1pPr>
              <a:defRPr/>
            </a:lvl1pPr>
          </a:lstStyle>
          <a:p>
            <a:pPr>
              <a:defRPr/>
            </a:pPr>
            <a:endParaRPr lang="en-US">
              <a:solidFill>
                <a:srgbClr val="DFDCB7"/>
              </a:solidFill>
            </a:endParaRPr>
          </a:p>
        </p:txBody>
      </p:sp>
    </p:spTree>
    <p:extLst>
      <p:ext uri="{BB962C8B-B14F-4D97-AF65-F5344CB8AC3E}">
        <p14:creationId xmlns:p14="http://schemas.microsoft.com/office/powerpoint/2010/main" val="3005309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NZ"/>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solidFill>
                <a:srgbClr val="DFDCB7"/>
              </a:solidFill>
            </a:endParaRP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solidFill>
                <a:srgbClr val="DFDCB7"/>
              </a:solidFil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1FFEFFF5-BB70-4651-AC55-2ACFAB28778B}" type="slidenum">
              <a:rPr lang="en-US"/>
              <a:pPr>
                <a:defRPr/>
              </a:pPr>
              <a:t>‹#›</a:t>
            </a:fld>
            <a:endParaRPr lang="en-US"/>
          </a:p>
        </p:txBody>
      </p:sp>
    </p:spTree>
    <p:extLst>
      <p:ext uri="{BB962C8B-B14F-4D97-AF65-F5344CB8AC3E}">
        <p14:creationId xmlns:p14="http://schemas.microsoft.com/office/powerpoint/2010/main" val="723898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lvl1pPr eaLnBrk="0" hangingPunct="0">
              <a:defRPr>
                <a:latin typeface="Tahoma" pitchFamily="34" charset="0"/>
              </a:defRPr>
            </a:lvl1pPr>
          </a:lstStyle>
          <a:p>
            <a:pPr>
              <a:defRPr/>
            </a:pPr>
            <a:endParaRPr lang="en-GB"/>
          </a:p>
        </p:txBody>
      </p:sp>
      <p:sp>
        <p:nvSpPr>
          <p:cNvPr id="5" name="Footer Placeholder 4"/>
          <p:cNvSpPr>
            <a:spLocks noGrp="1"/>
          </p:cNvSpPr>
          <p:nvPr>
            <p:ph type="ftr" sz="quarter" idx="11"/>
          </p:nvPr>
        </p:nvSpPr>
        <p:spPr/>
        <p:txBody>
          <a:bodyPr/>
          <a:lstStyle>
            <a:lvl1pPr eaLnBrk="0" hangingPunct="0">
              <a:defRPr>
                <a:latin typeface="Tahoma" pitchFamily="34" charset="0"/>
              </a:defRPr>
            </a:lvl1pPr>
          </a:lstStyle>
          <a:p>
            <a:pPr>
              <a:defRPr/>
            </a:pPr>
            <a:endParaRPr lang="en-GB"/>
          </a:p>
        </p:txBody>
      </p:sp>
      <p:sp>
        <p:nvSpPr>
          <p:cNvPr id="6" name="Slide Number Placeholder 5"/>
          <p:cNvSpPr>
            <a:spLocks noGrp="1"/>
          </p:cNvSpPr>
          <p:nvPr>
            <p:ph type="sldNum" sz="quarter" idx="12"/>
          </p:nvPr>
        </p:nvSpPr>
        <p:spPr/>
        <p:txBody>
          <a:bodyPr/>
          <a:lstStyle>
            <a:lvl1pPr eaLnBrk="0" hangingPunct="0">
              <a:defRPr>
                <a:latin typeface="Tahoma" pitchFamily="34" charset="0"/>
              </a:defRPr>
            </a:lvl1pPr>
          </a:lstStyle>
          <a:p>
            <a:pPr>
              <a:defRPr/>
            </a:pPr>
            <a:fld id="{A6651FD8-D1AF-46F0-A895-0BD4C0985DF1}" type="slidenum">
              <a:rPr lang="en-GB"/>
              <a:pPr>
                <a:defRPr/>
              </a:pPr>
              <a:t>‹#›</a:t>
            </a:fld>
            <a:endParaRPr lang="en-GB"/>
          </a:p>
        </p:txBody>
      </p:sp>
    </p:spTree>
    <p:extLst>
      <p:ext uri="{BB962C8B-B14F-4D97-AF65-F5344CB8AC3E}">
        <p14:creationId xmlns:p14="http://schemas.microsoft.com/office/powerpoint/2010/main" val="65882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lvl1pPr eaLnBrk="0" hangingPunct="0">
              <a:defRPr>
                <a:latin typeface="Tahoma" pitchFamily="34" charset="0"/>
              </a:defRPr>
            </a:lvl1pPr>
          </a:lstStyle>
          <a:p>
            <a:pPr>
              <a:defRPr/>
            </a:pPr>
            <a:endParaRPr lang="en-GB"/>
          </a:p>
        </p:txBody>
      </p:sp>
      <p:sp>
        <p:nvSpPr>
          <p:cNvPr id="5" name="Footer Placeholder 4"/>
          <p:cNvSpPr>
            <a:spLocks noGrp="1"/>
          </p:cNvSpPr>
          <p:nvPr>
            <p:ph type="ftr" sz="quarter" idx="11"/>
          </p:nvPr>
        </p:nvSpPr>
        <p:spPr/>
        <p:txBody>
          <a:bodyPr/>
          <a:lstStyle>
            <a:lvl1pPr eaLnBrk="0" hangingPunct="0">
              <a:defRPr>
                <a:latin typeface="Tahoma" pitchFamily="34" charset="0"/>
              </a:defRPr>
            </a:lvl1pPr>
          </a:lstStyle>
          <a:p>
            <a:pPr>
              <a:defRPr/>
            </a:pPr>
            <a:endParaRPr lang="en-GB"/>
          </a:p>
        </p:txBody>
      </p:sp>
      <p:sp>
        <p:nvSpPr>
          <p:cNvPr id="6" name="Slide Number Placeholder 5"/>
          <p:cNvSpPr>
            <a:spLocks noGrp="1"/>
          </p:cNvSpPr>
          <p:nvPr>
            <p:ph type="sldNum" sz="quarter" idx="12"/>
          </p:nvPr>
        </p:nvSpPr>
        <p:spPr/>
        <p:txBody>
          <a:bodyPr/>
          <a:lstStyle>
            <a:lvl1pPr eaLnBrk="0" hangingPunct="0">
              <a:defRPr>
                <a:latin typeface="Tahoma" pitchFamily="34" charset="0"/>
              </a:defRPr>
            </a:lvl1pPr>
          </a:lstStyle>
          <a:p>
            <a:pPr>
              <a:defRPr/>
            </a:pPr>
            <a:fld id="{90D7D0A1-FF6C-4786-A0B0-2CBA1FACF52D}" type="slidenum">
              <a:rPr lang="en-GB"/>
              <a:pPr>
                <a:defRPr/>
              </a:pPr>
              <a:t>‹#›</a:t>
            </a:fld>
            <a:endParaRPr lang="en-GB"/>
          </a:p>
        </p:txBody>
      </p:sp>
    </p:spTree>
    <p:extLst>
      <p:ext uri="{BB962C8B-B14F-4D97-AF65-F5344CB8AC3E}">
        <p14:creationId xmlns:p14="http://schemas.microsoft.com/office/powerpoint/2010/main" val="447379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eaLnBrk="0" hangingPunct="0">
              <a:defRPr>
                <a:latin typeface="Tahoma" pitchFamily="34" charset="0"/>
              </a:defRPr>
            </a:lvl1pPr>
          </a:lstStyle>
          <a:p>
            <a:pPr>
              <a:defRPr/>
            </a:pPr>
            <a:endParaRPr lang="en-GB"/>
          </a:p>
        </p:txBody>
      </p:sp>
      <p:sp>
        <p:nvSpPr>
          <p:cNvPr id="5" name="Footer Placeholder 4"/>
          <p:cNvSpPr>
            <a:spLocks noGrp="1"/>
          </p:cNvSpPr>
          <p:nvPr>
            <p:ph type="ftr" sz="quarter" idx="11"/>
          </p:nvPr>
        </p:nvSpPr>
        <p:spPr/>
        <p:txBody>
          <a:bodyPr/>
          <a:lstStyle>
            <a:lvl1pPr eaLnBrk="0" hangingPunct="0">
              <a:defRPr>
                <a:latin typeface="Tahoma" pitchFamily="34" charset="0"/>
              </a:defRPr>
            </a:lvl1pPr>
          </a:lstStyle>
          <a:p>
            <a:pPr>
              <a:defRPr/>
            </a:pPr>
            <a:endParaRPr lang="en-GB"/>
          </a:p>
        </p:txBody>
      </p:sp>
      <p:sp>
        <p:nvSpPr>
          <p:cNvPr id="6" name="Slide Number Placeholder 5"/>
          <p:cNvSpPr>
            <a:spLocks noGrp="1"/>
          </p:cNvSpPr>
          <p:nvPr>
            <p:ph type="sldNum" sz="quarter" idx="12"/>
          </p:nvPr>
        </p:nvSpPr>
        <p:spPr/>
        <p:txBody>
          <a:bodyPr/>
          <a:lstStyle>
            <a:lvl1pPr eaLnBrk="0" hangingPunct="0">
              <a:defRPr>
                <a:latin typeface="Tahoma" pitchFamily="34" charset="0"/>
              </a:defRPr>
            </a:lvl1pPr>
          </a:lstStyle>
          <a:p>
            <a:pPr>
              <a:defRPr/>
            </a:pPr>
            <a:fld id="{EF208C78-2A67-4664-9A85-19C7188F44CD}" type="slidenum">
              <a:rPr lang="en-GB"/>
              <a:pPr>
                <a:defRPr/>
              </a:pPr>
              <a:t>‹#›</a:t>
            </a:fld>
            <a:endParaRPr lang="en-GB"/>
          </a:p>
        </p:txBody>
      </p:sp>
    </p:spTree>
    <p:extLst>
      <p:ext uri="{BB962C8B-B14F-4D97-AF65-F5344CB8AC3E}">
        <p14:creationId xmlns:p14="http://schemas.microsoft.com/office/powerpoint/2010/main" val="3887069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lvl1pPr eaLnBrk="0" hangingPunct="0">
              <a:defRPr>
                <a:latin typeface="Tahoma" pitchFamily="34" charset="0"/>
              </a:defRPr>
            </a:lvl1pPr>
          </a:lstStyle>
          <a:p>
            <a:pPr>
              <a:defRPr/>
            </a:pPr>
            <a:endParaRPr lang="en-GB"/>
          </a:p>
        </p:txBody>
      </p:sp>
      <p:sp>
        <p:nvSpPr>
          <p:cNvPr id="6" name="Footer Placeholder 5"/>
          <p:cNvSpPr>
            <a:spLocks noGrp="1"/>
          </p:cNvSpPr>
          <p:nvPr>
            <p:ph type="ftr" sz="quarter" idx="11"/>
          </p:nvPr>
        </p:nvSpPr>
        <p:spPr/>
        <p:txBody>
          <a:bodyPr/>
          <a:lstStyle>
            <a:lvl1pPr eaLnBrk="0" hangingPunct="0">
              <a:defRPr>
                <a:latin typeface="Tahoma" pitchFamily="34" charset="0"/>
              </a:defRPr>
            </a:lvl1pPr>
          </a:lstStyle>
          <a:p>
            <a:pPr>
              <a:defRPr/>
            </a:pPr>
            <a:endParaRPr lang="en-GB"/>
          </a:p>
        </p:txBody>
      </p:sp>
      <p:sp>
        <p:nvSpPr>
          <p:cNvPr id="7" name="Slide Number Placeholder 6"/>
          <p:cNvSpPr>
            <a:spLocks noGrp="1"/>
          </p:cNvSpPr>
          <p:nvPr>
            <p:ph type="sldNum" sz="quarter" idx="12"/>
          </p:nvPr>
        </p:nvSpPr>
        <p:spPr/>
        <p:txBody>
          <a:bodyPr/>
          <a:lstStyle>
            <a:lvl1pPr eaLnBrk="0" hangingPunct="0">
              <a:defRPr>
                <a:latin typeface="Tahoma" pitchFamily="34" charset="0"/>
              </a:defRPr>
            </a:lvl1pPr>
          </a:lstStyle>
          <a:p>
            <a:pPr>
              <a:defRPr/>
            </a:pPr>
            <a:fld id="{38326293-F1FA-4B4D-B729-5DE675328BE9}" type="slidenum">
              <a:rPr lang="en-GB"/>
              <a:pPr>
                <a:defRPr/>
              </a:pPr>
              <a:t>‹#›</a:t>
            </a:fld>
            <a:endParaRPr lang="en-GB"/>
          </a:p>
        </p:txBody>
      </p:sp>
    </p:spTree>
    <p:extLst>
      <p:ext uri="{BB962C8B-B14F-4D97-AF65-F5344CB8AC3E}">
        <p14:creationId xmlns:p14="http://schemas.microsoft.com/office/powerpoint/2010/main" val="4195722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lvl1pPr eaLnBrk="0" hangingPunct="0">
              <a:defRPr>
                <a:latin typeface="Tahoma" pitchFamily="34" charset="0"/>
              </a:defRPr>
            </a:lvl1pPr>
          </a:lstStyle>
          <a:p>
            <a:pPr>
              <a:defRPr/>
            </a:pPr>
            <a:endParaRPr lang="en-GB"/>
          </a:p>
        </p:txBody>
      </p:sp>
      <p:sp>
        <p:nvSpPr>
          <p:cNvPr id="8" name="Footer Placeholder 7"/>
          <p:cNvSpPr>
            <a:spLocks noGrp="1"/>
          </p:cNvSpPr>
          <p:nvPr>
            <p:ph type="ftr" sz="quarter" idx="11"/>
          </p:nvPr>
        </p:nvSpPr>
        <p:spPr/>
        <p:txBody>
          <a:bodyPr/>
          <a:lstStyle>
            <a:lvl1pPr eaLnBrk="0" hangingPunct="0">
              <a:defRPr>
                <a:latin typeface="Tahoma" pitchFamily="34" charset="0"/>
              </a:defRPr>
            </a:lvl1pPr>
          </a:lstStyle>
          <a:p>
            <a:pPr>
              <a:defRPr/>
            </a:pPr>
            <a:endParaRPr lang="en-GB"/>
          </a:p>
        </p:txBody>
      </p:sp>
      <p:sp>
        <p:nvSpPr>
          <p:cNvPr id="9" name="Slide Number Placeholder 8"/>
          <p:cNvSpPr>
            <a:spLocks noGrp="1"/>
          </p:cNvSpPr>
          <p:nvPr>
            <p:ph type="sldNum" sz="quarter" idx="12"/>
          </p:nvPr>
        </p:nvSpPr>
        <p:spPr/>
        <p:txBody>
          <a:bodyPr/>
          <a:lstStyle>
            <a:lvl1pPr eaLnBrk="0" hangingPunct="0">
              <a:defRPr>
                <a:latin typeface="Tahoma" pitchFamily="34" charset="0"/>
              </a:defRPr>
            </a:lvl1pPr>
          </a:lstStyle>
          <a:p>
            <a:pPr>
              <a:defRPr/>
            </a:pPr>
            <a:fld id="{24CD70CE-F691-4A43-9DF6-D7AC8F2EEFA7}" type="slidenum">
              <a:rPr lang="en-GB"/>
              <a:pPr>
                <a:defRPr/>
              </a:pPr>
              <a:t>‹#›</a:t>
            </a:fld>
            <a:endParaRPr lang="en-GB"/>
          </a:p>
        </p:txBody>
      </p:sp>
    </p:spTree>
    <p:extLst>
      <p:ext uri="{BB962C8B-B14F-4D97-AF65-F5344CB8AC3E}">
        <p14:creationId xmlns:p14="http://schemas.microsoft.com/office/powerpoint/2010/main" val="32524973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lvl1pPr eaLnBrk="0" hangingPunct="0">
              <a:defRPr>
                <a:latin typeface="Tahoma" pitchFamily="34" charset="0"/>
              </a:defRPr>
            </a:lvl1pPr>
          </a:lstStyle>
          <a:p>
            <a:pPr>
              <a:defRPr/>
            </a:pPr>
            <a:endParaRPr lang="en-GB"/>
          </a:p>
        </p:txBody>
      </p:sp>
      <p:sp>
        <p:nvSpPr>
          <p:cNvPr id="4" name="Footer Placeholder 3"/>
          <p:cNvSpPr>
            <a:spLocks noGrp="1"/>
          </p:cNvSpPr>
          <p:nvPr>
            <p:ph type="ftr" sz="quarter" idx="11"/>
          </p:nvPr>
        </p:nvSpPr>
        <p:spPr/>
        <p:txBody>
          <a:bodyPr/>
          <a:lstStyle>
            <a:lvl1pPr eaLnBrk="0" hangingPunct="0">
              <a:defRPr>
                <a:latin typeface="Tahoma" pitchFamily="34" charset="0"/>
              </a:defRPr>
            </a:lvl1pPr>
          </a:lstStyle>
          <a:p>
            <a:pPr>
              <a:defRPr/>
            </a:pPr>
            <a:endParaRPr lang="en-GB"/>
          </a:p>
        </p:txBody>
      </p:sp>
      <p:sp>
        <p:nvSpPr>
          <p:cNvPr id="5" name="Slide Number Placeholder 4"/>
          <p:cNvSpPr>
            <a:spLocks noGrp="1"/>
          </p:cNvSpPr>
          <p:nvPr>
            <p:ph type="sldNum" sz="quarter" idx="12"/>
          </p:nvPr>
        </p:nvSpPr>
        <p:spPr/>
        <p:txBody>
          <a:bodyPr/>
          <a:lstStyle>
            <a:lvl1pPr eaLnBrk="0" hangingPunct="0">
              <a:defRPr>
                <a:latin typeface="Tahoma" pitchFamily="34" charset="0"/>
              </a:defRPr>
            </a:lvl1pPr>
          </a:lstStyle>
          <a:p>
            <a:pPr>
              <a:defRPr/>
            </a:pPr>
            <a:fld id="{3D988F82-7C1E-42DF-A57E-FDA14A5B179B}" type="slidenum">
              <a:rPr lang="en-GB"/>
              <a:pPr>
                <a:defRPr/>
              </a:pPr>
              <a:t>‹#›</a:t>
            </a:fld>
            <a:endParaRPr lang="en-GB"/>
          </a:p>
        </p:txBody>
      </p:sp>
    </p:spTree>
    <p:extLst>
      <p:ext uri="{BB962C8B-B14F-4D97-AF65-F5344CB8AC3E}">
        <p14:creationId xmlns:p14="http://schemas.microsoft.com/office/powerpoint/2010/main" val="2430939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eaLnBrk="0" hangingPunct="0">
              <a:defRPr>
                <a:latin typeface="Tahoma" pitchFamily="34" charset="0"/>
              </a:defRPr>
            </a:lvl1pPr>
          </a:lstStyle>
          <a:p>
            <a:pPr>
              <a:defRPr/>
            </a:pPr>
            <a:endParaRPr lang="en-GB"/>
          </a:p>
        </p:txBody>
      </p:sp>
      <p:sp>
        <p:nvSpPr>
          <p:cNvPr id="3" name="Footer Placeholder 2"/>
          <p:cNvSpPr>
            <a:spLocks noGrp="1"/>
          </p:cNvSpPr>
          <p:nvPr>
            <p:ph type="ftr" sz="quarter" idx="11"/>
          </p:nvPr>
        </p:nvSpPr>
        <p:spPr/>
        <p:txBody>
          <a:bodyPr/>
          <a:lstStyle>
            <a:lvl1pPr eaLnBrk="0" hangingPunct="0">
              <a:defRPr>
                <a:latin typeface="Tahoma" pitchFamily="34" charset="0"/>
              </a:defRPr>
            </a:lvl1pPr>
          </a:lstStyle>
          <a:p>
            <a:pPr>
              <a:defRPr/>
            </a:pPr>
            <a:endParaRPr lang="en-GB"/>
          </a:p>
        </p:txBody>
      </p:sp>
      <p:sp>
        <p:nvSpPr>
          <p:cNvPr id="4" name="Slide Number Placeholder 3"/>
          <p:cNvSpPr>
            <a:spLocks noGrp="1"/>
          </p:cNvSpPr>
          <p:nvPr>
            <p:ph type="sldNum" sz="quarter" idx="12"/>
          </p:nvPr>
        </p:nvSpPr>
        <p:spPr/>
        <p:txBody>
          <a:bodyPr/>
          <a:lstStyle>
            <a:lvl1pPr eaLnBrk="0" hangingPunct="0">
              <a:defRPr>
                <a:latin typeface="Tahoma" pitchFamily="34" charset="0"/>
              </a:defRPr>
            </a:lvl1pPr>
          </a:lstStyle>
          <a:p>
            <a:pPr>
              <a:defRPr/>
            </a:pPr>
            <a:fld id="{B418B147-D48C-4805-AED7-386478235020}" type="slidenum">
              <a:rPr lang="en-GB"/>
              <a:pPr>
                <a:defRPr/>
              </a:pPr>
              <a:t>‹#›</a:t>
            </a:fld>
            <a:endParaRPr lang="en-GB"/>
          </a:p>
        </p:txBody>
      </p:sp>
    </p:spTree>
    <p:extLst>
      <p:ext uri="{BB962C8B-B14F-4D97-AF65-F5344CB8AC3E}">
        <p14:creationId xmlns:p14="http://schemas.microsoft.com/office/powerpoint/2010/main" val="323465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a:ln/>
        </p:spPr>
        <p:txBody>
          <a:bodyPr/>
          <a:lstStyle>
            <a:lvl1pPr>
              <a:defRPr/>
            </a:lvl1pPr>
          </a:lstStyle>
          <a:p>
            <a:pPr>
              <a:defRPr/>
            </a:pPr>
            <a:fld id="{39F98F36-7521-4D6D-939F-38D134A38ED8}"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srgbClr val="DFDCB7"/>
              </a:solidFill>
            </a:endParaRPr>
          </a:p>
        </p:txBody>
      </p:sp>
      <p:sp>
        <p:nvSpPr>
          <p:cNvPr id="6" name="Date Placeholder 3"/>
          <p:cNvSpPr>
            <a:spLocks noGrp="1"/>
          </p:cNvSpPr>
          <p:nvPr>
            <p:ph type="dt" sz="half" idx="12"/>
          </p:nvPr>
        </p:nvSpPr>
        <p:spPr/>
        <p:txBody>
          <a:bodyPr/>
          <a:lstStyle>
            <a:lvl1pPr>
              <a:defRPr/>
            </a:lvl1pPr>
          </a:lstStyle>
          <a:p>
            <a:pPr>
              <a:defRPr/>
            </a:pPr>
            <a:endParaRPr lang="en-US">
              <a:solidFill>
                <a:srgbClr val="DFDCB7"/>
              </a:solidFill>
            </a:endParaRPr>
          </a:p>
        </p:txBody>
      </p:sp>
    </p:spTree>
    <p:extLst>
      <p:ext uri="{BB962C8B-B14F-4D97-AF65-F5344CB8AC3E}">
        <p14:creationId xmlns:p14="http://schemas.microsoft.com/office/powerpoint/2010/main" val="1159388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eaLnBrk="0" hangingPunct="0">
              <a:defRPr>
                <a:latin typeface="Tahoma" pitchFamily="34" charset="0"/>
              </a:defRPr>
            </a:lvl1pPr>
          </a:lstStyle>
          <a:p>
            <a:pPr>
              <a:defRPr/>
            </a:pPr>
            <a:endParaRPr lang="en-GB"/>
          </a:p>
        </p:txBody>
      </p:sp>
      <p:sp>
        <p:nvSpPr>
          <p:cNvPr id="6" name="Footer Placeholder 5"/>
          <p:cNvSpPr>
            <a:spLocks noGrp="1"/>
          </p:cNvSpPr>
          <p:nvPr>
            <p:ph type="ftr" sz="quarter" idx="11"/>
          </p:nvPr>
        </p:nvSpPr>
        <p:spPr/>
        <p:txBody>
          <a:bodyPr/>
          <a:lstStyle>
            <a:lvl1pPr eaLnBrk="0" hangingPunct="0">
              <a:defRPr>
                <a:latin typeface="Tahoma" pitchFamily="34" charset="0"/>
              </a:defRPr>
            </a:lvl1pPr>
          </a:lstStyle>
          <a:p>
            <a:pPr>
              <a:defRPr/>
            </a:pPr>
            <a:endParaRPr lang="en-GB"/>
          </a:p>
        </p:txBody>
      </p:sp>
      <p:sp>
        <p:nvSpPr>
          <p:cNvPr id="7" name="Slide Number Placeholder 6"/>
          <p:cNvSpPr>
            <a:spLocks noGrp="1"/>
          </p:cNvSpPr>
          <p:nvPr>
            <p:ph type="sldNum" sz="quarter" idx="12"/>
          </p:nvPr>
        </p:nvSpPr>
        <p:spPr/>
        <p:txBody>
          <a:bodyPr/>
          <a:lstStyle>
            <a:lvl1pPr eaLnBrk="0" hangingPunct="0">
              <a:defRPr>
                <a:latin typeface="Tahoma" pitchFamily="34" charset="0"/>
              </a:defRPr>
            </a:lvl1pPr>
          </a:lstStyle>
          <a:p>
            <a:pPr>
              <a:defRPr/>
            </a:pPr>
            <a:fld id="{05EE63DC-AA18-4AFC-B01B-97430F5DD87B}" type="slidenum">
              <a:rPr lang="en-GB"/>
              <a:pPr>
                <a:defRPr/>
              </a:pPr>
              <a:t>‹#›</a:t>
            </a:fld>
            <a:endParaRPr lang="en-GB"/>
          </a:p>
        </p:txBody>
      </p:sp>
    </p:spTree>
    <p:extLst>
      <p:ext uri="{BB962C8B-B14F-4D97-AF65-F5344CB8AC3E}">
        <p14:creationId xmlns:p14="http://schemas.microsoft.com/office/powerpoint/2010/main" val="13238356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NZ"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eaLnBrk="0" hangingPunct="0">
              <a:defRPr>
                <a:latin typeface="Tahoma" pitchFamily="34" charset="0"/>
              </a:defRPr>
            </a:lvl1pPr>
          </a:lstStyle>
          <a:p>
            <a:pPr>
              <a:defRPr/>
            </a:pPr>
            <a:endParaRPr lang="en-GB"/>
          </a:p>
        </p:txBody>
      </p:sp>
      <p:sp>
        <p:nvSpPr>
          <p:cNvPr id="6" name="Footer Placeholder 5"/>
          <p:cNvSpPr>
            <a:spLocks noGrp="1"/>
          </p:cNvSpPr>
          <p:nvPr>
            <p:ph type="ftr" sz="quarter" idx="11"/>
          </p:nvPr>
        </p:nvSpPr>
        <p:spPr/>
        <p:txBody>
          <a:bodyPr/>
          <a:lstStyle>
            <a:lvl1pPr eaLnBrk="0" hangingPunct="0">
              <a:defRPr>
                <a:latin typeface="Tahoma" pitchFamily="34" charset="0"/>
              </a:defRPr>
            </a:lvl1pPr>
          </a:lstStyle>
          <a:p>
            <a:pPr>
              <a:defRPr/>
            </a:pPr>
            <a:endParaRPr lang="en-GB"/>
          </a:p>
        </p:txBody>
      </p:sp>
      <p:sp>
        <p:nvSpPr>
          <p:cNvPr id="7" name="Slide Number Placeholder 6"/>
          <p:cNvSpPr>
            <a:spLocks noGrp="1"/>
          </p:cNvSpPr>
          <p:nvPr>
            <p:ph type="sldNum" sz="quarter" idx="12"/>
          </p:nvPr>
        </p:nvSpPr>
        <p:spPr/>
        <p:txBody>
          <a:bodyPr/>
          <a:lstStyle>
            <a:lvl1pPr eaLnBrk="0" hangingPunct="0">
              <a:defRPr>
                <a:latin typeface="Tahoma" pitchFamily="34" charset="0"/>
              </a:defRPr>
            </a:lvl1pPr>
          </a:lstStyle>
          <a:p>
            <a:pPr>
              <a:defRPr/>
            </a:pPr>
            <a:fld id="{86CF6CA4-3D19-479F-812B-C4C9B178C3C4}" type="slidenum">
              <a:rPr lang="en-GB"/>
              <a:pPr>
                <a:defRPr/>
              </a:pPr>
              <a:t>‹#›</a:t>
            </a:fld>
            <a:endParaRPr lang="en-GB"/>
          </a:p>
        </p:txBody>
      </p:sp>
    </p:spTree>
    <p:extLst>
      <p:ext uri="{BB962C8B-B14F-4D97-AF65-F5344CB8AC3E}">
        <p14:creationId xmlns:p14="http://schemas.microsoft.com/office/powerpoint/2010/main" val="10221731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lvl1pPr eaLnBrk="0" hangingPunct="0">
              <a:defRPr>
                <a:latin typeface="Tahoma" pitchFamily="34" charset="0"/>
              </a:defRPr>
            </a:lvl1pPr>
          </a:lstStyle>
          <a:p>
            <a:pPr>
              <a:defRPr/>
            </a:pPr>
            <a:endParaRPr lang="en-GB"/>
          </a:p>
        </p:txBody>
      </p:sp>
      <p:sp>
        <p:nvSpPr>
          <p:cNvPr id="5" name="Footer Placeholder 4"/>
          <p:cNvSpPr>
            <a:spLocks noGrp="1"/>
          </p:cNvSpPr>
          <p:nvPr>
            <p:ph type="ftr" sz="quarter" idx="11"/>
          </p:nvPr>
        </p:nvSpPr>
        <p:spPr/>
        <p:txBody>
          <a:bodyPr/>
          <a:lstStyle>
            <a:lvl1pPr eaLnBrk="0" hangingPunct="0">
              <a:defRPr>
                <a:latin typeface="Tahoma" pitchFamily="34" charset="0"/>
              </a:defRPr>
            </a:lvl1pPr>
          </a:lstStyle>
          <a:p>
            <a:pPr>
              <a:defRPr/>
            </a:pPr>
            <a:endParaRPr lang="en-GB"/>
          </a:p>
        </p:txBody>
      </p:sp>
      <p:sp>
        <p:nvSpPr>
          <p:cNvPr id="6" name="Slide Number Placeholder 5"/>
          <p:cNvSpPr>
            <a:spLocks noGrp="1"/>
          </p:cNvSpPr>
          <p:nvPr>
            <p:ph type="sldNum" sz="quarter" idx="12"/>
          </p:nvPr>
        </p:nvSpPr>
        <p:spPr/>
        <p:txBody>
          <a:bodyPr/>
          <a:lstStyle>
            <a:lvl1pPr eaLnBrk="0" hangingPunct="0">
              <a:defRPr>
                <a:latin typeface="Tahoma" pitchFamily="34" charset="0"/>
              </a:defRPr>
            </a:lvl1pPr>
          </a:lstStyle>
          <a:p>
            <a:pPr>
              <a:defRPr/>
            </a:pPr>
            <a:fld id="{52892D18-3474-445D-8F96-1F3CB76AE2A8}" type="slidenum">
              <a:rPr lang="en-GB"/>
              <a:pPr>
                <a:defRPr/>
              </a:pPr>
              <a:t>‹#›</a:t>
            </a:fld>
            <a:endParaRPr lang="en-GB"/>
          </a:p>
        </p:txBody>
      </p:sp>
    </p:spTree>
    <p:extLst>
      <p:ext uri="{BB962C8B-B14F-4D97-AF65-F5344CB8AC3E}">
        <p14:creationId xmlns:p14="http://schemas.microsoft.com/office/powerpoint/2010/main" val="269809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lvl1pPr eaLnBrk="0" hangingPunct="0">
              <a:defRPr>
                <a:latin typeface="Tahoma" pitchFamily="34" charset="0"/>
              </a:defRPr>
            </a:lvl1pPr>
          </a:lstStyle>
          <a:p>
            <a:pPr>
              <a:defRPr/>
            </a:pPr>
            <a:endParaRPr lang="en-GB"/>
          </a:p>
        </p:txBody>
      </p:sp>
      <p:sp>
        <p:nvSpPr>
          <p:cNvPr id="5" name="Footer Placeholder 4"/>
          <p:cNvSpPr>
            <a:spLocks noGrp="1"/>
          </p:cNvSpPr>
          <p:nvPr>
            <p:ph type="ftr" sz="quarter" idx="11"/>
          </p:nvPr>
        </p:nvSpPr>
        <p:spPr/>
        <p:txBody>
          <a:bodyPr/>
          <a:lstStyle>
            <a:lvl1pPr eaLnBrk="0" hangingPunct="0">
              <a:defRPr>
                <a:latin typeface="Tahoma" pitchFamily="34" charset="0"/>
              </a:defRPr>
            </a:lvl1pPr>
          </a:lstStyle>
          <a:p>
            <a:pPr>
              <a:defRPr/>
            </a:pPr>
            <a:endParaRPr lang="en-GB"/>
          </a:p>
        </p:txBody>
      </p:sp>
      <p:sp>
        <p:nvSpPr>
          <p:cNvPr id="6" name="Slide Number Placeholder 5"/>
          <p:cNvSpPr>
            <a:spLocks noGrp="1"/>
          </p:cNvSpPr>
          <p:nvPr>
            <p:ph type="sldNum" sz="quarter" idx="12"/>
          </p:nvPr>
        </p:nvSpPr>
        <p:spPr/>
        <p:txBody>
          <a:bodyPr/>
          <a:lstStyle>
            <a:lvl1pPr eaLnBrk="0" hangingPunct="0">
              <a:defRPr>
                <a:latin typeface="Tahoma" pitchFamily="34" charset="0"/>
              </a:defRPr>
            </a:lvl1pPr>
          </a:lstStyle>
          <a:p>
            <a:pPr>
              <a:defRPr/>
            </a:pPr>
            <a:fld id="{7A01127C-8E16-4F89-BDD3-CFD7EE272634}" type="slidenum">
              <a:rPr lang="en-GB"/>
              <a:pPr>
                <a:defRPr/>
              </a:pPr>
              <a:t>‹#›</a:t>
            </a:fld>
            <a:endParaRPr lang="en-GB"/>
          </a:p>
        </p:txBody>
      </p:sp>
    </p:spTree>
    <p:extLst>
      <p:ext uri="{BB962C8B-B14F-4D97-AF65-F5344CB8AC3E}">
        <p14:creationId xmlns:p14="http://schemas.microsoft.com/office/powerpoint/2010/main" val="2692073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68B3DE35-349B-4C14-9740-0588DFE54A45}"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srgbClr val="DFDCB7"/>
              </a:solidFill>
            </a:endParaRPr>
          </a:p>
        </p:txBody>
      </p:sp>
      <p:sp>
        <p:nvSpPr>
          <p:cNvPr id="6" name="Date Placeholder 3"/>
          <p:cNvSpPr>
            <a:spLocks noGrp="1"/>
          </p:cNvSpPr>
          <p:nvPr>
            <p:ph type="dt" sz="half" idx="12"/>
          </p:nvPr>
        </p:nvSpPr>
        <p:spPr/>
        <p:txBody>
          <a:bodyPr/>
          <a:lstStyle>
            <a:lvl1pPr>
              <a:defRPr/>
            </a:lvl1pPr>
          </a:lstStyle>
          <a:p>
            <a:pPr>
              <a:defRPr/>
            </a:pPr>
            <a:endParaRPr lang="en-US">
              <a:solidFill>
                <a:srgbClr val="DFDCB7"/>
              </a:solidFill>
            </a:endParaRPr>
          </a:p>
        </p:txBody>
      </p:sp>
    </p:spTree>
    <p:extLst>
      <p:ext uri="{BB962C8B-B14F-4D97-AF65-F5344CB8AC3E}">
        <p14:creationId xmlns:p14="http://schemas.microsoft.com/office/powerpoint/2010/main" val="340528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a:ln/>
        </p:spPr>
        <p:txBody>
          <a:bodyPr/>
          <a:lstStyle>
            <a:lvl1pPr>
              <a:defRPr/>
            </a:lvl1pPr>
          </a:lstStyle>
          <a:p>
            <a:pPr>
              <a:defRPr/>
            </a:pPr>
            <a:fld id="{1CB4BB94-9A03-4479-85E4-70FC9283C766}" type="slidenum">
              <a:rPr lang="en-US"/>
              <a:pPr>
                <a:defRPr/>
              </a:pPr>
              <a:t>‹#›</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srgbClr val="DFDCB7"/>
              </a:solidFill>
            </a:endParaRPr>
          </a:p>
        </p:txBody>
      </p:sp>
      <p:sp>
        <p:nvSpPr>
          <p:cNvPr id="7" name="Date Placeholder 3"/>
          <p:cNvSpPr>
            <a:spLocks noGrp="1"/>
          </p:cNvSpPr>
          <p:nvPr>
            <p:ph type="dt" sz="half" idx="12"/>
          </p:nvPr>
        </p:nvSpPr>
        <p:spPr/>
        <p:txBody>
          <a:bodyPr/>
          <a:lstStyle>
            <a:lvl1pPr>
              <a:defRPr/>
            </a:lvl1pPr>
          </a:lstStyle>
          <a:p>
            <a:pPr>
              <a:defRPr/>
            </a:pPr>
            <a:endParaRPr lang="en-US">
              <a:solidFill>
                <a:srgbClr val="DFDCB7"/>
              </a:solidFill>
            </a:endParaRPr>
          </a:p>
        </p:txBody>
      </p:sp>
    </p:spTree>
    <p:extLst>
      <p:ext uri="{BB962C8B-B14F-4D97-AF65-F5344CB8AC3E}">
        <p14:creationId xmlns:p14="http://schemas.microsoft.com/office/powerpoint/2010/main" val="3102836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0"/>
          </p:nvPr>
        </p:nvSpPr>
        <p:spPr>
          <a:ln/>
        </p:spPr>
        <p:txBody>
          <a:bodyPr/>
          <a:lstStyle>
            <a:lvl1pPr>
              <a:defRPr/>
            </a:lvl1pPr>
          </a:lstStyle>
          <a:p>
            <a:pPr>
              <a:defRPr/>
            </a:pPr>
            <a:fld id="{D00397D3-F7AF-453C-BD8B-84CBD9491462}" type="slidenum">
              <a:rPr lang="en-US"/>
              <a:pPr>
                <a:defRPr/>
              </a:pPr>
              <a:t>‹#›</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srgbClr val="DFDCB7"/>
              </a:solidFill>
            </a:endParaRPr>
          </a:p>
        </p:txBody>
      </p:sp>
      <p:sp>
        <p:nvSpPr>
          <p:cNvPr id="9" name="Date Placeholder 3"/>
          <p:cNvSpPr>
            <a:spLocks noGrp="1"/>
          </p:cNvSpPr>
          <p:nvPr>
            <p:ph type="dt" sz="half" idx="12"/>
          </p:nvPr>
        </p:nvSpPr>
        <p:spPr/>
        <p:txBody>
          <a:bodyPr/>
          <a:lstStyle>
            <a:lvl1pPr>
              <a:defRPr/>
            </a:lvl1pPr>
          </a:lstStyle>
          <a:p>
            <a:pPr>
              <a:defRPr/>
            </a:pPr>
            <a:endParaRPr lang="en-US">
              <a:solidFill>
                <a:srgbClr val="DFDCB7"/>
              </a:solidFill>
            </a:endParaRPr>
          </a:p>
        </p:txBody>
      </p:sp>
    </p:spTree>
    <p:extLst>
      <p:ext uri="{BB962C8B-B14F-4D97-AF65-F5344CB8AC3E}">
        <p14:creationId xmlns:p14="http://schemas.microsoft.com/office/powerpoint/2010/main" val="9949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a:ln/>
        </p:spPr>
        <p:txBody>
          <a:bodyPr/>
          <a:lstStyle>
            <a:lvl1pPr>
              <a:defRPr/>
            </a:lvl1pPr>
          </a:lstStyle>
          <a:p>
            <a:pPr>
              <a:defRPr/>
            </a:pPr>
            <a:fld id="{B9B25EE1-C98E-4869-89FF-9626EEBCC236}" type="slidenum">
              <a:rPr lang="en-US"/>
              <a:pPr>
                <a:defRPr/>
              </a:pPr>
              <a:t>‹#›</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srgbClr val="DFDCB7"/>
              </a:solidFill>
            </a:endParaRPr>
          </a:p>
        </p:txBody>
      </p:sp>
      <p:sp>
        <p:nvSpPr>
          <p:cNvPr id="5" name="Date Placeholder 3"/>
          <p:cNvSpPr>
            <a:spLocks noGrp="1"/>
          </p:cNvSpPr>
          <p:nvPr>
            <p:ph type="dt" sz="half" idx="12"/>
          </p:nvPr>
        </p:nvSpPr>
        <p:spPr/>
        <p:txBody>
          <a:bodyPr/>
          <a:lstStyle>
            <a:lvl1pPr>
              <a:defRPr/>
            </a:lvl1pPr>
          </a:lstStyle>
          <a:p>
            <a:pPr>
              <a:defRPr/>
            </a:pPr>
            <a:endParaRPr lang="en-US">
              <a:solidFill>
                <a:srgbClr val="DFDCB7"/>
              </a:solidFill>
            </a:endParaRPr>
          </a:p>
        </p:txBody>
      </p:sp>
    </p:spTree>
    <p:extLst>
      <p:ext uri="{BB962C8B-B14F-4D97-AF65-F5344CB8AC3E}">
        <p14:creationId xmlns:p14="http://schemas.microsoft.com/office/powerpoint/2010/main" val="271048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2A5BE0F1-DE30-4AB9-9DDE-221585959FDB}" type="slidenum">
              <a:rPr lang="en-US"/>
              <a:pPr>
                <a:defRPr/>
              </a:pPr>
              <a:t>‹#›</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solidFill>
                <a:srgbClr val="DFDCB7"/>
              </a:solidFill>
            </a:endParaRPr>
          </a:p>
        </p:txBody>
      </p:sp>
      <p:sp>
        <p:nvSpPr>
          <p:cNvPr id="4" name="Date Placeholder 3"/>
          <p:cNvSpPr>
            <a:spLocks noGrp="1"/>
          </p:cNvSpPr>
          <p:nvPr>
            <p:ph type="dt" sz="half" idx="12"/>
          </p:nvPr>
        </p:nvSpPr>
        <p:spPr/>
        <p:txBody>
          <a:bodyPr/>
          <a:lstStyle>
            <a:lvl1pPr>
              <a:defRPr/>
            </a:lvl1pPr>
          </a:lstStyle>
          <a:p>
            <a:pPr>
              <a:defRPr/>
            </a:pPr>
            <a:endParaRPr lang="en-US">
              <a:solidFill>
                <a:srgbClr val="DFDCB7"/>
              </a:solidFill>
            </a:endParaRPr>
          </a:p>
        </p:txBody>
      </p:sp>
    </p:spTree>
    <p:extLst>
      <p:ext uri="{BB962C8B-B14F-4D97-AF65-F5344CB8AC3E}">
        <p14:creationId xmlns:p14="http://schemas.microsoft.com/office/powerpoint/2010/main" val="73982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4"/>
          </p:nvPr>
        </p:nvSpPr>
        <p:spPr>
          <a:ln/>
        </p:spPr>
        <p:txBody>
          <a:bodyPr/>
          <a:lstStyle>
            <a:lvl1pPr>
              <a:defRPr/>
            </a:lvl1pPr>
          </a:lstStyle>
          <a:p>
            <a:pPr>
              <a:defRPr/>
            </a:pPr>
            <a:fld id="{721DE579-53F7-43E2-A8D9-A787D960C91B}" type="slidenum">
              <a:rPr lang="en-US"/>
              <a:pPr>
                <a:defRPr/>
              </a:pPr>
              <a:t>‹#›</a:t>
            </a:fld>
            <a:endParaRPr lang="en-US"/>
          </a:p>
        </p:txBody>
      </p:sp>
      <p:sp>
        <p:nvSpPr>
          <p:cNvPr id="6" name="Footer Placeholder 4"/>
          <p:cNvSpPr>
            <a:spLocks noGrp="1"/>
          </p:cNvSpPr>
          <p:nvPr>
            <p:ph type="ftr" sz="quarter" idx="15"/>
          </p:nvPr>
        </p:nvSpPr>
        <p:spPr/>
        <p:txBody>
          <a:bodyPr/>
          <a:lstStyle>
            <a:lvl1pPr>
              <a:defRPr/>
            </a:lvl1pPr>
          </a:lstStyle>
          <a:p>
            <a:pPr>
              <a:defRPr/>
            </a:pPr>
            <a:endParaRPr lang="en-US">
              <a:solidFill>
                <a:srgbClr val="DFDCB7"/>
              </a:solidFill>
            </a:endParaRPr>
          </a:p>
        </p:txBody>
      </p:sp>
      <p:sp>
        <p:nvSpPr>
          <p:cNvPr id="7" name="Date Placeholder 3"/>
          <p:cNvSpPr>
            <a:spLocks noGrp="1"/>
          </p:cNvSpPr>
          <p:nvPr>
            <p:ph type="dt" sz="half" idx="16"/>
          </p:nvPr>
        </p:nvSpPr>
        <p:spPr/>
        <p:txBody>
          <a:bodyPr/>
          <a:lstStyle>
            <a:lvl1pPr>
              <a:defRPr/>
            </a:lvl1pPr>
          </a:lstStyle>
          <a:p>
            <a:pPr>
              <a:defRPr/>
            </a:pPr>
            <a:endParaRPr lang="en-US">
              <a:solidFill>
                <a:srgbClr val="DFDCB7"/>
              </a:solidFill>
            </a:endParaRPr>
          </a:p>
        </p:txBody>
      </p:sp>
    </p:spTree>
    <p:extLst>
      <p:ext uri="{BB962C8B-B14F-4D97-AF65-F5344CB8AC3E}">
        <p14:creationId xmlns:p14="http://schemas.microsoft.com/office/powerpoint/2010/main" val="110856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E2EFC019-D442-4D9C-A1EB-159818F018E4}" type="slidenum">
              <a:rPr lang="en-US"/>
              <a:pPr>
                <a:defRPr/>
              </a:pPr>
              <a:t>‹#›</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srgbClr val="DFDCB7"/>
              </a:solidFill>
            </a:endParaRPr>
          </a:p>
        </p:txBody>
      </p:sp>
      <p:sp>
        <p:nvSpPr>
          <p:cNvPr id="7" name="Date Placeholder 3"/>
          <p:cNvSpPr>
            <a:spLocks noGrp="1"/>
          </p:cNvSpPr>
          <p:nvPr>
            <p:ph type="dt" sz="half" idx="12"/>
          </p:nvPr>
        </p:nvSpPr>
        <p:spPr/>
        <p:txBody>
          <a:bodyPr/>
          <a:lstStyle>
            <a:lvl1pPr>
              <a:defRPr/>
            </a:lvl1pPr>
          </a:lstStyle>
          <a:p>
            <a:pPr>
              <a:defRPr/>
            </a:pPr>
            <a:endParaRPr lang="en-US">
              <a:solidFill>
                <a:srgbClr val="DFDCB7"/>
              </a:solidFill>
            </a:endParaRPr>
          </a:p>
        </p:txBody>
      </p:sp>
    </p:spTree>
    <p:extLst>
      <p:ext uri="{BB962C8B-B14F-4D97-AF65-F5344CB8AC3E}">
        <p14:creationId xmlns:p14="http://schemas.microsoft.com/office/powerpoint/2010/main" val="271913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457200" y="1600200"/>
            <a:ext cx="7620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a:solidFill>
                <a:srgbClr val="FFFFFF"/>
              </a:solidFill>
            </a:endParaRPr>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en-US">
              <a:solidFill>
                <a:srgbClr val="FFFFFF"/>
              </a:solidFill>
            </a:endParaRPr>
          </a:p>
        </p:txBody>
      </p:sp>
      <p:sp>
        <p:nvSpPr>
          <p:cNvPr id="6" name="Slide Number Placeholder 5"/>
          <p:cNvSpPr>
            <a:spLocks noGrp="1"/>
          </p:cNvSpPr>
          <p:nvPr>
            <p:ph type="sldNum" sz="quarter" idx="4"/>
          </p:nvPr>
        </p:nvSpPr>
        <p:spPr>
          <a:xfrm>
            <a:off x="8531225" y="5648325"/>
            <a:ext cx="549275" cy="396875"/>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eaLnBrk="0" fontAlgn="base" hangingPunct="0">
              <a:spcBef>
                <a:spcPct val="0"/>
              </a:spcBef>
              <a:spcAft>
                <a:spcPct val="0"/>
              </a:spcAft>
              <a:defRPr/>
            </a:pPr>
            <a:fld id="{CCA38975-456E-4AB7-A6E7-3D1956043E80}" type="slidenum">
              <a:rPr lang="en-US">
                <a:latin typeface="Tahoma" pitchFamily="34" charset="0"/>
              </a:rPr>
              <a:pPr eaLnBrk="0" fontAlgn="base" hangingPunct="0">
                <a:spcBef>
                  <a:spcPct val="0"/>
                </a:spcBef>
                <a:spcAft>
                  <a:spcPct val="0"/>
                </a:spcAft>
                <a:defRPr/>
              </a:pPr>
              <a:t>‹#›</a:t>
            </a:fld>
            <a:endParaRPr lang="en-US">
              <a:latin typeface="Tahoma" pitchFamily="34" charset="0"/>
            </a:endParaRPr>
          </a:p>
        </p:txBody>
      </p:sp>
      <p:sp>
        <p:nvSpPr>
          <p:cNvPr id="5" name="Footer Placeholder 4"/>
          <p:cNvSpPr>
            <a:spLocks noGrp="1"/>
          </p:cNvSpPr>
          <p:nvPr>
            <p:ph type="ftr" sz="quarter" idx="3"/>
          </p:nvPr>
        </p:nvSpPr>
        <p:spPr>
          <a:xfrm rot="16200000">
            <a:off x="7587456" y="4048919"/>
            <a:ext cx="2366963" cy="365125"/>
          </a:xfrm>
          <a:prstGeom prst="rect">
            <a:avLst/>
          </a:prstGeom>
        </p:spPr>
        <p:txBody>
          <a:bodyPr vert="horz" lIns="91440" tIns="45720" rIns="91440" bIns="45720" rtlCol="0" anchor="ctr"/>
          <a:lstStyle>
            <a:lvl1pPr algn="r">
              <a:defRPr sz="1200">
                <a:solidFill>
                  <a:schemeClr val="bg2"/>
                </a:solidFill>
              </a:defRPr>
            </a:lvl1pPr>
          </a:lstStyle>
          <a:p>
            <a:pPr eaLnBrk="0" fontAlgn="base" hangingPunct="0">
              <a:spcBef>
                <a:spcPct val="0"/>
              </a:spcBef>
              <a:spcAft>
                <a:spcPct val="0"/>
              </a:spcAft>
              <a:defRPr/>
            </a:pPr>
            <a:endParaRPr lang="en-US">
              <a:solidFill>
                <a:srgbClr val="DFDCB7"/>
              </a:solidFill>
              <a:latin typeface="Tahoma" pitchFamily="34" charset="0"/>
            </a:endParaRPr>
          </a:p>
        </p:txBody>
      </p:sp>
      <p:sp>
        <p:nvSpPr>
          <p:cNvPr id="4" name="Date Placeholder 3"/>
          <p:cNvSpPr>
            <a:spLocks noGrp="1"/>
          </p:cNvSpPr>
          <p:nvPr>
            <p:ph type="dt" sz="half" idx="2"/>
          </p:nvPr>
        </p:nvSpPr>
        <p:spPr>
          <a:xfrm rot="16200000">
            <a:off x="7551738" y="1646237"/>
            <a:ext cx="2438400" cy="365125"/>
          </a:xfrm>
          <a:prstGeom prst="rect">
            <a:avLst/>
          </a:prstGeom>
        </p:spPr>
        <p:txBody>
          <a:bodyPr vert="horz" lIns="91440" tIns="45720" rIns="91440" bIns="45720" rtlCol="0" anchor="ctr"/>
          <a:lstStyle>
            <a:lvl1pPr algn="l">
              <a:defRPr sz="1200">
                <a:solidFill>
                  <a:schemeClr val="bg2"/>
                </a:solidFill>
              </a:defRPr>
            </a:lvl1pPr>
          </a:lstStyle>
          <a:p>
            <a:pPr eaLnBrk="0" fontAlgn="base" hangingPunct="0">
              <a:spcBef>
                <a:spcPct val="0"/>
              </a:spcBef>
              <a:spcAft>
                <a:spcPct val="0"/>
              </a:spcAft>
              <a:defRPr/>
            </a:pPr>
            <a:endParaRPr lang="en-US">
              <a:solidFill>
                <a:srgbClr val="DFDCB7"/>
              </a:solidFill>
              <a:latin typeface="Tahoma" pitchFamily="34" charset="0"/>
            </a:endParaRPr>
          </a:p>
        </p:txBody>
      </p:sp>
    </p:spTree>
    <p:extLst>
      <p:ext uri="{BB962C8B-B14F-4D97-AF65-F5344CB8AC3E}">
        <p14:creationId xmlns:p14="http://schemas.microsoft.com/office/powerpoint/2010/main" val="311530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sz="4600" kern="1200" spc="-100">
          <a:solidFill>
            <a:schemeClr val="tx2"/>
          </a:solidFill>
          <a:latin typeface="+mj-lt"/>
          <a:ea typeface="+mj-ea"/>
          <a:cs typeface="+mj-cs"/>
        </a:defRPr>
      </a:lvl1pPr>
      <a:lvl2pPr algn="l" rtl="0" eaLnBrk="0" fontAlgn="base" hangingPunct="0">
        <a:spcBef>
          <a:spcPct val="0"/>
        </a:spcBef>
        <a:spcAft>
          <a:spcPct val="0"/>
        </a:spcAft>
        <a:defRPr sz="4600">
          <a:solidFill>
            <a:schemeClr val="tx2"/>
          </a:solidFill>
          <a:latin typeface="Cambria" pitchFamily="18" charset="0"/>
        </a:defRPr>
      </a:lvl2pPr>
      <a:lvl3pPr algn="l" rtl="0" eaLnBrk="0" fontAlgn="base" hangingPunct="0">
        <a:spcBef>
          <a:spcPct val="0"/>
        </a:spcBef>
        <a:spcAft>
          <a:spcPct val="0"/>
        </a:spcAft>
        <a:defRPr sz="4600">
          <a:solidFill>
            <a:schemeClr val="tx2"/>
          </a:solidFill>
          <a:latin typeface="Cambria" pitchFamily="18" charset="0"/>
        </a:defRPr>
      </a:lvl3pPr>
      <a:lvl4pPr algn="l" rtl="0" eaLnBrk="0" fontAlgn="base" hangingPunct="0">
        <a:spcBef>
          <a:spcPct val="0"/>
        </a:spcBef>
        <a:spcAft>
          <a:spcPct val="0"/>
        </a:spcAft>
        <a:defRPr sz="4600">
          <a:solidFill>
            <a:schemeClr val="tx2"/>
          </a:solidFill>
          <a:latin typeface="Cambria" pitchFamily="18" charset="0"/>
        </a:defRPr>
      </a:lvl4pPr>
      <a:lvl5pPr algn="l" rtl="0" eaLnBrk="0" fontAlgn="base" hangingPunct="0">
        <a:spcBef>
          <a:spcPct val="0"/>
        </a:spcBef>
        <a:spcAft>
          <a:spcPct val="0"/>
        </a:spcAft>
        <a:defRPr sz="4600">
          <a:solidFill>
            <a:schemeClr val="tx2"/>
          </a:solidFill>
          <a:latin typeface="Cambria" pitchFamily="18" charset="0"/>
        </a:defRPr>
      </a:lvl5pPr>
      <a:lvl6pPr marL="457200" algn="l" rtl="0" fontAlgn="base">
        <a:spcBef>
          <a:spcPct val="0"/>
        </a:spcBef>
        <a:spcAft>
          <a:spcPct val="0"/>
        </a:spcAft>
        <a:defRPr sz="4600">
          <a:solidFill>
            <a:schemeClr val="tx2"/>
          </a:solidFill>
          <a:latin typeface="Cambria" pitchFamily="18" charset="0"/>
        </a:defRPr>
      </a:lvl6pPr>
      <a:lvl7pPr marL="914400" algn="l" rtl="0" fontAlgn="base">
        <a:spcBef>
          <a:spcPct val="0"/>
        </a:spcBef>
        <a:spcAft>
          <a:spcPct val="0"/>
        </a:spcAft>
        <a:defRPr sz="4600">
          <a:solidFill>
            <a:schemeClr val="tx2"/>
          </a:solidFill>
          <a:latin typeface="Cambria" pitchFamily="18" charset="0"/>
        </a:defRPr>
      </a:lvl7pPr>
      <a:lvl8pPr marL="1371600" algn="l" rtl="0" fontAlgn="base">
        <a:spcBef>
          <a:spcPct val="0"/>
        </a:spcBef>
        <a:spcAft>
          <a:spcPct val="0"/>
        </a:spcAft>
        <a:defRPr sz="4600">
          <a:solidFill>
            <a:schemeClr val="tx2"/>
          </a:solidFill>
          <a:latin typeface="Cambria" pitchFamily="18" charset="0"/>
        </a:defRPr>
      </a:lvl8pPr>
      <a:lvl9pPr marL="1828800" algn="l" rtl="0" fontAlgn="base">
        <a:spcBef>
          <a:spcPct val="0"/>
        </a:spcBef>
        <a:spcAft>
          <a:spcPct val="0"/>
        </a:spcAft>
        <a:defRPr sz="4600">
          <a:solidFill>
            <a:schemeClr val="tx2"/>
          </a:solidFill>
          <a:latin typeface="Cambria" pitchFamily="18" charset="0"/>
        </a:defRPr>
      </a:lvl9pPr>
    </p:titleStyle>
    <p:bodyStyle>
      <a:lvl1pPr marL="342900" indent="-228600" algn="l" rtl="0" eaLnBrk="0" fontAlgn="base" hangingPunct="0">
        <a:spcBef>
          <a:spcPct val="20000"/>
        </a:spcBef>
        <a:spcAft>
          <a:spcPct val="0"/>
        </a:spcAft>
        <a:buClr>
          <a:schemeClr val="accent1"/>
        </a:buClr>
        <a:buFont typeface="Arial" charset="0"/>
        <a:buChar char="•"/>
        <a:defRPr sz="2200" kern="1200">
          <a:solidFill>
            <a:schemeClr val="tx1"/>
          </a:solidFill>
          <a:latin typeface="+mn-lt"/>
          <a:ea typeface="+mn-ea"/>
          <a:cs typeface="+mn-cs"/>
        </a:defRPr>
      </a:lvl1pPr>
      <a:lvl2pPr marL="639763" indent="-228600" algn="l" rtl="0" eaLnBrk="0" fontAlgn="base" hangingPunct="0">
        <a:spcBef>
          <a:spcPct val="20000"/>
        </a:spcBef>
        <a:spcAft>
          <a:spcPct val="0"/>
        </a:spcAft>
        <a:buClr>
          <a:schemeClr val="accent2"/>
        </a:buClr>
        <a:buFont typeface="Arial" charset="0"/>
        <a:buChar char="•"/>
        <a:defRPr sz="2000" kern="1200">
          <a:solidFill>
            <a:schemeClr val="tx1"/>
          </a:solidFill>
          <a:latin typeface="+mn-lt"/>
          <a:ea typeface="+mn-ea"/>
          <a:cs typeface="+mn-cs"/>
        </a:defRPr>
      </a:lvl2pPr>
      <a:lvl3pPr marL="1004888" indent="-228600" algn="l" rtl="0" eaLnBrk="0" fontAlgn="base" hangingPunct="0">
        <a:spcBef>
          <a:spcPct val="20000"/>
        </a:spcBef>
        <a:spcAft>
          <a:spcPct val="0"/>
        </a:spcAft>
        <a:buClr>
          <a:srgbClr val="D2CB6C"/>
        </a:buClr>
        <a:buFont typeface="Arial" charset="0"/>
        <a:buChar char="•"/>
        <a:defRPr kern="1200">
          <a:solidFill>
            <a:schemeClr val="tx1"/>
          </a:solidFill>
          <a:latin typeface="+mn-lt"/>
          <a:ea typeface="+mn-ea"/>
          <a:cs typeface="+mn-cs"/>
        </a:defRPr>
      </a:lvl3pPr>
      <a:lvl4pPr marL="1279525" indent="-228600" algn="l" rtl="0" eaLnBrk="0" fontAlgn="base" hangingPunct="0">
        <a:spcBef>
          <a:spcPct val="20000"/>
        </a:spcBef>
        <a:spcAft>
          <a:spcPct val="0"/>
        </a:spcAft>
        <a:buClr>
          <a:srgbClr val="95A39D"/>
        </a:buClr>
        <a:buFont typeface="Arial" charset="0"/>
        <a:buChar char="•"/>
        <a:defRPr sz="1600" kern="1200">
          <a:solidFill>
            <a:schemeClr val="tx1"/>
          </a:solidFill>
          <a:latin typeface="+mn-lt"/>
          <a:ea typeface="+mn-ea"/>
          <a:cs typeface="+mn-cs"/>
        </a:defRPr>
      </a:lvl4pPr>
      <a:lvl5pPr marL="1554163" indent="-228600" algn="l" rtl="0" eaLnBrk="0" fontAlgn="base" hangingPunct="0">
        <a:spcBef>
          <a:spcPct val="20000"/>
        </a:spcBef>
        <a:spcAft>
          <a:spcPct val="0"/>
        </a:spcAft>
        <a:buClr>
          <a:srgbClr val="C89F5D"/>
        </a:buClr>
        <a:buFont typeface="Arial" charset="0"/>
        <a:buChar char="•"/>
        <a:defRPr sz="1400" kern="120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charset="0"/>
              </a:defRPr>
            </a:lvl1pPr>
          </a:lstStyle>
          <a:p>
            <a:pPr fontAlgn="base">
              <a:spcBef>
                <a:spcPct val="0"/>
              </a:spcBef>
              <a:spcAft>
                <a:spcPct val="0"/>
              </a:spcAft>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defRPr>
            </a:lvl1pPr>
          </a:lstStyle>
          <a:p>
            <a:pPr fontAlgn="base">
              <a:spcBef>
                <a:spcPct val="0"/>
              </a:spcBef>
              <a:spcAft>
                <a:spcPct val="0"/>
              </a:spcAft>
              <a:defRPr/>
            </a:pPr>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latin typeface="Arial" charset="0"/>
              </a:defRPr>
            </a:lvl1pPr>
          </a:lstStyle>
          <a:p>
            <a:pPr fontAlgn="base">
              <a:spcBef>
                <a:spcPct val="0"/>
              </a:spcBef>
              <a:spcAft>
                <a:spcPct val="0"/>
              </a:spcAft>
              <a:defRPr/>
            </a:pPr>
            <a:fld id="{6CC595DE-A57E-431B-B2AD-661808D19741}" type="slidenum">
              <a:rPr lang="en-GB"/>
              <a:pPr fontAlgn="base">
                <a:spcBef>
                  <a:spcPct val="0"/>
                </a:spcBef>
                <a:spcAft>
                  <a:spcPct val="0"/>
                </a:spcAft>
                <a:defRPr/>
              </a:pPr>
              <a:t>‹#›</a:t>
            </a:fld>
            <a:endParaRPr lang="en-GB"/>
          </a:p>
        </p:txBody>
      </p:sp>
    </p:spTree>
    <p:extLst>
      <p:ext uri="{BB962C8B-B14F-4D97-AF65-F5344CB8AC3E}">
        <p14:creationId xmlns:p14="http://schemas.microsoft.com/office/powerpoint/2010/main" val="402907181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images.google.co.nz/imgres?imgurl=http://www.belairtrav.com/_borders/dollarsign.gif&amp;imgrefurl=http://www.belairtrav.com/fund.htm&amp;h=480&amp;w=274&amp;sz=5&amp;tbnid=YW3RfPMCsQsJ:&amp;tbnh=124&amp;tbnw=71&amp;start=1&amp;prev=/images%3Fq%3Ddollar%2Bsign%26hl%3Den%26lr%3D"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9552" y="2492896"/>
            <a:ext cx="7772400" cy="1420813"/>
          </a:xfrm>
        </p:spPr>
        <p:txBody>
          <a:bodyPr/>
          <a:lstStyle/>
          <a:p>
            <a:pPr eaLnBrk="1" fontAlgn="auto" hangingPunct="1">
              <a:spcAft>
                <a:spcPts val="0"/>
              </a:spcAft>
              <a:defRPr/>
            </a:pPr>
            <a:r>
              <a:rPr lang="en-US" dirty="0" smtClean="0">
                <a:latin typeface="Sand" charset="0"/>
              </a:rPr>
              <a:t>Costs</a:t>
            </a:r>
            <a:br>
              <a:rPr lang="en-US" dirty="0" smtClean="0">
                <a:latin typeface="Sand" charset="0"/>
              </a:rPr>
            </a:br>
            <a:r>
              <a:rPr lang="en-US" dirty="0" smtClean="0">
                <a:latin typeface="Sand" charset="0"/>
              </a:rPr>
              <a:t>Curves</a:t>
            </a:r>
            <a:br>
              <a:rPr lang="en-US" dirty="0" smtClean="0">
                <a:latin typeface="Sand" charset="0"/>
              </a:rPr>
            </a:br>
            <a:r>
              <a:rPr lang="en-US" dirty="0" smtClean="0">
                <a:latin typeface="Sand" charset="0"/>
              </a:rPr>
              <a:t>Diminishing Returns </a:t>
            </a:r>
            <a:endParaRPr lang="en-US" dirty="0"/>
          </a:p>
        </p:txBody>
      </p:sp>
      <p:sp>
        <p:nvSpPr>
          <p:cNvPr id="2051" name="Rectangle 3"/>
          <p:cNvSpPr>
            <a:spLocks noGrp="1" noChangeArrowheads="1"/>
          </p:cNvSpPr>
          <p:nvPr>
            <p:ph type="subTitle" idx="1"/>
          </p:nvPr>
        </p:nvSpPr>
        <p:spPr>
          <a:xfrm>
            <a:off x="685800" y="4572000"/>
            <a:ext cx="6461125" cy="1066800"/>
          </a:xfrm>
        </p:spPr>
        <p:txBody>
          <a:bodyPr rtlCol="0">
            <a:normAutofit lnSpcReduction="10000"/>
          </a:bodyPr>
          <a:lstStyle/>
          <a:p>
            <a:pPr eaLnBrk="1" fontAlgn="auto" hangingPunct="1">
              <a:spcAft>
                <a:spcPts val="0"/>
              </a:spcAft>
              <a:buFontTx/>
              <a:buChar char="•"/>
              <a:defRPr/>
            </a:pPr>
            <a:r>
              <a:rPr lang="en-US"/>
              <a:t>Accounting Costs</a:t>
            </a:r>
          </a:p>
          <a:p>
            <a:pPr eaLnBrk="1" fontAlgn="auto" hangingPunct="1">
              <a:spcAft>
                <a:spcPts val="0"/>
              </a:spcAft>
              <a:buFontTx/>
              <a:buChar char="•"/>
              <a:defRPr/>
            </a:pPr>
            <a:r>
              <a:rPr lang="en-US"/>
              <a:t>Economic Costs</a:t>
            </a:r>
          </a:p>
          <a:p>
            <a:pPr eaLnBrk="1" fontAlgn="auto" hangingPunct="1">
              <a:spcAft>
                <a:spcPts val="0"/>
              </a:spcAft>
              <a:buFontTx/>
              <a:buChar char="•"/>
              <a:defRPr/>
            </a:pPr>
            <a:r>
              <a:rPr lang="en-US"/>
              <a:t>Supply</a:t>
            </a:r>
          </a:p>
        </p:txBody>
      </p:sp>
    </p:spTree>
    <p:extLst>
      <p:ext uri="{BB962C8B-B14F-4D97-AF65-F5344CB8AC3E}">
        <p14:creationId xmlns:p14="http://schemas.microsoft.com/office/powerpoint/2010/main" val="450580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blinds(horizontal)">
                                      <p:cBhvr>
                                        <p:cTn id="7" dur="500"/>
                                        <p:tgtEl>
                                          <p:spTgt spid="2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1">
                                            <p:txEl>
                                              <p:pRg st="1" end="1"/>
                                            </p:txEl>
                                          </p:spTgt>
                                        </p:tgtEl>
                                        <p:attrNameLst>
                                          <p:attrName>style.visibility</p:attrName>
                                        </p:attrNameLst>
                                      </p:cBhvr>
                                      <p:to>
                                        <p:strVal val="visible"/>
                                      </p:to>
                                    </p:set>
                                    <p:animEffect transition="in" filter="blinds(horizontal)">
                                      <p:cBhvr>
                                        <p:cTn id="12" dur="500"/>
                                        <p:tgtEl>
                                          <p:spTgt spid="2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51">
                                            <p:txEl>
                                              <p:pRg st="2" end="2"/>
                                            </p:txEl>
                                          </p:spTgt>
                                        </p:tgtEl>
                                        <p:attrNameLst>
                                          <p:attrName>style.visibility</p:attrName>
                                        </p:attrNameLst>
                                      </p:cBhvr>
                                      <p:to>
                                        <p:strVal val="visible"/>
                                      </p:to>
                                    </p:set>
                                    <p:animEffect transition="in" filter="blinds(horizontal)">
                                      <p:cBhvr>
                                        <p:cTn id="17" dur="500"/>
                                        <p:tgtEl>
                                          <p:spTgt spid="2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288" y="0"/>
            <a:ext cx="8229600" cy="1143000"/>
          </a:xfrm>
        </p:spPr>
        <p:txBody>
          <a:bodyPr/>
          <a:lstStyle/>
          <a:p>
            <a:pPr eaLnBrk="1" hangingPunct="1"/>
            <a:r>
              <a:rPr lang="en-NZ" smtClean="0"/>
              <a:t>Answers!</a:t>
            </a:r>
            <a:endParaRPr lang="en-GB" smtClean="0"/>
          </a:p>
        </p:txBody>
      </p:sp>
      <p:sp>
        <p:nvSpPr>
          <p:cNvPr id="4099" name="Rectangle 3"/>
          <p:cNvSpPr>
            <a:spLocks noGrp="1" noChangeArrowheads="1"/>
          </p:cNvSpPr>
          <p:nvPr>
            <p:ph type="body" idx="1"/>
          </p:nvPr>
        </p:nvSpPr>
        <p:spPr>
          <a:xfrm>
            <a:off x="457200" y="908050"/>
            <a:ext cx="8229600" cy="5218113"/>
          </a:xfrm>
        </p:spPr>
        <p:txBody>
          <a:bodyPr/>
          <a:lstStyle/>
          <a:p>
            <a:pPr eaLnBrk="1" hangingPunct="1">
              <a:lnSpc>
                <a:spcPct val="80000"/>
              </a:lnSpc>
            </a:pPr>
            <a:r>
              <a:rPr lang="en-NZ" sz="2800" smtClean="0">
                <a:solidFill>
                  <a:srgbClr val="FF0000"/>
                </a:solidFill>
              </a:rPr>
              <a:t>1</a:t>
            </a:r>
            <a:r>
              <a:rPr lang="en-NZ" sz="2400" smtClean="0">
                <a:solidFill>
                  <a:srgbClr val="FF0000"/>
                </a:solidFill>
              </a:rPr>
              <a:t>. Calculate her accounting profit</a:t>
            </a:r>
          </a:p>
          <a:p>
            <a:pPr eaLnBrk="1" hangingPunct="1">
              <a:lnSpc>
                <a:spcPct val="80000"/>
              </a:lnSpc>
              <a:buFontTx/>
              <a:buNone/>
            </a:pPr>
            <a:r>
              <a:rPr lang="en-NZ" sz="2400" smtClean="0">
                <a:solidFill>
                  <a:srgbClr val="FF0000"/>
                </a:solidFill>
              </a:rPr>
              <a:t>		</a:t>
            </a:r>
            <a:r>
              <a:rPr lang="en-NZ" sz="2400" smtClean="0">
                <a:solidFill>
                  <a:srgbClr val="000000"/>
                </a:solidFill>
              </a:rPr>
              <a:t>Revenue - Accounting costs</a:t>
            </a:r>
          </a:p>
          <a:p>
            <a:pPr eaLnBrk="1" hangingPunct="1">
              <a:lnSpc>
                <a:spcPct val="80000"/>
              </a:lnSpc>
              <a:buFontTx/>
              <a:buNone/>
            </a:pPr>
            <a:r>
              <a:rPr lang="en-NZ" sz="2400" smtClean="0">
                <a:solidFill>
                  <a:srgbClr val="FF0000"/>
                </a:solidFill>
              </a:rPr>
              <a:t>		</a:t>
            </a:r>
            <a:r>
              <a:rPr lang="en-NZ" sz="2400" smtClean="0">
                <a:solidFill>
                  <a:srgbClr val="000000"/>
                </a:solidFill>
              </a:rPr>
              <a:t>140,000 – 70,000 = 70,000</a:t>
            </a:r>
          </a:p>
          <a:p>
            <a:pPr eaLnBrk="1" hangingPunct="1">
              <a:lnSpc>
                <a:spcPct val="80000"/>
              </a:lnSpc>
              <a:buFontTx/>
              <a:buNone/>
            </a:pPr>
            <a:endParaRPr lang="en-NZ" sz="2400" smtClean="0">
              <a:solidFill>
                <a:srgbClr val="000000"/>
              </a:solidFill>
            </a:endParaRPr>
          </a:p>
          <a:p>
            <a:pPr eaLnBrk="1" hangingPunct="1">
              <a:lnSpc>
                <a:spcPct val="80000"/>
              </a:lnSpc>
            </a:pPr>
            <a:r>
              <a:rPr lang="en-NZ" sz="2400" smtClean="0">
                <a:solidFill>
                  <a:srgbClr val="FF0000"/>
                </a:solidFill>
              </a:rPr>
              <a:t>2. Calculate her economic profit</a:t>
            </a:r>
          </a:p>
          <a:p>
            <a:pPr eaLnBrk="1" hangingPunct="1">
              <a:lnSpc>
                <a:spcPct val="80000"/>
              </a:lnSpc>
              <a:buFontTx/>
              <a:buNone/>
            </a:pPr>
            <a:r>
              <a:rPr lang="en-NZ" sz="2400" smtClean="0">
                <a:solidFill>
                  <a:srgbClr val="FF0000"/>
                </a:solidFill>
              </a:rPr>
              <a:t>	 	</a:t>
            </a:r>
            <a:r>
              <a:rPr lang="en-NZ" sz="2400" smtClean="0">
                <a:solidFill>
                  <a:srgbClr val="000000"/>
                </a:solidFill>
              </a:rPr>
              <a:t>Revenue – Economic Costs (accounting costs + 	opportunity costs)</a:t>
            </a:r>
          </a:p>
          <a:p>
            <a:pPr eaLnBrk="1" hangingPunct="1">
              <a:lnSpc>
                <a:spcPct val="80000"/>
              </a:lnSpc>
              <a:buFontTx/>
              <a:buNone/>
            </a:pPr>
            <a:r>
              <a:rPr lang="en-NZ" sz="2400" smtClean="0">
                <a:solidFill>
                  <a:srgbClr val="000000"/>
                </a:solidFill>
              </a:rPr>
              <a:t>		140,000 – 70,000 – 65,000- (80,000 x0.10) = -3000</a:t>
            </a:r>
          </a:p>
          <a:p>
            <a:pPr eaLnBrk="1" hangingPunct="1">
              <a:lnSpc>
                <a:spcPct val="80000"/>
              </a:lnSpc>
              <a:buFontTx/>
              <a:buNone/>
            </a:pPr>
            <a:endParaRPr lang="en-NZ" sz="2400" smtClean="0">
              <a:solidFill>
                <a:srgbClr val="000000"/>
              </a:solidFill>
            </a:endParaRPr>
          </a:p>
          <a:p>
            <a:pPr eaLnBrk="1" hangingPunct="1">
              <a:lnSpc>
                <a:spcPct val="80000"/>
              </a:lnSpc>
            </a:pPr>
            <a:r>
              <a:rPr lang="en-NZ" sz="2400" smtClean="0">
                <a:solidFill>
                  <a:srgbClr val="FF0000"/>
                </a:solidFill>
              </a:rPr>
              <a:t>3. Which are always greater? Economic or accounting profits? Explain</a:t>
            </a:r>
          </a:p>
          <a:p>
            <a:pPr eaLnBrk="1" hangingPunct="1">
              <a:lnSpc>
                <a:spcPct val="80000"/>
              </a:lnSpc>
            </a:pPr>
            <a:r>
              <a:rPr lang="en-NZ" sz="2400" smtClean="0">
                <a:solidFill>
                  <a:srgbClr val="000000"/>
                </a:solidFill>
              </a:rPr>
              <a:t>Accounting profits are equal to Revenue minus accounting costs. Economic profits are equal to revenue minus accounting costs and opportunity costs. Thus Accounting profits will always be greater than Economic profits due to economic profits taking into account an extra cost, opportunity costs. </a:t>
            </a:r>
          </a:p>
          <a:p>
            <a:pPr eaLnBrk="1" hangingPunct="1">
              <a:lnSpc>
                <a:spcPct val="80000"/>
              </a:lnSpc>
            </a:pPr>
            <a:endParaRPr lang="en-GB" sz="2800" smtClean="0"/>
          </a:p>
        </p:txBody>
      </p:sp>
    </p:spTree>
    <p:extLst>
      <p:ext uri="{BB962C8B-B14F-4D97-AF65-F5344CB8AC3E}">
        <p14:creationId xmlns:p14="http://schemas.microsoft.com/office/powerpoint/2010/main" val="1685138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additive="base">
                                        <p:cTn id="7"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checkerboard(across)">
                                      <p:cBhvr>
                                        <p:cTn id="13" dur="500"/>
                                        <p:tgtEl>
                                          <p:spTgt spid="409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4099">
                                            <p:txEl>
                                              <p:pRg st="5" end="5"/>
                                            </p:txEl>
                                          </p:spTgt>
                                        </p:tgtEl>
                                        <p:attrNameLst>
                                          <p:attrName>style.visibility</p:attrName>
                                        </p:attrNameLst>
                                      </p:cBhvr>
                                      <p:to>
                                        <p:strVal val="visible"/>
                                      </p:to>
                                    </p:set>
                                    <p:anim calcmode="lin" valueType="num">
                                      <p:cBhvr additive="base">
                                        <p:cTn id="18"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099">
                                            <p:txEl>
                                              <p:pRg st="5" end="5"/>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099">
                                            <p:txEl>
                                              <p:pRg st="6" end="6"/>
                                            </p:txEl>
                                          </p:spTgt>
                                        </p:tgtEl>
                                        <p:attrNameLst>
                                          <p:attrName>style.visibility</p:attrName>
                                        </p:attrNameLst>
                                      </p:cBhvr>
                                      <p:to>
                                        <p:strVal val="visible"/>
                                      </p:to>
                                    </p:set>
                                    <p:anim calcmode="lin" valueType="num">
                                      <p:cBhvr additive="base">
                                        <p:cTn id="22" dur="500" fill="hold"/>
                                        <p:tgtEl>
                                          <p:spTgt spid="4099">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0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4099">
                                            <p:txEl>
                                              <p:pRg st="9" end="9"/>
                                            </p:txEl>
                                          </p:spTgt>
                                        </p:tgtEl>
                                        <p:attrNameLst>
                                          <p:attrName>style.visibility</p:attrName>
                                        </p:attrNameLst>
                                      </p:cBhvr>
                                      <p:to>
                                        <p:strVal val="visible"/>
                                      </p:to>
                                    </p:set>
                                    <p:anim calcmode="lin" valueType="num">
                                      <p:cBhvr additive="base">
                                        <p:cTn id="28" dur="500" fill="hold"/>
                                        <p:tgtEl>
                                          <p:spTgt spid="4099">
                                            <p:txEl>
                                              <p:pRg st="9" end="9"/>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09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914400" y="1066800"/>
            <a:ext cx="365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b="1">
                <a:solidFill>
                  <a:srgbClr val="FF051E"/>
                </a:solidFill>
                <a:latin typeface="Times"/>
              </a:rPr>
              <a:t>Fixed costs</a:t>
            </a:r>
            <a:r>
              <a:rPr lang="en-US" sz="2400">
                <a:solidFill>
                  <a:srgbClr val="2F2B20"/>
                </a:solidFill>
                <a:latin typeface="Times"/>
              </a:rPr>
              <a:t> are costs that do not vary with output</a:t>
            </a:r>
          </a:p>
        </p:txBody>
      </p:sp>
      <p:graphicFrame>
        <p:nvGraphicFramePr>
          <p:cNvPr id="4166" name="Group 70"/>
          <p:cNvGraphicFramePr>
            <a:graphicFrameLocks noGrp="1"/>
          </p:cNvGraphicFramePr>
          <p:nvPr/>
        </p:nvGraphicFramePr>
        <p:xfrm>
          <a:off x="4876800" y="1397000"/>
          <a:ext cx="3124200" cy="4013201"/>
        </p:xfrm>
        <a:graphic>
          <a:graphicData uri="http://schemas.openxmlformats.org/drawingml/2006/table">
            <a:tbl>
              <a:tblPr/>
              <a:tblGrid>
                <a:gridCol w="693738"/>
                <a:gridCol w="868362"/>
                <a:gridCol w="693738"/>
                <a:gridCol w="868362"/>
              </a:tblGrid>
              <a:tr h="7969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Q</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rgbClr val="FF051E"/>
                          </a:solidFill>
                          <a:effectLst>
                            <a:outerShdw blurRad="38100" dist="38100" dir="2700000" algn="tl">
                              <a:srgbClr val="000000"/>
                            </a:outerShdw>
                          </a:effectLst>
                          <a:latin typeface="Tahoma" pitchFamily="34" charset="0"/>
                        </a:rPr>
                        <a:t>FC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VC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85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rgbClr val="FF051E"/>
                          </a:solidFill>
                          <a:effectLst>
                            <a:outerShdw blurRad="38100" dist="38100" dir="2700000" algn="tl">
                              <a:srgbClr val="000000"/>
                            </a:outerShdw>
                          </a:effectLst>
                          <a:latin typeface="Tahoma"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GB"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GB"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69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rgbClr val="FF051E"/>
                          </a:solidFill>
                          <a:effectLst>
                            <a:outerShdw blurRad="38100" dist="38100" dir="2700000" algn="tl">
                              <a:srgbClr val="000000"/>
                            </a:outerShdw>
                          </a:effectLst>
                          <a:latin typeface="Tahoma"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GB"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GB"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85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rgbClr val="FF051E"/>
                          </a:solidFill>
                          <a:effectLst>
                            <a:outerShdw blurRad="38100" dist="38100" dir="2700000" algn="tl">
                              <a:srgbClr val="000000"/>
                            </a:outerShdw>
                          </a:effectLst>
                          <a:latin typeface="Tahoma"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GB"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GB"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rgbClr val="FF051E"/>
                          </a:solidFill>
                          <a:effectLst>
                            <a:outerShdw blurRad="38100" dist="38100" dir="2700000" algn="tl">
                              <a:srgbClr val="000000"/>
                            </a:outerShdw>
                          </a:effectLst>
                          <a:latin typeface="Tahoma"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GB"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GB"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4313237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914400" y="1066800"/>
            <a:ext cx="365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b="1">
                <a:solidFill>
                  <a:srgbClr val="2F2B20"/>
                </a:solidFill>
                <a:latin typeface="Times"/>
              </a:rPr>
              <a:t>Fixed costs</a:t>
            </a:r>
            <a:r>
              <a:rPr lang="en-US" sz="2400">
                <a:solidFill>
                  <a:srgbClr val="2F2B20"/>
                </a:solidFill>
                <a:latin typeface="Times"/>
              </a:rPr>
              <a:t> are costs that do not vary with output</a:t>
            </a:r>
          </a:p>
        </p:txBody>
      </p:sp>
      <p:graphicFrame>
        <p:nvGraphicFramePr>
          <p:cNvPr id="5161" name="Group 41"/>
          <p:cNvGraphicFramePr>
            <a:graphicFrameLocks noGrp="1"/>
          </p:cNvGraphicFramePr>
          <p:nvPr/>
        </p:nvGraphicFramePr>
        <p:xfrm>
          <a:off x="4876800" y="1397000"/>
          <a:ext cx="3124200" cy="4013201"/>
        </p:xfrm>
        <a:graphic>
          <a:graphicData uri="http://schemas.openxmlformats.org/drawingml/2006/table">
            <a:tbl>
              <a:tblPr/>
              <a:tblGrid>
                <a:gridCol w="693738"/>
                <a:gridCol w="868362"/>
                <a:gridCol w="800100"/>
                <a:gridCol w="762000"/>
              </a:tblGrid>
              <a:tr h="7969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Q</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VC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85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GB"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69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GB"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85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GB"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GB"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9" name="Text Box 35"/>
          <p:cNvSpPr txBox="1">
            <a:spLocks noChangeArrowheads="1"/>
          </p:cNvSpPr>
          <p:nvPr/>
        </p:nvSpPr>
        <p:spPr bwMode="auto">
          <a:xfrm>
            <a:off x="1066800" y="2286000"/>
            <a:ext cx="3352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b="1">
                <a:solidFill>
                  <a:srgbClr val="849A0A"/>
                </a:solidFill>
                <a:latin typeface="Times"/>
              </a:rPr>
              <a:t>Variable costs</a:t>
            </a:r>
            <a:r>
              <a:rPr lang="en-US" sz="2400">
                <a:solidFill>
                  <a:srgbClr val="2F2B20"/>
                </a:solidFill>
                <a:latin typeface="Times"/>
              </a:rPr>
              <a:t> are costs that increase as output increases</a:t>
            </a:r>
          </a:p>
        </p:txBody>
      </p:sp>
    </p:spTree>
    <p:extLst>
      <p:ext uri="{BB962C8B-B14F-4D97-AF65-F5344CB8AC3E}">
        <p14:creationId xmlns:p14="http://schemas.microsoft.com/office/powerpoint/2010/main" val="316006610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914400" y="1066800"/>
            <a:ext cx="365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b="1">
                <a:solidFill>
                  <a:srgbClr val="2F2B20"/>
                </a:solidFill>
                <a:latin typeface="Times"/>
              </a:rPr>
              <a:t>Fixed costs</a:t>
            </a:r>
            <a:r>
              <a:rPr lang="en-US" sz="2400">
                <a:solidFill>
                  <a:srgbClr val="2F2B20"/>
                </a:solidFill>
                <a:latin typeface="Times"/>
              </a:rPr>
              <a:t> are costs that do not vary with output</a:t>
            </a:r>
          </a:p>
        </p:txBody>
      </p:sp>
      <p:graphicFrame>
        <p:nvGraphicFramePr>
          <p:cNvPr id="6183" name="Group 39"/>
          <p:cNvGraphicFramePr>
            <a:graphicFrameLocks noGrp="1"/>
          </p:cNvGraphicFramePr>
          <p:nvPr/>
        </p:nvGraphicFramePr>
        <p:xfrm>
          <a:off x="4876800" y="1397000"/>
          <a:ext cx="3124200" cy="4013201"/>
        </p:xfrm>
        <a:graphic>
          <a:graphicData uri="http://schemas.openxmlformats.org/drawingml/2006/table">
            <a:tbl>
              <a:tblPr/>
              <a:tblGrid>
                <a:gridCol w="693738"/>
                <a:gridCol w="868362"/>
                <a:gridCol w="693738"/>
                <a:gridCol w="868362"/>
              </a:tblGrid>
              <a:tr h="7969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Q</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VC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rgbClr val="00FF00"/>
                          </a:solidFill>
                          <a:effectLst>
                            <a:outerShdw blurRad="38100" dist="38100" dir="2700000" algn="tl">
                              <a:srgbClr val="000000"/>
                            </a:outerShdw>
                          </a:effectLst>
                          <a:latin typeface="Tahoma" pitchFamily="34" charset="0"/>
                        </a:rPr>
                        <a:t>TC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85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rgbClr val="00FF00"/>
                          </a:solidFill>
                          <a:effectLst>
                            <a:outerShdw blurRad="38100" dist="38100" dir="2700000" algn="tl">
                              <a:srgbClr val="000000"/>
                            </a:outerShdw>
                          </a:effectLst>
                          <a:latin typeface="Tahoma" pitchFamily="34"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69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rgbClr val="00FF00"/>
                          </a:solidFill>
                          <a:effectLst>
                            <a:outerShdw blurRad="38100" dist="38100" dir="2700000" algn="tl">
                              <a:srgbClr val="000000"/>
                            </a:outerShdw>
                          </a:effectLst>
                          <a:latin typeface="Tahoma" pitchFamily="34" charset="0"/>
                        </a:rPr>
                        <a:t>130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85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rgbClr val="00FF00"/>
                          </a:solidFill>
                          <a:effectLst>
                            <a:outerShdw blurRad="38100" dist="38100" dir="2700000" algn="tl">
                              <a:srgbClr val="000000"/>
                            </a:outerShdw>
                          </a:effectLst>
                          <a:latin typeface="Tahoma" pitchFamily="34" charset="0"/>
                        </a:rPr>
                        <a:t>150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1" i="0" u="none" strike="noStrike" cap="none" normalizeH="0" baseline="0" smtClean="0">
                          <a:ln>
                            <a:noFill/>
                          </a:ln>
                          <a:solidFill>
                            <a:srgbClr val="00FF00"/>
                          </a:solidFill>
                          <a:effectLst>
                            <a:outerShdw blurRad="38100" dist="38100" dir="2700000" algn="tl">
                              <a:srgbClr val="000000"/>
                            </a:outerShdw>
                          </a:effectLst>
                          <a:latin typeface="Tahoma" pitchFamily="34" charset="0"/>
                        </a:rPr>
                        <a:t>180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683" name="Text Box 35"/>
          <p:cNvSpPr txBox="1">
            <a:spLocks noChangeArrowheads="1"/>
          </p:cNvSpPr>
          <p:nvPr/>
        </p:nvSpPr>
        <p:spPr bwMode="auto">
          <a:xfrm>
            <a:off x="1066800" y="2286000"/>
            <a:ext cx="3352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b="1">
                <a:solidFill>
                  <a:srgbClr val="2F2B20"/>
                </a:solidFill>
                <a:latin typeface="Times"/>
              </a:rPr>
              <a:t>Variable costs</a:t>
            </a:r>
            <a:r>
              <a:rPr lang="en-US" sz="2400">
                <a:solidFill>
                  <a:srgbClr val="2F2B20"/>
                </a:solidFill>
                <a:latin typeface="Times"/>
              </a:rPr>
              <a:t> are costs that increase as output increases</a:t>
            </a:r>
          </a:p>
        </p:txBody>
      </p:sp>
      <p:sp>
        <p:nvSpPr>
          <p:cNvPr id="27684" name="Rectangle 37"/>
          <p:cNvSpPr>
            <a:spLocks noChangeArrowheads="1"/>
          </p:cNvSpPr>
          <p:nvPr/>
        </p:nvSpPr>
        <p:spPr bwMode="auto">
          <a:xfrm>
            <a:off x="990600" y="3886200"/>
            <a:ext cx="34702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400" b="1">
                <a:solidFill>
                  <a:srgbClr val="00FF00"/>
                </a:solidFill>
                <a:latin typeface="Times"/>
              </a:rPr>
              <a:t>Total costs</a:t>
            </a:r>
            <a:r>
              <a:rPr lang="en-US" sz="2400">
                <a:solidFill>
                  <a:srgbClr val="2F2B20"/>
                </a:solidFill>
                <a:latin typeface="Times"/>
              </a:rPr>
              <a:t> = Fixed + Variable costs</a:t>
            </a:r>
          </a:p>
        </p:txBody>
      </p:sp>
    </p:spTree>
    <p:extLst>
      <p:ext uri="{BB962C8B-B14F-4D97-AF65-F5344CB8AC3E}">
        <p14:creationId xmlns:p14="http://schemas.microsoft.com/office/powerpoint/2010/main" val="370557942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fontAlgn="auto" hangingPunct="1">
              <a:spcAft>
                <a:spcPts val="0"/>
              </a:spcAft>
              <a:defRPr/>
            </a:pPr>
            <a:r>
              <a:rPr lang="en-US">
                <a:latin typeface="Sand" charset="0"/>
              </a:rPr>
              <a:t>FC, VC &amp; TC</a:t>
            </a:r>
            <a:endParaRPr lang="en-US"/>
          </a:p>
        </p:txBody>
      </p:sp>
      <p:sp>
        <p:nvSpPr>
          <p:cNvPr id="28675" name="Line 3"/>
          <p:cNvSpPr>
            <a:spLocks noChangeShapeType="1"/>
          </p:cNvSpPr>
          <p:nvPr/>
        </p:nvSpPr>
        <p:spPr bwMode="auto">
          <a:xfrm>
            <a:off x="4038600" y="2057400"/>
            <a:ext cx="0" cy="3124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28676" name="Line 4"/>
          <p:cNvSpPr>
            <a:spLocks noChangeShapeType="1"/>
          </p:cNvSpPr>
          <p:nvPr/>
        </p:nvSpPr>
        <p:spPr bwMode="auto">
          <a:xfrm>
            <a:off x="4038600" y="5181600"/>
            <a:ext cx="426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28677" name="Text Box 5"/>
          <p:cNvSpPr txBox="1">
            <a:spLocks noChangeArrowheads="1"/>
          </p:cNvSpPr>
          <p:nvPr/>
        </p:nvSpPr>
        <p:spPr bwMode="auto">
          <a:xfrm>
            <a:off x="3048000" y="21336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400">
                <a:solidFill>
                  <a:srgbClr val="2F2B20"/>
                </a:solidFill>
                <a:latin typeface="Times"/>
              </a:rPr>
              <a:t>Costs($)</a:t>
            </a:r>
          </a:p>
        </p:txBody>
      </p:sp>
      <p:sp>
        <p:nvSpPr>
          <p:cNvPr id="28678" name="Text Box 6"/>
          <p:cNvSpPr txBox="1">
            <a:spLocks noChangeArrowheads="1"/>
          </p:cNvSpPr>
          <p:nvPr/>
        </p:nvSpPr>
        <p:spPr bwMode="auto">
          <a:xfrm>
            <a:off x="7696200" y="53340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400">
                <a:solidFill>
                  <a:srgbClr val="2F2B20"/>
                </a:solidFill>
                <a:latin typeface="Times"/>
              </a:rPr>
              <a:t>Quantity</a:t>
            </a:r>
          </a:p>
        </p:txBody>
      </p:sp>
      <p:grpSp>
        <p:nvGrpSpPr>
          <p:cNvPr id="7188" name="Group 20"/>
          <p:cNvGrpSpPr>
            <a:grpSpLocks/>
          </p:cNvGrpSpPr>
          <p:nvPr/>
        </p:nvGrpSpPr>
        <p:grpSpPr bwMode="auto">
          <a:xfrm>
            <a:off x="228600" y="1219200"/>
            <a:ext cx="8686800" cy="3124200"/>
            <a:chOff x="144" y="768"/>
            <a:chExt cx="5472" cy="1968"/>
          </a:xfrm>
        </p:grpSpPr>
        <p:sp>
          <p:nvSpPr>
            <p:cNvPr id="28688" name="Text Box 8"/>
            <p:cNvSpPr txBox="1">
              <a:spLocks noChangeArrowheads="1"/>
            </p:cNvSpPr>
            <p:nvPr/>
          </p:nvSpPr>
          <p:spPr bwMode="auto">
            <a:xfrm>
              <a:off x="5184" y="244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FC</a:t>
              </a:r>
            </a:p>
          </p:txBody>
        </p:sp>
        <p:sp>
          <p:nvSpPr>
            <p:cNvPr id="28689" name="Line 7"/>
            <p:cNvSpPr>
              <a:spLocks noChangeShapeType="1"/>
            </p:cNvSpPr>
            <p:nvPr/>
          </p:nvSpPr>
          <p:spPr bwMode="auto">
            <a:xfrm>
              <a:off x="2544" y="2544"/>
              <a:ext cx="26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28690" name="Text Box 9"/>
            <p:cNvSpPr txBox="1">
              <a:spLocks noChangeArrowheads="1"/>
            </p:cNvSpPr>
            <p:nvPr/>
          </p:nvSpPr>
          <p:spPr bwMode="auto">
            <a:xfrm>
              <a:off x="144" y="768"/>
              <a:ext cx="168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b="1">
                  <a:solidFill>
                    <a:srgbClr val="2F2B20"/>
                  </a:solidFill>
                  <a:latin typeface="Times"/>
                </a:rPr>
                <a:t>Fixed costs</a:t>
              </a:r>
              <a:r>
                <a:rPr lang="en-US" sz="2400">
                  <a:solidFill>
                    <a:srgbClr val="2F2B20"/>
                  </a:solidFill>
                  <a:latin typeface="Times"/>
                </a:rPr>
                <a:t> are costs that do not vary with output</a:t>
              </a:r>
            </a:p>
          </p:txBody>
        </p:sp>
      </p:grpSp>
      <p:grpSp>
        <p:nvGrpSpPr>
          <p:cNvPr id="7189" name="Group 21"/>
          <p:cNvGrpSpPr>
            <a:grpSpLocks/>
          </p:cNvGrpSpPr>
          <p:nvPr/>
        </p:nvGrpSpPr>
        <p:grpSpPr bwMode="auto">
          <a:xfrm>
            <a:off x="381000" y="2590800"/>
            <a:ext cx="8534400" cy="2590800"/>
            <a:chOff x="240" y="1632"/>
            <a:chExt cx="5376" cy="1632"/>
          </a:xfrm>
        </p:grpSpPr>
        <p:sp>
          <p:nvSpPr>
            <p:cNvPr id="28685" name="Text Box 12"/>
            <p:cNvSpPr txBox="1">
              <a:spLocks noChangeArrowheads="1"/>
            </p:cNvSpPr>
            <p:nvPr/>
          </p:nvSpPr>
          <p:spPr bwMode="auto">
            <a:xfrm>
              <a:off x="5184" y="172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VC</a:t>
              </a:r>
            </a:p>
          </p:txBody>
        </p:sp>
        <p:sp>
          <p:nvSpPr>
            <p:cNvPr id="28686" name="Freeform 11"/>
            <p:cNvSpPr>
              <a:spLocks/>
            </p:cNvSpPr>
            <p:nvPr/>
          </p:nvSpPr>
          <p:spPr bwMode="auto">
            <a:xfrm>
              <a:off x="2544" y="1824"/>
              <a:ext cx="2640" cy="1440"/>
            </a:xfrm>
            <a:custGeom>
              <a:avLst/>
              <a:gdLst>
                <a:gd name="T0" fmla="*/ 0 w 2640"/>
                <a:gd name="T1" fmla="*/ 1440 h 1440"/>
                <a:gd name="T2" fmla="*/ 816 w 2640"/>
                <a:gd name="T3" fmla="*/ 1056 h 1440"/>
                <a:gd name="T4" fmla="*/ 1632 w 2640"/>
                <a:gd name="T5" fmla="*/ 240 h 1440"/>
                <a:gd name="T6" fmla="*/ 2640 w 2640"/>
                <a:gd name="T7" fmla="*/ 0 h 14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0" h="1440">
                  <a:moveTo>
                    <a:pt x="0" y="1440"/>
                  </a:moveTo>
                  <a:cubicBezTo>
                    <a:pt x="272" y="1348"/>
                    <a:pt x="544" y="1256"/>
                    <a:pt x="816" y="1056"/>
                  </a:cubicBezTo>
                  <a:cubicBezTo>
                    <a:pt x="1088" y="856"/>
                    <a:pt x="1328" y="416"/>
                    <a:pt x="1632" y="240"/>
                  </a:cubicBezTo>
                  <a:cubicBezTo>
                    <a:pt x="1936" y="64"/>
                    <a:pt x="2288" y="32"/>
                    <a:pt x="264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28687" name="Text Box 13"/>
            <p:cNvSpPr txBox="1">
              <a:spLocks noChangeArrowheads="1"/>
            </p:cNvSpPr>
            <p:nvPr/>
          </p:nvSpPr>
          <p:spPr bwMode="auto">
            <a:xfrm>
              <a:off x="240" y="1632"/>
              <a:ext cx="211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b="1">
                  <a:solidFill>
                    <a:srgbClr val="2F2B20"/>
                  </a:solidFill>
                  <a:latin typeface="Times"/>
                </a:rPr>
                <a:t>Variable costs</a:t>
              </a:r>
              <a:r>
                <a:rPr lang="en-US" sz="2400">
                  <a:solidFill>
                    <a:srgbClr val="2F2B20"/>
                  </a:solidFill>
                  <a:latin typeface="Times"/>
                </a:rPr>
                <a:t> are costs that increase as output increases</a:t>
              </a:r>
            </a:p>
          </p:txBody>
        </p:sp>
      </p:grpSp>
      <p:grpSp>
        <p:nvGrpSpPr>
          <p:cNvPr id="7190" name="Group 22"/>
          <p:cNvGrpSpPr>
            <a:grpSpLocks/>
          </p:cNvGrpSpPr>
          <p:nvPr/>
        </p:nvGrpSpPr>
        <p:grpSpPr bwMode="auto">
          <a:xfrm>
            <a:off x="304800" y="1524000"/>
            <a:ext cx="8610600" cy="3489325"/>
            <a:chOff x="192" y="960"/>
            <a:chExt cx="5424" cy="2198"/>
          </a:xfrm>
        </p:grpSpPr>
        <p:sp>
          <p:nvSpPr>
            <p:cNvPr id="28682" name="Text Box 15"/>
            <p:cNvSpPr txBox="1">
              <a:spLocks noChangeArrowheads="1"/>
            </p:cNvSpPr>
            <p:nvPr/>
          </p:nvSpPr>
          <p:spPr bwMode="auto">
            <a:xfrm>
              <a:off x="5184" y="96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TC</a:t>
              </a:r>
            </a:p>
          </p:txBody>
        </p:sp>
        <p:sp>
          <p:nvSpPr>
            <p:cNvPr id="28683" name="Freeform 14"/>
            <p:cNvSpPr>
              <a:spLocks/>
            </p:cNvSpPr>
            <p:nvPr/>
          </p:nvSpPr>
          <p:spPr bwMode="auto">
            <a:xfrm>
              <a:off x="2544" y="1104"/>
              <a:ext cx="2640" cy="1440"/>
            </a:xfrm>
            <a:custGeom>
              <a:avLst/>
              <a:gdLst>
                <a:gd name="T0" fmla="*/ 0 w 2640"/>
                <a:gd name="T1" fmla="*/ 1440 h 1440"/>
                <a:gd name="T2" fmla="*/ 816 w 2640"/>
                <a:gd name="T3" fmla="*/ 1056 h 1440"/>
                <a:gd name="T4" fmla="*/ 1632 w 2640"/>
                <a:gd name="T5" fmla="*/ 240 h 1440"/>
                <a:gd name="T6" fmla="*/ 2640 w 2640"/>
                <a:gd name="T7" fmla="*/ 0 h 14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0" h="1440">
                  <a:moveTo>
                    <a:pt x="0" y="1440"/>
                  </a:moveTo>
                  <a:cubicBezTo>
                    <a:pt x="272" y="1348"/>
                    <a:pt x="544" y="1256"/>
                    <a:pt x="816" y="1056"/>
                  </a:cubicBezTo>
                  <a:cubicBezTo>
                    <a:pt x="1088" y="856"/>
                    <a:pt x="1328" y="416"/>
                    <a:pt x="1632" y="240"/>
                  </a:cubicBezTo>
                  <a:cubicBezTo>
                    <a:pt x="1936" y="64"/>
                    <a:pt x="2288" y="32"/>
                    <a:pt x="264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28684" name="Rectangle 16"/>
            <p:cNvSpPr>
              <a:spLocks noChangeArrowheads="1"/>
            </p:cNvSpPr>
            <p:nvPr/>
          </p:nvSpPr>
          <p:spPr bwMode="auto">
            <a:xfrm>
              <a:off x="192" y="2640"/>
              <a:ext cx="218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400" b="1">
                  <a:solidFill>
                    <a:srgbClr val="2F2B20"/>
                  </a:solidFill>
                  <a:latin typeface="Times"/>
                </a:rPr>
                <a:t>Total costs</a:t>
              </a:r>
              <a:r>
                <a:rPr lang="en-US" sz="2400">
                  <a:solidFill>
                    <a:srgbClr val="2F2B20"/>
                  </a:solidFill>
                  <a:latin typeface="Times"/>
                </a:rPr>
                <a:t> = Fixed + Variable costs</a:t>
              </a:r>
            </a:p>
          </p:txBody>
        </p:sp>
      </p:grpSp>
    </p:spTree>
    <p:extLst>
      <p:ext uri="{BB962C8B-B14F-4D97-AF65-F5344CB8AC3E}">
        <p14:creationId xmlns:p14="http://schemas.microsoft.com/office/powerpoint/2010/main" val="673734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188"/>
                                        </p:tgtEl>
                                        <p:attrNameLst>
                                          <p:attrName>style.visibility</p:attrName>
                                        </p:attrNameLst>
                                      </p:cBhvr>
                                      <p:to>
                                        <p:strVal val="visible"/>
                                      </p:to>
                                    </p:set>
                                    <p:anim calcmode="lin" valueType="num">
                                      <p:cBhvr additive="base">
                                        <p:cTn id="7" dur="500" fill="hold"/>
                                        <p:tgtEl>
                                          <p:spTgt spid="7188"/>
                                        </p:tgtEl>
                                        <p:attrNameLst>
                                          <p:attrName>ppt_x</p:attrName>
                                        </p:attrNameLst>
                                      </p:cBhvr>
                                      <p:tavLst>
                                        <p:tav tm="0">
                                          <p:val>
                                            <p:strVal val="0-#ppt_w/2"/>
                                          </p:val>
                                        </p:tav>
                                        <p:tav tm="100000">
                                          <p:val>
                                            <p:strVal val="#ppt_x"/>
                                          </p:val>
                                        </p:tav>
                                      </p:tavLst>
                                    </p:anim>
                                    <p:anim calcmode="lin" valueType="num">
                                      <p:cBhvr additive="base">
                                        <p:cTn id="8" dur="500" fill="hold"/>
                                        <p:tgtEl>
                                          <p:spTgt spid="71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189"/>
                                        </p:tgtEl>
                                        <p:attrNameLst>
                                          <p:attrName>style.visibility</p:attrName>
                                        </p:attrNameLst>
                                      </p:cBhvr>
                                      <p:to>
                                        <p:strVal val="visible"/>
                                      </p:to>
                                    </p:set>
                                    <p:anim calcmode="lin" valueType="num">
                                      <p:cBhvr additive="base">
                                        <p:cTn id="13" dur="500" fill="hold"/>
                                        <p:tgtEl>
                                          <p:spTgt spid="7189"/>
                                        </p:tgtEl>
                                        <p:attrNameLst>
                                          <p:attrName>ppt_x</p:attrName>
                                        </p:attrNameLst>
                                      </p:cBhvr>
                                      <p:tavLst>
                                        <p:tav tm="0">
                                          <p:val>
                                            <p:strVal val="0-#ppt_w/2"/>
                                          </p:val>
                                        </p:tav>
                                        <p:tav tm="100000">
                                          <p:val>
                                            <p:strVal val="#ppt_x"/>
                                          </p:val>
                                        </p:tav>
                                      </p:tavLst>
                                    </p:anim>
                                    <p:anim calcmode="lin" valueType="num">
                                      <p:cBhvr additive="base">
                                        <p:cTn id="14" dur="500" fill="hold"/>
                                        <p:tgtEl>
                                          <p:spTgt spid="718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190"/>
                                        </p:tgtEl>
                                        <p:attrNameLst>
                                          <p:attrName>style.visibility</p:attrName>
                                        </p:attrNameLst>
                                      </p:cBhvr>
                                      <p:to>
                                        <p:strVal val="visible"/>
                                      </p:to>
                                    </p:set>
                                    <p:anim calcmode="lin" valueType="num">
                                      <p:cBhvr additive="base">
                                        <p:cTn id="19" dur="500" fill="hold"/>
                                        <p:tgtEl>
                                          <p:spTgt spid="7190"/>
                                        </p:tgtEl>
                                        <p:attrNameLst>
                                          <p:attrName>ppt_x</p:attrName>
                                        </p:attrNameLst>
                                      </p:cBhvr>
                                      <p:tavLst>
                                        <p:tav tm="0">
                                          <p:val>
                                            <p:strVal val="0-#ppt_w/2"/>
                                          </p:val>
                                        </p:tav>
                                        <p:tav tm="100000">
                                          <p:val>
                                            <p:strVal val="#ppt_x"/>
                                          </p:val>
                                        </p:tav>
                                      </p:tavLst>
                                    </p:anim>
                                    <p:anim calcmode="lin" valueType="num">
                                      <p:cBhvr additive="base">
                                        <p:cTn id="20" dur="500" fill="hold"/>
                                        <p:tgtEl>
                                          <p:spTgt spid="71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1038" y="511175"/>
            <a:ext cx="7627937" cy="1095375"/>
          </a:xfrm>
        </p:spPr>
        <p:txBody>
          <a:bodyPr/>
          <a:lstStyle/>
          <a:p>
            <a:pPr eaLnBrk="1" fontAlgn="auto" hangingPunct="1">
              <a:spcAft>
                <a:spcPts val="0"/>
              </a:spcAft>
              <a:defRPr/>
            </a:pPr>
            <a:r>
              <a:rPr lang="en-US" sz="4000">
                <a:latin typeface="Sand" charset="0"/>
              </a:rPr>
              <a:t>Average and Marginal Cost</a:t>
            </a:r>
            <a:endParaRPr lang="en-US"/>
          </a:p>
        </p:txBody>
      </p:sp>
      <p:graphicFrame>
        <p:nvGraphicFramePr>
          <p:cNvPr id="8254" name="Group 62"/>
          <p:cNvGraphicFramePr>
            <a:graphicFrameLocks noGrp="1"/>
          </p:cNvGraphicFramePr>
          <p:nvPr/>
        </p:nvGraphicFramePr>
        <p:xfrm>
          <a:off x="533400" y="1600200"/>
          <a:ext cx="5715000" cy="4454525"/>
        </p:xfrm>
        <a:graphic>
          <a:graphicData uri="http://schemas.openxmlformats.org/drawingml/2006/table">
            <a:tbl>
              <a:tblPr/>
              <a:tblGrid>
                <a:gridCol w="1219200"/>
                <a:gridCol w="1371600"/>
                <a:gridCol w="1524000"/>
                <a:gridCol w="1600200"/>
              </a:tblGrid>
              <a:tr h="94486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rgbClr val="FF68C8"/>
                          </a:solidFill>
                          <a:effectLst>
                            <a:outerShdw blurRad="38100" dist="38100" dir="2700000" algn="tl">
                              <a:srgbClr val="000000"/>
                            </a:outerShdw>
                          </a:effectLst>
                          <a:latin typeface="Tahoma" pitchFamily="34" charset="0"/>
                        </a:rPr>
                        <a:t>Output (Q)</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accent2"/>
                          </a:solidFill>
                          <a:effectLst>
                            <a:outerShdw blurRad="38100" dist="38100" dir="2700000" algn="tl">
                              <a:srgbClr val="000000"/>
                            </a:outerShdw>
                          </a:effectLst>
                          <a:latin typeface="Tahoma" pitchFamily="34" charset="0"/>
                        </a:rPr>
                        <a:t>Total Cost</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Average Cost</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Marginal Cost</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097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3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rgbClr val="FF68C8"/>
                          </a:solidFill>
                          <a:effectLst>
                            <a:outerShdw blurRad="38100" dist="38100" dir="2700000" algn="tl">
                              <a:srgbClr val="000000"/>
                            </a:outerShdw>
                          </a:effectLst>
                          <a:latin typeface="Tahoma" pitchFamily="34" charset="0"/>
                        </a:rPr>
                        <a:t>1</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accent2"/>
                          </a:solidFill>
                          <a:effectLst>
                            <a:outerShdw blurRad="38100" dist="38100" dir="2700000" algn="tl">
                              <a:srgbClr val="000000"/>
                            </a:outerShdw>
                          </a:effectLst>
                          <a:latin typeface="Tahoma" pitchFamily="34" charset="0"/>
                        </a:rPr>
                        <a:t>200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200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100</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3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320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160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120</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3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420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140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100</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3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640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160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220</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3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1100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220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460</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55" name="Text Box 63"/>
          <p:cNvSpPr txBox="1">
            <a:spLocks noChangeArrowheads="1"/>
          </p:cNvSpPr>
          <p:nvPr/>
        </p:nvSpPr>
        <p:spPr bwMode="auto">
          <a:xfrm>
            <a:off x="6629400" y="18288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849A0A"/>
                </a:solidFill>
                <a:latin typeface="Times"/>
              </a:rPr>
              <a:t>AC</a:t>
            </a:r>
            <a:r>
              <a:rPr lang="en-US" sz="2400">
                <a:solidFill>
                  <a:srgbClr val="2F2B20"/>
                </a:solidFill>
                <a:latin typeface="Times"/>
              </a:rPr>
              <a:t> = </a:t>
            </a:r>
            <a:r>
              <a:rPr lang="en-US" sz="2400">
                <a:solidFill>
                  <a:srgbClr val="9CBEBD"/>
                </a:solidFill>
                <a:latin typeface="Times"/>
              </a:rPr>
              <a:t>TC</a:t>
            </a:r>
            <a:r>
              <a:rPr lang="en-US" sz="2400">
                <a:solidFill>
                  <a:srgbClr val="2F2B20"/>
                </a:solidFill>
                <a:latin typeface="Times"/>
              </a:rPr>
              <a:t>/</a:t>
            </a:r>
            <a:r>
              <a:rPr lang="en-US" sz="2400">
                <a:solidFill>
                  <a:srgbClr val="FF68C8"/>
                </a:solidFill>
                <a:latin typeface="Times"/>
              </a:rPr>
              <a:t>Q</a:t>
            </a:r>
            <a:endParaRPr lang="en-US" sz="2400">
              <a:solidFill>
                <a:srgbClr val="2F2B20"/>
              </a:solidFill>
              <a:latin typeface="Times"/>
            </a:endParaRPr>
          </a:p>
        </p:txBody>
      </p:sp>
    </p:spTree>
    <p:extLst>
      <p:ext uri="{BB962C8B-B14F-4D97-AF65-F5344CB8AC3E}">
        <p14:creationId xmlns:p14="http://schemas.microsoft.com/office/powerpoint/2010/main" val="28676711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255"/>
                                        </p:tgtEl>
                                        <p:attrNameLst>
                                          <p:attrName>style.visibility</p:attrName>
                                        </p:attrNameLst>
                                      </p:cBhvr>
                                      <p:to>
                                        <p:strVal val="visible"/>
                                      </p:to>
                                    </p:set>
                                    <p:animEffect transition="in" filter="box(in)">
                                      <p:cBhvr>
                                        <p:cTn id="7" dur="500"/>
                                        <p:tgtEl>
                                          <p:spTgt spid="8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85800" y="381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defRPr/>
            </a:pPr>
            <a:r>
              <a:rPr lang="en-US" sz="4000">
                <a:solidFill>
                  <a:srgbClr val="675E47"/>
                </a:solidFill>
                <a:effectLst>
                  <a:outerShdw blurRad="38100" dist="38100" dir="2700000" algn="tl">
                    <a:srgbClr val="000000"/>
                  </a:outerShdw>
                </a:effectLst>
                <a:latin typeface="Sand" charset="0"/>
              </a:rPr>
              <a:t>Average and Marginal Cost</a:t>
            </a:r>
            <a:endParaRPr lang="en-US" sz="4400">
              <a:solidFill>
                <a:srgbClr val="675E47"/>
              </a:solidFill>
              <a:effectLst>
                <a:outerShdw blurRad="38100" dist="38100" dir="2700000" algn="tl">
                  <a:srgbClr val="000000"/>
                </a:outerShdw>
              </a:effectLst>
              <a:latin typeface="Tahoma" pitchFamily="34" charset="0"/>
            </a:endParaRPr>
          </a:p>
        </p:txBody>
      </p:sp>
      <p:graphicFrame>
        <p:nvGraphicFramePr>
          <p:cNvPr id="24579" name="Group 3"/>
          <p:cNvGraphicFramePr>
            <a:graphicFrameLocks noGrp="1"/>
          </p:cNvGraphicFramePr>
          <p:nvPr/>
        </p:nvGraphicFramePr>
        <p:xfrm>
          <a:off x="533400" y="1600200"/>
          <a:ext cx="5715000" cy="4454525"/>
        </p:xfrm>
        <a:graphic>
          <a:graphicData uri="http://schemas.openxmlformats.org/drawingml/2006/table">
            <a:tbl>
              <a:tblPr/>
              <a:tblGrid>
                <a:gridCol w="1219200"/>
                <a:gridCol w="1371600"/>
                <a:gridCol w="1524000"/>
                <a:gridCol w="1600200"/>
              </a:tblGrid>
              <a:tr h="94486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Output (Q)</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Total Cost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Average Cost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Marginal Cost</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097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0</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3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rgbClr val="FF68C8"/>
                          </a:solidFill>
                          <a:effectLst>
                            <a:outerShdw blurRad="38100" dist="38100" dir="2700000" algn="tl">
                              <a:srgbClr val="000000"/>
                            </a:outerShdw>
                          </a:effectLst>
                          <a:latin typeface="Tahoma" pitchFamily="34" charset="0"/>
                        </a:rPr>
                        <a:t>200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200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100</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3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accent2"/>
                          </a:solidFill>
                          <a:effectLst>
                            <a:outerShdw blurRad="38100" dist="38100" dir="2700000" algn="tl">
                              <a:srgbClr val="000000"/>
                            </a:outerShdw>
                          </a:effectLst>
                          <a:latin typeface="Tahoma" pitchFamily="34" charset="0"/>
                        </a:rPr>
                        <a:t>320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160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120</a:t>
                      </a: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3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420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140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100</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3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640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160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220</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3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1100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220</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460</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65" name="Text Box 45"/>
          <p:cNvSpPr txBox="1">
            <a:spLocks noChangeArrowheads="1"/>
          </p:cNvSpPr>
          <p:nvPr/>
        </p:nvSpPr>
        <p:spPr bwMode="auto">
          <a:xfrm>
            <a:off x="6629400" y="18288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AC = TC/Q</a:t>
            </a:r>
          </a:p>
        </p:txBody>
      </p:sp>
      <p:sp>
        <p:nvSpPr>
          <p:cNvPr id="30766" name="Text Box 46"/>
          <p:cNvSpPr txBox="1">
            <a:spLocks noChangeArrowheads="1"/>
          </p:cNvSpPr>
          <p:nvPr/>
        </p:nvSpPr>
        <p:spPr bwMode="auto">
          <a:xfrm>
            <a:off x="6324600" y="2671763"/>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849A0A"/>
                </a:solidFill>
                <a:latin typeface="Times"/>
              </a:rPr>
              <a:t>MC</a:t>
            </a:r>
            <a:r>
              <a:rPr lang="en-US" sz="2400">
                <a:solidFill>
                  <a:srgbClr val="2F2B20"/>
                </a:solidFill>
                <a:latin typeface="Times"/>
              </a:rPr>
              <a:t> = </a:t>
            </a:r>
            <a:r>
              <a:rPr lang="en-US" sz="2400">
                <a:solidFill>
                  <a:srgbClr val="9CBEBD"/>
                </a:solidFill>
                <a:latin typeface="Times"/>
              </a:rPr>
              <a:t>TC</a:t>
            </a:r>
            <a:r>
              <a:rPr lang="en-US" sz="1400">
                <a:solidFill>
                  <a:srgbClr val="9CBEBD"/>
                </a:solidFill>
                <a:latin typeface="Times"/>
              </a:rPr>
              <a:t>2</a:t>
            </a:r>
            <a:r>
              <a:rPr lang="en-US" sz="2400">
                <a:solidFill>
                  <a:srgbClr val="2F2B20"/>
                </a:solidFill>
                <a:latin typeface="Times"/>
              </a:rPr>
              <a:t> - </a:t>
            </a:r>
            <a:r>
              <a:rPr lang="en-US" sz="2400">
                <a:solidFill>
                  <a:srgbClr val="FF68C8"/>
                </a:solidFill>
                <a:latin typeface="Times"/>
              </a:rPr>
              <a:t>TC</a:t>
            </a:r>
            <a:r>
              <a:rPr lang="en-US" sz="1400">
                <a:solidFill>
                  <a:srgbClr val="FF68C8"/>
                </a:solidFill>
                <a:latin typeface="Times"/>
              </a:rPr>
              <a:t>1</a:t>
            </a:r>
            <a:endParaRPr lang="en-US" sz="2400">
              <a:solidFill>
                <a:srgbClr val="2F2B20"/>
              </a:solidFill>
              <a:latin typeface="Times"/>
            </a:endParaRPr>
          </a:p>
        </p:txBody>
      </p:sp>
    </p:spTree>
    <p:extLst>
      <p:ext uri="{BB962C8B-B14F-4D97-AF65-F5344CB8AC3E}">
        <p14:creationId xmlns:p14="http://schemas.microsoft.com/office/powerpoint/2010/main" val="67900784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620000" cy="1143000"/>
          </a:xfrm>
        </p:spPr>
        <p:txBody>
          <a:bodyPr/>
          <a:lstStyle/>
          <a:p>
            <a:pPr eaLnBrk="1" fontAlgn="auto" hangingPunct="1">
              <a:spcAft>
                <a:spcPts val="0"/>
              </a:spcAft>
              <a:defRPr/>
            </a:pPr>
            <a:r>
              <a:rPr lang="en-US" dirty="0" smtClean="0"/>
              <a:t>Starter Activity </a:t>
            </a:r>
            <a:endParaRPr lang="en-NZ" dirty="0"/>
          </a:p>
        </p:txBody>
      </p:sp>
      <p:graphicFrame>
        <p:nvGraphicFramePr>
          <p:cNvPr id="4" name="Content Placeholder 3"/>
          <p:cNvGraphicFramePr>
            <a:graphicFrameLocks noGrp="1"/>
          </p:cNvGraphicFramePr>
          <p:nvPr>
            <p:ph idx="1"/>
          </p:nvPr>
        </p:nvGraphicFramePr>
        <p:xfrm>
          <a:off x="228600" y="914400"/>
          <a:ext cx="7620000" cy="2493966"/>
        </p:xfrm>
        <a:graphic>
          <a:graphicData uri="http://schemas.openxmlformats.org/drawingml/2006/table">
            <a:tbl>
              <a:tblPr firstRow="1" bandRow="1">
                <a:tableStyleId>{5C22544A-7EE6-4342-B048-85BDC9FD1C3A}</a:tableStyleId>
              </a:tblPr>
              <a:tblGrid>
                <a:gridCol w="2540000"/>
                <a:gridCol w="2540000"/>
                <a:gridCol w="2540000"/>
              </a:tblGrid>
              <a:tr h="640061">
                <a:tc>
                  <a:txBody>
                    <a:bodyPr/>
                    <a:lstStyle/>
                    <a:p>
                      <a:r>
                        <a:rPr lang="en-US" sz="1800" dirty="0" smtClean="0"/>
                        <a:t>Number of</a:t>
                      </a:r>
                      <a:r>
                        <a:rPr lang="en-US" sz="1800" baseline="0" dirty="0" smtClean="0"/>
                        <a:t> people in the group (Workers)</a:t>
                      </a:r>
                      <a:endParaRPr lang="en-NZ" sz="1800" dirty="0"/>
                    </a:p>
                  </a:txBody>
                  <a:tcPr marT="45713" marB="45713"/>
                </a:tc>
                <a:tc>
                  <a:txBody>
                    <a:bodyPr/>
                    <a:lstStyle/>
                    <a:p>
                      <a:r>
                        <a:rPr lang="en-US" sz="1800" dirty="0" smtClean="0"/>
                        <a:t>Total Product</a:t>
                      </a:r>
                      <a:endParaRPr lang="en-NZ" sz="1800" dirty="0"/>
                    </a:p>
                  </a:txBody>
                  <a:tcPr marT="45713" marB="45713"/>
                </a:tc>
                <a:tc>
                  <a:txBody>
                    <a:bodyPr/>
                    <a:lstStyle/>
                    <a:p>
                      <a:r>
                        <a:rPr lang="en-US" sz="1800" dirty="0" smtClean="0"/>
                        <a:t>Marginal</a:t>
                      </a:r>
                      <a:r>
                        <a:rPr lang="en-US" sz="1800" baseline="0" dirty="0" smtClean="0"/>
                        <a:t> Product</a:t>
                      </a:r>
                      <a:endParaRPr lang="en-NZ" sz="1800" dirty="0"/>
                    </a:p>
                  </a:txBody>
                  <a:tcPr marT="45713" marB="45713"/>
                </a:tc>
              </a:tr>
              <a:tr h="370780">
                <a:tc>
                  <a:txBody>
                    <a:bodyPr/>
                    <a:lstStyle/>
                    <a:p>
                      <a:r>
                        <a:rPr lang="en-US" sz="1800" dirty="0" smtClean="0"/>
                        <a:t>1</a:t>
                      </a:r>
                      <a:endParaRPr lang="en-NZ" sz="1800" dirty="0"/>
                    </a:p>
                  </a:txBody>
                  <a:tcPr marT="45713" marB="45713"/>
                </a:tc>
                <a:tc>
                  <a:txBody>
                    <a:bodyPr/>
                    <a:lstStyle/>
                    <a:p>
                      <a:endParaRPr lang="en-NZ" sz="1800" dirty="0"/>
                    </a:p>
                  </a:txBody>
                  <a:tcPr marT="45713" marB="45713"/>
                </a:tc>
                <a:tc>
                  <a:txBody>
                    <a:bodyPr/>
                    <a:lstStyle/>
                    <a:p>
                      <a:endParaRPr lang="en-NZ" sz="1800"/>
                    </a:p>
                  </a:txBody>
                  <a:tcPr marT="45713" marB="45713"/>
                </a:tc>
              </a:tr>
              <a:tr h="370780">
                <a:tc>
                  <a:txBody>
                    <a:bodyPr/>
                    <a:lstStyle/>
                    <a:p>
                      <a:r>
                        <a:rPr lang="en-US" sz="1800" dirty="0" smtClean="0"/>
                        <a:t>2</a:t>
                      </a:r>
                      <a:endParaRPr lang="en-NZ" sz="1800" dirty="0"/>
                    </a:p>
                  </a:txBody>
                  <a:tcPr marT="45713" marB="45713"/>
                </a:tc>
                <a:tc>
                  <a:txBody>
                    <a:bodyPr/>
                    <a:lstStyle/>
                    <a:p>
                      <a:endParaRPr lang="en-NZ" sz="1800"/>
                    </a:p>
                  </a:txBody>
                  <a:tcPr marT="45713" marB="45713"/>
                </a:tc>
                <a:tc>
                  <a:txBody>
                    <a:bodyPr/>
                    <a:lstStyle/>
                    <a:p>
                      <a:endParaRPr lang="en-NZ" sz="1800"/>
                    </a:p>
                  </a:txBody>
                  <a:tcPr marT="45713" marB="45713"/>
                </a:tc>
              </a:tr>
              <a:tr h="370780">
                <a:tc>
                  <a:txBody>
                    <a:bodyPr/>
                    <a:lstStyle/>
                    <a:p>
                      <a:r>
                        <a:rPr lang="en-US" sz="1800" dirty="0" smtClean="0"/>
                        <a:t>3</a:t>
                      </a:r>
                      <a:endParaRPr lang="en-NZ" sz="1800" dirty="0"/>
                    </a:p>
                  </a:txBody>
                  <a:tcPr marT="45713" marB="45713"/>
                </a:tc>
                <a:tc>
                  <a:txBody>
                    <a:bodyPr/>
                    <a:lstStyle/>
                    <a:p>
                      <a:endParaRPr lang="en-NZ" sz="1800"/>
                    </a:p>
                  </a:txBody>
                  <a:tcPr marT="45713" marB="45713"/>
                </a:tc>
                <a:tc>
                  <a:txBody>
                    <a:bodyPr/>
                    <a:lstStyle/>
                    <a:p>
                      <a:endParaRPr lang="en-NZ" sz="1800"/>
                    </a:p>
                  </a:txBody>
                  <a:tcPr marT="45713" marB="45713"/>
                </a:tc>
              </a:tr>
              <a:tr h="370780">
                <a:tc>
                  <a:txBody>
                    <a:bodyPr/>
                    <a:lstStyle/>
                    <a:p>
                      <a:r>
                        <a:rPr lang="en-US" sz="1800" dirty="0" smtClean="0"/>
                        <a:t>4</a:t>
                      </a:r>
                      <a:endParaRPr lang="en-NZ" sz="1800" dirty="0"/>
                    </a:p>
                  </a:txBody>
                  <a:tcPr marT="45713" marB="45713"/>
                </a:tc>
                <a:tc>
                  <a:txBody>
                    <a:bodyPr/>
                    <a:lstStyle/>
                    <a:p>
                      <a:endParaRPr lang="en-NZ" sz="1800"/>
                    </a:p>
                  </a:txBody>
                  <a:tcPr marT="45713" marB="45713"/>
                </a:tc>
                <a:tc>
                  <a:txBody>
                    <a:bodyPr/>
                    <a:lstStyle/>
                    <a:p>
                      <a:endParaRPr lang="en-NZ" sz="1800"/>
                    </a:p>
                  </a:txBody>
                  <a:tcPr marT="45713" marB="45713"/>
                </a:tc>
              </a:tr>
              <a:tr h="370780">
                <a:tc>
                  <a:txBody>
                    <a:bodyPr/>
                    <a:lstStyle/>
                    <a:p>
                      <a:endParaRPr lang="en-NZ" sz="1800"/>
                    </a:p>
                  </a:txBody>
                  <a:tcPr marT="45713" marB="45713"/>
                </a:tc>
                <a:tc>
                  <a:txBody>
                    <a:bodyPr/>
                    <a:lstStyle/>
                    <a:p>
                      <a:endParaRPr lang="en-NZ" sz="1800"/>
                    </a:p>
                  </a:txBody>
                  <a:tcPr marT="45713" marB="45713"/>
                </a:tc>
                <a:tc>
                  <a:txBody>
                    <a:bodyPr/>
                    <a:lstStyle/>
                    <a:p>
                      <a:endParaRPr lang="en-NZ" sz="1800" dirty="0"/>
                    </a:p>
                  </a:txBody>
                  <a:tcPr marT="45713" marB="45713"/>
                </a:tc>
              </a:tr>
            </a:tbl>
          </a:graphicData>
        </a:graphic>
      </p:graphicFrame>
      <p:sp>
        <p:nvSpPr>
          <p:cNvPr id="32801" name="TextBox 4"/>
          <p:cNvSpPr txBox="1">
            <a:spLocks noChangeArrowheads="1"/>
          </p:cNvSpPr>
          <p:nvPr/>
        </p:nvSpPr>
        <p:spPr bwMode="auto">
          <a:xfrm>
            <a:off x="152400" y="3505200"/>
            <a:ext cx="81534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0"/>
              </a:spcBef>
              <a:spcAft>
                <a:spcPct val="0"/>
              </a:spcAft>
            </a:pPr>
            <a:r>
              <a:rPr lang="en-US" sz="2400">
                <a:solidFill>
                  <a:srgbClr val="2F2B20"/>
                </a:solidFill>
              </a:rPr>
              <a:t>We will assume all groups are equally skilled, so the marginal product is the difference between group one’s total and group two’s total product. </a:t>
            </a:r>
          </a:p>
          <a:p>
            <a:pPr eaLnBrk="0" fontAlgn="base" hangingPunct="0">
              <a:spcBef>
                <a:spcPct val="0"/>
              </a:spcBef>
              <a:spcAft>
                <a:spcPct val="0"/>
              </a:spcAft>
            </a:pPr>
            <a:endParaRPr lang="en-US" sz="2400">
              <a:solidFill>
                <a:srgbClr val="2F2B20"/>
              </a:solidFill>
            </a:endParaRPr>
          </a:p>
          <a:p>
            <a:pPr eaLnBrk="0" fontAlgn="base" hangingPunct="0">
              <a:spcBef>
                <a:spcPct val="0"/>
              </a:spcBef>
              <a:spcAft>
                <a:spcPct val="0"/>
              </a:spcAft>
            </a:pPr>
            <a:r>
              <a:rPr lang="en-US" sz="2400">
                <a:solidFill>
                  <a:srgbClr val="2F2B20"/>
                </a:solidFill>
              </a:rPr>
              <a:t>Graph the number of workers on the horizontal axis against the number of blocks sorted on the vertical axis.</a:t>
            </a:r>
          </a:p>
          <a:p>
            <a:pPr eaLnBrk="0" fontAlgn="base" hangingPunct="0">
              <a:spcBef>
                <a:spcPct val="0"/>
              </a:spcBef>
              <a:spcAft>
                <a:spcPct val="0"/>
              </a:spcAft>
            </a:pPr>
            <a:r>
              <a:rPr lang="en-US" sz="2400">
                <a:solidFill>
                  <a:srgbClr val="2F2B20"/>
                </a:solidFill>
              </a:rPr>
              <a:t> </a:t>
            </a:r>
          </a:p>
          <a:p>
            <a:pPr eaLnBrk="0" fontAlgn="base" hangingPunct="0">
              <a:spcBef>
                <a:spcPct val="0"/>
              </a:spcBef>
              <a:spcAft>
                <a:spcPct val="0"/>
              </a:spcAft>
            </a:pPr>
            <a:r>
              <a:rPr lang="en-US" sz="2400">
                <a:solidFill>
                  <a:srgbClr val="2F2B20"/>
                </a:solidFill>
              </a:rPr>
              <a:t>What do you notice?</a:t>
            </a:r>
            <a:endParaRPr lang="en-NZ" sz="2400">
              <a:solidFill>
                <a:srgbClr val="2F2B20"/>
              </a:solidFill>
            </a:endParaRPr>
          </a:p>
        </p:txBody>
      </p:sp>
    </p:spTree>
    <p:extLst>
      <p:ext uri="{BB962C8B-B14F-4D97-AF65-F5344CB8AC3E}">
        <p14:creationId xmlns:p14="http://schemas.microsoft.com/office/powerpoint/2010/main" val="258908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mtClean="0">
                <a:solidFill>
                  <a:srgbClr val="DFDCB7"/>
                </a:solidFill>
              </a:rPr>
              <a:t>fig</a:t>
            </a:r>
          </a:p>
        </p:txBody>
      </p:sp>
      <p:sp>
        <p:nvSpPr>
          <p:cNvPr id="35843" name="Rectangle 3"/>
          <p:cNvSpPr>
            <a:spLocks noChangeArrowheads="1"/>
          </p:cNvSpPr>
          <p:nvPr/>
        </p:nvSpPr>
        <p:spPr bwMode="auto">
          <a:xfrm>
            <a:off x="914400" y="0"/>
            <a:ext cx="7312025" cy="76200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7" rIns="92075" bIns="46037">
            <a:spAutoFit/>
          </a:bodyPr>
          <a:lstStyle/>
          <a:p>
            <a:pPr algn="ctr" defTabSz="762000" eaLnBrk="0" fontAlgn="base" hangingPunct="0">
              <a:spcBef>
                <a:spcPct val="0"/>
              </a:spcBef>
              <a:spcAft>
                <a:spcPct val="0"/>
              </a:spcAft>
              <a:defRPr/>
            </a:pPr>
            <a:r>
              <a:rPr lang="en-US" sz="4400" b="1">
                <a:solidFill>
                  <a:srgbClr val="675E47"/>
                </a:solidFill>
                <a:effectLst>
                  <a:outerShdw blurRad="38100" dist="38100" dir="2700000" algn="tl">
                    <a:srgbClr val="000000"/>
                  </a:outerShdw>
                </a:effectLst>
                <a:latin typeface="Sand" charset="0"/>
              </a:rPr>
              <a:t>Short-run costs</a:t>
            </a:r>
          </a:p>
        </p:txBody>
      </p:sp>
      <p:sp>
        <p:nvSpPr>
          <p:cNvPr id="34820" name="Rectangle 5"/>
          <p:cNvSpPr>
            <a:spLocks noChangeArrowheads="1"/>
          </p:cNvSpPr>
          <p:nvPr/>
        </p:nvSpPr>
        <p:spPr bwMode="auto">
          <a:xfrm>
            <a:off x="1588" y="3744913"/>
            <a:ext cx="9142412" cy="39687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7" rIns="92075" bIns="46037">
            <a:spAutoFit/>
          </a:bodyPr>
          <a:lstStyle/>
          <a:p>
            <a:pPr algn="ctr" defTabSz="762000" eaLnBrk="0" fontAlgn="base" hangingPunct="0">
              <a:spcBef>
                <a:spcPct val="0"/>
              </a:spcBef>
              <a:spcAft>
                <a:spcPct val="0"/>
              </a:spcAft>
            </a:pPr>
            <a:endParaRPr lang="en-GB" sz="2000" b="1" i="1">
              <a:solidFill>
                <a:srgbClr val="849A0A"/>
              </a:solidFill>
              <a:latin typeface="Arial" charset="0"/>
            </a:endParaRPr>
          </a:p>
        </p:txBody>
      </p:sp>
      <p:sp>
        <p:nvSpPr>
          <p:cNvPr id="34821" name="Text Box 6"/>
          <p:cNvSpPr txBox="1">
            <a:spLocks noChangeArrowheads="1"/>
          </p:cNvSpPr>
          <p:nvPr/>
        </p:nvSpPr>
        <p:spPr bwMode="auto">
          <a:xfrm>
            <a:off x="381000" y="1752600"/>
            <a:ext cx="7845425"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Tahoma" pitchFamily="34" charset="0"/>
              </a:defRPr>
            </a:lvl1pPr>
            <a:lvl2pPr marL="742950" indent="-285750" defTabSz="762000">
              <a:defRPr>
                <a:solidFill>
                  <a:schemeClr val="tx1"/>
                </a:solidFill>
                <a:latin typeface="Tahoma" pitchFamily="34" charset="0"/>
              </a:defRPr>
            </a:lvl2pPr>
            <a:lvl3pPr marL="1143000" indent="-228600" defTabSz="762000">
              <a:defRPr>
                <a:solidFill>
                  <a:schemeClr val="tx1"/>
                </a:solidFill>
                <a:latin typeface="Tahoma" pitchFamily="34" charset="0"/>
              </a:defRPr>
            </a:lvl3pPr>
            <a:lvl4pPr marL="1600200" indent="-228600" defTabSz="762000">
              <a:defRPr>
                <a:solidFill>
                  <a:schemeClr val="tx1"/>
                </a:solidFill>
                <a:latin typeface="Tahoma" pitchFamily="34" charset="0"/>
              </a:defRPr>
            </a:lvl4pPr>
            <a:lvl5pPr marL="2057400" indent="-228600" defTabSz="762000">
              <a:defRPr>
                <a:solidFill>
                  <a:schemeClr val="tx1"/>
                </a:solidFill>
                <a:latin typeface="Tahoma" pitchFamily="34" charset="0"/>
              </a:defRPr>
            </a:lvl5pPr>
            <a:lvl6pPr marL="2514600" indent="-228600" defTabSz="762000" eaLnBrk="0" fontAlgn="base" hangingPunct="0">
              <a:spcBef>
                <a:spcPct val="0"/>
              </a:spcBef>
              <a:spcAft>
                <a:spcPct val="0"/>
              </a:spcAft>
              <a:defRPr>
                <a:solidFill>
                  <a:schemeClr val="tx1"/>
                </a:solidFill>
                <a:latin typeface="Tahoma" pitchFamily="34" charset="0"/>
              </a:defRPr>
            </a:lvl6pPr>
            <a:lvl7pPr marL="2971800" indent="-228600" defTabSz="762000" eaLnBrk="0" fontAlgn="base" hangingPunct="0">
              <a:spcBef>
                <a:spcPct val="0"/>
              </a:spcBef>
              <a:spcAft>
                <a:spcPct val="0"/>
              </a:spcAft>
              <a:defRPr>
                <a:solidFill>
                  <a:schemeClr val="tx1"/>
                </a:solidFill>
                <a:latin typeface="Tahoma" pitchFamily="34" charset="0"/>
              </a:defRPr>
            </a:lvl7pPr>
            <a:lvl8pPr marL="3429000" indent="-228600" defTabSz="762000" eaLnBrk="0" fontAlgn="base" hangingPunct="0">
              <a:spcBef>
                <a:spcPct val="0"/>
              </a:spcBef>
              <a:spcAft>
                <a:spcPct val="0"/>
              </a:spcAft>
              <a:defRPr>
                <a:solidFill>
                  <a:schemeClr val="tx1"/>
                </a:solidFill>
                <a:latin typeface="Tahoma" pitchFamily="34" charset="0"/>
              </a:defRPr>
            </a:lvl8pPr>
            <a:lvl9pPr marL="3886200" indent="-228600" defTabSz="7620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AU" sz="2400" dirty="0">
                <a:solidFill>
                  <a:srgbClr val="2F2B20"/>
                </a:solidFill>
                <a:latin typeface="Times"/>
              </a:rPr>
              <a:t>In economics we distinguish between various time periods - </a:t>
            </a:r>
            <a:r>
              <a:rPr lang="en-AU" sz="2400" dirty="0" err="1">
                <a:solidFill>
                  <a:srgbClr val="2F2B20"/>
                </a:solidFill>
                <a:latin typeface="Times"/>
              </a:rPr>
              <a:t>ie</a:t>
            </a:r>
            <a:r>
              <a:rPr lang="en-AU" sz="2400" dirty="0">
                <a:solidFill>
                  <a:srgbClr val="2F2B20"/>
                </a:solidFill>
                <a:latin typeface="Times"/>
              </a:rPr>
              <a:t> short and long run. </a:t>
            </a:r>
          </a:p>
          <a:p>
            <a:pPr eaLnBrk="0" fontAlgn="base" hangingPunct="0">
              <a:spcBef>
                <a:spcPct val="50000"/>
              </a:spcBef>
              <a:spcAft>
                <a:spcPct val="0"/>
              </a:spcAft>
            </a:pPr>
            <a:endParaRPr lang="en-AU" sz="2400" dirty="0">
              <a:solidFill>
                <a:srgbClr val="2F2B20"/>
              </a:solidFill>
              <a:latin typeface="Times"/>
            </a:endParaRPr>
          </a:p>
          <a:p>
            <a:pPr eaLnBrk="0" fontAlgn="base" hangingPunct="0">
              <a:spcBef>
                <a:spcPct val="50000"/>
              </a:spcBef>
              <a:spcAft>
                <a:spcPct val="0"/>
              </a:spcAft>
            </a:pPr>
            <a:r>
              <a:rPr lang="en-AU" sz="2400" dirty="0">
                <a:solidFill>
                  <a:srgbClr val="2F2B20"/>
                </a:solidFill>
                <a:latin typeface="Times"/>
              </a:rPr>
              <a:t>The </a:t>
            </a:r>
            <a:r>
              <a:rPr lang="en-AU" sz="2400" b="1" dirty="0">
                <a:solidFill>
                  <a:srgbClr val="2F2B20"/>
                </a:solidFill>
                <a:latin typeface="Times"/>
              </a:rPr>
              <a:t>short run</a:t>
            </a:r>
            <a:r>
              <a:rPr lang="en-AU" sz="2400" dirty="0">
                <a:solidFill>
                  <a:srgbClr val="2F2B20"/>
                </a:solidFill>
                <a:latin typeface="Times"/>
              </a:rPr>
              <a:t>, which our particular concern, is a period when at least </a:t>
            </a:r>
            <a:r>
              <a:rPr lang="en-AU" sz="2400" b="1" dirty="0">
                <a:solidFill>
                  <a:srgbClr val="2F2B20"/>
                </a:solidFill>
                <a:latin typeface="Times"/>
              </a:rPr>
              <a:t>one input to the production process is fixed</a:t>
            </a:r>
            <a:r>
              <a:rPr lang="en-AU" sz="2400" dirty="0">
                <a:solidFill>
                  <a:srgbClr val="2F2B20"/>
                </a:solidFill>
                <a:latin typeface="Times"/>
              </a:rPr>
              <a:t>. </a:t>
            </a:r>
          </a:p>
          <a:p>
            <a:pPr eaLnBrk="0" fontAlgn="base" hangingPunct="0">
              <a:spcBef>
                <a:spcPct val="50000"/>
              </a:spcBef>
              <a:spcAft>
                <a:spcPct val="0"/>
              </a:spcAft>
            </a:pPr>
            <a:r>
              <a:rPr lang="en-AU" sz="2400" dirty="0">
                <a:solidFill>
                  <a:srgbClr val="2F2B20"/>
                </a:solidFill>
                <a:latin typeface="Times"/>
              </a:rPr>
              <a:t>This means that in the short run all production will be subject to the </a:t>
            </a:r>
            <a:r>
              <a:rPr lang="en-AU" sz="2400" b="1" dirty="0">
                <a:solidFill>
                  <a:srgbClr val="2F2B20"/>
                </a:solidFill>
                <a:latin typeface="Times"/>
              </a:rPr>
              <a:t>law of diminishing return.</a:t>
            </a:r>
          </a:p>
        </p:txBody>
      </p:sp>
    </p:spTree>
    <p:extLst>
      <p:ext uri="{BB962C8B-B14F-4D97-AF65-F5344CB8AC3E}">
        <p14:creationId xmlns:p14="http://schemas.microsoft.com/office/powerpoint/2010/main" val="3197170535"/>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fontAlgn="auto" hangingPunct="1">
              <a:spcAft>
                <a:spcPts val="0"/>
              </a:spcAft>
              <a:defRPr/>
            </a:pPr>
            <a:r>
              <a:rPr lang="en-US">
                <a:latin typeface="Sand" charset="0"/>
              </a:rPr>
              <a:t>Diminishing Returns</a:t>
            </a:r>
            <a:endParaRPr lang="en-US"/>
          </a:p>
        </p:txBody>
      </p:sp>
      <p:sp>
        <p:nvSpPr>
          <p:cNvPr id="9219" name="Text Box 3"/>
          <p:cNvSpPr txBox="1">
            <a:spLocks noChangeArrowheads="1"/>
          </p:cNvSpPr>
          <p:nvPr/>
        </p:nvSpPr>
        <p:spPr bwMode="auto">
          <a:xfrm>
            <a:off x="1143000" y="2057400"/>
            <a:ext cx="6858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The law of diminishing returns states that where additional units of a variable input are added to a fixed amount of another input, the additional output, or marginal product, will eventually fall.</a:t>
            </a:r>
          </a:p>
        </p:txBody>
      </p:sp>
    </p:spTree>
    <p:extLst>
      <p:ext uri="{BB962C8B-B14F-4D97-AF65-F5344CB8AC3E}">
        <p14:creationId xmlns:p14="http://schemas.microsoft.com/office/powerpoint/2010/main" val="29990417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checkerboard(down)">
                                      <p:cBhvr>
                                        <p:cTn id="7"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fontAlgn="auto" hangingPunct="1">
              <a:spcAft>
                <a:spcPts val="0"/>
              </a:spcAft>
              <a:defRPr/>
            </a:pPr>
            <a:r>
              <a:rPr lang="en-US"/>
              <a:t>ACCOUNTING COSTS</a:t>
            </a:r>
          </a:p>
        </p:txBody>
      </p:sp>
      <p:sp>
        <p:nvSpPr>
          <p:cNvPr id="47107" name="Rectangle 3"/>
          <p:cNvSpPr>
            <a:spLocks noGrp="1" noChangeArrowheads="1"/>
          </p:cNvSpPr>
          <p:nvPr>
            <p:ph type="body" sz="half" idx="1"/>
          </p:nvPr>
        </p:nvSpPr>
        <p:spPr>
          <a:xfrm>
            <a:off x="457200" y="1981200"/>
            <a:ext cx="4038600" cy="2971800"/>
          </a:xfrm>
        </p:spPr>
        <p:txBody>
          <a:bodyPr/>
          <a:lstStyle/>
          <a:p>
            <a:pPr eaLnBrk="1" hangingPunct="1"/>
            <a:r>
              <a:rPr lang="en-US" sz="2800" smtClean="0"/>
              <a:t>Accounting costs are monetary (usually explicit).</a:t>
            </a:r>
          </a:p>
          <a:p>
            <a:pPr eaLnBrk="1" hangingPunct="1"/>
            <a:r>
              <a:rPr lang="en-US" sz="2800" smtClean="0"/>
              <a:t>Accounting profit = Revenue – Accounting costs.</a:t>
            </a:r>
          </a:p>
        </p:txBody>
      </p:sp>
      <p:pic>
        <p:nvPicPr>
          <p:cNvPr id="47109" name="Picture 5" descr="dollarsign">
            <a:hlinkClick r:id="rId2"/>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334000" y="2209800"/>
            <a:ext cx="1524000" cy="2667000"/>
          </a:xfrm>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95109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linds(horizontal)">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12" dur="500"/>
                                        <p:tgtEl>
                                          <p:spTgt spid="47107">
                                            <p:txEl>
                                              <p:pRg st="1" end="1"/>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47109"/>
                                        </p:tgtEl>
                                        <p:attrNameLst>
                                          <p:attrName>style.visibility</p:attrName>
                                        </p:attrNameLst>
                                      </p:cBhvr>
                                      <p:to>
                                        <p:strVal val="visible"/>
                                      </p:to>
                                    </p:set>
                                    <p:animEffect transition="in" filter="blinds(horizontal)">
                                      <p:cBhvr>
                                        <p:cTn id="16"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fontAlgn="auto" hangingPunct="1">
              <a:spcAft>
                <a:spcPts val="0"/>
              </a:spcAft>
              <a:defRPr/>
            </a:pPr>
            <a:r>
              <a:rPr lang="en-US">
                <a:solidFill>
                  <a:schemeClr val="tx1"/>
                </a:solidFill>
                <a:latin typeface="Sand" charset="0"/>
              </a:rPr>
              <a:t>Diminishing Returns</a:t>
            </a:r>
            <a:endParaRPr lang="en-US">
              <a:solidFill>
                <a:schemeClr val="tx1"/>
              </a:solidFill>
            </a:endParaRPr>
          </a:p>
        </p:txBody>
      </p:sp>
      <p:grpSp>
        <p:nvGrpSpPr>
          <p:cNvPr id="10254" name="Group 14"/>
          <p:cNvGrpSpPr>
            <a:grpSpLocks/>
          </p:cNvGrpSpPr>
          <p:nvPr/>
        </p:nvGrpSpPr>
        <p:grpSpPr bwMode="auto">
          <a:xfrm>
            <a:off x="228600" y="4724401"/>
            <a:ext cx="1219200" cy="1363663"/>
            <a:chOff x="720" y="2736"/>
            <a:chExt cx="768" cy="859"/>
          </a:xfrm>
        </p:grpSpPr>
        <p:sp>
          <p:nvSpPr>
            <p:cNvPr id="36877" name="Text Box 4"/>
            <p:cNvSpPr txBox="1">
              <a:spLocks noChangeArrowheads="1"/>
            </p:cNvSpPr>
            <p:nvPr/>
          </p:nvSpPr>
          <p:spPr bwMode="auto">
            <a:xfrm>
              <a:off x="720" y="3072"/>
              <a:ext cx="76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dirty="0">
                  <a:solidFill>
                    <a:srgbClr val="2F2B20"/>
                  </a:solidFill>
                  <a:latin typeface="Times"/>
                </a:rPr>
                <a:t>Fixed Input</a:t>
              </a:r>
            </a:p>
          </p:txBody>
        </p:sp>
        <p:sp>
          <p:nvSpPr>
            <p:cNvPr id="36878" name="Line 5"/>
            <p:cNvSpPr>
              <a:spLocks noChangeShapeType="1"/>
            </p:cNvSpPr>
            <p:nvPr/>
          </p:nvSpPr>
          <p:spPr bwMode="auto">
            <a:xfrm flipV="1">
              <a:off x="1056" y="2736"/>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grpSp>
      <p:grpSp>
        <p:nvGrpSpPr>
          <p:cNvPr id="10255" name="Group 15"/>
          <p:cNvGrpSpPr>
            <a:grpSpLocks/>
          </p:cNvGrpSpPr>
          <p:nvPr/>
        </p:nvGrpSpPr>
        <p:grpSpPr bwMode="auto">
          <a:xfrm>
            <a:off x="1676400" y="4724401"/>
            <a:ext cx="1295400" cy="1516063"/>
            <a:chOff x="1632" y="2784"/>
            <a:chExt cx="816" cy="955"/>
          </a:xfrm>
        </p:grpSpPr>
        <p:sp>
          <p:nvSpPr>
            <p:cNvPr id="36875" name="Text Box 6"/>
            <p:cNvSpPr txBox="1">
              <a:spLocks noChangeArrowheads="1"/>
            </p:cNvSpPr>
            <p:nvPr/>
          </p:nvSpPr>
          <p:spPr bwMode="auto">
            <a:xfrm>
              <a:off x="1632" y="3216"/>
              <a:ext cx="81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Variable input</a:t>
              </a:r>
            </a:p>
          </p:txBody>
        </p:sp>
        <p:sp>
          <p:nvSpPr>
            <p:cNvPr id="36876" name="Line 7"/>
            <p:cNvSpPr>
              <a:spLocks noChangeShapeType="1"/>
            </p:cNvSpPr>
            <p:nvPr/>
          </p:nvSpPr>
          <p:spPr bwMode="auto">
            <a:xfrm flipV="1">
              <a:off x="2064" y="2784"/>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grpSp>
      <p:sp>
        <p:nvSpPr>
          <p:cNvPr id="36869" name="Text Box 8"/>
          <p:cNvSpPr txBox="1">
            <a:spLocks noChangeArrowheads="1"/>
          </p:cNvSpPr>
          <p:nvPr/>
        </p:nvSpPr>
        <p:spPr bwMode="auto">
          <a:xfrm>
            <a:off x="7239000" y="2286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endParaRPr lang="en-GB" sz="2400">
              <a:solidFill>
                <a:srgbClr val="2F2B20"/>
              </a:solidFill>
              <a:latin typeface="Times"/>
            </a:endParaRPr>
          </a:p>
        </p:txBody>
      </p:sp>
      <p:grpSp>
        <p:nvGrpSpPr>
          <p:cNvPr id="10256" name="Group 16"/>
          <p:cNvGrpSpPr>
            <a:grpSpLocks/>
          </p:cNvGrpSpPr>
          <p:nvPr/>
        </p:nvGrpSpPr>
        <p:grpSpPr bwMode="auto">
          <a:xfrm>
            <a:off x="3200400" y="4419601"/>
            <a:ext cx="3886200" cy="1833563"/>
            <a:chOff x="2808" y="2784"/>
            <a:chExt cx="2448" cy="1155"/>
          </a:xfrm>
        </p:grpSpPr>
        <p:sp>
          <p:nvSpPr>
            <p:cNvPr id="36872" name="Text Box 10"/>
            <p:cNvSpPr txBox="1">
              <a:spLocks noChangeArrowheads="1"/>
            </p:cNvSpPr>
            <p:nvPr/>
          </p:nvSpPr>
          <p:spPr bwMode="auto">
            <a:xfrm>
              <a:off x="2808" y="3416"/>
              <a:ext cx="244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dirty="0">
                  <a:solidFill>
                    <a:srgbClr val="2F2B20"/>
                  </a:solidFill>
                  <a:latin typeface="Times"/>
                </a:rPr>
                <a:t>The additional output(MP) eventually falls</a:t>
              </a:r>
            </a:p>
          </p:txBody>
        </p:sp>
        <p:sp>
          <p:nvSpPr>
            <p:cNvPr id="36873" name="Line 11"/>
            <p:cNvSpPr>
              <a:spLocks noChangeShapeType="1"/>
            </p:cNvSpPr>
            <p:nvPr/>
          </p:nvSpPr>
          <p:spPr bwMode="auto">
            <a:xfrm flipH="1" flipV="1">
              <a:off x="3072" y="2784"/>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36874" name="Line 12"/>
            <p:cNvSpPr>
              <a:spLocks noChangeShapeType="1"/>
            </p:cNvSpPr>
            <p:nvPr/>
          </p:nvSpPr>
          <p:spPr bwMode="auto">
            <a:xfrm flipH="1" flipV="1">
              <a:off x="3600" y="2784"/>
              <a:ext cx="576"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grpSp>
      <p:graphicFrame>
        <p:nvGraphicFramePr>
          <p:cNvPr id="36871" name="Object 13"/>
          <p:cNvGraphicFramePr>
            <a:graphicFrameLocks noChangeAspect="1"/>
          </p:cNvGraphicFramePr>
          <p:nvPr>
            <p:extLst>
              <p:ext uri="{D42A27DB-BD31-4B8C-83A1-F6EECF244321}">
                <p14:modId xmlns:p14="http://schemas.microsoft.com/office/powerpoint/2010/main" val="3076010868"/>
              </p:ext>
            </p:extLst>
          </p:nvPr>
        </p:nvGraphicFramePr>
        <p:xfrm>
          <a:off x="164965" y="1371600"/>
          <a:ext cx="7607435" cy="3124200"/>
        </p:xfrm>
        <a:graphic>
          <a:graphicData uri="http://schemas.openxmlformats.org/presentationml/2006/ole">
            <mc:AlternateContent xmlns:mc="http://schemas.openxmlformats.org/markup-compatibility/2006">
              <mc:Choice xmlns:v="urn:schemas-microsoft-com:vml" Requires="v">
                <p:oleObj spid="_x0000_s1026" name="Worksheet" r:id="rId3" imgW="9235440" imgH="3791712" progId="Excel.Sheet.8">
                  <p:embed/>
                </p:oleObj>
              </mc:Choice>
              <mc:Fallback>
                <p:oleObj name="Worksheet" r:id="rId3" imgW="9235440" imgH="379171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965" y="1371600"/>
                        <a:ext cx="7607435" cy="3124200"/>
                      </a:xfrm>
                      <a:prstGeom prst="rect">
                        <a:avLst/>
                      </a:prstGeom>
                      <a:solidFill>
                        <a:schemeClr val="tx1"/>
                      </a:solidFill>
                      <a:ln>
                        <a:noFill/>
                      </a:ln>
                    </p:spPr>
                  </p:pic>
                </p:oleObj>
              </mc:Fallback>
            </mc:AlternateContent>
          </a:graphicData>
        </a:graphic>
      </p:graphicFrame>
    </p:spTree>
    <p:extLst>
      <p:ext uri="{BB962C8B-B14F-4D97-AF65-F5344CB8AC3E}">
        <p14:creationId xmlns:p14="http://schemas.microsoft.com/office/powerpoint/2010/main" val="19078672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254"/>
                                        </p:tgtEl>
                                        <p:attrNameLst>
                                          <p:attrName>style.visibility</p:attrName>
                                        </p:attrNameLst>
                                      </p:cBhvr>
                                      <p:to>
                                        <p:strVal val="visible"/>
                                      </p:to>
                                    </p:set>
                                    <p:anim calcmode="lin" valueType="num">
                                      <p:cBhvr additive="base">
                                        <p:cTn id="7" dur="500" fill="hold"/>
                                        <p:tgtEl>
                                          <p:spTgt spid="10254"/>
                                        </p:tgtEl>
                                        <p:attrNameLst>
                                          <p:attrName>ppt_x</p:attrName>
                                        </p:attrNameLst>
                                      </p:cBhvr>
                                      <p:tavLst>
                                        <p:tav tm="0">
                                          <p:val>
                                            <p:strVal val="0-#ppt_w/2"/>
                                          </p:val>
                                        </p:tav>
                                        <p:tav tm="100000">
                                          <p:val>
                                            <p:strVal val="#ppt_x"/>
                                          </p:val>
                                        </p:tav>
                                      </p:tavLst>
                                    </p:anim>
                                    <p:anim calcmode="lin" valueType="num">
                                      <p:cBhvr additive="base">
                                        <p:cTn id="8" dur="500" fill="hold"/>
                                        <p:tgtEl>
                                          <p:spTgt spid="102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255"/>
                                        </p:tgtEl>
                                        <p:attrNameLst>
                                          <p:attrName>style.visibility</p:attrName>
                                        </p:attrNameLst>
                                      </p:cBhvr>
                                      <p:to>
                                        <p:strVal val="visible"/>
                                      </p:to>
                                    </p:set>
                                    <p:anim calcmode="lin" valueType="num">
                                      <p:cBhvr additive="base">
                                        <p:cTn id="13" dur="500" fill="hold"/>
                                        <p:tgtEl>
                                          <p:spTgt spid="10255"/>
                                        </p:tgtEl>
                                        <p:attrNameLst>
                                          <p:attrName>ppt_x</p:attrName>
                                        </p:attrNameLst>
                                      </p:cBhvr>
                                      <p:tavLst>
                                        <p:tav tm="0">
                                          <p:val>
                                            <p:strVal val="#ppt_x"/>
                                          </p:val>
                                        </p:tav>
                                        <p:tav tm="100000">
                                          <p:val>
                                            <p:strVal val="#ppt_x"/>
                                          </p:val>
                                        </p:tav>
                                      </p:tavLst>
                                    </p:anim>
                                    <p:anim calcmode="lin" valueType="num">
                                      <p:cBhvr additive="base">
                                        <p:cTn id="14" dur="500" fill="hold"/>
                                        <p:tgtEl>
                                          <p:spTgt spid="1025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0256"/>
                                        </p:tgtEl>
                                        <p:attrNameLst>
                                          <p:attrName>style.visibility</p:attrName>
                                        </p:attrNameLst>
                                      </p:cBhvr>
                                      <p:to>
                                        <p:strVal val="visible"/>
                                      </p:to>
                                    </p:set>
                                    <p:anim calcmode="lin" valueType="num">
                                      <p:cBhvr additive="base">
                                        <p:cTn id="19" dur="500" fill="hold"/>
                                        <p:tgtEl>
                                          <p:spTgt spid="10256"/>
                                        </p:tgtEl>
                                        <p:attrNameLst>
                                          <p:attrName>ppt_x</p:attrName>
                                        </p:attrNameLst>
                                      </p:cBhvr>
                                      <p:tavLst>
                                        <p:tav tm="0">
                                          <p:val>
                                            <p:strVal val="1+#ppt_w/2"/>
                                          </p:val>
                                        </p:tav>
                                        <p:tav tm="100000">
                                          <p:val>
                                            <p:strVal val="#ppt_x"/>
                                          </p:val>
                                        </p:tav>
                                      </p:tavLst>
                                    </p:anim>
                                    <p:anim calcmode="lin" valueType="num">
                                      <p:cBhvr additive="base">
                                        <p:cTn id="20" dur="500" fill="hold"/>
                                        <p:tgtEl>
                                          <p:spTgt spid="102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fontAlgn="auto" hangingPunct="1">
              <a:spcAft>
                <a:spcPts val="0"/>
              </a:spcAft>
              <a:defRPr/>
            </a:pPr>
            <a:r>
              <a:rPr lang="en-US" sz="4000">
                <a:latin typeface="Sand" charset="0"/>
              </a:rPr>
              <a:t>The Shape of the MC curve</a:t>
            </a:r>
            <a:endParaRPr lang="en-US"/>
          </a:p>
        </p:txBody>
      </p:sp>
      <p:sp>
        <p:nvSpPr>
          <p:cNvPr id="40963" name="Line 3"/>
          <p:cNvSpPr>
            <a:spLocks noChangeShapeType="1"/>
          </p:cNvSpPr>
          <p:nvPr/>
        </p:nvSpPr>
        <p:spPr bwMode="auto">
          <a:xfrm>
            <a:off x="2743200" y="2133600"/>
            <a:ext cx="0" cy="3505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0964" name="Line 4"/>
          <p:cNvSpPr>
            <a:spLocks noChangeShapeType="1"/>
          </p:cNvSpPr>
          <p:nvPr/>
        </p:nvSpPr>
        <p:spPr bwMode="auto">
          <a:xfrm>
            <a:off x="2743200" y="5638800"/>
            <a:ext cx="464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0965" name="Text Box 5"/>
          <p:cNvSpPr txBox="1">
            <a:spLocks noChangeArrowheads="1"/>
          </p:cNvSpPr>
          <p:nvPr/>
        </p:nvSpPr>
        <p:spPr bwMode="auto">
          <a:xfrm>
            <a:off x="1828800" y="21336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Costs($)</a:t>
            </a:r>
            <a:endParaRPr lang="en-US" sz="2400">
              <a:solidFill>
                <a:srgbClr val="2F2B20"/>
              </a:solidFill>
              <a:latin typeface="Times"/>
            </a:endParaRPr>
          </a:p>
        </p:txBody>
      </p:sp>
      <p:sp>
        <p:nvSpPr>
          <p:cNvPr id="40966" name="Text Box 6"/>
          <p:cNvSpPr txBox="1">
            <a:spLocks noChangeArrowheads="1"/>
          </p:cNvSpPr>
          <p:nvPr/>
        </p:nvSpPr>
        <p:spPr bwMode="auto">
          <a:xfrm>
            <a:off x="6934200" y="57912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Quantity</a:t>
            </a:r>
            <a:endParaRPr lang="en-US" sz="2400">
              <a:solidFill>
                <a:srgbClr val="2F2B20"/>
              </a:solidFill>
              <a:latin typeface="Times"/>
            </a:endParaRPr>
          </a:p>
        </p:txBody>
      </p:sp>
      <p:sp>
        <p:nvSpPr>
          <p:cNvPr id="40967" name="Text Box 8"/>
          <p:cNvSpPr txBox="1">
            <a:spLocks noChangeArrowheads="1"/>
          </p:cNvSpPr>
          <p:nvPr/>
        </p:nvSpPr>
        <p:spPr bwMode="auto">
          <a:xfrm>
            <a:off x="6096000" y="1905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MC</a:t>
            </a:r>
          </a:p>
        </p:txBody>
      </p:sp>
      <p:sp>
        <p:nvSpPr>
          <p:cNvPr id="40968" name="Line 9"/>
          <p:cNvSpPr>
            <a:spLocks noChangeShapeType="1"/>
          </p:cNvSpPr>
          <p:nvPr/>
        </p:nvSpPr>
        <p:spPr bwMode="auto">
          <a:xfrm>
            <a:off x="4191000" y="4495800"/>
            <a:ext cx="0" cy="11430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grpSp>
        <p:nvGrpSpPr>
          <p:cNvPr id="11284" name="Group 20"/>
          <p:cNvGrpSpPr>
            <a:grpSpLocks/>
          </p:cNvGrpSpPr>
          <p:nvPr/>
        </p:nvGrpSpPr>
        <p:grpSpPr bwMode="auto">
          <a:xfrm>
            <a:off x="304800" y="2514600"/>
            <a:ext cx="3886200" cy="2514600"/>
            <a:chOff x="192" y="1584"/>
            <a:chExt cx="2448" cy="1584"/>
          </a:xfrm>
        </p:grpSpPr>
        <p:sp>
          <p:nvSpPr>
            <p:cNvPr id="40975" name="Line 11"/>
            <p:cNvSpPr>
              <a:spLocks noChangeShapeType="1"/>
            </p:cNvSpPr>
            <p:nvPr/>
          </p:nvSpPr>
          <p:spPr bwMode="auto">
            <a:xfrm>
              <a:off x="2064" y="3168"/>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0976" name="Rectangle 14"/>
            <p:cNvSpPr>
              <a:spLocks noChangeArrowheads="1"/>
            </p:cNvSpPr>
            <p:nvPr/>
          </p:nvSpPr>
          <p:spPr bwMode="auto">
            <a:xfrm>
              <a:off x="192" y="1584"/>
              <a:ext cx="1440"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400">
                  <a:solidFill>
                    <a:srgbClr val="2F2B20"/>
                  </a:solidFill>
                  <a:latin typeface="Times"/>
                </a:rPr>
                <a:t>MC decreases initially because of increasing returns</a:t>
              </a:r>
            </a:p>
          </p:txBody>
        </p:sp>
      </p:grpSp>
      <p:sp>
        <p:nvSpPr>
          <p:cNvPr id="40970" name="Freeform 17"/>
          <p:cNvSpPr>
            <a:spLocks/>
          </p:cNvSpPr>
          <p:nvPr/>
        </p:nvSpPr>
        <p:spPr bwMode="auto">
          <a:xfrm>
            <a:off x="3352800" y="2209800"/>
            <a:ext cx="2667000" cy="2298700"/>
          </a:xfrm>
          <a:custGeom>
            <a:avLst/>
            <a:gdLst>
              <a:gd name="T0" fmla="*/ 0 w 1680"/>
              <a:gd name="T1" fmla="*/ 2147483647 h 1448"/>
              <a:gd name="T2" fmla="*/ 2147483647 w 1680"/>
              <a:gd name="T3" fmla="*/ 2147483647 h 1448"/>
              <a:gd name="T4" fmla="*/ 2147483647 w 1680"/>
              <a:gd name="T5" fmla="*/ 2147483647 h 1448"/>
              <a:gd name="T6" fmla="*/ 2147483647 w 1680"/>
              <a:gd name="T7" fmla="*/ 2147483647 h 1448"/>
              <a:gd name="T8" fmla="*/ 2147483647 w 1680"/>
              <a:gd name="T9" fmla="*/ 2147483647 h 1448"/>
              <a:gd name="T10" fmla="*/ 2147483647 w 1680"/>
              <a:gd name="T11" fmla="*/ 0 h 14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80" h="1448">
                <a:moveTo>
                  <a:pt x="0" y="1056"/>
                </a:moveTo>
                <a:cubicBezTo>
                  <a:pt x="76" y="1168"/>
                  <a:pt x="152" y="1280"/>
                  <a:pt x="240" y="1344"/>
                </a:cubicBezTo>
                <a:cubicBezTo>
                  <a:pt x="328" y="1408"/>
                  <a:pt x="424" y="1448"/>
                  <a:pt x="528" y="1440"/>
                </a:cubicBezTo>
                <a:cubicBezTo>
                  <a:pt x="632" y="1432"/>
                  <a:pt x="720" y="1408"/>
                  <a:pt x="864" y="1296"/>
                </a:cubicBezTo>
                <a:cubicBezTo>
                  <a:pt x="1008" y="1184"/>
                  <a:pt x="1256" y="984"/>
                  <a:pt x="1392" y="768"/>
                </a:cubicBezTo>
                <a:cubicBezTo>
                  <a:pt x="1528" y="552"/>
                  <a:pt x="1624" y="136"/>
                  <a:pt x="168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grpSp>
        <p:nvGrpSpPr>
          <p:cNvPr id="11285" name="Group 21"/>
          <p:cNvGrpSpPr>
            <a:grpSpLocks/>
          </p:cNvGrpSpPr>
          <p:nvPr/>
        </p:nvGrpSpPr>
        <p:grpSpPr bwMode="auto">
          <a:xfrm>
            <a:off x="381000" y="4343400"/>
            <a:ext cx="5791200" cy="1552575"/>
            <a:chOff x="240" y="2736"/>
            <a:chExt cx="3648" cy="978"/>
          </a:xfrm>
        </p:grpSpPr>
        <p:sp>
          <p:nvSpPr>
            <p:cNvPr id="40973" name="Text Box 15"/>
            <p:cNvSpPr txBox="1">
              <a:spLocks noChangeArrowheads="1"/>
            </p:cNvSpPr>
            <p:nvPr/>
          </p:nvSpPr>
          <p:spPr bwMode="auto">
            <a:xfrm>
              <a:off x="240" y="2736"/>
              <a:ext cx="1296"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MC increases because of diminishing returns</a:t>
              </a:r>
            </a:p>
          </p:txBody>
        </p:sp>
        <p:sp>
          <p:nvSpPr>
            <p:cNvPr id="40974" name="Line 18"/>
            <p:cNvSpPr>
              <a:spLocks noChangeShapeType="1"/>
            </p:cNvSpPr>
            <p:nvPr/>
          </p:nvSpPr>
          <p:spPr bwMode="auto">
            <a:xfrm>
              <a:off x="2640" y="3168"/>
              <a:ext cx="12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grpSp>
      <p:sp>
        <p:nvSpPr>
          <p:cNvPr id="11283" name="Text Box 19"/>
          <p:cNvSpPr txBox="1">
            <a:spLocks noChangeArrowheads="1"/>
          </p:cNvSpPr>
          <p:nvPr/>
        </p:nvSpPr>
        <p:spPr bwMode="auto">
          <a:xfrm>
            <a:off x="6477000" y="2743200"/>
            <a:ext cx="1905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Note: always plot the MC curve at the mid-point!</a:t>
            </a:r>
          </a:p>
        </p:txBody>
      </p:sp>
    </p:spTree>
    <p:extLst>
      <p:ext uri="{BB962C8B-B14F-4D97-AF65-F5344CB8AC3E}">
        <p14:creationId xmlns:p14="http://schemas.microsoft.com/office/powerpoint/2010/main" val="5177550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284"/>
                                        </p:tgtEl>
                                        <p:attrNameLst>
                                          <p:attrName>style.visibility</p:attrName>
                                        </p:attrNameLst>
                                      </p:cBhvr>
                                      <p:to>
                                        <p:strVal val="visible"/>
                                      </p:to>
                                    </p:set>
                                    <p:anim calcmode="lin" valueType="num">
                                      <p:cBhvr additive="base">
                                        <p:cTn id="7" dur="500" fill="hold"/>
                                        <p:tgtEl>
                                          <p:spTgt spid="11284"/>
                                        </p:tgtEl>
                                        <p:attrNameLst>
                                          <p:attrName>ppt_x</p:attrName>
                                        </p:attrNameLst>
                                      </p:cBhvr>
                                      <p:tavLst>
                                        <p:tav tm="0">
                                          <p:val>
                                            <p:strVal val="0-#ppt_w/2"/>
                                          </p:val>
                                        </p:tav>
                                        <p:tav tm="100000">
                                          <p:val>
                                            <p:strVal val="#ppt_x"/>
                                          </p:val>
                                        </p:tav>
                                      </p:tavLst>
                                    </p:anim>
                                    <p:anim calcmode="lin" valueType="num">
                                      <p:cBhvr additive="base">
                                        <p:cTn id="8" dur="500" fill="hold"/>
                                        <p:tgtEl>
                                          <p:spTgt spid="112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285"/>
                                        </p:tgtEl>
                                        <p:attrNameLst>
                                          <p:attrName>style.visibility</p:attrName>
                                        </p:attrNameLst>
                                      </p:cBhvr>
                                      <p:to>
                                        <p:strVal val="visible"/>
                                      </p:to>
                                    </p:set>
                                    <p:anim calcmode="lin" valueType="num">
                                      <p:cBhvr additive="base">
                                        <p:cTn id="13" dur="500" fill="hold"/>
                                        <p:tgtEl>
                                          <p:spTgt spid="11285"/>
                                        </p:tgtEl>
                                        <p:attrNameLst>
                                          <p:attrName>ppt_x</p:attrName>
                                        </p:attrNameLst>
                                      </p:cBhvr>
                                      <p:tavLst>
                                        <p:tav tm="0">
                                          <p:val>
                                            <p:strVal val="0-#ppt_w/2"/>
                                          </p:val>
                                        </p:tav>
                                        <p:tav tm="100000">
                                          <p:val>
                                            <p:strVal val="#ppt_x"/>
                                          </p:val>
                                        </p:tav>
                                      </p:tavLst>
                                    </p:anim>
                                    <p:anim calcmode="lin" valueType="num">
                                      <p:cBhvr additive="base">
                                        <p:cTn id="14" dur="500" fill="hold"/>
                                        <p:tgtEl>
                                          <p:spTgt spid="1128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283"/>
                                        </p:tgtEl>
                                        <p:attrNameLst>
                                          <p:attrName>style.visibility</p:attrName>
                                        </p:attrNameLst>
                                      </p:cBhvr>
                                      <p:to>
                                        <p:strVal val="visible"/>
                                      </p:to>
                                    </p:set>
                                    <p:anim calcmode="lin" valueType="num">
                                      <p:cBhvr additive="base">
                                        <p:cTn id="19" dur="500" fill="hold"/>
                                        <p:tgtEl>
                                          <p:spTgt spid="11283"/>
                                        </p:tgtEl>
                                        <p:attrNameLst>
                                          <p:attrName>ppt_x</p:attrName>
                                        </p:attrNameLst>
                                      </p:cBhvr>
                                      <p:tavLst>
                                        <p:tav tm="0">
                                          <p:val>
                                            <p:strVal val="1+#ppt_w/2"/>
                                          </p:val>
                                        </p:tav>
                                        <p:tav tm="100000">
                                          <p:val>
                                            <p:strVal val="#ppt_x"/>
                                          </p:val>
                                        </p:tav>
                                      </p:tavLst>
                                    </p:anim>
                                    <p:anim calcmode="lin" valueType="num">
                                      <p:cBhvr additive="base">
                                        <p:cTn id="20" dur="500" fill="hold"/>
                                        <p:tgtEl>
                                          <p:spTgt spid="112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fontAlgn="auto" hangingPunct="1">
              <a:spcAft>
                <a:spcPts val="0"/>
              </a:spcAft>
              <a:defRPr/>
            </a:pPr>
            <a:r>
              <a:rPr lang="en-US"/>
              <a:t>The Shape of Average Cost Curves</a:t>
            </a:r>
          </a:p>
        </p:txBody>
      </p:sp>
      <p:sp>
        <p:nvSpPr>
          <p:cNvPr id="41987" name="Line 3"/>
          <p:cNvSpPr>
            <a:spLocks noChangeShapeType="1"/>
          </p:cNvSpPr>
          <p:nvPr/>
        </p:nvSpPr>
        <p:spPr bwMode="auto">
          <a:xfrm>
            <a:off x="2743200" y="2133600"/>
            <a:ext cx="0" cy="3505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1988" name="Line 4"/>
          <p:cNvSpPr>
            <a:spLocks noChangeShapeType="1"/>
          </p:cNvSpPr>
          <p:nvPr/>
        </p:nvSpPr>
        <p:spPr bwMode="auto">
          <a:xfrm>
            <a:off x="2743200" y="5638800"/>
            <a:ext cx="464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1989" name="Text Box 5"/>
          <p:cNvSpPr txBox="1">
            <a:spLocks noChangeArrowheads="1"/>
          </p:cNvSpPr>
          <p:nvPr/>
        </p:nvSpPr>
        <p:spPr bwMode="auto">
          <a:xfrm>
            <a:off x="1828800" y="21336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Costs($)</a:t>
            </a:r>
            <a:endParaRPr lang="en-US" sz="2400">
              <a:solidFill>
                <a:srgbClr val="2F2B20"/>
              </a:solidFill>
              <a:latin typeface="Times"/>
            </a:endParaRPr>
          </a:p>
        </p:txBody>
      </p:sp>
      <p:sp>
        <p:nvSpPr>
          <p:cNvPr id="41990" name="Text Box 6"/>
          <p:cNvSpPr txBox="1">
            <a:spLocks noChangeArrowheads="1"/>
          </p:cNvSpPr>
          <p:nvPr/>
        </p:nvSpPr>
        <p:spPr bwMode="auto">
          <a:xfrm>
            <a:off x="6934200" y="57912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Quantity</a:t>
            </a:r>
            <a:endParaRPr lang="en-US" sz="2400">
              <a:solidFill>
                <a:srgbClr val="2F2B20"/>
              </a:solidFill>
              <a:latin typeface="Times"/>
            </a:endParaRPr>
          </a:p>
        </p:txBody>
      </p:sp>
      <p:sp>
        <p:nvSpPr>
          <p:cNvPr id="41991" name="Line 7"/>
          <p:cNvSpPr>
            <a:spLocks noChangeShapeType="1"/>
          </p:cNvSpPr>
          <p:nvPr/>
        </p:nvSpPr>
        <p:spPr bwMode="auto">
          <a:xfrm>
            <a:off x="2743200" y="4267200"/>
            <a:ext cx="45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1992" name="Text Box 8"/>
          <p:cNvSpPr txBox="1">
            <a:spLocks noChangeArrowheads="1"/>
          </p:cNvSpPr>
          <p:nvPr/>
        </p:nvSpPr>
        <p:spPr bwMode="auto">
          <a:xfrm>
            <a:off x="7391400" y="40386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FC</a:t>
            </a:r>
          </a:p>
        </p:txBody>
      </p:sp>
      <p:sp>
        <p:nvSpPr>
          <p:cNvPr id="41993" name="Text Box 9"/>
          <p:cNvSpPr txBox="1">
            <a:spLocks noChangeArrowheads="1"/>
          </p:cNvSpPr>
          <p:nvPr/>
        </p:nvSpPr>
        <p:spPr bwMode="auto">
          <a:xfrm>
            <a:off x="3962400" y="2133600"/>
            <a:ext cx="441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FC are constant so AFC will continually decline as FC are spread over increasing output</a:t>
            </a:r>
          </a:p>
        </p:txBody>
      </p:sp>
      <p:grpSp>
        <p:nvGrpSpPr>
          <p:cNvPr id="12301" name="Group 13"/>
          <p:cNvGrpSpPr>
            <a:grpSpLocks/>
          </p:cNvGrpSpPr>
          <p:nvPr/>
        </p:nvGrpSpPr>
        <p:grpSpPr bwMode="auto">
          <a:xfrm>
            <a:off x="2971800" y="2819400"/>
            <a:ext cx="5715000" cy="2819400"/>
            <a:chOff x="1872" y="1776"/>
            <a:chExt cx="3600" cy="1776"/>
          </a:xfrm>
        </p:grpSpPr>
        <p:sp>
          <p:nvSpPr>
            <p:cNvPr id="41995" name="Freeform 10"/>
            <p:cNvSpPr>
              <a:spLocks/>
            </p:cNvSpPr>
            <p:nvPr/>
          </p:nvSpPr>
          <p:spPr bwMode="auto">
            <a:xfrm>
              <a:off x="1872" y="1776"/>
              <a:ext cx="2960" cy="1696"/>
            </a:xfrm>
            <a:custGeom>
              <a:avLst/>
              <a:gdLst>
                <a:gd name="T0" fmla="*/ 0 w 2960"/>
                <a:gd name="T1" fmla="*/ 0 h 1696"/>
                <a:gd name="T2" fmla="*/ 432 w 2960"/>
                <a:gd name="T3" fmla="*/ 1104 h 1696"/>
                <a:gd name="T4" fmla="*/ 1488 w 2960"/>
                <a:gd name="T5" fmla="*/ 1584 h 1696"/>
                <a:gd name="T6" fmla="*/ 2736 w 2960"/>
                <a:gd name="T7" fmla="*/ 1680 h 1696"/>
                <a:gd name="T8" fmla="*/ 2832 w 2960"/>
                <a:gd name="T9" fmla="*/ 1680 h 16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0" h="1696">
                  <a:moveTo>
                    <a:pt x="0" y="0"/>
                  </a:moveTo>
                  <a:cubicBezTo>
                    <a:pt x="92" y="420"/>
                    <a:pt x="184" y="840"/>
                    <a:pt x="432" y="1104"/>
                  </a:cubicBezTo>
                  <a:cubicBezTo>
                    <a:pt x="680" y="1368"/>
                    <a:pt x="1104" y="1488"/>
                    <a:pt x="1488" y="1584"/>
                  </a:cubicBezTo>
                  <a:cubicBezTo>
                    <a:pt x="1872" y="1680"/>
                    <a:pt x="2512" y="1664"/>
                    <a:pt x="2736" y="1680"/>
                  </a:cubicBezTo>
                  <a:cubicBezTo>
                    <a:pt x="2960" y="1696"/>
                    <a:pt x="2896" y="1688"/>
                    <a:pt x="2832" y="168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1996" name="Text Box 12"/>
            <p:cNvSpPr txBox="1">
              <a:spLocks noChangeArrowheads="1"/>
            </p:cNvSpPr>
            <p:nvPr/>
          </p:nvSpPr>
          <p:spPr bwMode="auto">
            <a:xfrm>
              <a:off x="4848" y="326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AFC</a:t>
              </a:r>
            </a:p>
          </p:txBody>
        </p:sp>
      </p:grpSp>
    </p:spTree>
    <p:extLst>
      <p:ext uri="{BB962C8B-B14F-4D97-AF65-F5344CB8AC3E}">
        <p14:creationId xmlns:p14="http://schemas.microsoft.com/office/powerpoint/2010/main" val="24148560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12301"/>
                                        </p:tgtEl>
                                        <p:attrNameLst>
                                          <p:attrName>style.visibility</p:attrName>
                                        </p:attrNameLst>
                                      </p:cBhvr>
                                      <p:to>
                                        <p:strVal val="visible"/>
                                      </p:to>
                                    </p:set>
                                    <p:anim calcmode="lin" valueType="num">
                                      <p:cBhvr>
                                        <p:cTn id="7" dur="500" fill="hold"/>
                                        <p:tgtEl>
                                          <p:spTgt spid="12301"/>
                                        </p:tgtEl>
                                        <p:attrNameLst>
                                          <p:attrName>ppt_x</p:attrName>
                                        </p:attrNameLst>
                                      </p:cBhvr>
                                      <p:tavLst>
                                        <p:tav tm="0">
                                          <p:val>
                                            <p:strVal val="#ppt_x-#ppt_w/2"/>
                                          </p:val>
                                        </p:tav>
                                        <p:tav tm="100000">
                                          <p:val>
                                            <p:strVal val="#ppt_x"/>
                                          </p:val>
                                        </p:tav>
                                      </p:tavLst>
                                    </p:anim>
                                    <p:anim calcmode="lin" valueType="num">
                                      <p:cBhvr>
                                        <p:cTn id="8" dur="500" fill="hold"/>
                                        <p:tgtEl>
                                          <p:spTgt spid="12301"/>
                                        </p:tgtEl>
                                        <p:attrNameLst>
                                          <p:attrName>ppt_y</p:attrName>
                                        </p:attrNameLst>
                                      </p:cBhvr>
                                      <p:tavLst>
                                        <p:tav tm="0">
                                          <p:val>
                                            <p:strVal val="#ppt_y"/>
                                          </p:val>
                                        </p:tav>
                                        <p:tav tm="100000">
                                          <p:val>
                                            <p:strVal val="#ppt_y"/>
                                          </p:val>
                                        </p:tav>
                                      </p:tavLst>
                                    </p:anim>
                                    <p:anim calcmode="lin" valueType="num">
                                      <p:cBhvr>
                                        <p:cTn id="9" dur="500" fill="hold"/>
                                        <p:tgtEl>
                                          <p:spTgt spid="12301"/>
                                        </p:tgtEl>
                                        <p:attrNameLst>
                                          <p:attrName>ppt_w</p:attrName>
                                        </p:attrNameLst>
                                      </p:cBhvr>
                                      <p:tavLst>
                                        <p:tav tm="0">
                                          <p:val>
                                            <p:fltVal val="0"/>
                                          </p:val>
                                        </p:tav>
                                        <p:tav tm="100000">
                                          <p:val>
                                            <p:strVal val="#ppt_w"/>
                                          </p:val>
                                        </p:tav>
                                      </p:tavLst>
                                    </p:anim>
                                    <p:anim calcmode="lin" valueType="num">
                                      <p:cBhvr>
                                        <p:cTn id="10" dur="500" fill="hold"/>
                                        <p:tgtEl>
                                          <p:spTgt spid="1230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defRPr/>
            </a:pPr>
            <a:r>
              <a:rPr lang="en-US" sz="3000">
                <a:solidFill>
                  <a:srgbClr val="675E47"/>
                </a:solidFill>
                <a:effectLst>
                  <a:outerShdw blurRad="38100" dist="38100" dir="2700000" algn="tl">
                    <a:srgbClr val="000000"/>
                  </a:outerShdw>
                </a:effectLst>
                <a:latin typeface="Sand" charset="0"/>
              </a:rPr>
              <a:t>The Shape of Average Cost Curves</a:t>
            </a:r>
            <a:endParaRPr lang="en-US" sz="4400">
              <a:solidFill>
                <a:srgbClr val="675E47"/>
              </a:solidFill>
              <a:effectLst>
                <a:outerShdw blurRad="38100" dist="38100" dir="2700000" algn="tl">
                  <a:srgbClr val="000000"/>
                </a:outerShdw>
              </a:effectLst>
              <a:latin typeface="Tahoma" pitchFamily="34" charset="0"/>
            </a:endParaRPr>
          </a:p>
        </p:txBody>
      </p:sp>
      <p:sp>
        <p:nvSpPr>
          <p:cNvPr id="43011" name="Line 3"/>
          <p:cNvSpPr>
            <a:spLocks noChangeShapeType="1"/>
          </p:cNvSpPr>
          <p:nvPr/>
        </p:nvSpPr>
        <p:spPr bwMode="auto">
          <a:xfrm>
            <a:off x="2743200" y="2133600"/>
            <a:ext cx="0" cy="3505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3012" name="Line 4"/>
          <p:cNvSpPr>
            <a:spLocks noChangeShapeType="1"/>
          </p:cNvSpPr>
          <p:nvPr/>
        </p:nvSpPr>
        <p:spPr bwMode="auto">
          <a:xfrm>
            <a:off x="2743200" y="5638800"/>
            <a:ext cx="464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3013" name="Text Box 5"/>
          <p:cNvSpPr txBox="1">
            <a:spLocks noChangeArrowheads="1"/>
          </p:cNvSpPr>
          <p:nvPr/>
        </p:nvSpPr>
        <p:spPr bwMode="auto">
          <a:xfrm>
            <a:off x="1828800" y="21336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Costs($)</a:t>
            </a:r>
            <a:endParaRPr lang="en-US" sz="2400">
              <a:solidFill>
                <a:srgbClr val="2F2B20"/>
              </a:solidFill>
              <a:latin typeface="Times"/>
            </a:endParaRPr>
          </a:p>
        </p:txBody>
      </p:sp>
      <p:sp>
        <p:nvSpPr>
          <p:cNvPr id="43014" name="Text Box 6"/>
          <p:cNvSpPr txBox="1">
            <a:spLocks noChangeArrowheads="1"/>
          </p:cNvSpPr>
          <p:nvPr/>
        </p:nvSpPr>
        <p:spPr bwMode="auto">
          <a:xfrm>
            <a:off x="6934200" y="57912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Quantity</a:t>
            </a:r>
            <a:endParaRPr lang="en-US" sz="2400">
              <a:solidFill>
                <a:srgbClr val="2F2B20"/>
              </a:solidFill>
              <a:latin typeface="Times"/>
            </a:endParaRPr>
          </a:p>
        </p:txBody>
      </p:sp>
      <p:sp>
        <p:nvSpPr>
          <p:cNvPr id="43015" name="Freeform 10"/>
          <p:cNvSpPr>
            <a:spLocks/>
          </p:cNvSpPr>
          <p:nvPr/>
        </p:nvSpPr>
        <p:spPr bwMode="auto">
          <a:xfrm>
            <a:off x="2971800" y="2819400"/>
            <a:ext cx="4699000" cy="2692400"/>
          </a:xfrm>
          <a:custGeom>
            <a:avLst/>
            <a:gdLst>
              <a:gd name="T0" fmla="*/ 0 w 2960"/>
              <a:gd name="T1" fmla="*/ 0 h 1696"/>
              <a:gd name="T2" fmla="*/ 2147483647 w 2960"/>
              <a:gd name="T3" fmla="*/ 2147483647 h 1696"/>
              <a:gd name="T4" fmla="*/ 2147483647 w 2960"/>
              <a:gd name="T5" fmla="*/ 2147483647 h 1696"/>
              <a:gd name="T6" fmla="*/ 2147483647 w 2960"/>
              <a:gd name="T7" fmla="*/ 2147483647 h 1696"/>
              <a:gd name="T8" fmla="*/ 2147483647 w 2960"/>
              <a:gd name="T9" fmla="*/ 2147483647 h 16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0" h="1696">
                <a:moveTo>
                  <a:pt x="0" y="0"/>
                </a:moveTo>
                <a:cubicBezTo>
                  <a:pt x="92" y="420"/>
                  <a:pt x="184" y="840"/>
                  <a:pt x="432" y="1104"/>
                </a:cubicBezTo>
                <a:cubicBezTo>
                  <a:pt x="680" y="1368"/>
                  <a:pt x="1104" y="1488"/>
                  <a:pt x="1488" y="1584"/>
                </a:cubicBezTo>
                <a:cubicBezTo>
                  <a:pt x="1872" y="1680"/>
                  <a:pt x="2512" y="1664"/>
                  <a:pt x="2736" y="1680"/>
                </a:cubicBezTo>
                <a:cubicBezTo>
                  <a:pt x="2960" y="1696"/>
                  <a:pt x="2896" y="1688"/>
                  <a:pt x="2832" y="168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3016" name="Text Box 11"/>
          <p:cNvSpPr txBox="1">
            <a:spLocks noChangeArrowheads="1"/>
          </p:cNvSpPr>
          <p:nvPr/>
        </p:nvSpPr>
        <p:spPr bwMode="auto">
          <a:xfrm>
            <a:off x="7696200" y="51816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AFC</a:t>
            </a:r>
          </a:p>
        </p:txBody>
      </p:sp>
      <p:sp>
        <p:nvSpPr>
          <p:cNvPr id="43017" name="Freeform 13"/>
          <p:cNvSpPr>
            <a:spLocks/>
          </p:cNvSpPr>
          <p:nvPr/>
        </p:nvSpPr>
        <p:spPr bwMode="auto">
          <a:xfrm>
            <a:off x="3200400" y="2514600"/>
            <a:ext cx="3200400" cy="1155700"/>
          </a:xfrm>
          <a:custGeom>
            <a:avLst/>
            <a:gdLst>
              <a:gd name="T0" fmla="*/ 0 w 2016"/>
              <a:gd name="T1" fmla="*/ 2147483647 h 728"/>
              <a:gd name="T2" fmla="*/ 2147483647 w 2016"/>
              <a:gd name="T3" fmla="*/ 2147483647 h 728"/>
              <a:gd name="T4" fmla="*/ 2147483647 w 2016"/>
              <a:gd name="T5" fmla="*/ 0 h 728"/>
              <a:gd name="T6" fmla="*/ 0 60000 65536"/>
              <a:gd name="T7" fmla="*/ 0 60000 65536"/>
              <a:gd name="T8" fmla="*/ 0 60000 65536"/>
            </a:gdLst>
            <a:ahLst/>
            <a:cxnLst>
              <a:cxn ang="T6">
                <a:pos x="T0" y="T1"/>
              </a:cxn>
              <a:cxn ang="T7">
                <a:pos x="T2" y="T3"/>
              </a:cxn>
              <a:cxn ang="T8">
                <a:pos x="T4" y="T5"/>
              </a:cxn>
            </a:cxnLst>
            <a:rect l="0" t="0" r="r" b="b"/>
            <a:pathLst>
              <a:path w="2016" h="728">
                <a:moveTo>
                  <a:pt x="0" y="48"/>
                </a:moveTo>
                <a:cubicBezTo>
                  <a:pt x="360" y="388"/>
                  <a:pt x="720" y="728"/>
                  <a:pt x="1056" y="720"/>
                </a:cubicBezTo>
                <a:cubicBezTo>
                  <a:pt x="1392" y="712"/>
                  <a:pt x="1704" y="356"/>
                  <a:pt x="201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3018" name="Text Box 14"/>
          <p:cNvSpPr txBox="1">
            <a:spLocks noChangeArrowheads="1"/>
          </p:cNvSpPr>
          <p:nvPr/>
        </p:nvSpPr>
        <p:spPr bwMode="auto">
          <a:xfrm>
            <a:off x="6553200" y="2286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AC</a:t>
            </a:r>
          </a:p>
        </p:txBody>
      </p:sp>
      <p:sp>
        <p:nvSpPr>
          <p:cNvPr id="43019" name="Line 16"/>
          <p:cNvSpPr>
            <a:spLocks noChangeShapeType="1"/>
          </p:cNvSpPr>
          <p:nvPr/>
        </p:nvSpPr>
        <p:spPr bwMode="auto">
          <a:xfrm>
            <a:off x="4876800" y="3657600"/>
            <a:ext cx="0" cy="19812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grpSp>
        <p:nvGrpSpPr>
          <p:cNvPr id="13330" name="Group 18"/>
          <p:cNvGrpSpPr>
            <a:grpSpLocks/>
          </p:cNvGrpSpPr>
          <p:nvPr/>
        </p:nvGrpSpPr>
        <p:grpSpPr bwMode="auto">
          <a:xfrm>
            <a:off x="457200" y="2514600"/>
            <a:ext cx="4419600" cy="3568700"/>
            <a:chOff x="288" y="1584"/>
            <a:chExt cx="2784" cy="2248"/>
          </a:xfrm>
        </p:grpSpPr>
        <p:sp>
          <p:nvSpPr>
            <p:cNvPr id="43021" name="Line 15"/>
            <p:cNvSpPr>
              <a:spLocks noChangeShapeType="1"/>
            </p:cNvSpPr>
            <p:nvPr/>
          </p:nvSpPr>
          <p:spPr bwMode="auto">
            <a:xfrm>
              <a:off x="2064" y="2688"/>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3022" name="Text Box 17"/>
            <p:cNvSpPr txBox="1">
              <a:spLocks noChangeArrowheads="1"/>
            </p:cNvSpPr>
            <p:nvPr/>
          </p:nvSpPr>
          <p:spPr bwMode="auto">
            <a:xfrm>
              <a:off x="288" y="1584"/>
              <a:ext cx="1152" cy="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AC decreases because of short run economies:</a:t>
              </a:r>
            </a:p>
            <a:p>
              <a:pPr eaLnBrk="0" fontAlgn="base" hangingPunct="0">
                <a:spcBef>
                  <a:spcPct val="50000"/>
                </a:spcBef>
                <a:spcAft>
                  <a:spcPct val="0"/>
                </a:spcAft>
                <a:buFontTx/>
                <a:buChar char="•"/>
              </a:pPr>
              <a:r>
                <a:rPr lang="en-US">
                  <a:solidFill>
                    <a:srgbClr val="2F2B20"/>
                  </a:solidFill>
                  <a:latin typeface="Times"/>
                </a:rPr>
                <a:t>Technical</a:t>
              </a:r>
            </a:p>
            <a:p>
              <a:pPr eaLnBrk="0" fontAlgn="base" hangingPunct="0">
                <a:spcBef>
                  <a:spcPct val="50000"/>
                </a:spcBef>
                <a:spcAft>
                  <a:spcPct val="0"/>
                </a:spcAft>
                <a:buFontTx/>
                <a:buChar char="•"/>
              </a:pPr>
              <a:r>
                <a:rPr lang="en-US">
                  <a:solidFill>
                    <a:srgbClr val="2F2B20"/>
                  </a:solidFill>
                  <a:latin typeface="Times"/>
                </a:rPr>
                <a:t>Marketing</a:t>
              </a:r>
            </a:p>
            <a:p>
              <a:pPr eaLnBrk="0" fontAlgn="base" hangingPunct="0">
                <a:spcBef>
                  <a:spcPct val="50000"/>
                </a:spcBef>
                <a:spcAft>
                  <a:spcPct val="0"/>
                </a:spcAft>
                <a:buFontTx/>
                <a:buChar char="•"/>
              </a:pPr>
              <a:r>
                <a:rPr lang="en-US">
                  <a:solidFill>
                    <a:srgbClr val="2F2B20"/>
                  </a:solidFill>
                  <a:latin typeface="Times"/>
                </a:rPr>
                <a:t>Managerial</a:t>
              </a:r>
            </a:p>
            <a:p>
              <a:pPr eaLnBrk="0" fontAlgn="base" hangingPunct="0">
                <a:spcBef>
                  <a:spcPct val="50000"/>
                </a:spcBef>
                <a:spcAft>
                  <a:spcPct val="0"/>
                </a:spcAft>
                <a:buFontTx/>
                <a:buChar char="•"/>
              </a:pPr>
              <a:r>
                <a:rPr lang="en-US">
                  <a:solidFill>
                    <a:srgbClr val="2F2B20"/>
                  </a:solidFill>
                  <a:latin typeface="Times"/>
                </a:rPr>
                <a:t>Financial</a:t>
              </a:r>
              <a:endParaRPr lang="en-US" sz="2400">
                <a:solidFill>
                  <a:srgbClr val="2F2B20"/>
                </a:solidFill>
                <a:latin typeface="Times"/>
              </a:endParaRPr>
            </a:p>
          </p:txBody>
        </p:sp>
      </p:grpSp>
    </p:spTree>
    <p:extLst>
      <p:ext uri="{BB962C8B-B14F-4D97-AF65-F5344CB8AC3E}">
        <p14:creationId xmlns:p14="http://schemas.microsoft.com/office/powerpoint/2010/main" val="28447137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330"/>
                                        </p:tgtEl>
                                        <p:attrNameLst>
                                          <p:attrName>style.visibility</p:attrName>
                                        </p:attrNameLst>
                                      </p:cBhvr>
                                      <p:to>
                                        <p:strVal val="visible"/>
                                      </p:to>
                                    </p:set>
                                    <p:anim calcmode="lin" valueType="num">
                                      <p:cBhvr additive="base">
                                        <p:cTn id="7" dur="500" fill="hold"/>
                                        <p:tgtEl>
                                          <p:spTgt spid="13330"/>
                                        </p:tgtEl>
                                        <p:attrNameLst>
                                          <p:attrName>ppt_x</p:attrName>
                                        </p:attrNameLst>
                                      </p:cBhvr>
                                      <p:tavLst>
                                        <p:tav tm="0">
                                          <p:val>
                                            <p:strVal val="0-#ppt_w/2"/>
                                          </p:val>
                                        </p:tav>
                                        <p:tav tm="100000">
                                          <p:val>
                                            <p:strVal val="#ppt_x"/>
                                          </p:val>
                                        </p:tav>
                                      </p:tavLst>
                                    </p:anim>
                                    <p:anim calcmode="lin" valueType="num">
                                      <p:cBhvr additive="base">
                                        <p:cTn id="8" dur="500" fill="hold"/>
                                        <p:tgtEl>
                                          <p:spTgt spid="133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3"/>
          <p:cNvSpPr>
            <a:spLocks noChangeShapeType="1"/>
          </p:cNvSpPr>
          <p:nvPr/>
        </p:nvSpPr>
        <p:spPr bwMode="auto">
          <a:xfrm>
            <a:off x="2743200" y="2133600"/>
            <a:ext cx="0" cy="3505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4035" name="Line 4"/>
          <p:cNvSpPr>
            <a:spLocks noChangeShapeType="1"/>
          </p:cNvSpPr>
          <p:nvPr/>
        </p:nvSpPr>
        <p:spPr bwMode="auto">
          <a:xfrm>
            <a:off x="2743200" y="5638800"/>
            <a:ext cx="464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4036" name="Text Box 5"/>
          <p:cNvSpPr txBox="1">
            <a:spLocks noChangeArrowheads="1"/>
          </p:cNvSpPr>
          <p:nvPr/>
        </p:nvSpPr>
        <p:spPr bwMode="auto">
          <a:xfrm>
            <a:off x="1828800" y="21336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Costs($)</a:t>
            </a:r>
            <a:endParaRPr lang="en-US" sz="2400">
              <a:solidFill>
                <a:srgbClr val="2F2B20"/>
              </a:solidFill>
              <a:latin typeface="Times"/>
            </a:endParaRPr>
          </a:p>
        </p:txBody>
      </p:sp>
      <p:sp>
        <p:nvSpPr>
          <p:cNvPr id="44037" name="Text Box 6"/>
          <p:cNvSpPr txBox="1">
            <a:spLocks noChangeArrowheads="1"/>
          </p:cNvSpPr>
          <p:nvPr/>
        </p:nvSpPr>
        <p:spPr bwMode="auto">
          <a:xfrm>
            <a:off x="6934200" y="57912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Quantity</a:t>
            </a:r>
            <a:endParaRPr lang="en-US" sz="2400">
              <a:solidFill>
                <a:srgbClr val="2F2B20"/>
              </a:solidFill>
              <a:latin typeface="Times"/>
            </a:endParaRPr>
          </a:p>
        </p:txBody>
      </p:sp>
      <p:sp>
        <p:nvSpPr>
          <p:cNvPr id="44038" name="Freeform 7"/>
          <p:cNvSpPr>
            <a:spLocks/>
          </p:cNvSpPr>
          <p:nvPr/>
        </p:nvSpPr>
        <p:spPr bwMode="auto">
          <a:xfrm>
            <a:off x="2971800" y="2819400"/>
            <a:ext cx="4699000" cy="2692400"/>
          </a:xfrm>
          <a:custGeom>
            <a:avLst/>
            <a:gdLst>
              <a:gd name="T0" fmla="*/ 0 w 2960"/>
              <a:gd name="T1" fmla="*/ 0 h 1696"/>
              <a:gd name="T2" fmla="*/ 2147483647 w 2960"/>
              <a:gd name="T3" fmla="*/ 2147483647 h 1696"/>
              <a:gd name="T4" fmla="*/ 2147483647 w 2960"/>
              <a:gd name="T5" fmla="*/ 2147483647 h 1696"/>
              <a:gd name="T6" fmla="*/ 2147483647 w 2960"/>
              <a:gd name="T7" fmla="*/ 2147483647 h 1696"/>
              <a:gd name="T8" fmla="*/ 2147483647 w 2960"/>
              <a:gd name="T9" fmla="*/ 2147483647 h 16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0" h="1696">
                <a:moveTo>
                  <a:pt x="0" y="0"/>
                </a:moveTo>
                <a:cubicBezTo>
                  <a:pt x="92" y="420"/>
                  <a:pt x="184" y="840"/>
                  <a:pt x="432" y="1104"/>
                </a:cubicBezTo>
                <a:cubicBezTo>
                  <a:pt x="680" y="1368"/>
                  <a:pt x="1104" y="1488"/>
                  <a:pt x="1488" y="1584"/>
                </a:cubicBezTo>
                <a:cubicBezTo>
                  <a:pt x="1872" y="1680"/>
                  <a:pt x="2512" y="1664"/>
                  <a:pt x="2736" y="1680"/>
                </a:cubicBezTo>
                <a:cubicBezTo>
                  <a:pt x="2960" y="1696"/>
                  <a:pt x="2896" y="1688"/>
                  <a:pt x="2832" y="168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4039" name="Text Box 8"/>
          <p:cNvSpPr txBox="1">
            <a:spLocks noChangeArrowheads="1"/>
          </p:cNvSpPr>
          <p:nvPr/>
        </p:nvSpPr>
        <p:spPr bwMode="auto">
          <a:xfrm>
            <a:off x="7696200" y="51816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AFC</a:t>
            </a:r>
          </a:p>
        </p:txBody>
      </p:sp>
      <p:sp>
        <p:nvSpPr>
          <p:cNvPr id="44040" name="Freeform 9"/>
          <p:cNvSpPr>
            <a:spLocks/>
          </p:cNvSpPr>
          <p:nvPr/>
        </p:nvSpPr>
        <p:spPr bwMode="auto">
          <a:xfrm>
            <a:off x="3200400" y="2514600"/>
            <a:ext cx="3200400" cy="1155700"/>
          </a:xfrm>
          <a:custGeom>
            <a:avLst/>
            <a:gdLst>
              <a:gd name="T0" fmla="*/ 0 w 2016"/>
              <a:gd name="T1" fmla="*/ 2147483647 h 728"/>
              <a:gd name="T2" fmla="*/ 2147483647 w 2016"/>
              <a:gd name="T3" fmla="*/ 2147483647 h 728"/>
              <a:gd name="T4" fmla="*/ 2147483647 w 2016"/>
              <a:gd name="T5" fmla="*/ 0 h 728"/>
              <a:gd name="T6" fmla="*/ 0 60000 65536"/>
              <a:gd name="T7" fmla="*/ 0 60000 65536"/>
              <a:gd name="T8" fmla="*/ 0 60000 65536"/>
            </a:gdLst>
            <a:ahLst/>
            <a:cxnLst>
              <a:cxn ang="T6">
                <a:pos x="T0" y="T1"/>
              </a:cxn>
              <a:cxn ang="T7">
                <a:pos x="T2" y="T3"/>
              </a:cxn>
              <a:cxn ang="T8">
                <a:pos x="T4" y="T5"/>
              </a:cxn>
            </a:cxnLst>
            <a:rect l="0" t="0" r="r" b="b"/>
            <a:pathLst>
              <a:path w="2016" h="728">
                <a:moveTo>
                  <a:pt x="0" y="48"/>
                </a:moveTo>
                <a:cubicBezTo>
                  <a:pt x="360" y="388"/>
                  <a:pt x="720" y="728"/>
                  <a:pt x="1056" y="720"/>
                </a:cubicBezTo>
                <a:cubicBezTo>
                  <a:pt x="1392" y="712"/>
                  <a:pt x="1704" y="356"/>
                  <a:pt x="201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4041" name="Text Box 10"/>
          <p:cNvSpPr txBox="1">
            <a:spLocks noChangeArrowheads="1"/>
          </p:cNvSpPr>
          <p:nvPr/>
        </p:nvSpPr>
        <p:spPr bwMode="auto">
          <a:xfrm>
            <a:off x="6553200" y="2286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AC</a:t>
            </a:r>
          </a:p>
        </p:txBody>
      </p:sp>
      <p:sp>
        <p:nvSpPr>
          <p:cNvPr id="44042" name="Line 11"/>
          <p:cNvSpPr>
            <a:spLocks noChangeShapeType="1"/>
          </p:cNvSpPr>
          <p:nvPr/>
        </p:nvSpPr>
        <p:spPr bwMode="auto">
          <a:xfrm>
            <a:off x="3276600" y="42672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4043" name="Line 12"/>
          <p:cNvSpPr>
            <a:spLocks noChangeShapeType="1"/>
          </p:cNvSpPr>
          <p:nvPr/>
        </p:nvSpPr>
        <p:spPr bwMode="auto">
          <a:xfrm>
            <a:off x="4876800" y="3657600"/>
            <a:ext cx="0" cy="19812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grpSp>
        <p:nvGrpSpPr>
          <p:cNvPr id="14352" name="Group 16"/>
          <p:cNvGrpSpPr>
            <a:grpSpLocks/>
          </p:cNvGrpSpPr>
          <p:nvPr/>
        </p:nvGrpSpPr>
        <p:grpSpPr bwMode="auto">
          <a:xfrm>
            <a:off x="457200" y="2514600"/>
            <a:ext cx="6400800" cy="1752600"/>
            <a:chOff x="288" y="1584"/>
            <a:chExt cx="4032" cy="1104"/>
          </a:xfrm>
        </p:grpSpPr>
        <p:sp>
          <p:nvSpPr>
            <p:cNvPr id="44046" name="Text Box 13"/>
            <p:cNvSpPr txBox="1">
              <a:spLocks noChangeArrowheads="1"/>
            </p:cNvSpPr>
            <p:nvPr/>
          </p:nvSpPr>
          <p:spPr bwMode="auto">
            <a:xfrm>
              <a:off x="288" y="1584"/>
              <a:ext cx="124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AC increases as short run diseconomies set in.</a:t>
              </a:r>
            </a:p>
          </p:txBody>
        </p:sp>
        <p:sp>
          <p:nvSpPr>
            <p:cNvPr id="44047" name="Line 14"/>
            <p:cNvSpPr>
              <a:spLocks noChangeShapeType="1"/>
            </p:cNvSpPr>
            <p:nvPr/>
          </p:nvSpPr>
          <p:spPr bwMode="auto">
            <a:xfrm>
              <a:off x="3072" y="2688"/>
              <a:ext cx="12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grpSp>
      <p:sp>
        <p:nvSpPr>
          <p:cNvPr id="14351" name="Rectangle 15"/>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defRPr/>
            </a:pPr>
            <a:r>
              <a:rPr lang="en-US" sz="3000">
                <a:solidFill>
                  <a:srgbClr val="675E47"/>
                </a:solidFill>
                <a:effectLst>
                  <a:outerShdw blurRad="38100" dist="38100" dir="2700000" algn="tl">
                    <a:srgbClr val="000000"/>
                  </a:outerShdw>
                </a:effectLst>
                <a:latin typeface="Sand" charset="0"/>
              </a:rPr>
              <a:t>The Shape of Average Cost Curves</a:t>
            </a:r>
            <a:endParaRPr lang="en-US" sz="4400">
              <a:solidFill>
                <a:srgbClr val="675E47"/>
              </a:solidFill>
              <a:effectLst>
                <a:outerShdw blurRad="38100" dist="38100" dir="2700000" algn="tl">
                  <a:srgbClr val="000000"/>
                </a:outerShdw>
              </a:effectLst>
              <a:latin typeface="Tahoma" pitchFamily="34" charset="0"/>
            </a:endParaRPr>
          </a:p>
        </p:txBody>
      </p:sp>
    </p:spTree>
    <p:extLst>
      <p:ext uri="{BB962C8B-B14F-4D97-AF65-F5344CB8AC3E}">
        <p14:creationId xmlns:p14="http://schemas.microsoft.com/office/powerpoint/2010/main" val="10788625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352"/>
                                        </p:tgtEl>
                                        <p:attrNameLst>
                                          <p:attrName>style.visibility</p:attrName>
                                        </p:attrNameLst>
                                      </p:cBhvr>
                                      <p:to>
                                        <p:strVal val="visible"/>
                                      </p:to>
                                    </p:set>
                                    <p:anim calcmode="lin" valueType="num">
                                      <p:cBhvr additive="base">
                                        <p:cTn id="7" dur="500" fill="hold"/>
                                        <p:tgtEl>
                                          <p:spTgt spid="14352"/>
                                        </p:tgtEl>
                                        <p:attrNameLst>
                                          <p:attrName>ppt_x</p:attrName>
                                        </p:attrNameLst>
                                      </p:cBhvr>
                                      <p:tavLst>
                                        <p:tav tm="0">
                                          <p:val>
                                            <p:strVal val="0-#ppt_w/2"/>
                                          </p:val>
                                        </p:tav>
                                        <p:tav tm="100000">
                                          <p:val>
                                            <p:strVal val="#ppt_x"/>
                                          </p:val>
                                        </p:tav>
                                      </p:tavLst>
                                    </p:anim>
                                    <p:anim calcmode="lin" valueType="num">
                                      <p:cBhvr additive="base">
                                        <p:cTn id="8" dur="500" fill="hold"/>
                                        <p:tgtEl>
                                          <p:spTgt spid="1435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Line 3"/>
          <p:cNvSpPr>
            <a:spLocks noChangeShapeType="1"/>
          </p:cNvSpPr>
          <p:nvPr/>
        </p:nvSpPr>
        <p:spPr bwMode="auto">
          <a:xfrm>
            <a:off x="2743200" y="2133600"/>
            <a:ext cx="0" cy="3505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5059" name="Line 4"/>
          <p:cNvSpPr>
            <a:spLocks noChangeShapeType="1"/>
          </p:cNvSpPr>
          <p:nvPr/>
        </p:nvSpPr>
        <p:spPr bwMode="auto">
          <a:xfrm>
            <a:off x="2743200" y="5638800"/>
            <a:ext cx="464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5060" name="Text Box 5"/>
          <p:cNvSpPr txBox="1">
            <a:spLocks noChangeArrowheads="1"/>
          </p:cNvSpPr>
          <p:nvPr/>
        </p:nvSpPr>
        <p:spPr bwMode="auto">
          <a:xfrm>
            <a:off x="1828800" y="21336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Costs($)</a:t>
            </a:r>
            <a:endParaRPr lang="en-US" sz="2400">
              <a:solidFill>
                <a:srgbClr val="2F2B20"/>
              </a:solidFill>
              <a:latin typeface="Times"/>
            </a:endParaRPr>
          </a:p>
        </p:txBody>
      </p:sp>
      <p:sp>
        <p:nvSpPr>
          <p:cNvPr id="45061" name="Text Box 6"/>
          <p:cNvSpPr txBox="1">
            <a:spLocks noChangeArrowheads="1"/>
          </p:cNvSpPr>
          <p:nvPr/>
        </p:nvSpPr>
        <p:spPr bwMode="auto">
          <a:xfrm>
            <a:off x="6934200" y="57912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Quantity</a:t>
            </a:r>
            <a:endParaRPr lang="en-US" sz="2400">
              <a:solidFill>
                <a:srgbClr val="2F2B20"/>
              </a:solidFill>
              <a:latin typeface="Times"/>
            </a:endParaRPr>
          </a:p>
        </p:txBody>
      </p:sp>
      <p:sp>
        <p:nvSpPr>
          <p:cNvPr id="45062" name="Freeform 7"/>
          <p:cNvSpPr>
            <a:spLocks/>
          </p:cNvSpPr>
          <p:nvPr/>
        </p:nvSpPr>
        <p:spPr bwMode="auto">
          <a:xfrm>
            <a:off x="2971800" y="2819400"/>
            <a:ext cx="4699000" cy="2692400"/>
          </a:xfrm>
          <a:custGeom>
            <a:avLst/>
            <a:gdLst>
              <a:gd name="T0" fmla="*/ 0 w 2960"/>
              <a:gd name="T1" fmla="*/ 0 h 1696"/>
              <a:gd name="T2" fmla="*/ 2147483647 w 2960"/>
              <a:gd name="T3" fmla="*/ 2147483647 h 1696"/>
              <a:gd name="T4" fmla="*/ 2147483647 w 2960"/>
              <a:gd name="T5" fmla="*/ 2147483647 h 1696"/>
              <a:gd name="T6" fmla="*/ 2147483647 w 2960"/>
              <a:gd name="T7" fmla="*/ 2147483647 h 1696"/>
              <a:gd name="T8" fmla="*/ 2147483647 w 2960"/>
              <a:gd name="T9" fmla="*/ 2147483647 h 16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0" h="1696">
                <a:moveTo>
                  <a:pt x="0" y="0"/>
                </a:moveTo>
                <a:cubicBezTo>
                  <a:pt x="92" y="420"/>
                  <a:pt x="184" y="840"/>
                  <a:pt x="432" y="1104"/>
                </a:cubicBezTo>
                <a:cubicBezTo>
                  <a:pt x="680" y="1368"/>
                  <a:pt x="1104" y="1488"/>
                  <a:pt x="1488" y="1584"/>
                </a:cubicBezTo>
                <a:cubicBezTo>
                  <a:pt x="1872" y="1680"/>
                  <a:pt x="2512" y="1664"/>
                  <a:pt x="2736" y="1680"/>
                </a:cubicBezTo>
                <a:cubicBezTo>
                  <a:pt x="2960" y="1696"/>
                  <a:pt x="2896" y="1688"/>
                  <a:pt x="2832" y="168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5063" name="Text Box 8"/>
          <p:cNvSpPr txBox="1">
            <a:spLocks noChangeArrowheads="1"/>
          </p:cNvSpPr>
          <p:nvPr/>
        </p:nvSpPr>
        <p:spPr bwMode="auto">
          <a:xfrm>
            <a:off x="7696200" y="51816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AFC</a:t>
            </a:r>
          </a:p>
        </p:txBody>
      </p:sp>
      <p:sp>
        <p:nvSpPr>
          <p:cNvPr id="45064" name="Freeform 9"/>
          <p:cNvSpPr>
            <a:spLocks/>
          </p:cNvSpPr>
          <p:nvPr/>
        </p:nvSpPr>
        <p:spPr bwMode="auto">
          <a:xfrm>
            <a:off x="3200400" y="2514600"/>
            <a:ext cx="3200400" cy="1155700"/>
          </a:xfrm>
          <a:custGeom>
            <a:avLst/>
            <a:gdLst>
              <a:gd name="T0" fmla="*/ 0 w 2016"/>
              <a:gd name="T1" fmla="*/ 2147483647 h 728"/>
              <a:gd name="T2" fmla="*/ 2147483647 w 2016"/>
              <a:gd name="T3" fmla="*/ 2147483647 h 728"/>
              <a:gd name="T4" fmla="*/ 2147483647 w 2016"/>
              <a:gd name="T5" fmla="*/ 0 h 728"/>
              <a:gd name="T6" fmla="*/ 0 60000 65536"/>
              <a:gd name="T7" fmla="*/ 0 60000 65536"/>
              <a:gd name="T8" fmla="*/ 0 60000 65536"/>
            </a:gdLst>
            <a:ahLst/>
            <a:cxnLst>
              <a:cxn ang="T6">
                <a:pos x="T0" y="T1"/>
              </a:cxn>
              <a:cxn ang="T7">
                <a:pos x="T2" y="T3"/>
              </a:cxn>
              <a:cxn ang="T8">
                <a:pos x="T4" y="T5"/>
              </a:cxn>
            </a:cxnLst>
            <a:rect l="0" t="0" r="r" b="b"/>
            <a:pathLst>
              <a:path w="2016" h="728">
                <a:moveTo>
                  <a:pt x="0" y="48"/>
                </a:moveTo>
                <a:cubicBezTo>
                  <a:pt x="360" y="388"/>
                  <a:pt x="720" y="728"/>
                  <a:pt x="1056" y="720"/>
                </a:cubicBezTo>
                <a:cubicBezTo>
                  <a:pt x="1392" y="712"/>
                  <a:pt x="1704" y="356"/>
                  <a:pt x="201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5065" name="Text Box 10"/>
          <p:cNvSpPr txBox="1">
            <a:spLocks noChangeArrowheads="1"/>
          </p:cNvSpPr>
          <p:nvPr/>
        </p:nvSpPr>
        <p:spPr bwMode="auto">
          <a:xfrm>
            <a:off x="6553200" y="2286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AC</a:t>
            </a:r>
          </a:p>
        </p:txBody>
      </p:sp>
      <p:sp>
        <p:nvSpPr>
          <p:cNvPr id="15373" name="Text Box 13"/>
          <p:cNvSpPr txBox="1">
            <a:spLocks noChangeArrowheads="1"/>
          </p:cNvSpPr>
          <p:nvPr/>
        </p:nvSpPr>
        <p:spPr bwMode="auto">
          <a:xfrm>
            <a:off x="457200" y="2514600"/>
            <a:ext cx="1981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The difference between AC and AVC is equal to AFC</a:t>
            </a:r>
          </a:p>
        </p:txBody>
      </p:sp>
      <p:sp>
        <p:nvSpPr>
          <p:cNvPr id="45067" name="Freeform 15"/>
          <p:cNvSpPr>
            <a:spLocks/>
          </p:cNvSpPr>
          <p:nvPr/>
        </p:nvSpPr>
        <p:spPr bwMode="auto">
          <a:xfrm>
            <a:off x="3048000" y="2578100"/>
            <a:ext cx="3530600" cy="1663700"/>
          </a:xfrm>
          <a:custGeom>
            <a:avLst/>
            <a:gdLst>
              <a:gd name="T0" fmla="*/ 0 w 2224"/>
              <a:gd name="T1" fmla="*/ 2147483647 h 1048"/>
              <a:gd name="T2" fmla="*/ 2147483647 w 2224"/>
              <a:gd name="T3" fmla="*/ 2147483647 h 1048"/>
              <a:gd name="T4" fmla="*/ 2147483647 w 2224"/>
              <a:gd name="T5" fmla="*/ 2147483647 h 1048"/>
              <a:gd name="T6" fmla="*/ 2147483647 w 2224"/>
              <a:gd name="T7" fmla="*/ 2147483647 h 10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24" h="1048">
                <a:moveTo>
                  <a:pt x="0" y="632"/>
                </a:moveTo>
                <a:cubicBezTo>
                  <a:pt x="404" y="840"/>
                  <a:pt x="808" y="1048"/>
                  <a:pt x="1152" y="968"/>
                </a:cubicBezTo>
                <a:cubicBezTo>
                  <a:pt x="1496" y="888"/>
                  <a:pt x="1904" y="304"/>
                  <a:pt x="2064" y="152"/>
                </a:cubicBezTo>
                <a:cubicBezTo>
                  <a:pt x="2224" y="0"/>
                  <a:pt x="2168" y="28"/>
                  <a:pt x="2112" y="5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5068" name="Text Box 16"/>
          <p:cNvSpPr txBox="1">
            <a:spLocks noChangeArrowheads="1"/>
          </p:cNvSpPr>
          <p:nvPr/>
        </p:nvSpPr>
        <p:spPr bwMode="auto">
          <a:xfrm>
            <a:off x="6477000" y="2667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AVC</a:t>
            </a:r>
          </a:p>
        </p:txBody>
      </p:sp>
      <p:grpSp>
        <p:nvGrpSpPr>
          <p:cNvPr id="15383" name="Group 23"/>
          <p:cNvGrpSpPr>
            <a:grpSpLocks/>
          </p:cNvGrpSpPr>
          <p:nvPr/>
        </p:nvGrpSpPr>
        <p:grpSpPr bwMode="auto">
          <a:xfrm>
            <a:off x="5943600" y="3048000"/>
            <a:ext cx="0" cy="2590800"/>
            <a:chOff x="3744" y="1920"/>
            <a:chExt cx="0" cy="1632"/>
          </a:xfrm>
        </p:grpSpPr>
        <p:sp>
          <p:nvSpPr>
            <p:cNvPr id="45074" name="Line 17"/>
            <p:cNvSpPr>
              <a:spLocks noChangeShapeType="1"/>
            </p:cNvSpPr>
            <p:nvPr/>
          </p:nvSpPr>
          <p:spPr bwMode="auto">
            <a:xfrm flipV="1">
              <a:off x="3744" y="1920"/>
              <a:ext cx="0" cy="144"/>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5075" name="Line 18"/>
            <p:cNvSpPr>
              <a:spLocks noChangeShapeType="1"/>
            </p:cNvSpPr>
            <p:nvPr/>
          </p:nvSpPr>
          <p:spPr bwMode="auto">
            <a:xfrm flipV="1">
              <a:off x="3744" y="3408"/>
              <a:ext cx="0" cy="144"/>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grpSp>
      <p:grpSp>
        <p:nvGrpSpPr>
          <p:cNvPr id="15384" name="Group 24"/>
          <p:cNvGrpSpPr>
            <a:grpSpLocks/>
          </p:cNvGrpSpPr>
          <p:nvPr/>
        </p:nvGrpSpPr>
        <p:grpSpPr bwMode="auto">
          <a:xfrm>
            <a:off x="3962400" y="3276600"/>
            <a:ext cx="0" cy="2362200"/>
            <a:chOff x="2496" y="2064"/>
            <a:chExt cx="0" cy="1488"/>
          </a:xfrm>
        </p:grpSpPr>
        <p:sp>
          <p:nvSpPr>
            <p:cNvPr id="45072" name="Line 19"/>
            <p:cNvSpPr>
              <a:spLocks noChangeShapeType="1"/>
            </p:cNvSpPr>
            <p:nvPr/>
          </p:nvSpPr>
          <p:spPr bwMode="auto">
            <a:xfrm>
              <a:off x="2496" y="2064"/>
              <a:ext cx="0" cy="480"/>
            </a:xfrm>
            <a:prstGeom prst="line">
              <a:avLst/>
            </a:prstGeom>
            <a:noFill/>
            <a:ln w="254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5073" name="Line 20"/>
            <p:cNvSpPr>
              <a:spLocks noChangeShapeType="1"/>
            </p:cNvSpPr>
            <p:nvPr/>
          </p:nvSpPr>
          <p:spPr bwMode="auto">
            <a:xfrm>
              <a:off x="2496" y="3024"/>
              <a:ext cx="0" cy="528"/>
            </a:xfrm>
            <a:prstGeom prst="line">
              <a:avLst/>
            </a:prstGeom>
            <a:noFill/>
            <a:ln w="254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grpSp>
      <p:sp>
        <p:nvSpPr>
          <p:cNvPr id="15382" name="Rectangle 2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defRPr/>
            </a:pPr>
            <a:r>
              <a:rPr lang="en-US" sz="3000">
                <a:solidFill>
                  <a:srgbClr val="675E47"/>
                </a:solidFill>
                <a:effectLst>
                  <a:outerShdw blurRad="38100" dist="38100" dir="2700000" algn="tl">
                    <a:srgbClr val="000000"/>
                  </a:outerShdw>
                </a:effectLst>
                <a:latin typeface="Sand" charset="0"/>
              </a:rPr>
              <a:t>The Shape of Average Cost Curves</a:t>
            </a:r>
            <a:endParaRPr lang="en-US" sz="4400">
              <a:solidFill>
                <a:srgbClr val="675E47"/>
              </a:solidFill>
              <a:effectLst>
                <a:outerShdw blurRad="38100" dist="38100" dir="2700000" algn="tl">
                  <a:srgbClr val="000000"/>
                </a:outerShdw>
              </a:effectLst>
              <a:latin typeface="Tahoma" pitchFamily="34" charset="0"/>
            </a:endParaRPr>
          </a:p>
        </p:txBody>
      </p:sp>
    </p:spTree>
    <p:extLst>
      <p:ext uri="{BB962C8B-B14F-4D97-AF65-F5344CB8AC3E}">
        <p14:creationId xmlns:p14="http://schemas.microsoft.com/office/powerpoint/2010/main" val="8123448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73"/>
                                        </p:tgtEl>
                                        <p:attrNameLst>
                                          <p:attrName>style.visibility</p:attrName>
                                        </p:attrNameLst>
                                      </p:cBhvr>
                                      <p:to>
                                        <p:strVal val="visible"/>
                                      </p:to>
                                    </p:set>
                                    <p:anim calcmode="lin" valueType="num">
                                      <p:cBhvr additive="base">
                                        <p:cTn id="7" dur="500" fill="hold"/>
                                        <p:tgtEl>
                                          <p:spTgt spid="15373"/>
                                        </p:tgtEl>
                                        <p:attrNameLst>
                                          <p:attrName>ppt_x</p:attrName>
                                        </p:attrNameLst>
                                      </p:cBhvr>
                                      <p:tavLst>
                                        <p:tav tm="0">
                                          <p:val>
                                            <p:strVal val="0-#ppt_w/2"/>
                                          </p:val>
                                        </p:tav>
                                        <p:tav tm="100000">
                                          <p:val>
                                            <p:strVal val="#ppt_x"/>
                                          </p:val>
                                        </p:tav>
                                      </p:tavLst>
                                    </p:anim>
                                    <p:anim calcmode="lin" valueType="num">
                                      <p:cBhvr additive="base">
                                        <p:cTn id="8" dur="500" fill="hold"/>
                                        <p:tgtEl>
                                          <p:spTgt spid="153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5" fill="hold" nodeType="clickEffect">
                                  <p:stCondLst>
                                    <p:cond delay="0"/>
                                  </p:stCondLst>
                                  <p:childTnLst>
                                    <p:set>
                                      <p:cBhvr>
                                        <p:cTn id="12" dur="1" fill="hold">
                                          <p:stCondLst>
                                            <p:cond delay="0"/>
                                          </p:stCondLst>
                                        </p:cTn>
                                        <p:tgtEl>
                                          <p:spTgt spid="15383"/>
                                        </p:tgtEl>
                                        <p:attrNameLst>
                                          <p:attrName>style.visibility</p:attrName>
                                        </p:attrNameLst>
                                      </p:cBhvr>
                                      <p:to>
                                        <p:strVal val="visible"/>
                                      </p:to>
                                    </p:set>
                                    <p:animEffect transition="in" filter="randombar(vertical)">
                                      <p:cBhvr>
                                        <p:cTn id="13" dur="500"/>
                                        <p:tgtEl>
                                          <p:spTgt spid="1538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5" fill="hold" nodeType="clickEffect">
                                  <p:stCondLst>
                                    <p:cond delay="0"/>
                                  </p:stCondLst>
                                  <p:childTnLst>
                                    <p:set>
                                      <p:cBhvr>
                                        <p:cTn id="17" dur="1" fill="hold">
                                          <p:stCondLst>
                                            <p:cond delay="0"/>
                                          </p:stCondLst>
                                        </p:cTn>
                                        <p:tgtEl>
                                          <p:spTgt spid="15384"/>
                                        </p:tgtEl>
                                        <p:attrNameLst>
                                          <p:attrName>style.visibility</p:attrName>
                                        </p:attrNameLst>
                                      </p:cBhvr>
                                      <p:to>
                                        <p:strVal val="visible"/>
                                      </p:to>
                                    </p:set>
                                    <p:animEffect transition="in" filter="randombar(vertical)">
                                      <p:cBhvr>
                                        <p:cTn id="18" dur="500"/>
                                        <p:tgtEl>
                                          <p:spTgt spid="15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defRPr/>
            </a:pPr>
            <a:r>
              <a:rPr lang="en-US" sz="3600">
                <a:solidFill>
                  <a:srgbClr val="675E47"/>
                </a:solidFill>
                <a:effectLst>
                  <a:outerShdw blurRad="38100" dist="38100" dir="2700000" algn="tl">
                    <a:srgbClr val="000000"/>
                  </a:outerShdw>
                </a:effectLst>
                <a:latin typeface="Sand" charset="0"/>
              </a:rPr>
              <a:t>Marginal Cost &amp; Average Cost</a:t>
            </a:r>
            <a:endParaRPr lang="en-US" sz="4400">
              <a:solidFill>
                <a:srgbClr val="675E47"/>
              </a:solidFill>
              <a:effectLst>
                <a:outerShdw blurRad="38100" dist="38100" dir="2700000" algn="tl">
                  <a:srgbClr val="000000"/>
                </a:outerShdw>
              </a:effectLst>
              <a:latin typeface="Tahoma" pitchFamily="34" charset="0"/>
            </a:endParaRPr>
          </a:p>
        </p:txBody>
      </p:sp>
      <p:sp>
        <p:nvSpPr>
          <p:cNvPr id="46083" name="Line 3"/>
          <p:cNvSpPr>
            <a:spLocks noChangeShapeType="1"/>
          </p:cNvSpPr>
          <p:nvPr/>
        </p:nvSpPr>
        <p:spPr bwMode="auto">
          <a:xfrm>
            <a:off x="2743200" y="2133600"/>
            <a:ext cx="0" cy="3505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6084" name="Line 4"/>
          <p:cNvSpPr>
            <a:spLocks noChangeShapeType="1"/>
          </p:cNvSpPr>
          <p:nvPr/>
        </p:nvSpPr>
        <p:spPr bwMode="auto">
          <a:xfrm>
            <a:off x="2743200" y="5638800"/>
            <a:ext cx="464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6085" name="Text Box 5"/>
          <p:cNvSpPr txBox="1">
            <a:spLocks noChangeArrowheads="1"/>
          </p:cNvSpPr>
          <p:nvPr/>
        </p:nvSpPr>
        <p:spPr bwMode="auto">
          <a:xfrm>
            <a:off x="1828800" y="21336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Costs($)</a:t>
            </a:r>
            <a:endParaRPr lang="en-US" sz="2400">
              <a:solidFill>
                <a:srgbClr val="2F2B20"/>
              </a:solidFill>
              <a:latin typeface="Times"/>
            </a:endParaRPr>
          </a:p>
        </p:txBody>
      </p:sp>
      <p:sp>
        <p:nvSpPr>
          <p:cNvPr id="46086" name="Text Box 6"/>
          <p:cNvSpPr txBox="1">
            <a:spLocks noChangeArrowheads="1"/>
          </p:cNvSpPr>
          <p:nvPr/>
        </p:nvSpPr>
        <p:spPr bwMode="auto">
          <a:xfrm>
            <a:off x="6934200" y="57912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Quantity</a:t>
            </a:r>
            <a:endParaRPr lang="en-US" sz="2400">
              <a:solidFill>
                <a:srgbClr val="2F2B20"/>
              </a:solidFill>
              <a:latin typeface="Times"/>
            </a:endParaRPr>
          </a:p>
        </p:txBody>
      </p:sp>
      <p:sp>
        <p:nvSpPr>
          <p:cNvPr id="46087" name="Freeform 9"/>
          <p:cNvSpPr>
            <a:spLocks/>
          </p:cNvSpPr>
          <p:nvPr/>
        </p:nvSpPr>
        <p:spPr bwMode="auto">
          <a:xfrm>
            <a:off x="3200400" y="2514600"/>
            <a:ext cx="3200400" cy="1155700"/>
          </a:xfrm>
          <a:custGeom>
            <a:avLst/>
            <a:gdLst>
              <a:gd name="T0" fmla="*/ 0 w 2016"/>
              <a:gd name="T1" fmla="*/ 2147483647 h 728"/>
              <a:gd name="T2" fmla="*/ 2147483647 w 2016"/>
              <a:gd name="T3" fmla="*/ 2147483647 h 728"/>
              <a:gd name="T4" fmla="*/ 2147483647 w 2016"/>
              <a:gd name="T5" fmla="*/ 0 h 728"/>
              <a:gd name="T6" fmla="*/ 0 60000 65536"/>
              <a:gd name="T7" fmla="*/ 0 60000 65536"/>
              <a:gd name="T8" fmla="*/ 0 60000 65536"/>
            </a:gdLst>
            <a:ahLst/>
            <a:cxnLst>
              <a:cxn ang="T6">
                <a:pos x="T0" y="T1"/>
              </a:cxn>
              <a:cxn ang="T7">
                <a:pos x="T2" y="T3"/>
              </a:cxn>
              <a:cxn ang="T8">
                <a:pos x="T4" y="T5"/>
              </a:cxn>
            </a:cxnLst>
            <a:rect l="0" t="0" r="r" b="b"/>
            <a:pathLst>
              <a:path w="2016" h="728">
                <a:moveTo>
                  <a:pt x="0" y="48"/>
                </a:moveTo>
                <a:cubicBezTo>
                  <a:pt x="360" y="388"/>
                  <a:pt x="720" y="728"/>
                  <a:pt x="1056" y="720"/>
                </a:cubicBezTo>
                <a:cubicBezTo>
                  <a:pt x="1392" y="712"/>
                  <a:pt x="1704" y="356"/>
                  <a:pt x="201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6088" name="Text Box 10"/>
          <p:cNvSpPr txBox="1">
            <a:spLocks noChangeArrowheads="1"/>
          </p:cNvSpPr>
          <p:nvPr/>
        </p:nvSpPr>
        <p:spPr bwMode="auto">
          <a:xfrm>
            <a:off x="6553200" y="2286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AC</a:t>
            </a:r>
          </a:p>
        </p:txBody>
      </p:sp>
      <p:sp>
        <p:nvSpPr>
          <p:cNvPr id="46089" name="Text Box 18"/>
          <p:cNvSpPr txBox="1">
            <a:spLocks noChangeArrowheads="1"/>
          </p:cNvSpPr>
          <p:nvPr/>
        </p:nvSpPr>
        <p:spPr bwMode="auto">
          <a:xfrm>
            <a:off x="5638800" y="1828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MC</a:t>
            </a:r>
          </a:p>
        </p:txBody>
      </p:sp>
      <p:sp>
        <p:nvSpPr>
          <p:cNvPr id="46090" name="Freeform 19"/>
          <p:cNvSpPr>
            <a:spLocks/>
          </p:cNvSpPr>
          <p:nvPr/>
        </p:nvSpPr>
        <p:spPr bwMode="auto">
          <a:xfrm>
            <a:off x="2895600" y="2209800"/>
            <a:ext cx="2667000" cy="2298700"/>
          </a:xfrm>
          <a:custGeom>
            <a:avLst/>
            <a:gdLst>
              <a:gd name="T0" fmla="*/ 0 w 1680"/>
              <a:gd name="T1" fmla="*/ 2147483647 h 1448"/>
              <a:gd name="T2" fmla="*/ 2147483647 w 1680"/>
              <a:gd name="T3" fmla="*/ 2147483647 h 1448"/>
              <a:gd name="T4" fmla="*/ 2147483647 w 1680"/>
              <a:gd name="T5" fmla="*/ 2147483647 h 1448"/>
              <a:gd name="T6" fmla="*/ 2147483647 w 1680"/>
              <a:gd name="T7" fmla="*/ 2147483647 h 1448"/>
              <a:gd name="T8" fmla="*/ 2147483647 w 1680"/>
              <a:gd name="T9" fmla="*/ 2147483647 h 1448"/>
              <a:gd name="T10" fmla="*/ 2147483647 w 1680"/>
              <a:gd name="T11" fmla="*/ 0 h 14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80" h="1448">
                <a:moveTo>
                  <a:pt x="0" y="1056"/>
                </a:moveTo>
                <a:cubicBezTo>
                  <a:pt x="76" y="1168"/>
                  <a:pt x="152" y="1280"/>
                  <a:pt x="240" y="1344"/>
                </a:cubicBezTo>
                <a:cubicBezTo>
                  <a:pt x="328" y="1408"/>
                  <a:pt x="424" y="1448"/>
                  <a:pt x="528" y="1440"/>
                </a:cubicBezTo>
                <a:cubicBezTo>
                  <a:pt x="632" y="1432"/>
                  <a:pt x="720" y="1408"/>
                  <a:pt x="864" y="1296"/>
                </a:cubicBezTo>
                <a:cubicBezTo>
                  <a:pt x="1008" y="1184"/>
                  <a:pt x="1256" y="984"/>
                  <a:pt x="1392" y="768"/>
                </a:cubicBezTo>
                <a:cubicBezTo>
                  <a:pt x="1528" y="552"/>
                  <a:pt x="1624" y="136"/>
                  <a:pt x="168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6091" name="Line 20"/>
          <p:cNvSpPr>
            <a:spLocks noChangeShapeType="1"/>
          </p:cNvSpPr>
          <p:nvPr/>
        </p:nvSpPr>
        <p:spPr bwMode="auto">
          <a:xfrm>
            <a:off x="4953000" y="3657600"/>
            <a:ext cx="0" cy="19812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grpSp>
        <p:nvGrpSpPr>
          <p:cNvPr id="16410" name="Group 26"/>
          <p:cNvGrpSpPr>
            <a:grpSpLocks/>
          </p:cNvGrpSpPr>
          <p:nvPr/>
        </p:nvGrpSpPr>
        <p:grpSpPr bwMode="auto">
          <a:xfrm>
            <a:off x="457200" y="2667000"/>
            <a:ext cx="4419600" cy="2133600"/>
            <a:chOff x="288" y="1680"/>
            <a:chExt cx="2784" cy="1344"/>
          </a:xfrm>
        </p:grpSpPr>
        <p:sp>
          <p:nvSpPr>
            <p:cNvPr id="46093" name="Line 24"/>
            <p:cNvSpPr>
              <a:spLocks noChangeShapeType="1"/>
            </p:cNvSpPr>
            <p:nvPr/>
          </p:nvSpPr>
          <p:spPr bwMode="auto">
            <a:xfrm>
              <a:off x="2016" y="3024"/>
              <a:ext cx="10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6094" name="Text Box 25"/>
            <p:cNvSpPr txBox="1">
              <a:spLocks noChangeArrowheads="1"/>
            </p:cNvSpPr>
            <p:nvPr/>
          </p:nvSpPr>
          <p:spPr bwMode="auto">
            <a:xfrm>
              <a:off x="288" y="1680"/>
              <a:ext cx="124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If MC&lt;AC then AC will be decreasing</a:t>
              </a:r>
            </a:p>
          </p:txBody>
        </p:sp>
      </p:grpSp>
    </p:spTree>
    <p:extLst>
      <p:ext uri="{BB962C8B-B14F-4D97-AF65-F5344CB8AC3E}">
        <p14:creationId xmlns:p14="http://schemas.microsoft.com/office/powerpoint/2010/main" val="23088819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410"/>
                                        </p:tgtEl>
                                        <p:attrNameLst>
                                          <p:attrName>style.visibility</p:attrName>
                                        </p:attrNameLst>
                                      </p:cBhvr>
                                      <p:to>
                                        <p:strVal val="visible"/>
                                      </p:to>
                                    </p:set>
                                    <p:animEffect transition="in" filter="blinds(horizontal)">
                                      <p:cBhvr>
                                        <p:cTn id="7" dur="500"/>
                                        <p:tgtEl>
                                          <p:spTgt spid="16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Line 3"/>
          <p:cNvSpPr>
            <a:spLocks noChangeShapeType="1"/>
          </p:cNvSpPr>
          <p:nvPr/>
        </p:nvSpPr>
        <p:spPr bwMode="auto">
          <a:xfrm>
            <a:off x="2743200" y="2133600"/>
            <a:ext cx="0" cy="3505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7107" name="Line 4"/>
          <p:cNvSpPr>
            <a:spLocks noChangeShapeType="1"/>
          </p:cNvSpPr>
          <p:nvPr/>
        </p:nvSpPr>
        <p:spPr bwMode="auto">
          <a:xfrm>
            <a:off x="2743200" y="5638800"/>
            <a:ext cx="464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7108" name="Text Box 5"/>
          <p:cNvSpPr txBox="1">
            <a:spLocks noChangeArrowheads="1"/>
          </p:cNvSpPr>
          <p:nvPr/>
        </p:nvSpPr>
        <p:spPr bwMode="auto">
          <a:xfrm>
            <a:off x="1828800" y="21336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Costs($)</a:t>
            </a:r>
            <a:endParaRPr lang="en-US" sz="2400">
              <a:solidFill>
                <a:srgbClr val="2F2B20"/>
              </a:solidFill>
              <a:latin typeface="Times"/>
            </a:endParaRPr>
          </a:p>
        </p:txBody>
      </p:sp>
      <p:sp>
        <p:nvSpPr>
          <p:cNvPr id="47109" name="Text Box 6"/>
          <p:cNvSpPr txBox="1">
            <a:spLocks noChangeArrowheads="1"/>
          </p:cNvSpPr>
          <p:nvPr/>
        </p:nvSpPr>
        <p:spPr bwMode="auto">
          <a:xfrm>
            <a:off x="6934200" y="57912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Quantity</a:t>
            </a:r>
            <a:endParaRPr lang="en-US" sz="2400">
              <a:solidFill>
                <a:srgbClr val="2F2B20"/>
              </a:solidFill>
              <a:latin typeface="Times"/>
            </a:endParaRPr>
          </a:p>
        </p:txBody>
      </p:sp>
      <p:sp>
        <p:nvSpPr>
          <p:cNvPr id="47110" name="Freeform 7"/>
          <p:cNvSpPr>
            <a:spLocks/>
          </p:cNvSpPr>
          <p:nvPr/>
        </p:nvSpPr>
        <p:spPr bwMode="auto">
          <a:xfrm>
            <a:off x="3200400" y="2514600"/>
            <a:ext cx="3200400" cy="1155700"/>
          </a:xfrm>
          <a:custGeom>
            <a:avLst/>
            <a:gdLst>
              <a:gd name="T0" fmla="*/ 0 w 2016"/>
              <a:gd name="T1" fmla="*/ 2147483647 h 728"/>
              <a:gd name="T2" fmla="*/ 2147483647 w 2016"/>
              <a:gd name="T3" fmla="*/ 2147483647 h 728"/>
              <a:gd name="T4" fmla="*/ 2147483647 w 2016"/>
              <a:gd name="T5" fmla="*/ 0 h 728"/>
              <a:gd name="T6" fmla="*/ 0 60000 65536"/>
              <a:gd name="T7" fmla="*/ 0 60000 65536"/>
              <a:gd name="T8" fmla="*/ 0 60000 65536"/>
            </a:gdLst>
            <a:ahLst/>
            <a:cxnLst>
              <a:cxn ang="T6">
                <a:pos x="T0" y="T1"/>
              </a:cxn>
              <a:cxn ang="T7">
                <a:pos x="T2" y="T3"/>
              </a:cxn>
              <a:cxn ang="T8">
                <a:pos x="T4" y="T5"/>
              </a:cxn>
            </a:cxnLst>
            <a:rect l="0" t="0" r="r" b="b"/>
            <a:pathLst>
              <a:path w="2016" h="728">
                <a:moveTo>
                  <a:pt x="0" y="48"/>
                </a:moveTo>
                <a:cubicBezTo>
                  <a:pt x="360" y="388"/>
                  <a:pt x="720" y="728"/>
                  <a:pt x="1056" y="720"/>
                </a:cubicBezTo>
                <a:cubicBezTo>
                  <a:pt x="1392" y="712"/>
                  <a:pt x="1704" y="356"/>
                  <a:pt x="201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7111" name="Text Box 8"/>
          <p:cNvSpPr txBox="1">
            <a:spLocks noChangeArrowheads="1"/>
          </p:cNvSpPr>
          <p:nvPr/>
        </p:nvSpPr>
        <p:spPr bwMode="auto">
          <a:xfrm>
            <a:off x="6553200" y="2286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AC</a:t>
            </a:r>
          </a:p>
        </p:txBody>
      </p:sp>
      <p:sp>
        <p:nvSpPr>
          <p:cNvPr id="47112" name="Text Box 9"/>
          <p:cNvSpPr txBox="1">
            <a:spLocks noChangeArrowheads="1"/>
          </p:cNvSpPr>
          <p:nvPr/>
        </p:nvSpPr>
        <p:spPr bwMode="auto">
          <a:xfrm>
            <a:off x="5638800" y="1828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MC</a:t>
            </a:r>
          </a:p>
        </p:txBody>
      </p:sp>
      <p:sp>
        <p:nvSpPr>
          <p:cNvPr id="47113" name="Freeform 10"/>
          <p:cNvSpPr>
            <a:spLocks/>
          </p:cNvSpPr>
          <p:nvPr/>
        </p:nvSpPr>
        <p:spPr bwMode="auto">
          <a:xfrm>
            <a:off x="2895600" y="2209800"/>
            <a:ext cx="2667000" cy="2298700"/>
          </a:xfrm>
          <a:custGeom>
            <a:avLst/>
            <a:gdLst>
              <a:gd name="T0" fmla="*/ 0 w 1680"/>
              <a:gd name="T1" fmla="*/ 2147483647 h 1448"/>
              <a:gd name="T2" fmla="*/ 2147483647 w 1680"/>
              <a:gd name="T3" fmla="*/ 2147483647 h 1448"/>
              <a:gd name="T4" fmla="*/ 2147483647 w 1680"/>
              <a:gd name="T5" fmla="*/ 2147483647 h 1448"/>
              <a:gd name="T6" fmla="*/ 2147483647 w 1680"/>
              <a:gd name="T7" fmla="*/ 2147483647 h 1448"/>
              <a:gd name="T8" fmla="*/ 2147483647 w 1680"/>
              <a:gd name="T9" fmla="*/ 2147483647 h 1448"/>
              <a:gd name="T10" fmla="*/ 2147483647 w 1680"/>
              <a:gd name="T11" fmla="*/ 0 h 14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80" h="1448">
                <a:moveTo>
                  <a:pt x="0" y="1056"/>
                </a:moveTo>
                <a:cubicBezTo>
                  <a:pt x="76" y="1168"/>
                  <a:pt x="152" y="1280"/>
                  <a:pt x="240" y="1344"/>
                </a:cubicBezTo>
                <a:cubicBezTo>
                  <a:pt x="328" y="1408"/>
                  <a:pt x="424" y="1448"/>
                  <a:pt x="528" y="1440"/>
                </a:cubicBezTo>
                <a:cubicBezTo>
                  <a:pt x="632" y="1432"/>
                  <a:pt x="720" y="1408"/>
                  <a:pt x="864" y="1296"/>
                </a:cubicBezTo>
                <a:cubicBezTo>
                  <a:pt x="1008" y="1184"/>
                  <a:pt x="1256" y="984"/>
                  <a:pt x="1392" y="768"/>
                </a:cubicBezTo>
                <a:cubicBezTo>
                  <a:pt x="1528" y="552"/>
                  <a:pt x="1624" y="136"/>
                  <a:pt x="168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7114" name="Line 11"/>
          <p:cNvSpPr>
            <a:spLocks noChangeShapeType="1"/>
          </p:cNvSpPr>
          <p:nvPr/>
        </p:nvSpPr>
        <p:spPr bwMode="auto">
          <a:xfrm>
            <a:off x="4953000" y="3657600"/>
            <a:ext cx="0" cy="19812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grpSp>
        <p:nvGrpSpPr>
          <p:cNvPr id="17425" name="Group 17"/>
          <p:cNvGrpSpPr>
            <a:grpSpLocks/>
          </p:cNvGrpSpPr>
          <p:nvPr/>
        </p:nvGrpSpPr>
        <p:grpSpPr bwMode="auto">
          <a:xfrm>
            <a:off x="609600" y="2667000"/>
            <a:ext cx="6096000" cy="2133600"/>
            <a:chOff x="288" y="1680"/>
            <a:chExt cx="3840" cy="1344"/>
          </a:xfrm>
        </p:grpSpPr>
        <p:sp>
          <p:nvSpPr>
            <p:cNvPr id="47117" name="Text Box 13"/>
            <p:cNvSpPr txBox="1">
              <a:spLocks noChangeArrowheads="1"/>
            </p:cNvSpPr>
            <p:nvPr/>
          </p:nvSpPr>
          <p:spPr bwMode="auto">
            <a:xfrm>
              <a:off x="288" y="1680"/>
              <a:ext cx="124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If MC&gt;AC then AC will be increasing</a:t>
              </a:r>
            </a:p>
          </p:txBody>
        </p:sp>
        <p:sp>
          <p:nvSpPr>
            <p:cNvPr id="47118" name="Line 14"/>
            <p:cNvSpPr>
              <a:spLocks noChangeShapeType="1"/>
            </p:cNvSpPr>
            <p:nvPr/>
          </p:nvSpPr>
          <p:spPr bwMode="auto">
            <a:xfrm>
              <a:off x="3072" y="3024"/>
              <a:ext cx="10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grpSp>
      <p:sp>
        <p:nvSpPr>
          <p:cNvPr id="17424" name="Rectangle 16"/>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defRPr/>
            </a:pPr>
            <a:r>
              <a:rPr lang="en-US" sz="3600">
                <a:solidFill>
                  <a:srgbClr val="675E47"/>
                </a:solidFill>
                <a:effectLst>
                  <a:outerShdw blurRad="38100" dist="38100" dir="2700000" algn="tl">
                    <a:srgbClr val="000000"/>
                  </a:outerShdw>
                </a:effectLst>
                <a:latin typeface="Sand" charset="0"/>
              </a:rPr>
              <a:t>Marginal Cost &amp; Average Cost</a:t>
            </a:r>
            <a:endParaRPr lang="en-US" sz="4400">
              <a:solidFill>
                <a:srgbClr val="675E47"/>
              </a:solidFill>
              <a:effectLst>
                <a:outerShdw blurRad="38100" dist="38100" dir="2700000" algn="tl">
                  <a:srgbClr val="000000"/>
                </a:outerShdw>
              </a:effectLst>
              <a:latin typeface="Tahoma" pitchFamily="34" charset="0"/>
            </a:endParaRPr>
          </a:p>
        </p:txBody>
      </p:sp>
    </p:spTree>
    <p:extLst>
      <p:ext uri="{BB962C8B-B14F-4D97-AF65-F5344CB8AC3E}">
        <p14:creationId xmlns:p14="http://schemas.microsoft.com/office/powerpoint/2010/main" val="193026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25"/>
                                        </p:tgtEl>
                                        <p:attrNameLst>
                                          <p:attrName>style.visibility</p:attrName>
                                        </p:attrNameLst>
                                      </p:cBhvr>
                                      <p:to>
                                        <p:strVal val="visible"/>
                                      </p:to>
                                    </p:set>
                                    <p:anim calcmode="lin" valueType="num">
                                      <p:cBhvr additive="base">
                                        <p:cTn id="7" dur="500" fill="hold"/>
                                        <p:tgtEl>
                                          <p:spTgt spid="17425"/>
                                        </p:tgtEl>
                                        <p:attrNameLst>
                                          <p:attrName>ppt_x</p:attrName>
                                        </p:attrNameLst>
                                      </p:cBhvr>
                                      <p:tavLst>
                                        <p:tav tm="0">
                                          <p:val>
                                            <p:strVal val="#ppt_x"/>
                                          </p:val>
                                        </p:tav>
                                        <p:tav tm="100000">
                                          <p:val>
                                            <p:strVal val="#ppt_x"/>
                                          </p:val>
                                        </p:tav>
                                      </p:tavLst>
                                    </p:anim>
                                    <p:anim calcmode="lin" valueType="num">
                                      <p:cBhvr additive="base">
                                        <p:cTn id="8" dur="500" fill="hold"/>
                                        <p:tgtEl>
                                          <p:spTgt spid="174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3"/>
          <p:cNvSpPr>
            <a:spLocks noChangeShapeType="1"/>
          </p:cNvSpPr>
          <p:nvPr/>
        </p:nvSpPr>
        <p:spPr bwMode="auto">
          <a:xfrm>
            <a:off x="2743200" y="2133600"/>
            <a:ext cx="0" cy="3505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8131" name="Line 4"/>
          <p:cNvSpPr>
            <a:spLocks noChangeShapeType="1"/>
          </p:cNvSpPr>
          <p:nvPr/>
        </p:nvSpPr>
        <p:spPr bwMode="auto">
          <a:xfrm>
            <a:off x="2743200" y="5638800"/>
            <a:ext cx="464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8132" name="Text Box 5"/>
          <p:cNvSpPr txBox="1">
            <a:spLocks noChangeArrowheads="1"/>
          </p:cNvSpPr>
          <p:nvPr/>
        </p:nvSpPr>
        <p:spPr bwMode="auto">
          <a:xfrm>
            <a:off x="1828800" y="21336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Costs($)</a:t>
            </a:r>
            <a:endParaRPr lang="en-US" sz="2400">
              <a:solidFill>
                <a:srgbClr val="2F2B20"/>
              </a:solidFill>
              <a:latin typeface="Times"/>
            </a:endParaRPr>
          </a:p>
        </p:txBody>
      </p:sp>
      <p:sp>
        <p:nvSpPr>
          <p:cNvPr id="48133" name="Text Box 6"/>
          <p:cNvSpPr txBox="1">
            <a:spLocks noChangeArrowheads="1"/>
          </p:cNvSpPr>
          <p:nvPr/>
        </p:nvSpPr>
        <p:spPr bwMode="auto">
          <a:xfrm>
            <a:off x="6934200" y="57912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Quantity</a:t>
            </a:r>
            <a:endParaRPr lang="en-US" sz="2400">
              <a:solidFill>
                <a:srgbClr val="2F2B20"/>
              </a:solidFill>
              <a:latin typeface="Times"/>
            </a:endParaRPr>
          </a:p>
        </p:txBody>
      </p:sp>
      <p:sp>
        <p:nvSpPr>
          <p:cNvPr id="48134" name="Freeform 7"/>
          <p:cNvSpPr>
            <a:spLocks/>
          </p:cNvSpPr>
          <p:nvPr/>
        </p:nvSpPr>
        <p:spPr bwMode="auto">
          <a:xfrm>
            <a:off x="3200400" y="2514600"/>
            <a:ext cx="3200400" cy="1155700"/>
          </a:xfrm>
          <a:custGeom>
            <a:avLst/>
            <a:gdLst>
              <a:gd name="T0" fmla="*/ 0 w 2016"/>
              <a:gd name="T1" fmla="*/ 2147483647 h 728"/>
              <a:gd name="T2" fmla="*/ 2147483647 w 2016"/>
              <a:gd name="T3" fmla="*/ 2147483647 h 728"/>
              <a:gd name="T4" fmla="*/ 2147483647 w 2016"/>
              <a:gd name="T5" fmla="*/ 0 h 728"/>
              <a:gd name="T6" fmla="*/ 0 60000 65536"/>
              <a:gd name="T7" fmla="*/ 0 60000 65536"/>
              <a:gd name="T8" fmla="*/ 0 60000 65536"/>
            </a:gdLst>
            <a:ahLst/>
            <a:cxnLst>
              <a:cxn ang="T6">
                <a:pos x="T0" y="T1"/>
              </a:cxn>
              <a:cxn ang="T7">
                <a:pos x="T2" y="T3"/>
              </a:cxn>
              <a:cxn ang="T8">
                <a:pos x="T4" y="T5"/>
              </a:cxn>
            </a:cxnLst>
            <a:rect l="0" t="0" r="r" b="b"/>
            <a:pathLst>
              <a:path w="2016" h="728">
                <a:moveTo>
                  <a:pt x="0" y="48"/>
                </a:moveTo>
                <a:cubicBezTo>
                  <a:pt x="360" y="388"/>
                  <a:pt x="720" y="728"/>
                  <a:pt x="1056" y="720"/>
                </a:cubicBezTo>
                <a:cubicBezTo>
                  <a:pt x="1392" y="712"/>
                  <a:pt x="1704" y="356"/>
                  <a:pt x="201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8135" name="Text Box 8"/>
          <p:cNvSpPr txBox="1">
            <a:spLocks noChangeArrowheads="1"/>
          </p:cNvSpPr>
          <p:nvPr/>
        </p:nvSpPr>
        <p:spPr bwMode="auto">
          <a:xfrm>
            <a:off x="6553200" y="2286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AC</a:t>
            </a:r>
          </a:p>
        </p:txBody>
      </p:sp>
      <p:sp>
        <p:nvSpPr>
          <p:cNvPr id="48136" name="Text Box 9"/>
          <p:cNvSpPr txBox="1">
            <a:spLocks noChangeArrowheads="1"/>
          </p:cNvSpPr>
          <p:nvPr/>
        </p:nvSpPr>
        <p:spPr bwMode="auto">
          <a:xfrm>
            <a:off x="5638800" y="1828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MC</a:t>
            </a:r>
          </a:p>
        </p:txBody>
      </p:sp>
      <p:sp>
        <p:nvSpPr>
          <p:cNvPr id="48137" name="Freeform 10"/>
          <p:cNvSpPr>
            <a:spLocks/>
          </p:cNvSpPr>
          <p:nvPr/>
        </p:nvSpPr>
        <p:spPr bwMode="auto">
          <a:xfrm>
            <a:off x="2895600" y="2209800"/>
            <a:ext cx="2667000" cy="2298700"/>
          </a:xfrm>
          <a:custGeom>
            <a:avLst/>
            <a:gdLst>
              <a:gd name="T0" fmla="*/ 0 w 1680"/>
              <a:gd name="T1" fmla="*/ 2147483647 h 1448"/>
              <a:gd name="T2" fmla="*/ 2147483647 w 1680"/>
              <a:gd name="T3" fmla="*/ 2147483647 h 1448"/>
              <a:gd name="T4" fmla="*/ 2147483647 w 1680"/>
              <a:gd name="T5" fmla="*/ 2147483647 h 1448"/>
              <a:gd name="T6" fmla="*/ 2147483647 w 1680"/>
              <a:gd name="T7" fmla="*/ 2147483647 h 1448"/>
              <a:gd name="T8" fmla="*/ 2147483647 w 1680"/>
              <a:gd name="T9" fmla="*/ 2147483647 h 1448"/>
              <a:gd name="T10" fmla="*/ 2147483647 w 1680"/>
              <a:gd name="T11" fmla="*/ 0 h 14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80" h="1448">
                <a:moveTo>
                  <a:pt x="0" y="1056"/>
                </a:moveTo>
                <a:cubicBezTo>
                  <a:pt x="76" y="1168"/>
                  <a:pt x="152" y="1280"/>
                  <a:pt x="240" y="1344"/>
                </a:cubicBezTo>
                <a:cubicBezTo>
                  <a:pt x="328" y="1408"/>
                  <a:pt x="424" y="1448"/>
                  <a:pt x="528" y="1440"/>
                </a:cubicBezTo>
                <a:cubicBezTo>
                  <a:pt x="632" y="1432"/>
                  <a:pt x="720" y="1408"/>
                  <a:pt x="864" y="1296"/>
                </a:cubicBezTo>
                <a:cubicBezTo>
                  <a:pt x="1008" y="1184"/>
                  <a:pt x="1256" y="984"/>
                  <a:pt x="1392" y="768"/>
                </a:cubicBezTo>
                <a:cubicBezTo>
                  <a:pt x="1528" y="552"/>
                  <a:pt x="1624" y="136"/>
                  <a:pt x="168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8138" name="Line 11"/>
          <p:cNvSpPr>
            <a:spLocks noChangeShapeType="1"/>
          </p:cNvSpPr>
          <p:nvPr/>
        </p:nvSpPr>
        <p:spPr bwMode="auto">
          <a:xfrm>
            <a:off x="4953000" y="3657600"/>
            <a:ext cx="0" cy="19812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18445" name="Text Box 13"/>
          <p:cNvSpPr txBox="1">
            <a:spLocks noChangeArrowheads="1"/>
          </p:cNvSpPr>
          <p:nvPr/>
        </p:nvSpPr>
        <p:spPr bwMode="auto">
          <a:xfrm>
            <a:off x="457200" y="2667000"/>
            <a:ext cx="1981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MC cuts AC at its minimum point - this is the technical optimum</a:t>
            </a:r>
          </a:p>
        </p:txBody>
      </p:sp>
      <p:sp>
        <p:nvSpPr>
          <p:cNvPr id="18448" name="Line 16"/>
          <p:cNvSpPr>
            <a:spLocks noChangeShapeType="1"/>
          </p:cNvSpPr>
          <p:nvPr/>
        </p:nvSpPr>
        <p:spPr bwMode="auto">
          <a:xfrm flipH="1" flipV="1">
            <a:off x="4953000" y="3733800"/>
            <a:ext cx="1066800" cy="7620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18449" name="Rectangle 17"/>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defRPr/>
            </a:pPr>
            <a:r>
              <a:rPr lang="en-US" sz="3600">
                <a:solidFill>
                  <a:srgbClr val="675E47"/>
                </a:solidFill>
                <a:effectLst>
                  <a:outerShdw blurRad="38100" dist="38100" dir="2700000" algn="tl">
                    <a:srgbClr val="000000"/>
                  </a:outerShdw>
                </a:effectLst>
                <a:latin typeface="Sand" charset="0"/>
              </a:rPr>
              <a:t>Marginal Cost &amp; Average Cost</a:t>
            </a:r>
            <a:endParaRPr lang="en-US" sz="4400">
              <a:solidFill>
                <a:srgbClr val="675E47"/>
              </a:solidFill>
              <a:effectLst>
                <a:outerShdw blurRad="38100" dist="38100" dir="2700000" algn="tl">
                  <a:srgbClr val="000000"/>
                </a:outerShdw>
              </a:effectLst>
              <a:latin typeface="Tahoma" pitchFamily="34" charset="0"/>
            </a:endParaRPr>
          </a:p>
        </p:txBody>
      </p:sp>
    </p:spTree>
    <p:extLst>
      <p:ext uri="{BB962C8B-B14F-4D97-AF65-F5344CB8AC3E}">
        <p14:creationId xmlns:p14="http://schemas.microsoft.com/office/powerpoint/2010/main" val="2854130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45">
                                            <p:txEl>
                                              <p:pRg st="0" end="0"/>
                                            </p:txEl>
                                          </p:spTgt>
                                        </p:tgtEl>
                                        <p:attrNameLst>
                                          <p:attrName>style.visibility</p:attrName>
                                        </p:attrNameLst>
                                      </p:cBhvr>
                                      <p:to>
                                        <p:strVal val="visible"/>
                                      </p:to>
                                    </p:set>
                                    <p:anim calcmode="lin" valueType="num">
                                      <p:cBhvr additive="base">
                                        <p:cTn id="7" dur="500" fill="hold"/>
                                        <p:tgtEl>
                                          <p:spTgt spid="1844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4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18448"/>
                                        </p:tgtEl>
                                        <p:attrNameLst>
                                          <p:attrName>style.visibility</p:attrName>
                                        </p:attrNameLst>
                                      </p:cBhvr>
                                      <p:to>
                                        <p:strVal val="visible"/>
                                      </p:to>
                                    </p:set>
                                    <p:animEffect transition="in" filter="randombar(horizontal)">
                                      <p:cBhvr>
                                        <p:cTn id="13" dur="500"/>
                                        <p:tgtEl>
                                          <p:spTgt spid="18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5" grpId="0" build="p" autoUpdateAnimBg="0"/>
      <p:bldP spid="1844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defRPr/>
            </a:pPr>
            <a:r>
              <a:rPr lang="en-US" sz="2800">
                <a:solidFill>
                  <a:srgbClr val="675E47"/>
                </a:solidFill>
                <a:effectLst>
                  <a:outerShdw blurRad="38100" dist="38100" dir="2700000" algn="tl">
                    <a:srgbClr val="000000"/>
                  </a:outerShdw>
                </a:effectLst>
                <a:latin typeface="Sand" charset="0"/>
              </a:rPr>
              <a:t>Marginal Cost &amp; Average Variable Cost</a:t>
            </a:r>
            <a:endParaRPr lang="en-US" sz="4400">
              <a:solidFill>
                <a:srgbClr val="675E47"/>
              </a:solidFill>
              <a:effectLst>
                <a:outerShdw blurRad="38100" dist="38100" dir="2700000" algn="tl">
                  <a:srgbClr val="000000"/>
                </a:outerShdw>
              </a:effectLst>
              <a:latin typeface="Tahoma" pitchFamily="34" charset="0"/>
            </a:endParaRPr>
          </a:p>
        </p:txBody>
      </p:sp>
      <p:sp>
        <p:nvSpPr>
          <p:cNvPr id="49155" name="Line 3"/>
          <p:cNvSpPr>
            <a:spLocks noChangeShapeType="1"/>
          </p:cNvSpPr>
          <p:nvPr/>
        </p:nvSpPr>
        <p:spPr bwMode="auto">
          <a:xfrm>
            <a:off x="2743200" y="2133600"/>
            <a:ext cx="0" cy="3505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9156" name="Line 4"/>
          <p:cNvSpPr>
            <a:spLocks noChangeShapeType="1"/>
          </p:cNvSpPr>
          <p:nvPr/>
        </p:nvSpPr>
        <p:spPr bwMode="auto">
          <a:xfrm>
            <a:off x="2743200" y="5638800"/>
            <a:ext cx="464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9157" name="Text Box 5"/>
          <p:cNvSpPr txBox="1">
            <a:spLocks noChangeArrowheads="1"/>
          </p:cNvSpPr>
          <p:nvPr/>
        </p:nvSpPr>
        <p:spPr bwMode="auto">
          <a:xfrm>
            <a:off x="1828800" y="21336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Costs($)</a:t>
            </a:r>
            <a:endParaRPr lang="en-US" sz="2400">
              <a:solidFill>
                <a:srgbClr val="2F2B20"/>
              </a:solidFill>
              <a:latin typeface="Times"/>
            </a:endParaRPr>
          </a:p>
        </p:txBody>
      </p:sp>
      <p:sp>
        <p:nvSpPr>
          <p:cNvPr id="49158" name="Text Box 6"/>
          <p:cNvSpPr txBox="1">
            <a:spLocks noChangeArrowheads="1"/>
          </p:cNvSpPr>
          <p:nvPr/>
        </p:nvSpPr>
        <p:spPr bwMode="auto">
          <a:xfrm>
            <a:off x="6934200" y="57912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Quantity</a:t>
            </a:r>
            <a:endParaRPr lang="en-US" sz="2400">
              <a:solidFill>
                <a:srgbClr val="2F2B20"/>
              </a:solidFill>
              <a:latin typeface="Times"/>
            </a:endParaRPr>
          </a:p>
        </p:txBody>
      </p:sp>
      <p:sp>
        <p:nvSpPr>
          <p:cNvPr id="49159" name="Freeform 7"/>
          <p:cNvSpPr>
            <a:spLocks/>
          </p:cNvSpPr>
          <p:nvPr/>
        </p:nvSpPr>
        <p:spPr bwMode="auto">
          <a:xfrm>
            <a:off x="3200400" y="2514600"/>
            <a:ext cx="3200400" cy="1155700"/>
          </a:xfrm>
          <a:custGeom>
            <a:avLst/>
            <a:gdLst>
              <a:gd name="T0" fmla="*/ 0 w 2016"/>
              <a:gd name="T1" fmla="*/ 2147483647 h 728"/>
              <a:gd name="T2" fmla="*/ 2147483647 w 2016"/>
              <a:gd name="T3" fmla="*/ 2147483647 h 728"/>
              <a:gd name="T4" fmla="*/ 2147483647 w 2016"/>
              <a:gd name="T5" fmla="*/ 0 h 728"/>
              <a:gd name="T6" fmla="*/ 0 60000 65536"/>
              <a:gd name="T7" fmla="*/ 0 60000 65536"/>
              <a:gd name="T8" fmla="*/ 0 60000 65536"/>
            </a:gdLst>
            <a:ahLst/>
            <a:cxnLst>
              <a:cxn ang="T6">
                <a:pos x="T0" y="T1"/>
              </a:cxn>
              <a:cxn ang="T7">
                <a:pos x="T2" y="T3"/>
              </a:cxn>
              <a:cxn ang="T8">
                <a:pos x="T4" y="T5"/>
              </a:cxn>
            </a:cxnLst>
            <a:rect l="0" t="0" r="r" b="b"/>
            <a:pathLst>
              <a:path w="2016" h="728">
                <a:moveTo>
                  <a:pt x="0" y="48"/>
                </a:moveTo>
                <a:cubicBezTo>
                  <a:pt x="360" y="388"/>
                  <a:pt x="720" y="728"/>
                  <a:pt x="1056" y="720"/>
                </a:cubicBezTo>
                <a:cubicBezTo>
                  <a:pt x="1392" y="712"/>
                  <a:pt x="1704" y="356"/>
                  <a:pt x="201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49160" name="Text Box 8"/>
          <p:cNvSpPr txBox="1">
            <a:spLocks noChangeArrowheads="1"/>
          </p:cNvSpPr>
          <p:nvPr/>
        </p:nvSpPr>
        <p:spPr bwMode="auto">
          <a:xfrm>
            <a:off x="6553200" y="2286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AC</a:t>
            </a:r>
          </a:p>
        </p:txBody>
      </p:sp>
      <p:sp>
        <p:nvSpPr>
          <p:cNvPr id="49161" name="Text Box 9"/>
          <p:cNvSpPr txBox="1">
            <a:spLocks noChangeArrowheads="1"/>
          </p:cNvSpPr>
          <p:nvPr/>
        </p:nvSpPr>
        <p:spPr bwMode="auto">
          <a:xfrm>
            <a:off x="5638800" y="1828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MC</a:t>
            </a:r>
          </a:p>
        </p:txBody>
      </p:sp>
      <p:sp>
        <p:nvSpPr>
          <p:cNvPr id="49162" name="Freeform 10"/>
          <p:cNvSpPr>
            <a:spLocks/>
          </p:cNvSpPr>
          <p:nvPr/>
        </p:nvSpPr>
        <p:spPr bwMode="auto">
          <a:xfrm>
            <a:off x="2895600" y="2209800"/>
            <a:ext cx="2667000" cy="2298700"/>
          </a:xfrm>
          <a:custGeom>
            <a:avLst/>
            <a:gdLst>
              <a:gd name="T0" fmla="*/ 0 w 1680"/>
              <a:gd name="T1" fmla="*/ 2147483647 h 1448"/>
              <a:gd name="T2" fmla="*/ 2147483647 w 1680"/>
              <a:gd name="T3" fmla="*/ 2147483647 h 1448"/>
              <a:gd name="T4" fmla="*/ 2147483647 w 1680"/>
              <a:gd name="T5" fmla="*/ 2147483647 h 1448"/>
              <a:gd name="T6" fmla="*/ 2147483647 w 1680"/>
              <a:gd name="T7" fmla="*/ 2147483647 h 1448"/>
              <a:gd name="T8" fmla="*/ 2147483647 w 1680"/>
              <a:gd name="T9" fmla="*/ 2147483647 h 1448"/>
              <a:gd name="T10" fmla="*/ 2147483647 w 1680"/>
              <a:gd name="T11" fmla="*/ 0 h 14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80" h="1448">
                <a:moveTo>
                  <a:pt x="0" y="1056"/>
                </a:moveTo>
                <a:cubicBezTo>
                  <a:pt x="76" y="1168"/>
                  <a:pt x="152" y="1280"/>
                  <a:pt x="240" y="1344"/>
                </a:cubicBezTo>
                <a:cubicBezTo>
                  <a:pt x="328" y="1408"/>
                  <a:pt x="424" y="1448"/>
                  <a:pt x="528" y="1440"/>
                </a:cubicBezTo>
                <a:cubicBezTo>
                  <a:pt x="632" y="1432"/>
                  <a:pt x="720" y="1408"/>
                  <a:pt x="864" y="1296"/>
                </a:cubicBezTo>
                <a:cubicBezTo>
                  <a:pt x="1008" y="1184"/>
                  <a:pt x="1256" y="984"/>
                  <a:pt x="1392" y="768"/>
                </a:cubicBezTo>
                <a:cubicBezTo>
                  <a:pt x="1528" y="552"/>
                  <a:pt x="1624" y="136"/>
                  <a:pt x="168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19469" name="Text Box 13"/>
          <p:cNvSpPr txBox="1">
            <a:spLocks noChangeArrowheads="1"/>
          </p:cNvSpPr>
          <p:nvPr/>
        </p:nvSpPr>
        <p:spPr bwMode="auto">
          <a:xfrm>
            <a:off x="457200" y="2667000"/>
            <a:ext cx="1981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MC also cuts AVC at its minimum point</a:t>
            </a:r>
          </a:p>
        </p:txBody>
      </p:sp>
      <p:sp>
        <p:nvSpPr>
          <p:cNvPr id="49164" name="Text Box 17"/>
          <p:cNvSpPr txBox="1">
            <a:spLocks noChangeArrowheads="1"/>
          </p:cNvSpPr>
          <p:nvPr/>
        </p:nvSpPr>
        <p:spPr bwMode="auto">
          <a:xfrm>
            <a:off x="6477000" y="2667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AVC</a:t>
            </a:r>
          </a:p>
        </p:txBody>
      </p:sp>
      <p:sp>
        <p:nvSpPr>
          <p:cNvPr id="49165" name="Freeform 19"/>
          <p:cNvSpPr>
            <a:spLocks/>
          </p:cNvSpPr>
          <p:nvPr/>
        </p:nvSpPr>
        <p:spPr bwMode="auto">
          <a:xfrm>
            <a:off x="3276600" y="2819400"/>
            <a:ext cx="3048000" cy="1168400"/>
          </a:xfrm>
          <a:custGeom>
            <a:avLst/>
            <a:gdLst>
              <a:gd name="T0" fmla="*/ 0 w 1920"/>
              <a:gd name="T1" fmla="*/ 2147483647 h 736"/>
              <a:gd name="T2" fmla="*/ 2147483647 w 1920"/>
              <a:gd name="T3" fmla="*/ 2147483647 h 736"/>
              <a:gd name="T4" fmla="*/ 2147483647 w 1920"/>
              <a:gd name="T5" fmla="*/ 2147483647 h 736"/>
              <a:gd name="T6" fmla="*/ 2147483647 w 1920"/>
              <a:gd name="T7" fmla="*/ 2147483647 h 736"/>
              <a:gd name="T8" fmla="*/ 2147483647 w 1920"/>
              <a:gd name="T9" fmla="*/ 0 h 7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736">
                <a:moveTo>
                  <a:pt x="0" y="480"/>
                </a:moveTo>
                <a:cubicBezTo>
                  <a:pt x="144" y="556"/>
                  <a:pt x="288" y="632"/>
                  <a:pt x="432" y="672"/>
                </a:cubicBezTo>
                <a:cubicBezTo>
                  <a:pt x="576" y="712"/>
                  <a:pt x="704" y="736"/>
                  <a:pt x="864" y="720"/>
                </a:cubicBezTo>
                <a:cubicBezTo>
                  <a:pt x="1024" y="704"/>
                  <a:pt x="1216" y="696"/>
                  <a:pt x="1392" y="576"/>
                </a:cubicBezTo>
                <a:cubicBezTo>
                  <a:pt x="1568" y="456"/>
                  <a:pt x="1824" y="104"/>
                  <a:pt x="192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19476" name="Line 20"/>
          <p:cNvSpPr>
            <a:spLocks noChangeShapeType="1"/>
          </p:cNvSpPr>
          <p:nvPr/>
        </p:nvSpPr>
        <p:spPr bwMode="auto">
          <a:xfrm flipH="1" flipV="1">
            <a:off x="4648200" y="4038600"/>
            <a:ext cx="533400" cy="12954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Tree>
    <p:extLst>
      <p:ext uri="{BB962C8B-B14F-4D97-AF65-F5344CB8AC3E}">
        <p14:creationId xmlns:p14="http://schemas.microsoft.com/office/powerpoint/2010/main" val="19211896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9469"/>
                                        </p:tgtEl>
                                        <p:attrNameLst>
                                          <p:attrName>style.visibility</p:attrName>
                                        </p:attrNameLst>
                                      </p:cBhvr>
                                      <p:to>
                                        <p:strVal val="visible"/>
                                      </p:to>
                                    </p:set>
                                    <p:anim calcmode="lin" valueType="num">
                                      <p:cBhvr additive="base">
                                        <p:cTn id="7" dur="500" fill="hold"/>
                                        <p:tgtEl>
                                          <p:spTgt spid="19469"/>
                                        </p:tgtEl>
                                        <p:attrNameLst>
                                          <p:attrName>ppt_x</p:attrName>
                                        </p:attrNameLst>
                                      </p:cBhvr>
                                      <p:tavLst>
                                        <p:tav tm="0">
                                          <p:val>
                                            <p:strVal val="0-#ppt_w/2"/>
                                          </p:val>
                                        </p:tav>
                                        <p:tav tm="100000">
                                          <p:val>
                                            <p:strVal val="#ppt_x"/>
                                          </p:val>
                                        </p:tav>
                                      </p:tavLst>
                                    </p:anim>
                                    <p:anim calcmode="lin" valueType="num">
                                      <p:cBhvr additive="base">
                                        <p:cTn id="8" dur="500" fill="hold"/>
                                        <p:tgtEl>
                                          <p:spTgt spid="1946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19476"/>
                                        </p:tgtEl>
                                        <p:attrNameLst>
                                          <p:attrName>style.visibility</p:attrName>
                                        </p:attrNameLst>
                                      </p:cBhvr>
                                      <p:to>
                                        <p:strVal val="visible"/>
                                      </p:to>
                                    </p:set>
                                    <p:animEffect transition="in" filter="randombar(horizontal)">
                                      <p:cBhvr>
                                        <p:cTn id="13" dur="500"/>
                                        <p:tgtEl>
                                          <p:spTgt spid="19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9" grpId="0" autoUpdateAnimBg="0"/>
      <p:bldP spid="194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fontAlgn="auto" hangingPunct="1">
              <a:spcAft>
                <a:spcPts val="0"/>
              </a:spcAft>
              <a:defRPr/>
            </a:pPr>
            <a:r>
              <a:rPr lang="en-US"/>
              <a:t>ECONOMIC COSTS</a:t>
            </a:r>
          </a:p>
        </p:txBody>
      </p:sp>
      <p:sp>
        <p:nvSpPr>
          <p:cNvPr id="51203" name="Rectangle 3"/>
          <p:cNvSpPr>
            <a:spLocks noGrp="1" noChangeArrowheads="1"/>
          </p:cNvSpPr>
          <p:nvPr>
            <p:ph idx="1"/>
          </p:nvPr>
        </p:nvSpPr>
        <p:spPr>
          <a:xfrm>
            <a:off x="457200" y="1981200"/>
            <a:ext cx="8229600" cy="3352800"/>
          </a:xfrm>
        </p:spPr>
        <p:txBody>
          <a:bodyPr/>
          <a:lstStyle/>
          <a:p>
            <a:pPr eaLnBrk="1" hangingPunct="1"/>
            <a:r>
              <a:rPr lang="en-US" smtClean="0"/>
              <a:t>Economic costs = accounting costs + opportunity costs. </a:t>
            </a:r>
          </a:p>
          <a:p>
            <a:pPr eaLnBrk="1" hangingPunct="1"/>
            <a:r>
              <a:rPr lang="en-US" smtClean="0"/>
              <a:t>Economic profit = revenue – economic costs.</a:t>
            </a:r>
          </a:p>
          <a:p>
            <a:pPr eaLnBrk="1" hangingPunct="1"/>
            <a:r>
              <a:rPr lang="en-US" smtClean="0"/>
              <a:t>Economic profit = revenue – (accounting costs + opportunity costs). </a:t>
            </a:r>
          </a:p>
        </p:txBody>
      </p:sp>
    </p:spTree>
    <p:extLst>
      <p:ext uri="{BB962C8B-B14F-4D97-AF65-F5344CB8AC3E}">
        <p14:creationId xmlns:p14="http://schemas.microsoft.com/office/powerpoint/2010/main" val="47727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2" dur="500"/>
                                        <p:tgtEl>
                                          <p:spTgt spid="51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7" dur="500"/>
                                        <p:tgtEl>
                                          <p:spTgt spid="51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defRPr/>
            </a:pPr>
            <a:r>
              <a:rPr lang="en-US" sz="4000">
                <a:solidFill>
                  <a:srgbClr val="675E47"/>
                </a:solidFill>
                <a:effectLst>
                  <a:outerShdw blurRad="38100" dist="38100" dir="2700000" algn="tl">
                    <a:srgbClr val="000000"/>
                  </a:outerShdw>
                </a:effectLst>
                <a:latin typeface="Sand" charset="0"/>
              </a:rPr>
              <a:t>Break Even &amp; Shut Down</a:t>
            </a:r>
            <a:endParaRPr lang="en-US" sz="4400">
              <a:solidFill>
                <a:srgbClr val="675E47"/>
              </a:solidFill>
              <a:effectLst>
                <a:outerShdw blurRad="38100" dist="38100" dir="2700000" algn="tl">
                  <a:srgbClr val="000000"/>
                </a:outerShdw>
              </a:effectLst>
              <a:latin typeface="Tahoma" pitchFamily="34" charset="0"/>
            </a:endParaRPr>
          </a:p>
        </p:txBody>
      </p:sp>
      <p:sp>
        <p:nvSpPr>
          <p:cNvPr id="50179" name="Line 3"/>
          <p:cNvSpPr>
            <a:spLocks noChangeShapeType="1"/>
          </p:cNvSpPr>
          <p:nvPr/>
        </p:nvSpPr>
        <p:spPr bwMode="auto">
          <a:xfrm>
            <a:off x="2743200" y="2133600"/>
            <a:ext cx="0" cy="3505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50180" name="Line 4"/>
          <p:cNvSpPr>
            <a:spLocks noChangeShapeType="1"/>
          </p:cNvSpPr>
          <p:nvPr/>
        </p:nvSpPr>
        <p:spPr bwMode="auto">
          <a:xfrm>
            <a:off x="2743200" y="5638800"/>
            <a:ext cx="464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50181" name="Text Box 5"/>
          <p:cNvSpPr txBox="1">
            <a:spLocks noChangeArrowheads="1"/>
          </p:cNvSpPr>
          <p:nvPr/>
        </p:nvSpPr>
        <p:spPr bwMode="auto">
          <a:xfrm>
            <a:off x="1828800" y="21336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Costs($)</a:t>
            </a:r>
            <a:endParaRPr lang="en-US" sz="2400">
              <a:solidFill>
                <a:srgbClr val="2F2B20"/>
              </a:solidFill>
              <a:latin typeface="Times"/>
            </a:endParaRPr>
          </a:p>
        </p:txBody>
      </p:sp>
      <p:sp>
        <p:nvSpPr>
          <p:cNvPr id="50182" name="Text Box 6"/>
          <p:cNvSpPr txBox="1">
            <a:spLocks noChangeArrowheads="1"/>
          </p:cNvSpPr>
          <p:nvPr/>
        </p:nvSpPr>
        <p:spPr bwMode="auto">
          <a:xfrm>
            <a:off x="6934200" y="57912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Quantity</a:t>
            </a:r>
            <a:endParaRPr lang="en-US" sz="2400">
              <a:solidFill>
                <a:srgbClr val="2F2B20"/>
              </a:solidFill>
              <a:latin typeface="Times"/>
            </a:endParaRPr>
          </a:p>
        </p:txBody>
      </p:sp>
      <p:sp>
        <p:nvSpPr>
          <p:cNvPr id="50183" name="Freeform 7"/>
          <p:cNvSpPr>
            <a:spLocks/>
          </p:cNvSpPr>
          <p:nvPr/>
        </p:nvSpPr>
        <p:spPr bwMode="auto">
          <a:xfrm>
            <a:off x="3200400" y="2514600"/>
            <a:ext cx="3200400" cy="1155700"/>
          </a:xfrm>
          <a:custGeom>
            <a:avLst/>
            <a:gdLst>
              <a:gd name="T0" fmla="*/ 0 w 2016"/>
              <a:gd name="T1" fmla="*/ 2147483647 h 728"/>
              <a:gd name="T2" fmla="*/ 2147483647 w 2016"/>
              <a:gd name="T3" fmla="*/ 2147483647 h 728"/>
              <a:gd name="T4" fmla="*/ 2147483647 w 2016"/>
              <a:gd name="T5" fmla="*/ 0 h 728"/>
              <a:gd name="T6" fmla="*/ 0 60000 65536"/>
              <a:gd name="T7" fmla="*/ 0 60000 65536"/>
              <a:gd name="T8" fmla="*/ 0 60000 65536"/>
            </a:gdLst>
            <a:ahLst/>
            <a:cxnLst>
              <a:cxn ang="T6">
                <a:pos x="T0" y="T1"/>
              </a:cxn>
              <a:cxn ang="T7">
                <a:pos x="T2" y="T3"/>
              </a:cxn>
              <a:cxn ang="T8">
                <a:pos x="T4" y="T5"/>
              </a:cxn>
            </a:cxnLst>
            <a:rect l="0" t="0" r="r" b="b"/>
            <a:pathLst>
              <a:path w="2016" h="728">
                <a:moveTo>
                  <a:pt x="0" y="48"/>
                </a:moveTo>
                <a:cubicBezTo>
                  <a:pt x="360" y="388"/>
                  <a:pt x="720" y="728"/>
                  <a:pt x="1056" y="720"/>
                </a:cubicBezTo>
                <a:cubicBezTo>
                  <a:pt x="1392" y="712"/>
                  <a:pt x="1704" y="356"/>
                  <a:pt x="201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50184" name="Text Box 8"/>
          <p:cNvSpPr txBox="1">
            <a:spLocks noChangeArrowheads="1"/>
          </p:cNvSpPr>
          <p:nvPr/>
        </p:nvSpPr>
        <p:spPr bwMode="auto">
          <a:xfrm>
            <a:off x="6553200" y="2286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AC</a:t>
            </a:r>
          </a:p>
        </p:txBody>
      </p:sp>
      <p:sp>
        <p:nvSpPr>
          <p:cNvPr id="50185" name="Text Box 9"/>
          <p:cNvSpPr txBox="1">
            <a:spLocks noChangeArrowheads="1"/>
          </p:cNvSpPr>
          <p:nvPr/>
        </p:nvSpPr>
        <p:spPr bwMode="auto">
          <a:xfrm>
            <a:off x="5638800" y="1828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MC</a:t>
            </a:r>
          </a:p>
        </p:txBody>
      </p:sp>
      <p:sp>
        <p:nvSpPr>
          <p:cNvPr id="50186" name="Freeform 10"/>
          <p:cNvSpPr>
            <a:spLocks/>
          </p:cNvSpPr>
          <p:nvPr/>
        </p:nvSpPr>
        <p:spPr bwMode="auto">
          <a:xfrm>
            <a:off x="2895600" y="2209800"/>
            <a:ext cx="2667000" cy="2298700"/>
          </a:xfrm>
          <a:custGeom>
            <a:avLst/>
            <a:gdLst>
              <a:gd name="T0" fmla="*/ 0 w 1680"/>
              <a:gd name="T1" fmla="*/ 2147483647 h 1448"/>
              <a:gd name="T2" fmla="*/ 2147483647 w 1680"/>
              <a:gd name="T3" fmla="*/ 2147483647 h 1448"/>
              <a:gd name="T4" fmla="*/ 2147483647 w 1680"/>
              <a:gd name="T5" fmla="*/ 2147483647 h 1448"/>
              <a:gd name="T6" fmla="*/ 2147483647 w 1680"/>
              <a:gd name="T7" fmla="*/ 2147483647 h 1448"/>
              <a:gd name="T8" fmla="*/ 2147483647 w 1680"/>
              <a:gd name="T9" fmla="*/ 2147483647 h 1448"/>
              <a:gd name="T10" fmla="*/ 2147483647 w 1680"/>
              <a:gd name="T11" fmla="*/ 0 h 14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80" h="1448">
                <a:moveTo>
                  <a:pt x="0" y="1056"/>
                </a:moveTo>
                <a:cubicBezTo>
                  <a:pt x="76" y="1168"/>
                  <a:pt x="152" y="1280"/>
                  <a:pt x="240" y="1344"/>
                </a:cubicBezTo>
                <a:cubicBezTo>
                  <a:pt x="328" y="1408"/>
                  <a:pt x="424" y="1448"/>
                  <a:pt x="528" y="1440"/>
                </a:cubicBezTo>
                <a:cubicBezTo>
                  <a:pt x="632" y="1432"/>
                  <a:pt x="720" y="1408"/>
                  <a:pt x="864" y="1296"/>
                </a:cubicBezTo>
                <a:cubicBezTo>
                  <a:pt x="1008" y="1184"/>
                  <a:pt x="1256" y="984"/>
                  <a:pt x="1392" y="768"/>
                </a:cubicBezTo>
                <a:cubicBezTo>
                  <a:pt x="1528" y="552"/>
                  <a:pt x="1624" y="136"/>
                  <a:pt x="168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50187" name="Text Box 11"/>
          <p:cNvSpPr txBox="1">
            <a:spLocks noChangeArrowheads="1"/>
          </p:cNvSpPr>
          <p:nvPr/>
        </p:nvSpPr>
        <p:spPr bwMode="auto">
          <a:xfrm>
            <a:off x="457200" y="2667000"/>
            <a:ext cx="1981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 firm must cover AC if it is to break even</a:t>
            </a:r>
          </a:p>
        </p:txBody>
      </p:sp>
      <p:sp>
        <p:nvSpPr>
          <p:cNvPr id="50188" name="Text Box 12"/>
          <p:cNvSpPr txBox="1">
            <a:spLocks noChangeArrowheads="1"/>
          </p:cNvSpPr>
          <p:nvPr/>
        </p:nvSpPr>
        <p:spPr bwMode="auto">
          <a:xfrm>
            <a:off x="6477000" y="2667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AVC</a:t>
            </a:r>
          </a:p>
        </p:txBody>
      </p:sp>
      <p:sp>
        <p:nvSpPr>
          <p:cNvPr id="50189" name="Freeform 13"/>
          <p:cNvSpPr>
            <a:spLocks/>
          </p:cNvSpPr>
          <p:nvPr/>
        </p:nvSpPr>
        <p:spPr bwMode="auto">
          <a:xfrm>
            <a:off x="3276600" y="2819400"/>
            <a:ext cx="3048000" cy="1168400"/>
          </a:xfrm>
          <a:custGeom>
            <a:avLst/>
            <a:gdLst>
              <a:gd name="T0" fmla="*/ 0 w 1920"/>
              <a:gd name="T1" fmla="*/ 2147483647 h 736"/>
              <a:gd name="T2" fmla="*/ 2147483647 w 1920"/>
              <a:gd name="T3" fmla="*/ 2147483647 h 736"/>
              <a:gd name="T4" fmla="*/ 2147483647 w 1920"/>
              <a:gd name="T5" fmla="*/ 2147483647 h 736"/>
              <a:gd name="T6" fmla="*/ 2147483647 w 1920"/>
              <a:gd name="T7" fmla="*/ 2147483647 h 736"/>
              <a:gd name="T8" fmla="*/ 2147483647 w 1920"/>
              <a:gd name="T9" fmla="*/ 0 h 7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736">
                <a:moveTo>
                  <a:pt x="0" y="480"/>
                </a:moveTo>
                <a:cubicBezTo>
                  <a:pt x="144" y="556"/>
                  <a:pt x="288" y="632"/>
                  <a:pt x="432" y="672"/>
                </a:cubicBezTo>
                <a:cubicBezTo>
                  <a:pt x="576" y="712"/>
                  <a:pt x="704" y="736"/>
                  <a:pt x="864" y="720"/>
                </a:cubicBezTo>
                <a:cubicBezTo>
                  <a:pt x="1024" y="704"/>
                  <a:pt x="1216" y="696"/>
                  <a:pt x="1392" y="576"/>
                </a:cubicBezTo>
                <a:cubicBezTo>
                  <a:pt x="1568" y="456"/>
                  <a:pt x="1824" y="104"/>
                  <a:pt x="192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grpSp>
        <p:nvGrpSpPr>
          <p:cNvPr id="20496" name="Group 16"/>
          <p:cNvGrpSpPr>
            <a:grpSpLocks/>
          </p:cNvGrpSpPr>
          <p:nvPr/>
        </p:nvGrpSpPr>
        <p:grpSpPr bwMode="auto">
          <a:xfrm>
            <a:off x="4953000" y="3657600"/>
            <a:ext cx="3048000" cy="1660525"/>
            <a:chOff x="3120" y="2304"/>
            <a:chExt cx="1920" cy="1046"/>
          </a:xfrm>
        </p:grpSpPr>
        <p:sp>
          <p:nvSpPr>
            <p:cNvPr id="50192" name="Line 14"/>
            <p:cNvSpPr>
              <a:spLocks noChangeShapeType="1"/>
            </p:cNvSpPr>
            <p:nvPr/>
          </p:nvSpPr>
          <p:spPr bwMode="auto">
            <a:xfrm flipH="1" flipV="1">
              <a:off x="3120" y="2304"/>
              <a:ext cx="336" cy="816"/>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50193" name="Text Box 15"/>
            <p:cNvSpPr txBox="1">
              <a:spLocks noChangeArrowheads="1"/>
            </p:cNvSpPr>
            <p:nvPr/>
          </p:nvSpPr>
          <p:spPr bwMode="auto">
            <a:xfrm>
              <a:off x="3552" y="2832"/>
              <a:ext cx="14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This is the break even point</a:t>
              </a:r>
            </a:p>
          </p:txBody>
        </p:sp>
      </p:grpSp>
      <p:sp>
        <p:nvSpPr>
          <p:cNvPr id="50191" name="TextBox 1"/>
          <p:cNvSpPr txBox="1">
            <a:spLocks noChangeArrowheads="1"/>
          </p:cNvSpPr>
          <p:nvPr/>
        </p:nvSpPr>
        <p:spPr bwMode="auto">
          <a:xfrm>
            <a:off x="304800" y="4495800"/>
            <a:ext cx="2057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0"/>
              </a:spcBef>
              <a:spcAft>
                <a:spcPct val="0"/>
              </a:spcAft>
            </a:pPr>
            <a:r>
              <a:rPr lang="en-US">
                <a:solidFill>
                  <a:srgbClr val="2F2B20"/>
                </a:solidFill>
              </a:rPr>
              <a:t>Break even point is where AR=AC.</a:t>
            </a:r>
          </a:p>
          <a:p>
            <a:pPr eaLnBrk="0" fontAlgn="base" hangingPunct="0">
              <a:spcBef>
                <a:spcPct val="0"/>
              </a:spcBef>
              <a:spcAft>
                <a:spcPct val="0"/>
              </a:spcAft>
            </a:pPr>
            <a:endParaRPr lang="en-US">
              <a:solidFill>
                <a:srgbClr val="2F2B20"/>
              </a:solidFill>
            </a:endParaRPr>
          </a:p>
          <a:p>
            <a:pPr eaLnBrk="0" fontAlgn="base" hangingPunct="0">
              <a:spcBef>
                <a:spcPct val="0"/>
              </a:spcBef>
              <a:spcAft>
                <a:spcPct val="0"/>
              </a:spcAft>
            </a:pPr>
            <a:r>
              <a:rPr lang="en-US">
                <a:solidFill>
                  <a:srgbClr val="2F2B20"/>
                </a:solidFill>
              </a:rPr>
              <a:t>Where the price is enough to cover all costs and the firms make normal profits. </a:t>
            </a:r>
            <a:endParaRPr lang="en-NZ">
              <a:solidFill>
                <a:srgbClr val="2F2B20"/>
              </a:solidFill>
            </a:endParaRPr>
          </a:p>
        </p:txBody>
      </p:sp>
    </p:spTree>
    <p:extLst>
      <p:ext uri="{BB962C8B-B14F-4D97-AF65-F5344CB8AC3E}">
        <p14:creationId xmlns:p14="http://schemas.microsoft.com/office/powerpoint/2010/main" val="1310252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nodeType="clickEffect">
                                  <p:stCondLst>
                                    <p:cond delay="0"/>
                                  </p:stCondLst>
                                  <p:childTnLst>
                                    <p:set>
                                      <p:cBhvr>
                                        <p:cTn id="6" dur="1" fill="hold">
                                          <p:stCondLst>
                                            <p:cond delay="0"/>
                                          </p:stCondLst>
                                        </p:cTn>
                                        <p:tgtEl>
                                          <p:spTgt spid="20496"/>
                                        </p:tgtEl>
                                        <p:attrNameLst>
                                          <p:attrName>style.visibility</p:attrName>
                                        </p:attrNameLst>
                                      </p:cBhvr>
                                      <p:to>
                                        <p:strVal val="visible"/>
                                      </p:to>
                                    </p:set>
                                    <p:animEffect transition="in" filter="checkerboard(down)">
                                      <p:cBhvr>
                                        <p:cTn id="7" dur="500"/>
                                        <p:tgtEl>
                                          <p:spTgt spid="20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defRPr/>
            </a:pPr>
            <a:r>
              <a:rPr lang="en-US" sz="4000">
                <a:solidFill>
                  <a:srgbClr val="675E47"/>
                </a:solidFill>
                <a:effectLst>
                  <a:outerShdw blurRad="38100" dist="38100" dir="2700000" algn="tl">
                    <a:srgbClr val="000000"/>
                  </a:outerShdw>
                </a:effectLst>
                <a:latin typeface="Sand" charset="0"/>
              </a:rPr>
              <a:t>Break Even &amp; Shut Down</a:t>
            </a:r>
            <a:endParaRPr lang="en-US" sz="4400">
              <a:solidFill>
                <a:srgbClr val="675E47"/>
              </a:solidFill>
              <a:effectLst>
                <a:outerShdw blurRad="38100" dist="38100" dir="2700000" algn="tl">
                  <a:srgbClr val="000000"/>
                </a:outerShdw>
              </a:effectLst>
              <a:latin typeface="Tahoma" pitchFamily="34" charset="0"/>
            </a:endParaRPr>
          </a:p>
        </p:txBody>
      </p:sp>
      <p:sp>
        <p:nvSpPr>
          <p:cNvPr id="51203" name="Line 3"/>
          <p:cNvSpPr>
            <a:spLocks noChangeShapeType="1"/>
          </p:cNvSpPr>
          <p:nvPr/>
        </p:nvSpPr>
        <p:spPr bwMode="auto">
          <a:xfrm>
            <a:off x="2743200" y="2133600"/>
            <a:ext cx="0" cy="3505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51204" name="Line 4"/>
          <p:cNvSpPr>
            <a:spLocks noChangeShapeType="1"/>
          </p:cNvSpPr>
          <p:nvPr/>
        </p:nvSpPr>
        <p:spPr bwMode="auto">
          <a:xfrm>
            <a:off x="2743200" y="5638800"/>
            <a:ext cx="464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51205" name="Text Box 5"/>
          <p:cNvSpPr txBox="1">
            <a:spLocks noChangeArrowheads="1"/>
          </p:cNvSpPr>
          <p:nvPr/>
        </p:nvSpPr>
        <p:spPr bwMode="auto">
          <a:xfrm>
            <a:off x="1828800" y="21336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Costs($)</a:t>
            </a:r>
            <a:endParaRPr lang="en-US" sz="2400">
              <a:solidFill>
                <a:srgbClr val="2F2B20"/>
              </a:solidFill>
              <a:latin typeface="Times"/>
            </a:endParaRPr>
          </a:p>
        </p:txBody>
      </p:sp>
      <p:sp>
        <p:nvSpPr>
          <p:cNvPr id="51206" name="Text Box 6"/>
          <p:cNvSpPr txBox="1">
            <a:spLocks noChangeArrowheads="1"/>
          </p:cNvSpPr>
          <p:nvPr/>
        </p:nvSpPr>
        <p:spPr bwMode="auto">
          <a:xfrm>
            <a:off x="6934200" y="57912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Quantity</a:t>
            </a:r>
            <a:endParaRPr lang="en-US" sz="2400">
              <a:solidFill>
                <a:srgbClr val="2F2B20"/>
              </a:solidFill>
              <a:latin typeface="Times"/>
            </a:endParaRPr>
          </a:p>
        </p:txBody>
      </p:sp>
      <p:sp>
        <p:nvSpPr>
          <p:cNvPr id="51207" name="Freeform 7"/>
          <p:cNvSpPr>
            <a:spLocks/>
          </p:cNvSpPr>
          <p:nvPr/>
        </p:nvSpPr>
        <p:spPr bwMode="auto">
          <a:xfrm>
            <a:off x="3200400" y="2514600"/>
            <a:ext cx="3200400" cy="1155700"/>
          </a:xfrm>
          <a:custGeom>
            <a:avLst/>
            <a:gdLst>
              <a:gd name="T0" fmla="*/ 0 w 2016"/>
              <a:gd name="T1" fmla="*/ 2147483647 h 728"/>
              <a:gd name="T2" fmla="*/ 2147483647 w 2016"/>
              <a:gd name="T3" fmla="*/ 2147483647 h 728"/>
              <a:gd name="T4" fmla="*/ 2147483647 w 2016"/>
              <a:gd name="T5" fmla="*/ 0 h 728"/>
              <a:gd name="T6" fmla="*/ 0 60000 65536"/>
              <a:gd name="T7" fmla="*/ 0 60000 65536"/>
              <a:gd name="T8" fmla="*/ 0 60000 65536"/>
            </a:gdLst>
            <a:ahLst/>
            <a:cxnLst>
              <a:cxn ang="T6">
                <a:pos x="T0" y="T1"/>
              </a:cxn>
              <a:cxn ang="T7">
                <a:pos x="T2" y="T3"/>
              </a:cxn>
              <a:cxn ang="T8">
                <a:pos x="T4" y="T5"/>
              </a:cxn>
            </a:cxnLst>
            <a:rect l="0" t="0" r="r" b="b"/>
            <a:pathLst>
              <a:path w="2016" h="728">
                <a:moveTo>
                  <a:pt x="0" y="48"/>
                </a:moveTo>
                <a:cubicBezTo>
                  <a:pt x="360" y="388"/>
                  <a:pt x="720" y="728"/>
                  <a:pt x="1056" y="720"/>
                </a:cubicBezTo>
                <a:cubicBezTo>
                  <a:pt x="1392" y="712"/>
                  <a:pt x="1704" y="356"/>
                  <a:pt x="201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51208" name="Text Box 8"/>
          <p:cNvSpPr txBox="1">
            <a:spLocks noChangeArrowheads="1"/>
          </p:cNvSpPr>
          <p:nvPr/>
        </p:nvSpPr>
        <p:spPr bwMode="auto">
          <a:xfrm>
            <a:off x="6553200" y="2286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AC</a:t>
            </a:r>
          </a:p>
        </p:txBody>
      </p:sp>
      <p:sp>
        <p:nvSpPr>
          <p:cNvPr id="51209" name="Text Box 9"/>
          <p:cNvSpPr txBox="1">
            <a:spLocks noChangeArrowheads="1"/>
          </p:cNvSpPr>
          <p:nvPr/>
        </p:nvSpPr>
        <p:spPr bwMode="auto">
          <a:xfrm>
            <a:off x="5638800" y="1828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MC</a:t>
            </a:r>
          </a:p>
        </p:txBody>
      </p:sp>
      <p:sp>
        <p:nvSpPr>
          <p:cNvPr id="51210" name="Freeform 10"/>
          <p:cNvSpPr>
            <a:spLocks/>
          </p:cNvSpPr>
          <p:nvPr/>
        </p:nvSpPr>
        <p:spPr bwMode="auto">
          <a:xfrm>
            <a:off x="2895600" y="2209800"/>
            <a:ext cx="2667000" cy="2298700"/>
          </a:xfrm>
          <a:custGeom>
            <a:avLst/>
            <a:gdLst>
              <a:gd name="T0" fmla="*/ 0 w 1680"/>
              <a:gd name="T1" fmla="*/ 2147483647 h 1448"/>
              <a:gd name="T2" fmla="*/ 2147483647 w 1680"/>
              <a:gd name="T3" fmla="*/ 2147483647 h 1448"/>
              <a:gd name="T4" fmla="*/ 2147483647 w 1680"/>
              <a:gd name="T5" fmla="*/ 2147483647 h 1448"/>
              <a:gd name="T6" fmla="*/ 2147483647 w 1680"/>
              <a:gd name="T7" fmla="*/ 2147483647 h 1448"/>
              <a:gd name="T8" fmla="*/ 2147483647 w 1680"/>
              <a:gd name="T9" fmla="*/ 2147483647 h 1448"/>
              <a:gd name="T10" fmla="*/ 2147483647 w 1680"/>
              <a:gd name="T11" fmla="*/ 0 h 14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80" h="1448">
                <a:moveTo>
                  <a:pt x="0" y="1056"/>
                </a:moveTo>
                <a:cubicBezTo>
                  <a:pt x="76" y="1168"/>
                  <a:pt x="152" y="1280"/>
                  <a:pt x="240" y="1344"/>
                </a:cubicBezTo>
                <a:cubicBezTo>
                  <a:pt x="328" y="1408"/>
                  <a:pt x="424" y="1448"/>
                  <a:pt x="528" y="1440"/>
                </a:cubicBezTo>
                <a:cubicBezTo>
                  <a:pt x="632" y="1432"/>
                  <a:pt x="720" y="1408"/>
                  <a:pt x="864" y="1296"/>
                </a:cubicBezTo>
                <a:cubicBezTo>
                  <a:pt x="1008" y="1184"/>
                  <a:pt x="1256" y="984"/>
                  <a:pt x="1392" y="768"/>
                </a:cubicBezTo>
                <a:cubicBezTo>
                  <a:pt x="1528" y="552"/>
                  <a:pt x="1624" y="136"/>
                  <a:pt x="168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51211" name="Text Box 11"/>
          <p:cNvSpPr txBox="1">
            <a:spLocks noChangeArrowheads="1"/>
          </p:cNvSpPr>
          <p:nvPr/>
        </p:nvSpPr>
        <p:spPr bwMode="auto">
          <a:xfrm>
            <a:off x="457200" y="2384425"/>
            <a:ext cx="1981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In the SR a firm can survive if       P &gt; AVC</a:t>
            </a:r>
          </a:p>
        </p:txBody>
      </p:sp>
      <p:sp>
        <p:nvSpPr>
          <p:cNvPr id="51212" name="Text Box 12"/>
          <p:cNvSpPr txBox="1">
            <a:spLocks noChangeArrowheads="1"/>
          </p:cNvSpPr>
          <p:nvPr/>
        </p:nvSpPr>
        <p:spPr bwMode="auto">
          <a:xfrm>
            <a:off x="6477000" y="2667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AVC</a:t>
            </a:r>
          </a:p>
        </p:txBody>
      </p:sp>
      <p:sp>
        <p:nvSpPr>
          <p:cNvPr id="51213" name="Freeform 13"/>
          <p:cNvSpPr>
            <a:spLocks/>
          </p:cNvSpPr>
          <p:nvPr/>
        </p:nvSpPr>
        <p:spPr bwMode="auto">
          <a:xfrm>
            <a:off x="3276600" y="2819400"/>
            <a:ext cx="3048000" cy="1168400"/>
          </a:xfrm>
          <a:custGeom>
            <a:avLst/>
            <a:gdLst>
              <a:gd name="T0" fmla="*/ 0 w 1920"/>
              <a:gd name="T1" fmla="*/ 2147483647 h 736"/>
              <a:gd name="T2" fmla="*/ 2147483647 w 1920"/>
              <a:gd name="T3" fmla="*/ 2147483647 h 736"/>
              <a:gd name="T4" fmla="*/ 2147483647 w 1920"/>
              <a:gd name="T5" fmla="*/ 2147483647 h 736"/>
              <a:gd name="T6" fmla="*/ 2147483647 w 1920"/>
              <a:gd name="T7" fmla="*/ 2147483647 h 736"/>
              <a:gd name="T8" fmla="*/ 2147483647 w 1920"/>
              <a:gd name="T9" fmla="*/ 0 h 7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736">
                <a:moveTo>
                  <a:pt x="0" y="480"/>
                </a:moveTo>
                <a:cubicBezTo>
                  <a:pt x="144" y="556"/>
                  <a:pt x="288" y="632"/>
                  <a:pt x="432" y="672"/>
                </a:cubicBezTo>
                <a:cubicBezTo>
                  <a:pt x="576" y="712"/>
                  <a:pt x="704" y="736"/>
                  <a:pt x="864" y="720"/>
                </a:cubicBezTo>
                <a:cubicBezTo>
                  <a:pt x="1024" y="704"/>
                  <a:pt x="1216" y="696"/>
                  <a:pt x="1392" y="576"/>
                </a:cubicBezTo>
                <a:cubicBezTo>
                  <a:pt x="1568" y="456"/>
                  <a:pt x="1824" y="104"/>
                  <a:pt x="192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grpSp>
        <p:nvGrpSpPr>
          <p:cNvPr id="21520" name="Group 16"/>
          <p:cNvGrpSpPr>
            <a:grpSpLocks/>
          </p:cNvGrpSpPr>
          <p:nvPr/>
        </p:nvGrpSpPr>
        <p:grpSpPr bwMode="auto">
          <a:xfrm>
            <a:off x="4648200" y="4038600"/>
            <a:ext cx="3352800" cy="1279525"/>
            <a:chOff x="2928" y="2544"/>
            <a:chExt cx="2112" cy="806"/>
          </a:xfrm>
        </p:grpSpPr>
        <p:sp>
          <p:nvSpPr>
            <p:cNvPr id="51215" name="Line 14"/>
            <p:cNvSpPr>
              <a:spLocks noChangeShapeType="1"/>
            </p:cNvSpPr>
            <p:nvPr/>
          </p:nvSpPr>
          <p:spPr bwMode="auto">
            <a:xfrm flipH="1" flipV="1">
              <a:off x="2928" y="2544"/>
              <a:ext cx="480" cy="52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51216" name="Text Box 15"/>
            <p:cNvSpPr txBox="1">
              <a:spLocks noChangeArrowheads="1"/>
            </p:cNvSpPr>
            <p:nvPr/>
          </p:nvSpPr>
          <p:spPr bwMode="auto">
            <a:xfrm>
              <a:off x="3552" y="2832"/>
              <a:ext cx="14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This is the shut down point</a:t>
              </a:r>
            </a:p>
          </p:txBody>
        </p:sp>
      </p:grpSp>
    </p:spTree>
    <p:extLst>
      <p:ext uri="{BB962C8B-B14F-4D97-AF65-F5344CB8AC3E}">
        <p14:creationId xmlns:p14="http://schemas.microsoft.com/office/powerpoint/2010/main" val="4093706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nodeType="clickEffect">
                                  <p:stCondLst>
                                    <p:cond delay="0"/>
                                  </p:stCondLst>
                                  <p:childTnLst>
                                    <p:set>
                                      <p:cBhvr>
                                        <p:cTn id="6" dur="1" fill="hold">
                                          <p:stCondLst>
                                            <p:cond delay="0"/>
                                          </p:stCondLst>
                                        </p:cTn>
                                        <p:tgtEl>
                                          <p:spTgt spid="21520"/>
                                        </p:tgtEl>
                                        <p:attrNameLst>
                                          <p:attrName>style.visibility</p:attrName>
                                        </p:attrNameLst>
                                      </p:cBhvr>
                                      <p:to>
                                        <p:strVal val="visible"/>
                                      </p:to>
                                    </p:set>
                                    <p:animEffect transition="in" filter="randombar(vertical)">
                                      <p:cBhvr>
                                        <p:cTn id="7" dur="500"/>
                                        <p:tgtEl>
                                          <p:spTgt spid="21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defRPr/>
            </a:pPr>
            <a:r>
              <a:rPr lang="en-US" sz="4400">
                <a:solidFill>
                  <a:srgbClr val="675E47"/>
                </a:solidFill>
                <a:effectLst>
                  <a:outerShdw blurRad="38100" dist="38100" dir="2700000" algn="tl">
                    <a:srgbClr val="000000"/>
                  </a:outerShdw>
                </a:effectLst>
                <a:latin typeface="Sand" charset="0"/>
              </a:rPr>
              <a:t>The Supply Curve</a:t>
            </a:r>
            <a:endParaRPr lang="en-US" sz="4400">
              <a:solidFill>
                <a:srgbClr val="675E47"/>
              </a:solidFill>
              <a:effectLst>
                <a:outerShdw blurRad="38100" dist="38100" dir="2700000" algn="tl">
                  <a:srgbClr val="000000"/>
                </a:outerShdw>
              </a:effectLst>
              <a:latin typeface="Tahoma" pitchFamily="34" charset="0"/>
            </a:endParaRPr>
          </a:p>
        </p:txBody>
      </p:sp>
      <p:sp>
        <p:nvSpPr>
          <p:cNvPr id="52227" name="Line 3"/>
          <p:cNvSpPr>
            <a:spLocks noChangeShapeType="1"/>
          </p:cNvSpPr>
          <p:nvPr/>
        </p:nvSpPr>
        <p:spPr bwMode="auto">
          <a:xfrm>
            <a:off x="2743200" y="2133600"/>
            <a:ext cx="0" cy="3505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52228" name="Line 4"/>
          <p:cNvSpPr>
            <a:spLocks noChangeShapeType="1"/>
          </p:cNvSpPr>
          <p:nvPr/>
        </p:nvSpPr>
        <p:spPr bwMode="auto">
          <a:xfrm>
            <a:off x="2743200" y="5638800"/>
            <a:ext cx="464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52229" name="Text Box 5"/>
          <p:cNvSpPr txBox="1">
            <a:spLocks noChangeArrowheads="1"/>
          </p:cNvSpPr>
          <p:nvPr/>
        </p:nvSpPr>
        <p:spPr bwMode="auto">
          <a:xfrm>
            <a:off x="2133600" y="21336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Costs($)</a:t>
            </a:r>
            <a:endParaRPr lang="en-US" sz="2400">
              <a:solidFill>
                <a:srgbClr val="2F2B20"/>
              </a:solidFill>
              <a:latin typeface="Times"/>
            </a:endParaRPr>
          </a:p>
        </p:txBody>
      </p:sp>
      <p:sp>
        <p:nvSpPr>
          <p:cNvPr id="52230" name="Text Box 6"/>
          <p:cNvSpPr txBox="1">
            <a:spLocks noChangeArrowheads="1"/>
          </p:cNvSpPr>
          <p:nvPr/>
        </p:nvSpPr>
        <p:spPr bwMode="auto">
          <a:xfrm>
            <a:off x="6934200" y="57912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1200">
                <a:solidFill>
                  <a:srgbClr val="2F2B20"/>
                </a:solidFill>
                <a:latin typeface="Times"/>
              </a:rPr>
              <a:t>Quantity</a:t>
            </a:r>
            <a:endParaRPr lang="en-US" sz="2400">
              <a:solidFill>
                <a:srgbClr val="2F2B20"/>
              </a:solidFill>
              <a:latin typeface="Times"/>
            </a:endParaRPr>
          </a:p>
        </p:txBody>
      </p:sp>
      <p:sp>
        <p:nvSpPr>
          <p:cNvPr id="52231" name="Freeform 7"/>
          <p:cNvSpPr>
            <a:spLocks/>
          </p:cNvSpPr>
          <p:nvPr/>
        </p:nvSpPr>
        <p:spPr bwMode="auto">
          <a:xfrm>
            <a:off x="3200400" y="2514600"/>
            <a:ext cx="3200400" cy="1155700"/>
          </a:xfrm>
          <a:custGeom>
            <a:avLst/>
            <a:gdLst>
              <a:gd name="T0" fmla="*/ 0 w 2016"/>
              <a:gd name="T1" fmla="*/ 2147483647 h 728"/>
              <a:gd name="T2" fmla="*/ 2147483647 w 2016"/>
              <a:gd name="T3" fmla="*/ 2147483647 h 728"/>
              <a:gd name="T4" fmla="*/ 2147483647 w 2016"/>
              <a:gd name="T5" fmla="*/ 0 h 728"/>
              <a:gd name="T6" fmla="*/ 0 60000 65536"/>
              <a:gd name="T7" fmla="*/ 0 60000 65536"/>
              <a:gd name="T8" fmla="*/ 0 60000 65536"/>
            </a:gdLst>
            <a:ahLst/>
            <a:cxnLst>
              <a:cxn ang="T6">
                <a:pos x="T0" y="T1"/>
              </a:cxn>
              <a:cxn ang="T7">
                <a:pos x="T2" y="T3"/>
              </a:cxn>
              <a:cxn ang="T8">
                <a:pos x="T4" y="T5"/>
              </a:cxn>
            </a:cxnLst>
            <a:rect l="0" t="0" r="r" b="b"/>
            <a:pathLst>
              <a:path w="2016" h="728">
                <a:moveTo>
                  <a:pt x="0" y="48"/>
                </a:moveTo>
                <a:cubicBezTo>
                  <a:pt x="360" y="388"/>
                  <a:pt x="720" y="728"/>
                  <a:pt x="1056" y="720"/>
                </a:cubicBezTo>
                <a:cubicBezTo>
                  <a:pt x="1392" y="712"/>
                  <a:pt x="1704" y="356"/>
                  <a:pt x="201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52232" name="Text Box 8"/>
          <p:cNvSpPr txBox="1">
            <a:spLocks noChangeArrowheads="1"/>
          </p:cNvSpPr>
          <p:nvPr/>
        </p:nvSpPr>
        <p:spPr bwMode="auto">
          <a:xfrm>
            <a:off x="6553200" y="2286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AC</a:t>
            </a:r>
          </a:p>
        </p:txBody>
      </p:sp>
      <p:sp>
        <p:nvSpPr>
          <p:cNvPr id="52233" name="Text Box 9"/>
          <p:cNvSpPr txBox="1">
            <a:spLocks noChangeArrowheads="1"/>
          </p:cNvSpPr>
          <p:nvPr/>
        </p:nvSpPr>
        <p:spPr bwMode="auto">
          <a:xfrm>
            <a:off x="5638800" y="1828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MC</a:t>
            </a:r>
          </a:p>
        </p:txBody>
      </p:sp>
      <p:sp>
        <p:nvSpPr>
          <p:cNvPr id="52234" name="Freeform 10"/>
          <p:cNvSpPr>
            <a:spLocks/>
          </p:cNvSpPr>
          <p:nvPr/>
        </p:nvSpPr>
        <p:spPr bwMode="auto">
          <a:xfrm>
            <a:off x="2895600" y="2209800"/>
            <a:ext cx="2667000" cy="2298700"/>
          </a:xfrm>
          <a:custGeom>
            <a:avLst/>
            <a:gdLst>
              <a:gd name="T0" fmla="*/ 0 w 1680"/>
              <a:gd name="T1" fmla="*/ 2147483647 h 1448"/>
              <a:gd name="T2" fmla="*/ 2147483647 w 1680"/>
              <a:gd name="T3" fmla="*/ 2147483647 h 1448"/>
              <a:gd name="T4" fmla="*/ 2147483647 w 1680"/>
              <a:gd name="T5" fmla="*/ 2147483647 h 1448"/>
              <a:gd name="T6" fmla="*/ 2147483647 w 1680"/>
              <a:gd name="T7" fmla="*/ 2147483647 h 1448"/>
              <a:gd name="T8" fmla="*/ 2147483647 w 1680"/>
              <a:gd name="T9" fmla="*/ 2147483647 h 1448"/>
              <a:gd name="T10" fmla="*/ 2147483647 w 1680"/>
              <a:gd name="T11" fmla="*/ 0 h 14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80" h="1448">
                <a:moveTo>
                  <a:pt x="0" y="1056"/>
                </a:moveTo>
                <a:cubicBezTo>
                  <a:pt x="76" y="1168"/>
                  <a:pt x="152" y="1280"/>
                  <a:pt x="240" y="1344"/>
                </a:cubicBezTo>
                <a:cubicBezTo>
                  <a:pt x="328" y="1408"/>
                  <a:pt x="424" y="1448"/>
                  <a:pt x="528" y="1440"/>
                </a:cubicBezTo>
                <a:cubicBezTo>
                  <a:pt x="632" y="1432"/>
                  <a:pt x="720" y="1408"/>
                  <a:pt x="864" y="1296"/>
                </a:cubicBezTo>
                <a:cubicBezTo>
                  <a:pt x="1008" y="1184"/>
                  <a:pt x="1256" y="984"/>
                  <a:pt x="1392" y="768"/>
                </a:cubicBezTo>
                <a:cubicBezTo>
                  <a:pt x="1528" y="552"/>
                  <a:pt x="1624" y="136"/>
                  <a:pt x="168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52235" name="Text Box 11"/>
          <p:cNvSpPr txBox="1">
            <a:spLocks noChangeArrowheads="1"/>
          </p:cNvSpPr>
          <p:nvPr/>
        </p:nvSpPr>
        <p:spPr bwMode="auto">
          <a:xfrm>
            <a:off x="185738" y="249238"/>
            <a:ext cx="1981200" cy="16303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000">
                <a:solidFill>
                  <a:srgbClr val="2F2B20"/>
                </a:solidFill>
                <a:latin typeface="Times"/>
              </a:rPr>
              <a:t>A firm’s Supply curve is derived from the MC curve above the shut-down point</a:t>
            </a:r>
          </a:p>
        </p:txBody>
      </p:sp>
      <p:sp>
        <p:nvSpPr>
          <p:cNvPr id="52236" name="Text Box 12"/>
          <p:cNvSpPr txBox="1">
            <a:spLocks noChangeArrowheads="1"/>
          </p:cNvSpPr>
          <p:nvPr/>
        </p:nvSpPr>
        <p:spPr bwMode="auto">
          <a:xfrm>
            <a:off x="6477000" y="2667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2F2B20"/>
                </a:solidFill>
                <a:latin typeface="Times"/>
              </a:rPr>
              <a:t>AVC</a:t>
            </a:r>
          </a:p>
        </p:txBody>
      </p:sp>
      <p:sp>
        <p:nvSpPr>
          <p:cNvPr id="52237" name="Freeform 13"/>
          <p:cNvSpPr>
            <a:spLocks/>
          </p:cNvSpPr>
          <p:nvPr/>
        </p:nvSpPr>
        <p:spPr bwMode="auto">
          <a:xfrm>
            <a:off x="3276600" y="2819400"/>
            <a:ext cx="3048000" cy="1168400"/>
          </a:xfrm>
          <a:custGeom>
            <a:avLst/>
            <a:gdLst>
              <a:gd name="T0" fmla="*/ 0 w 1920"/>
              <a:gd name="T1" fmla="*/ 2147483647 h 736"/>
              <a:gd name="T2" fmla="*/ 2147483647 w 1920"/>
              <a:gd name="T3" fmla="*/ 2147483647 h 736"/>
              <a:gd name="T4" fmla="*/ 2147483647 w 1920"/>
              <a:gd name="T5" fmla="*/ 2147483647 h 736"/>
              <a:gd name="T6" fmla="*/ 2147483647 w 1920"/>
              <a:gd name="T7" fmla="*/ 2147483647 h 736"/>
              <a:gd name="T8" fmla="*/ 2147483647 w 1920"/>
              <a:gd name="T9" fmla="*/ 0 h 7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736">
                <a:moveTo>
                  <a:pt x="0" y="480"/>
                </a:moveTo>
                <a:cubicBezTo>
                  <a:pt x="144" y="556"/>
                  <a:pt x="288" y="632"/>
                  <a:pt x="432" y="672"/>
                </a:cubicBezTo>
                <a:cubicBezTo>
                  <a:pt x="576" y="712"/>
                  <a:pt x="704" y="736"/>
                  <a:pt x="864" y="720"/>
                </a:cubicBezTo>
                <a:cubicBezTo>
                  <a:pt x="1024" y="704"/>
                  <a:pt x="1216" y="696"/>
                  <a:pt x="1392" y="576"/>
                </a:cubicBezTo>
                <a:cubicBezTo>
                  <a:pt x="1568" y="456"/>
                  <a:pt x="1824" y="104"/>
                  <a:pt x="192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23569" name="Freeform 17"/>
          <p:cNvSpPr>
            <a:spLocks/>
          </p:cNvSpPr>
          <p:nvPr/>
        </p:nvSpPr>
        <p:spPr bwMode="auto">
          <a:xfrm>
            <a:off x="4648200" y="2209800"/>
            <a:ext cx="914400" cy="1752600"/>
          </a:xfrm>
          <a:custGeom>
            <a:avLst/>
            <a:gdLst>
              <a:gd name="T0" fmla="*/ 0 w 576"/>
              <a:gd name="T1" fmla="*/ 2147483647 h 1104"/>
              <a:gd name="T2" fmla="*/ 2147483647 w 576"/>
              <a:gd name="T3" fmla="*/ 2147483647 h 1104"/>
              <a:gd name="T4" fmla="*/ 2147483647 w 576"/>
              <a:gd name="T5" fmla="*/ 2147483647 h 1104"/>
              <a:gd name="T6" fmla="*/ 2147483647 w 576"/>
              <a:gd name="T7" fmla="*/ 0 h 1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 h="1104">
                <a:moveTo>
                  <a:pt x="0" y="1104"/>
                </a:moveTo>
                <a:cubicBezTo>
                  <a:pt x="64" y="1052"/>
                  <a:pt x="128" y="1000"/>
                  <a:pt x="192" y="912"/>
                </a:cubicBezTo>
                <a:cubicBezTo>
                  <a:pt x="256" y="824"/>
                  <a:pt x="320" y="728"/>
                  <a:pt x="384" y="576"/>
                </a:cubicBezTo>
                <a:cubicBezTo>
                  <a:pt x="448" y="424"/>
                  <a:pt x="544" y="96"/>
                  <a:pt x="576" y="0"/>
                </a:cubicBezTo>
              </a:path>
            </a:pathLst>
          </a:custGeom>
          <a:noFill/>
          <a:ln w="508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NZ">
              <a:solidFill>
                <a:srgbClr val="2F2B20"/>
              </a:solidFill>
              <a:latin typeface="Tahoma" pitchFamily="34" charset="0"/>
            </a:endParaRPr>
          </a:p>
        </p:txBody>
      </p:sp>
      <p:sp>
        <p:nvSpPr>
          <p:cNvPr id="23570" name="Text Box 18"/>
          <p:cNvSpPr txBox="1">
            <a:spLocks noChangeArrowheads="1"/>
          </p:cNvSpPr>
          <p:nvPr/>
        </p:nvSpPr>
        <p:spPr bwMode="auto">
          <a:xfrm>
            <a:off x="6248400" y="18288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sz="2400">
                <a:solidFill>
                  <a:srgbClr val="FF051E"/>
                </a:solidFill>
                <a:latin typeface="Times"/>
              </a:rPr>
              <a:t>=S</a:t>
            </a:r>
            <a:endParaRPr lang="en-US" sz="2400">
              <a:solidFill>
                <a:srgbClr val="2F2B20"/>
              </a:solidFill>
              <a:latin typeface="Times"/>
            </a:endParaRPr>
          </a:p>
        </p:txBody>
      </p:sp>
      <p:sp>
        <p:nvSpPr>
          <p:cNvPr id="2" name="TextBox 1"/>
          <p:cNvSpPr txBox="1">
            <a:spLocks noChangeArrowheads="1"/>
          </p:cNvSpPr>
          <p:nvPr/>
        </p:nvSpPr>
        <p:spPr bwMode="auto">
          <a:xfrm>
            <a:off x="198438" y="2066925"/>
            <a:ext cx="1782762" cy="147796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0"/>
              </a:spcBef>
              <a:spcAft>
                <a:spcPct val="0"/>
              </a:spcAft>
            </a:pPr>
            <a:r>
              <a:rPr lang="en-US">
                <a:solidFill>
                  <a:srgbClr val="2F2B20"/>
                </a:solidFill>
              </a:rPr>
              <a:t>Why do you think the supply curve is upwards sloping?</a:t>
            </a:r>
            <a:endParaRPr lang="en-NZ">
              <a:solidFill>
                <a:srgbClr val="2F2B20"/>
              </a:solidFill>
            </a:endParaRPr>
          </a:p>
        </p:txBody>
      </p:sp>
      <p:sp>
        <p:nvSpPr>
          <p:cNvPr id="3" name="TextBox 2"/>
          <p:cNvSpPr txBox="1">
            <a:spLocks noChangeArrowheads="1"/>
          </p:cNvSpPr>
          <p:nvPr/>
        </p:nvSpPr>
        <p:spPr bwMode="auto">
          <a:xfrm>
            <a:off x="185738" y="3544888"/>
            <a:ext cx="2557462" cy="397033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0"/>
              </a:spcBef>
              <a:spcAft>
                <a:spcPct val="0"/>
              </a:spcAft>
            </a:pPr>
            <a:r>
              <a:rPr lang="en-US">
                <a:solidFill>
                  <a:srgbClr val="2F2B20"/>
                </a:solidFill>
              </a:rPr>
              <a:t>Because of diminishing returns!</a:t>
            </a:r>
          </a:p>
          <a:p>
            <a:pPr eaLnBrk="0" fontAlgn="base" hangingPunct="0">
              <a:spcBef>
                <a:spcPct val="0"/>
              </a:spcBef>
              <a:spcAft>
                <a:spcPct val="0"/>
              </a:spcAft>
            </a:pPr>
            <a:endParaRPr lang="en-US">
              <a:solidFill>
                <a:srgbClr val="2F2B20"/>
              </a:solidFill>
            </a:endParaRPr>
          </a:p>
          <a:p>
            <a:pPr eaLnBrk="0" fontAlgn="base" hangingPunct="0">
              <a:spcBef>
                <a:spcPct val="0"/>
              </a:spcBef>
              <a:spcAft>
                <a:spcPct val="0"/>
              </a:spcAft>
            </a:pPr>
            <a:r>
              <a:rPr lang="en-US">
                <a:solidFill>
                  <a:srgbClr val="2F2B20"/>
                </a:solidFill>
              </a:rPr>
              <a:t>Producing higher levels of output results in progressively less efficient resource combinations. Because of this the firm will only supply a larger quantity at higher prices. </a:t>
            </a:r>
          </a:p>
          <a:p>
            <a:pPr eaLnBrk="0" fontAlgn="base" hangingPunct="0">
              <a:spcBef>
                <a:spcPct val="0"/>
              </a:spcBef>
              <a:spcAft>
                <a:spcPct val="0"/>
              </a:spcAft>
            </a:pPr>
            <a:endParaRPr lang="en-US">
              <a:solidFill>
                <a:srgbClr val="2F2B20"/>
              </a:solidFill>
            </a:endParaRPr>
          </a:p>
          <a:p>
            <a:pPr eaLnBrk="0" fontAlgn="base" hangingPunct="0">
              <a:spcBef>
                <a:spcPct val="0"/>
              </a:spcBef>
              <a:spcAft>
                <a:spcPct val="0"/>
              </a:spcAft>
            </a:pPr>
            <a:endParaRPr lang="en-NZ">
              <a:solidFill>
                <a:srgbClr val="2F2B20"/>
              </a:solidFill>
            </a:endParaRPr>
          </a:p>
        </p:txBody>
      </p:sp>
    </p:spTree>
    <p:extLst>
      <p:ext uri="{BB962C8B-B14F-4D97-AF65-F5344CB8AC3E}">
        <p14:creationId xmlns:p14="http://schemas.microsoft.com/office/powerpoint/2010/main" val="5132131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3569"/>
                                        </p:tgtEl>
                                        <p:attrNameLst>
                                          <p:attrName>style.visibility</p:attrName>
                                        </p:attrNameLst>
                                      </p:cBhvr>
                                      <p:to>
                                        <p:strVal val="visible"/>
                                      </p:to>
                                    </p:set>
                                    <p:anim calcmode="lin" valueType="num">
                                      <p:cBhvr additive="base">
                                        <p:cTn id="7" dur="500" fill="hold"/>
                                        <p:tgtEl>
                                          <p:spTgt spid="23569"/>
                                        </p:tgtEl>
                                        <p:attrNameLst>
                                          <p:attrName>ppt_x</p:attrName>
                                        </p:attrNameLst>
                                      </p:cBhvr>
                                      <p:tavLst>
                                        <p:tav tm="0">
                                          <p:val>
                                            <p:strVal val="1+#ppt_w/2"/>
                                          </p:val>
                                        </p:tav>
                                        <p:tav tm="100000">
                                          <p:val>
                                            <p:strVal val="#ppt_x"/>
                                          </p:val>
                                        </p:tav>
                                      </p:tavLst>
                                    </p:anim>
                                    <p:anim calcmode="lin" valueType="num">
                                      <p:cBhvr additive="base">
                                        <p:cTn id="8" dur="500" fill="hold"/>
                                        <p:tgtEl>
                                          <p:spTgt spid="2356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23570"/>
                                        </p:tgtEl>
                                        <p:attrNameLst>
                                          <p:attrName>style.visibility</p:attrName>
                                        </p:attrNameLst>
                                      </p:cBhvr>
                                      <p:to>
                                        <p:strVal val="visible"/>
                                      </p:to>
                                    </p:set>
                                    <p:anim calcmode="lin" valueType="num">
                                      <p:cBhvr additive="base">
                                        <p:cTn id="13" dur="500" fill="hold"/>
                                        <p:tgtEl>
                                          <p:spTgt spid="23570"/>
                                        </p:tgtEl>
                                        <p:attrNameLst>
                                          <p:attrName>ppt_x</p:attrName>
                                        </p:attrNameLst>
                                      </p:cBhvr>
                                      <p:tavLst>
                                        <p:tav tm="0">
                                          <p:val>
                                            <p:strVal val="1+#ppt_w/2"/>
                                          </p:val>
                                        </p:tav>
                                        <p:tav tm="100000">
                                          <p:val>
                                            <p:strVal val="#ppt_x"/>
                                          </p:val>
                                        </p:tav>
                                      </p:tavLst>
                                    </p:anim>
                                    <p:anim calcmode="lin" valueType="num">
                                      <p:cBhvr additive="base">
                                        <p:cTn id="14" dur="500" fill="hold"/>
                                        <p:tgtEl>
                                          <p:spTgt spid="235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9" grpId="0" animBg="1"/>
      <p:bldP spid="23570" grpId="0" autoUpdateAnimBg="0"/>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fontAlgn="auto" hangingPunct="1">
              <a:spcAft>
                <a:spcPts val="0"/>
              </a:spcAft>
              <a:defRPr/>
            </a:pPr>
            <a:r>
              <a:rPr lang="en-US"/>
              <a:t>ECONOMIC COSTS</a:t>
            </a:r>
          </a:p>
        </p:txBody>
      </p:sp>
      <p:sp>
        <p:nvSpPr>
          <p:cNvPr id="57347" name="Rectangle 3"/>
          <p:cNvSpPr>
            <a:spLocks noGrp="1" noChangeArrowheads="1"/>
          </p:cNvSpPr>
          <p:nvPr>
            <p:ph idx="1"/>
          </p:nvPr>
        </p:nvSpPr>
        <p:spPr>
          <a:xfrm>
            <a:off x="152400" y="1295400"/>
            <a:ext cx="8001000" cy="5334000"/>
          </a:xfrm>
        </p:spPr>
        <p:txBody>
          <a:bodyPr/>
          <a:lstStyle/>
          <a:p>
            <a:pPr eaLnBrk="1" hangingPunct="1">
              <a:lnSpc>
                <a:spcPct val="90000"/>
              </a:lnSpc>
            </a:pPr>
            <a:r>
              <a:rPr lang="en-US" sz="2800" dirty="0" smtClean="0"/>
              <a:t>Economic costs = accounting costs + opportunity costs</a:t>
            </a:r>
            <a:r>
              <a:rPr lang="en-US" sz="2800" dirty="0" smtClean="0"/>
              <a:t>.</a:t>
            </a:r>
          </a:p>
          <a:p>
            <a:pPr eaLnBrk="1" hangingPunct="1">
              <a:lnSpc>
                <a:spcPct val="90000"/>
              </a:lnSpc>
            </a:pPr>
            <a:r>
              <a:rPr lang="en-US" sz="2800" dirty="0" smtClean="0"/>
              <a:t> </a:t>
            </a:r>
            <a:endParaRPr lang="en-US" sz="2800" dirty="0" smtClean="0"/>
          </a:p>
          <a:p>
            <a:pPr eaLnBrk="1" hangingPunct="1">
              <a:lnSpc>
                <a:spcPct val="90000"/>
              </a:lnSpc>
            </a:pPr>
            <a:r>
              <a:rPr lang="en-US" sz="2800" dirty="0" smtClean="0"/>
              <a:t>In economic analysis we use economic costs. </a:t>
            </a:r>
            <a:endParaRPr lang="en-US" sz="2800" dirty="0" smtClean="0"/>
          </a:p>
          <a:p>
            <a:pPr eaLnBrk="1" hangingPunct="1">
              <a:lnSpc>
                <a:spcPct val="90000"/>
              </a:lnSpc>
            </a:pPr>
            <a:endParaRPr lang="en-US" sz="2800" dirty="0" smtClean="0"/>
          </a:p>
          <a:p>
            <a:pPr eaLnBrk="1" hangingPunct="1">
              <a:lnSpc>
                <a:spcPct val="90000"/>
              </a:lnSpc>
            </a:pPr>
            <a:r>
              <a:rPr lang="en-US" sz="2800" dirty="0" smtClean="0"/>
              <a:t>To make a wise decision we need to consider all costs and not only monetary costs. </a:t>
            </a:r>
            <a:endParaRPr lang="en-US" sz="2800" dirty="0" smtClean="0"/>
          </a:p>
          <a:p>
            <a:pPr eaLnBrk="1" hangingPunct="1">
              <a:lnSpc>
                <a:spcPct val="90000"/>
              </a:lnSpc>
            </a:pPr>
            <a:endParaRPr lang="en-US" sz="2800" dirty="0" smtClean="0"/>
          </a:p>
          <a:p>
            <a:pPr eaLnBrk="1" hangingPunct="1">
              <a:lnSpc>
                <a:spcPct val="90000"/>
              </a:lnSpc>
            </a:pPr>
            <a:r>
              <a:rPr lang="en-US" sz="2800" dirty="0" smtClean="0"/>
              <a:t>Opportunity costs should be considered as they have an important bearing on our decision making. These include opportunity cost for resources owned by the firm itself. </a:t>
            </a:r>
          </a:p>
        </p:txBody>
      </p:sp>
    </p:spTree>
    <p:extLst>
      <p:ext uri="{BB962C8B-B14F-4D97-AF65-F5344CB8AC3E}">
        <p14:creationId xmlns:p14="http://schemas.microsoft.com/office/powerpoint/2010/main" val="2628555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2" dur="500"/>
                                        <p:tgtEl>
                                          <p:spTgt spid="57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7" dur="500"/>
                                        <p:tgtEl>
                                          <p:spTgt spid="57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22" dur="500"/>
                                        <p:tgtEl>
                                          <p:spTgt spid="5734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347">
                                            <p:txEl>
                                              <p:pRg st="6" end="6"/>
                                            </p:txEl>
                                          </p:spTgt>
                                        </p:tgtEl>
                                        <p:attrNameLst>
                                          <p:attrName>style.visibility</p:attrName>
                                        </p:attrNameLst>
                                      </p:cBhvr>
                                      <p:to>
                                        <p:strVal val="visible"/>
                                      </p:to>
                                    </p:set>
                                    <p:animEffect transition="in" filter="blinds(horizontal)">
                                      <p:cBhvr>
                                        <p:cTn id="27" dur="500"/>
                                        <p:tgtEl>
                                          <p:spTgt spid="573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fontAlgn="auto" hangingPunct="1">
              <a:spcAft>
                <a:spcPts val="0"/>
              </a:spcAft>
              <a:defRPr/>
            </a:pPr>
            <a:r>
              <a:rPr lang="en-US"/>
              <a:t>OPPORTUNITY COSTS  </a:t>
            </a:r>
          </a:p>
        </p:txBody>
      </p:sp>
      <p:sp>
        <p:nvSpPr>
          <p:cNvPr id="52227" name="Rectangle 3"/>
          <p:cNvSpPr>
            <a:spLocks noGrp="1" noChangeArrowheads="1"/>
          </p:cNvSpPr>
          <p:nvPr>
            <p:ph idx="1"/>
          </p:nvPr>
        </p:nvSpPr>
        <p:spPr>
          <a:xfrm>
            <a:off x="457200" y="1981200"/>
            <a:ext cx="8229600" cy="2667000"/>
          </a:xfrm>
        </p:spPr>
        <p:txBody>
          <a:bodyPr/>
          <a:lstStyle/>
          <a:p>
            <a:pPr eaLnBrk="1" hangingPunct="1"/>
            <a:r>
              <a:rPr lang="en-US" smtClean="0"/>
              <a:t>Bill owns a farm worth $1m. His yearly revenue is $100,000 and his expenses are $60,000. The current interest rate is 5% for savings. What is Bill’s accounting profit and what is his economic profit? </a:t>
            </a:r>
          </a:p>
        </p:txBody>
      </p:sp>
      <p:sp>
        <p:nvSpPr>
          <p:cNvPr id="52229" name="AutoShape 5"/>
          <p:cNvSpPr>
            <a:spLocks noChangeArrowheads="1"/>
          </p:cNvSpPr>
          <p:nvPr/>
        </p:nvSpPr>
        <p:spPr bwMode="auto">
          <a:xfrm>
            <a:off x="609600" y="4343400"/>
            <a:ext cx="3200400" cy="228600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z="2400">
                <a:solidFill>
                  <a:srgbClr val="2F2B20"/>
                </a:solidFill>
                <a:latin typeface="Tahoma" pitchFamily="34" charset="0"/>
              </a:rPr>
              <a:t>Accounting profit</a:t>
            </a:r>
          </a:p>
          <a:p>
            <a:pPr algn="ctr" eaLnBrk="0" fontAlgn="base" hangingPunct="0">
              <a:spcBef>
                <a:spcPct val="0"/>
              </a:spcBef>
              <a:spcAft>
                <a:spcPct val="0"/>
              </a:spcAft>
            </a:pPr>
            <a:r>
              <a:rPr lang="en-US" sz="2400">
                <a:solidFill>
                  <a:srgbClr val="2F2B20"/>
                </a:solidFill>
                <a:latin typeface="Tahoma" pitchFamily="34" charset="0"/>
              </a:rPr>
              <a:t>$$40,000</a:t>
            </a:r>
          </a:p>
        </p:txBody>
      </p:sp>
      <p:sp>
        <p:nvSpPr>
          <p:cNvPr id="52230" name="AutoShape 6"/>
          <p:cNvSpPr>
            <a:spLocks noChangeArrowheads="1"/>
          </p:cNvSpPr>
          <p:nvPr/>
        </p:nvSpPr>
        <p:spPr bwMode="auto">
          <a:xfrm>
            <a:off x="4648200" y="4495800"/>
            <a:ext cx="4267200" cy="205740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z="2400">
                <a:solidFill>
                  <a:srgbClr val="2F2B20"/>
                </a:solidFill>
                <a:latin typeface="Tahoma" pitchFamily="34" charset="0"/>
              </a:rPr>
              <a:t>Economic profit</a:t>
            </a:r>
          </a:p>
          <a:p>
            <a:pPr algn="ctr" eaLnBrk="0" fontAlgn="base" hangingPunct="0">
              <a:spcBef>
                <a:spcPct val="0"/>
              </a:spcBef>
              <a:spcAft>
                <a:spcPct val="0"/>
              </a:spcAft>
            </a:pPr>
            <a:r>
              <a:rPr lang="en-US" sz="2400">
                <a:solidFill>
                  <a:srgbClr val="2F2B20"/>
                </a:solidFill>
                <a:latin typeface="Tahoma" pitchFamily="34" charset="0"/>
              </a:rPr>
              <a:t>-($10,000)</a:t>
            </a:r>
          </a:p>
        </p:txBody>
      </p:sp>
    </p:spTree>
    <p:extLst>
      <p:ext uri="{BB962C8B-B14F-4D97-AF65-F5344CB8AC3E}">
        <p14:creationId xmlns:p14="http://schemas.microsoft.com/office/powerpoint/2010/main" val="3919939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blinds(horizontal)">
                                      <p:cBhvr>
                                        <p:cTn id="7" dur="500"/>
                                        <p:tgtEl>
                                          <p:spTgt spid="52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2229"/>
                                        </p:tgtEl>
                                        <p:attrNameLst>
                                          <p:attrName>style.visibility</p:attrName>
                                        </p:attrNameLst>
                                      </p:cBhvr>
                                      <p:to>
                                        <p:strVal val="visible"/>
                                      </p:to>
                                    </p:set>
                                    <p:animEffect transition="in" filter="diamond(in)">
                                      <p:cBhvr>
                                        <p:cTn id="12" dur="1000"/>
                                        <p:tgtEl>
                                          <p:spTgt spid="522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2230"/>
                                        </p:tgtEl>
                                        <p:attrNameLst>
                                          <p:attrName>style.visibility</p:attrName>
                                        </p:attrNameLst>
                                      </p:cBhvr>
                                      <p:to>
                                        <p:strVal val="visible"/>
                                      </p:to>
                                    </p:set>
                                    <p:animEffect transition="in" filter="diamond(in)">
                                      <p:cBhvr>
                                        <p:cTn id="17" dur="1000"/>
                                        <p:tgtEl>
                                          <p:spTgt spid="52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52229" grpId="0" animBg="1"/>
      <p:bldP spid="522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fontAlgn="auto" hangingPunct="1">
              <a:spcAft>
                <a:spcPts val="0"/>
              </a:spcAft>
              <a:defRPr/>
            </a:pPr>
            <a:r>
              <a:rPr lang="en-US"/>
              <a:t>OPPORTUNITY COSTS</a:t>
            </a:r>
          </a:p>
        </p:txBody>
      </p:sp>
      <p:sp>
        <p:nvSpPr>
          <p:cNvPr id="53251" name="Rectangle 3"/>
          <p:cNvSpPr>
            <a:spLocks noGrp="1" noChangeArrowheads="1"/>
          </p:cNvSpPr>
          <p:nvPr>
            <p:ph idx="1"/>
          </p:nvPr>
        </p:nvSpPr>
        <p:spPr>
          <a:xfrm>
            <a:off x="457200" y="1524000"/>
            <a:ext cx="8229600" cy="3124200"/>
          </a:xfrm>
        </p:spPr>
        <p:txBody>
          <a:bodyPr/>
          <a:lstStyle/>
          <a:p>
            <a:pPr eaLnBrk="1" hangingPunct="1"/>
            <a:r>
              <a:rPr lang="en-US" smtClean="0"/>
              <a:t>Chen runs her own business. She receives no wage or salary. She could work full-time for $25,000pa. Her business revenue for last year was $30,000 and her expenses $10,000. What is her accounting profit and her economic profit? </a:t>
            </a:r>
          </a:p>
        </p:txBody>
      </p:sp>
      <p:sp>
        <p:nvSpPr>
          <p:cNvPr id="53252" name="AutoShape 4"/>
          <p:cNvSpPr>
            <a:spLocks noChangeArrowheads="1"/>
          </p:cNvSpPr>
          <p:nvPr/>
        </p:nvSpPr>
        <p:spPr bwMode="auto">
          <a:xfrm>
            <a:off x="1066800" y="4648200"/>
            <a:ext cx="3352800" cy="198120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z="2400">
                <a:solidFill>
                  <a:srgbClr val="2F2B20"/>
                </a:solidFill>
                <a:latin typeface="Tahoma" pitchFamily="34" charset="0"/>
              </a:rPr>
              <a:t>Accounting profit</a:t>
            </a:r>
          </a:p>
          <a:p>
            <a:pPr algn="ctr" eaLnBrk="0" fontAlgn="base" hangingPunct="0">
              <a:spcBef>
                <a:spcPct val="0"/>
              </a:spcBef>
              <a:spcAft>
                <a:spcPct val="0"/>
              </a:spcAft>
            </a:pPr>
            <a:r>
              <a:rPr lang="en-US" sz="2400">
                <a:solidFill>
                  <a:srgbClr val="2F2B20"/>
                </a:solidFill>
                <a:latin typeface="Tahoma" pitchFamily="34" charset="0"/>
              </a:rPr>
              <a:t>$20000</a:t>
            </a:r>
          </a:p>
        </p:txBody>
      </p:sp>
      <p:sp>
        <p:nvSpPr>
          <p:cNvPr id="53253" name="AutoShape 5"/>
          <p:cNvSpPr>
            <a:spLocks noChangeArrowheads="1"/>
          </p:cNvSpPr>
          <p:nvPr/>
        </p:nvSpPr>
        <p:spPr bwMode="auto">
          <a:xfrm>
            <a:off x="4800600" y="4495800"/>
            <a:ext cx="3657600" cy="220980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z="2400">
                <a:solidFill>
                  <a:srgbClr val="2F2B20"/>
                </a:solidFill>
                <a:latin typeface="Tahoma" pitchFamily="34" charset="0"/>
              </a:rPr>
              <a:t>Economic profit</a:t>
            </a:r>
          </a:p>
          <a:p>
            <a:pPr algn="ctr" eaLnBrk="0" fontAlgn="base" hangingPunct="0">
              <a:spcBef>
                <a:spcPct val="0"/>
              </a:spcBef>
              <a:spcAft>
                <a:spcPct val="0"/>
              </a:spcAft>
            </a:pPr>
            <a:r>
              <a:rPr lang="en-US" sz="2400">
                <a:solidFill>
                  <a:srgbClr val="2F2B20"/>
                </a:solidFill>
                <a:latin typeface="Tahoma" pitchFamily="34" charset="0"/>
              </a:rPr>
              <a:t>-($5000)</a:t>
            </a:r>
          </a:p>
        </p:txBody>
      </p:sp>
    </p:spTree>
    <p:extLst>
      <p:ext uri="{BB962C8B-B14F-4D97-AF65-F5344CB8AC3E}">
        <p14:creationId xmlns:p14="http://schemas.microsoft.com/office/powerpoint/2010/main" val="3565486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blinds(horizontal)">
                                      <p:cBhvr>
                                        <p:cTn id="7" dur="500"/>
                                        <p:tgtEl>
                                          <p:spTgt spid="53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diamond(in)">
                                      <p:cBhvr>
                                        <p:cTn id="12" dur="1000"/>
                                        <p:tgtEl>
                                          <p:spTgt spid="532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3253"/>
                                        </p:tgtEl>
                                        <p:attrNameLst>
                                          <p:attrName>style.visibility</p:attrName>
                                        </p:attrNameLst>
                                      </p:cBhvr>
                                      <p:to>
                                        <p:strVal val="visible"/>
                                      </p:to>
                                    </p:set>
                                    <p:animEffect transition="in" filter="diamond(in)">
                                      <p:cBhvr>
                                        <p:cTn id="17" dur="1000"/>
                                        <p:tgtEl>
                                          <p:spTgt spid="53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252" grpId="0" animBg="1"/>
      <p:bldP spid="532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fontAlgn="auto" hangingPunct="1">
              <a:spcAft>
                <a:spcPts val="0"/>
              </a:spcAft>
              <a:defRPr/>
            </a:pPr>
            <a:r>
              <a:rPr lang="en-US"/>
              <a:t>OPPORTUNITY COSTS</a:t>
            </a:r>
          </a:p>
        </p:txBody>
      </p:sp>
      <p:sp>
        <p:nvSpPr>
          <p:cNvPr id="54275" name="Rectangle 3"/>
          <p:cNvSpPr>
            <a:spLocks noGrp="1" noChangeArrowheads="1"/>
          </p:cNvSpPr>
          <p:nvPr>
            <p:ph type="body" sz="half" idx="1"/>
          </p:nvPr>
        </p:nvSpPr>
        <p:spPr/>
        <p:txBody>
          <a:bodyPr/>
          <a:lstStyle/>
          <a:p>
            <a:pPr eaLnBrk="1" hangingPunct="1"/>
            <a:r>
              <a:rPr lang="en-US" sz="2800" smtClean="0"/>
              <a:t>Tao must travel from Wellington to Auckland for business. Tao is paid $20 per hour and he must travel in work time. Prices and times are:</a:t>
            </a:r>
          </a:p>
        </p:txBody>
      </p:sp>
      <p:graphicFrame>
        <p:nvGraphicFramePr>
          <p:cNvPr id="54320" name="Group 48"/>
          <p:cNvGraphicFramePr>
            <a:graphicFrameLocks noGrp="1"/>
          </p:cNvGraphicFramePr>
          <p:nvPr>
            <p:ph sz="half" idx="2"/>
          </p:nvPr>
        </p:nvGraphicFramePr>
        <p:xfrm>
          <a:off x="4648200" y="1981200"/>
          <a:ext cx="4038600" cy="3048000"/>
        </p:xfrm>
        <a:graphic>
          <a:graphicData uri="http://schemas.openxmlformats.org/drawingml/2006/table">
            <a:tbl>
              <a:tblPr/>
              <a:tblGrid>
                <a:gridCol w="1346200"/>
                <a:gridCol w="1346200"/>
                <a:gridCol w="1346200"/>
              </a:tblGrid>
              <a:tr h="762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Price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Hours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Plane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321" name="AutoShape 49"/>
          <p:cNvSpPr>
            <a:spLocks noChangeArrowheads="1"/>
          </p:cNvSpPr>
          <p:nvPr/>
        </p:nvSpPr>
        <p:spPr bwMode="auto">
          <a:xfrm>
            <a:off x="457200" y="5334000"/>
            <a:ext cx="3810000" cy="114300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r>
              <a:rPr lang="en-US" sz="2000">
                <a:solidFill>
                  <a:srgbClr val="2F2B20"/>
                </a:solidFill>
                <a:latin typeface="Tahoma" pitchFamily="34" charset="0"/>
              </a:rPr>
              <a:t>Which is</a:t>
            </a:r>
          </a:p>
          <a:p>
            <a:pPr algn="ctr" eaLnBrk="0" fontAlgn="base" hangingPunct="0">
              <a:spcBef>
                <a:spcPct val="0"/>
              </a:spcBef>
              <a:spcAft>
                <a:spcPct val="0"/>
              </a:spcAft>
            </a:pPr>
            <a:r>
              <a:rPr lang="en-US" sz="2000">
                <a:solidFill>
                  <a:srgbClr val="2F2B20"/>
                </a:solidFill>
                <a:latin typeface="Tahoma" pitchFamily="34" charset="0"/>
              </a:rPr>
              <a:t> cheapest?</a:t>
            </a:r>
          </a:p>
        </p:txBody>
      </p:sp>
      <p:sp>
        <p:nvSpPr>
          <p:cNvPr id="54322" name="Text Box 50"/>
          <p:cNvSpPr txBox="1">
            <a:spLocks noChangeArrowheads="1"/>
          </p:cNvSpPr>
          <p:nvPr/>
        </p:nvSpPr>
        <p:spPr bwMode="auto">
          <a:xfrm>
            <a:off x="4419600" y="5257800"/>
            <a:ext cx="4572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0" fontAlgn="base" hangingPunct="0">
              <a:spcBef>
                <a:spcPct val="50000"/>
              </a:spcBef>
              <a:spcAft>
                <a:spcPct val="0"/>
              </a:spcAft>
            </a:pPr>
            <a:r>
              <a:rPr lang="en-US">
                <a:solidFill>
                  <a:srgbClr val="2F2B20"/>
                </a:solidFill>
              </a:rPr>
              <a:t>Plane is cheapest. If we consider opportunity costs, total cost for plane travel is $170 – much cheaper than the other options. </a:t>
            </a:r>
          </a:p>
        </p:txBody>
      </p:sp>
    </p:spTree>
    <p:extLst>
      <p:ext uri="{BB962C8B-B14F-4D97-AF65-F5344CB8AC3E}">
        <p14:creationId xmlns:p14="http://schemas.microsoft.com/office/powerpoint/2010/main" val="225084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linds(horizontal)">
                                      <p:cBhvr>
                                        <p:cTn id="7" dur="500"/>
                                        <p:tgtEl>
                                          <p:spTgt spid="54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320"/>
                                        </p:tgtEl>
                                        <p:attrNameLst>
                                          <p:attrName>style.visibility</p:attrName>
                                        </p:attrNameLst>
                                      </p:cBhvr>
                                      <p:to>
                                        <p:strVal val="visible"/>
                                      </p:to>
                                    </p:set>
                                    <p:animEffect transition="in" filter="blinds(horizontal)">
                                      <p:cBhvr>
                                        <p:cTn id="12" dur="500"/>
                                        <p:tgtEl>
                                          <p:spTgt spid="543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4321"/>
                                        </p:tgtEl>
                                        <p:attrNameLst>
                                          <p:attrName>style.visibility</p:attrName>
                                        </p:attrNameLst>
                                      </p:cBhvr>
                                      <p:to>
                                        <p:strVal val="visible"/>
                                      </p:to>
                                    </p:set>
                                    <p:animEffect transition="in" filter="diamond(in)">
                                      <p:cBhvr>
                                        <p:cTn id="17" dur="1000"/>
                                        <p:tgtEl>
                                          <p:spTgt spid="543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322"/>
                                        </p:tgtEl>
                                        <p:attrNameLst>
                                          <p:attrName>style.visibility</p:attrName>
                                        </p:attrNameLst>
                                      </p:cBhvr>
                                      <p:to>
                                        <p:strVal val="visible"/>
                                      </p:to>
                                    </p:set>
                                    <p:animEffect transition="in" filter="blinds(horizontal)">
                                      <p:cBhvr>
                                        <p:cTn id="22" dur="500"/>
                                        <p:tgtEl>
                                          <p:spTgt spid="54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P spid="54321" grpId="0" animBg="1"/>
      <p:bldP spid="543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fontAlgn="auto" hangingPunct="1">
              <a:spcAft>
                <a:spcPts val="0"/>
              </a:spcAft>
              <a:defRPr/>
            </a:pPr>
            <a:r>
              <a:rPr lang="en-NZ"/>
              <a:t>Economic costs in more detail</a:t>
            </a:r>
            <a:endParaRPr lang="en-GB"/>
          </a:p>
        </p:txBody>
      </p:sp>
      <p:sp>
        <p:nvSpPr>
          <p:cNvPr id="58371" name="Rectangle 3"/>
          <p:cNvSpPr>
            <a:spLocks noGrp="1" noChangeArrowheads="1"/>
          </p:cNvSpPr>
          <p:nvPr>
            <p:ph idx="1"/>
          </p:nvPr>
        </p:nvSpPr>
        <p:spPr>
          <a:xfrm>
            <a:off x="457200" y="1600200"/>
            <a:ext cx="8229600" cy="5257800"/>
          </a:xfrm>
        </p:spPr>
        <p:txBody>
          <a:bodyPr/>
          <a:lstStyle/>
          <a:p>
            <a:pPr eaLnBrk="1" hangingPunct="1">
              <a:lnSpc>
                <a:spcPct val="80000"/>
              </a:lnSpc>
            </a:pPr>
            <a:r>
              <a:rPr lang="en-NZ" sz="2800" b="1" dirty="0" smtClean="0"/>
              <a:t>Rent-</a:t>
            </a:r>
            <a:r>
              <a:rPr lang="en-NZ" sz="2800" dirty="0" smtClean="0"/>
              <a:t> Economic return to land (return to any factor that is in fixed supply)</a:t>
            </a:r>
          </a:p>
          <a:p>
            <a:pPr eaLnBrk="1" hangingPunct="1">
              <a:lnSpc>
                <a:spcPct val="80000"/>
              </a:lnSpc>
              <a:buFont typeface="Wingdings" pitchFamily="2" charset="2"/>
              <a:buNone/>
            </a:pPr>
            <a:endParaRPr lang="en-NZ" sz="2800" dirty="0" smtClean="0"/>
          </a:p>
          <a:p>
            <a:pPr eaLnBrk="1" hangingPunct="1">
              <a:lnSpc>
                <a:spcPct val="80000"/>
              </a:lnSpc>
            </a:pPr>
            <a:r>
              <a:rPr lang="en-NZ" sz="2800" b="1" dirty="0" smtClean="0"/>
              <a:t>Wages</a:t>
            </a:r>
            <a:r>
              <a:rPr lang="en-NZ" sz="2800" dirty="0" smtClean="0"/>
              <a:t>- Economic return to labour. It includes all ways people a compensated for providing their time, efforts and skills. (except for enterprise)</a:t>
            </a:r>
          </a:p>
          <a:p>
            <a:pPr eaLnBrk="1" hangingPunct="1">
              <a:lnSpc>
                <a:spcPct val="80000"/>
              </a:lnSpc>
              <a:buFont typeface="Wingdings" pitchFamily="2" charset="2"/>
              <a:buNone/>
            </a:pPr>
            <a:endParaRPr lang="en-NZ" sz="2800" dirty="0" smtClean="0"/>
          </a:p>
          <a:p>
            <a:pPr eaLnBrk="1" hangingPunct="1">
              <a:lnSpc>
                <a:spcPct val="80000"/>
              </a:lnSpc>
            </a:pPr>
            <a:r>
              <a:rPr lang="en-NZ" sz="2800" b="1" dirty="0" smtClean="0"/>
              <a:t>Interest</a:t>
            </a:r>
            <a:r>
              <a:rPr lang="en-NZ" sz="2800" dirty="0" smtClean="0"/>
              <a:t>- Economic return on capital. </a:t>
            </a:r>
          </a:p>
          <a:p>
            <a:pPr eaLnBrk="1" hangingPunct="1">
              <a:lnSpc>
                <a:spcPct val="80000"/>
              </a:lnSpc>
              <a:buFont typeface="Wingdings" pitchFamily="2" charset="2"/>
              <a:buNone/>
            </a:pPr>
            <a:endParaRPr lang="en-NZ" sz="2800" dirty="0" smtClean="0"/>
          </a:p>
          <a:p>
            <a:pPr eaLnBrk="1" hangingPunct="1">
              <a:lnSpc>
                <a:spcPct val="80000"/>
              </a:lnSpc>
            </a:pPr>
            <a:r>
              <a:rPr lang="en-NZ" sz="2800" b="1" dirty="0" smtClean="0"/>
              <a:t>Profit</a:t>
            </a:r>
            <a:r>
              <a:rPr lang="en-NZ" sz="2800" dirty="0" smtClean="0"/>
              <a:t>- Economic return to enterprise for taking risk. It is the reward to those who run the risk of failure when they bring together all the other factors of production</a:t>
            </a:r>
            <a:endParaRPr lang="en-GB" sz="2800" dirty="0" smtClean="0"/>
          </a:p>
        </p:txBody>
      </p:sp>
    </p:spTree>
    <p:extLst>
      <p:ext uri="{BB962C8B-B14F-4D97-AF65-F5344CB8AC3E}">
        <p14:creationId xmlns:p14="http://schemas.microsoft.com/office/powerpoint/2010/main" val="3931820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checkerboard(across)">
                                      <p:cBhvr>
                                        <p:cTn id="7" dur="500"/>
                                        <p:tgtEl>
                                          <p:spTgt spid="58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8371">
                                            <p:txEl>
                                              <p:pRg st="2" end="2"/>
                                            </p:txEl>
                                          </p:spTgt>
                                        </p:tgtEl>
                                        <p:attrNameLst>
                                          <p:attrName>style.visibility</p:attrName>
                                        </p:attrNameLst>
                                      </p:cBhvr>
                                      <p:to>
                                        <p:strVal val="visible"/>
                                      </p:to>
                                    </p:set>
                                    <p:animEffect transition="in" filter="checkerboard(across)">
                                      <p:cBhvr>
                                        <p:cTn id="12" dur="500"/>
                                        <p:tgtEl>
                                          <p:spTgt spid="583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8371">
                                            <p:txEl>
                                              <p:pRg st="4" end="4"/>
                                            </p:txEl>
                                          </p:spTgt>
                                        </p:tgtEl>
                                        <p:attrNameLst>
                                          <p:attrName>style.visibility</p:attrName>
                                        </p:attrNameLst>
                                      </p:cBhvr>
                                      <p:to>
                                        <p:strVal val="visible"/>
                                      </p:to>
                                    </p:set>
                                    <p:animEffect transition="in" filter="checkerboard(across)">
                                      <p:cBhvr>
                                        <p:cTn id="17" dur="500"/>
                                        <p:tgtEl>
                                          <p:spTgt spid="5837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58371">
                                            <p:txEl>
                                              <p:pRg st="6" end="6"/>
                                            </p:txEl>
                                          </p:spTgt>
                                        </p:tgtEl>
                                        <p:attrNameLst>
                                          <p:attrName>style.visibility</p:attrName>
                                        </p:attrNameLst>
                                      </p:cBhvr>
                                      <p:to>
                                        <p:strVal val="visible"/>
                                      </p:to>
                                    </p:set>
                                    <p:animEffect transition="in" filter="checkerboard(across)">
                                      <p:cBhvr>
                                        <p:cTn id="22" dur="500"/>
                                        <p:tgtEl>
                                          <p:spTgt spid="583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250825" y="5084763"/>
            <a:ext cx="8713788" cy="1512887"/>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NZ">
              <a:solidFill>
                <a:srgbClr val="000000"/>
              </a:solidFill>
            </a:endParaRPr>
          </a:p>
        </p:txBody>
      </p:sp>
      <p:sp>
        <p:nvSpPr>
          <p:cNvPr id="23555" name="Rectangle 2"/>
          <p:cNvSpPr>
            <a:spLocks noGrp="1" noChangeArrowheads="1"/>
          </p:cNvSpPr>
          <p:nvPr>
            <p:ph type="title"/>
          </p:nvPr>
        </p:nvSpPr>
        <p:spPr>
          <a:xfrm>
            <a:off x="468313" y="0"/>
            <a:ext cx="8229600" cy="1143000"/>
          </a:xfrm>
        </p:spPr>
        <p:txBody>
          <a:bodyPr/>
          <a:lstStyle/>
          <a:p>
            <a:pPr eaLnBrk="1" hangingPunct="1"/>
            <a:r>
              <a:rPr lang="en-NZ" smtClean="0"/>
              <a:t>Do this Now</a:t>
            </a:r>
            <a:endParaRPr lang="en-GB" smtClean="0"/>
          </a:p>
        </p:txBody>
      </p:sp>
      <p:sp>
        <p:nvSpPr>
          <p:cNvPr id="23556" name="Rectangle 3"/>
          <p:cNvSpPr>
            <a:spLocks noGrp="1" noChangeArrowheads="1"/>
          </p:cNvSpPr>
          <p:nvPr>
            <p:ph type="body" idx="1"/>
          </p:nvPr>
        </p:nvSpPr>
        <p:spPr>
          <a:xfrm>
            <a:off x="0" y="981075"/>
            <a:ext cx="9144000" cy="5543550"/>
          </a:xfrm>
        </p:spPr>
        <p:txBody>
          <a:bodyPr/>
          <a:lstStyle/>
          <a:p>
            <a:pPr eaLnBrk="1" hangingPunct="1">
              <a:lnSpc>
                <a:spcPct val="80000"/>
              </a:lnSpc>
            </a:pPr>
            <a:r>
              <a:rPr lang="en-NZ" sz="2400" smtClean="0"/>
              <a:t>Last year Mona had a job as a manager for a fishing company, which paid her $65,000 a year,</a:t>
            </a:r>
          </a:p>
          <a:p>
            <a:pPr eaLnBrk="1" hangingPunct="1">
              <a:lnSpc>
                <a:spcPct val="80000"/>
              </a:lnSpc>
            </a:pPr>
            <a:r>
              <a:rPr lang="en-NZ" sz="2400" smtClean="0"/>
              <a:t>She had $80,000 in savings, which gave her a rate of return of 10%. </a:t>
            </a:r>
          </a:p>
          <a:p>
            <a:pPr eaLnBrk="1" hangingPunct="1">
              <a:lnSpc>
                <a:spcPct val="80000"/>
              </a:lnSpc>
            </a:pPr>
            <a:r>
              <a:rPr lang="en-NZ" sz="2400" smtClean="0"/>
              <a:t>She thought she could do better by going fishing herself, so gave up her job and invested $80,000 of her own money in buying a fishing boat and quota. </a:t>
            </a:r>
          </a:p>
          <a:p>
            <a:pPr eaLnBrk="1" hangingPunct="1">
              <a:lnSpc>
                <a:spcPct val="80000"/>
              </a:lnSpc>
            </a:pPr>
            <a:r>
              <a:rPr lang="en-NZ" sz="2400" smtClean="0"/>
              <a:t>By the end of the first year she had sold $140,000 worth of fish and her costs of running the business had been $70,000. She expected the costs to be quite high in the first year, because she was getting the business established, but though these would fall in future years. </a:t>
            </a:r>
          </a:p>
          <a:p>
            <a:pPr eaLnBrk="1" hangingPunct="1">
              <a:lnSpc>
                <a:spcPct val="80000"/>
              </a:lnSpc>
              <a:buFontTx/>
              <a:buNone/>
            </a:pPr>
            <a:endParaRPr lang="en-NZ" sz="2400" smtClean="0"/>
          </a:p>
          <a:p>
            <a:pPr eaLnBrk="1" hangingPunct="1">
              <a:lnSpc>
                <a:spcPct val="80000"/>
              </a:lnSpc>
            </a:pPr>
            <a:r>
              <a:rPr lang="en-NZ" sz="1800" smtClean="0">
                <a:solidFill>
                  <a:srgbClr val="FF0000"/>
                </a:solidFill>
              </a:rPr>
              <a:t>1. Calculate her accounting profit</a:t>
            </a:r>
          </a:p>
          <a:p>
            <a:pPr eaLnBrk="1" hangingPunct="1">
              <a:lnSpc>
                <a:spcPct val="80000"/>
              </a:lnSpc>
            </a:pPr>
            <a:r>
              <a:rPr lang="en-NZ" sz="1800" smtClean="0">
                <a:solidFill>
                  <a:srgbClr val="FF0000"/>
                </a:solidFill>
              </a:rPr>
              <a:t>2. Calculate her economic profit</a:t>
            </a:r>
          </a:p>
          <a:p>
            <a:pPr eaLnBrk="1" hangingPunct="1">
              <a:lnSpc>
                <a:spcPct val="80000"/>
              </a:lnSpc>
            </a:pPr>
            <a:r>
              <a:rPr lang="en-NZ" sz="1800" smtClean="0">
                <a:solidFill>
                  <a:srgbClr val="FF0000"/>
                </a:solidFill>
              </a:rPr>
              <a:t>3. Which are always greater? Economic or accounting profits? Explain</a:t>
            </a:r>
          </a:p>
          <a:p>
            <a:pPr eaLnBrk="1" hangingPunct="1">
              <a:lnSpc>
                <a:spcPct val="80000"/>
              </a:lnSpc>
            </a:pPr>
            <a:endParaRPr lang="en-GB" sz="1800" smtClean="0">
              <a:solidFill>
                <a:srgbClr val="FF0000"/>
              </a:solidFill>
            </a:endParaRPr>
          </a:p>
        </p:txBody>
      </p:sp>
    </p:spTree>
    <p:extLst>
      <p:ext uri="{BB962C8B-B14F-4D97-AF65-F5344CB8AC3E}">
        <p14:creationId xmlns:p14="http://schemas.microsoft.com/office/powerpoint/2010/main" val="19258921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1319</Words>
  <Application>Microsoft Office PowerPoint</Application>
  <PresentationFormat>On-screen Show (4:3)</PresentationFormat>
  <Paragraphs>318</Paragraphs>
  <Slides>32</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35" baseType="lpstr">
      <vt:lpstr>Adjacency</vt:lpstr>
      <vt:lpstr>Default Design</vt:lpstr>
      <vt:lpstr>Microsoft Excel 97-2003 Worksheet</vt:lpstr>
      <vt:lpstr>Costs Curves Diminishing Returns </vt:lpstr>
      <vt:lpstr>ACCOUNTING COSTS</vt:lpstr>
      <vt:lpstr>ECONOMIC COSTS</vt:lpstr>
      <vt:lpstr>ECONOMIC COSTS</vt:lpstr>
      <vt:lpstr>OPPORTUNITY COSTS  </vt:lpstr>
      <vt:lpstr>OPPORTUNITY COSTS</vt:lpstr>
      <vt:lpstr>OPPORTUNITY COSTS</vt:lpstr>
      <vt:lpstr>Economic costs in more detail</vt:lpstr>
      <vt:lpstr>Do this Now</vt:lpstr>
      <vt:lpstr>Answers!</vt:lpstr>
      <vt:lpstr>PowerPoint Presentation</vt:lpstr>
      <vt:lpstr>PowerPoint Presentation</vt:lpstr>
      <vt:lpstr>PowerPoint Presentation</vt:lpstr>
      <vt:lpstr>FC, VC &amp; TC</vt:lpstr>
      <vt:lpstr>Average and Marginal Cost</vt:lpstr>
      <vt:lpstr>PowerPoint Presentation</vt:lpstr>
      <vt:lpstr>Starter Activity </vt:lpstr>
      <vt:lpstr>PowerPoint Presentation</vt:lpstr>
      <vt:lpstr>Diminishing Returns</vt:lpstr>
      <vt:lpstr>Diminishing Returns</vt:lpstr>
      <vt:lpstr>The Shape of the MC curve</vt:lpstr>
      <vt:lpstr>The Shape of Average Cost Curves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Gore High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Costs Curves Diminishing Returns </dc:title>
  <dc:creator>Aimee Ross</dc:creator>
  <cp:lastModifiedBy>Aimee Ross</cp:lastModifiedBy>
  <cp:revision>1</cp:revision>
  <dcterms:created xsi:type="dcterms:W3CDTF">2011-09-22T21:43:14Z</dcterms:created>
  <dcterms:modified xsi:type="dcterms:W3CDTF">2011-09-22T21:44:32Z</dcterms:modified>
</cp:coreProperties>
</file>