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2"/>
  </p:notesMasterIdLst>
  <p:sldIdLst>
    <p:sldId id="257" r:id="rId2"/>
    <p:sldId id="258" r:id="rId3"/>
    <p:sldId id="276" r:id="rId4"/>
    <p:sldId id="277" r:id="rId5"/>
    <p:sldId id="264" r:id="rId6"/>
    <p:sldId id="266" r:id="rId7"/>
    <p:sldId id="273" r:id="rId8"/>
    <p:sldId id="274" r:id="rId9"/>
    <p:sldId id="275" r:id="rId10"/>
    <p:sldId id="282" r:id="rId11"/>
    <p:sldId id="268" r:id="rId12"/>
    <p:sldId id="283" r:id="rId13"/>
    <p:sldId id="284" r:id="rId14"/>
    <p:sldId id="270" r:id="rId15"/>
    <p:sldId id="278" r:id="rId16"/>
    <p:sldId id="279" r:id="rId17"/>
    <p:sldId id="280" r:id="rId18"/>
    <p:sldId id="281" r:id="rId19"/>
    <p:sldId id="272" r:id="rId20"/>
    <p:sldId id="269" r:id="rId21"/>
  </p:sldIdLst>
  <p:sldSz cx="12192000" cy="6858000"/>
  <p:notesSz cx="6858000" cy="9144000"/>
  <p:embeddedFontLst>
    <p:embeddedFont>
      <p:font typeface="맑은 고딕" panose="020B0503020000020004" pitchFamily="34" charset="-127"/>
      <p:regular r:id="rId23"/>
      <p:bold r:id="rId24"/>
    </p:embeddedFont>
    <p:embeddedFont>
      <p:font typeface="NanumSquareOTF ExtraBold" panose="020B0600000101010101" pitchFamily="34" charset="-127"/>
      <p:bold r:id="rId25"/>
    </p:embeddedFont>
    <p:embeddedFont>
      <p:font typeface="나눔스퀘어 Bold" panose="020B0600000101010101" pitchFamily="34" charset="-127"/>
      <p:bold r:id="rId26"/>
    </p:embeddedFont>
    <p:embeddedFont>
      <p:font typeface="나눔스퀘어 ExtraBold" panose="020B0600000101010101" pitchFamily="34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9680FF"/>
    <a:srgbClr val="634EEA"/>
    <a:srgbClr val="BDBDFF"/>
    <a:srgbClr val="523BE8"/>
    <a:srgbClr val="8DBABD"/>
    <a:srgbClr val="4FFB78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3" autoAdjust="0"/>
    <p:restoredTop sz="97030" autoAdjust="0"/>
  </p:normalViewPr>
  <p:slideViewPr>
    <p:cSldViewPr snapToGrid="0">
      <p:cViewPr varScale="1">
        <p:scale>
          <a:sx n="160" d="100"/>
          <a:sy n="160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2024. 1. 3.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5268" y="2447473"/>
            <a:ext cx="2321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72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회차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675" y="437393"/>
            <a:ext cx="1814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argparse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7680C-66C2-5C2D-A130-6D5AC5210C18}"/>
              </a:ext>
            </a:extLst>
          </p:cNvPr>
          <p:cNvSpPr txBox="1"/>
          <p:nvPr/>
        </p:nvSpPr>
        <p:spPr>
          <a:xfrm>
            <a:off x="941045" y="1006929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명령행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인자를 추가하는 라이브러리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9371A-2C72-5DA2-0701-BE67537F3500}"/>
              </a:ext>
            </a:extLst>
          </p:cNvPr>
          <p:cNvSpPr txBox="1"/>
          <p:nvPr/>
        </p:nvSpPr>
        <p:spPr>
          <a:xfrm>
            <a:off x="1522385" y="2473930"/>
            <a:ext cx="9268508" cy="1015663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8F8F2"/>
                </a:solidFill>
                <a:effectLst/>
              </a:rPr>
              <a:t>parser.</a:t>
            </a:r>
            <a:r>
              <a:rPr lang="en-US" sz="2000" dirty="0" err="1">
                <a:solidFill>
                  <a:srgbClr val="50FA78"/>
                </a:solidFill>
                <a:effectLst/>
              </a:rPr>
              <a:t>add_argument</a:t>
            </a:r>
            <a:r>
              <a:rPr lang="en-US" sz="2000" dirty="0">
                <a:solidFill>
                  <a:srgbClr val="9580FF"/>
                </a:solidFill>
                <a:effectLst/>
              </a:rPr>
              <a:t>(</a:t>
            </a:r>
            <a:r>
              <a:rPr lang="en-US" sz="2000" dirty="0">
                <a:solidFill>
                  <a:srgbClr val="FEFF80"/>
                </a:solidFill>
                <a:effectLst/>
              </a:rPr>
              <a:t>'--</a:t>
            </a:r>
            <a:r>
              <a:rPr lang="en-US" sz="2000" dirty="0" err="1">
                <a:solidFill>
                  <a:srgbClr val="FEFF80"/>
                </a:solidFill>
                <a:effectLst/>
              </a:rPr>
              <a:t>test_action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>
                <a:solidFill>
                  <a:srgbClr val="F8F8F2"/>
                </a:solidFill>
                <a:effectLst/>
              </a:rPr>
              <a:t>, </a:t>
            </a:r>
            <a:r>
              <a:rPr lang="en-US" sz="2000" i="1" dirty="0">
                <a:solidFill>
                  <a:srgbClr val="F89580"/>
                </a:solidFill>
                <a:effectLst/>
              </a:rPr>
              <a:t>action</a:t>
            </a:r>
            <a:r>
              <a:rPr lang="en-US" sz="2000" dirty="0">
                <a:solidFill>
                  <a:srgbClr val="F780BF"/>
                </a:solidFill>
                <a:effectLst/>
              </a:rPr>
              <a:t>=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 err="1">
                <a:solidFill>
                  <a:srgbClr val="FEFF80"/>
                </a:solidFill>
                <a:effectLst/>
              </a:rPr>
              <a:t>store_false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>
                <a:solidFill>
                  <a:srgbClr val="F8F8F2"/>
                </a:solidFill>
                <a:effectLst/>
              </a:rPr>
              <a:t>, </a:t>
            </a:r>
            <a:r>
              <a:rPr lang="en-US" sz="2000" i="1" dirty="0">
                <a:solidFill>
                  <a:srgbClr val="F89580"/>
                </a:solidFill>
                <a:effectLst/>
              </a:rPr>
              <a:t>help</a:t>
            </a:r>
            <a:r>
              <a:rPr lang="en-US" sz="2000" dirty="0">
                <a:solidFill>
                  <a:srgbClr val="F780BF"/>
                </a:solidFill>
                <a:effectLst/>
              </a:rPr>
              <a:t>=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 err="1">
                <a:solidFill>
                  <a:srgbClr val="FEFF80"/>
                </a:solidFill>
                <a:effectLst/>
              </a:rPr>
              <a:t>test_action</a:t>
            </a:r>
            <a:r>
              <a:rPr lang="en-US" sz="2000" dirty="0">
                <a:solidFill>
                  <a:srgbClr val="FEFF80"/>
                </a:solidFill>
                <a:effectLst/>
              </a:rPr>
              <a:t>’</a:t>
            </a:r>
            <a:r>
              <a:rPr lang="en-US" sz="2000" dirty="0">
                <a:solidFill>
                  <a:srgbClr val="9580FF"/>
                </a:solidFill>
                <a:effectLst/>
              </a:rPr>
              <a:t>)</a:t>
            </a:r>
          </a:p>
          <a:p>
            <a:br>
              <a:rPr lang="en-US" sz="2000" dirty="0">
                <a:solidFill>
                  <a:srgbClr val="9580FF"/>
                </a:solidFill>
                <a:effectLst/>
              </a:rPr>
            </a:br>
            <a:r>
              <a:rPr lang="en-US" sz="2000" dirty="0" err="1">
                <a:solidFill>
                  <a:srgbClr val="F8F8F2"/>
                </a:solidFill>
                <a:effectLst/>
              </a:rPr>
              <a:t>parser.</a:t>
            </a:r>
            <a:r>
              <a:rPr lang="en-US" sz="2000" dirty="0" err="1">
                <a:solidFill>
                  <a:srgbClr val="50FA78"/>
                </a:solidFill>
                <a:effectLst/>
              </a:rPr>
              <a:t>add_argument</a:t>
            </a:r>
            <a:r>
              <a:rPr lang="en-US" sz="2000" dirty="0">
                <a:solidFill>
                  <a:srgbClr val="9580FF"/>
                </a:solidFill>
                <a:effectLst/>
              </a:rPr>
              <a:t>(</a:t>
            </a:r>
            <a:r>
              <a:rPr lang="en-US" sz="2000" dirty="0">
                <a:solidFill>
                  <a:srgbClr val="FEFF80"/>
                </a:solidFill>
                <a:effectLst/>
              </a:rPr>
              <a:t>‘--</a:t>
            </a:r>
            <a:r>
              <a:rPr lang="en-US" sz="2000" dirty="0" err="1">
                <a:solidFill>
                  <a:srgbClr val="FEFF80"/>
                </a:solidFill>
                <a:effectLst/>
              </a:rPr>
              <a:t>test_default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>
                <a:solidFill>
                  <a:srgbClr val="F8F8F2"/>
                </a:solidFill>
                <a:effectLst/>
              </a:rPr>
              <a:t>, </a:t>
            </a:r>
            <a:r>
              <a:rPr lang="en-US" sz="2000" i="1" dirty="0">
                <a:solidFill>
                  <a:srgbClr val="F89580"/>
                </a:solidFill>
                <a:effectLst/>
              </a:rPr>
              <a:t>default</a:t>
            </a:r>
            <a:r>
              <a:rPr lang="en-US" sz="2000" dirty="0">
                <a:solidFill>
                  <a:srgbClr val="F780BF"/>
                </a:solidFill>
                <a:effectLst/>
              </a:rPr>
              <a:t>=</a:t>
            </a:r>
            <a:r>
              <a:rPr lang="en-US" sz="2000" dirty="0">
                <a:solidFill>
                  <a:srgbClr val="9580FF"/>
                </a:solidFill>
                <a:effectLst/>
              </a:rPr>
              <a:t>10</a:t>
            </a:r>
            <a:r>
              <a:rPr lang="en-US" sz="2000" dirty="0">
                <a:solidFill>
                  <a:srgbClr val="F8F8F2"/>
                </a:solidFill>
                <a:effectLst/>
              </a:rPr>
              <a:t>, </a:t>
            </a:r>
            <a:r>
              <a:rPr lang="en-US" sz="2000" i="1" dirty="0">
                <a:solidFill>
                  <a:srgbClr val="F89580"/>
                </a:solidFill>
                <a:effectLst/>
              </a:rPr>
              <a:t>type</a:t>
            </a:r>
            <a:r>
              <a:rPr lang="en-US" sz="2000" dirty="0">
                <a:solidFill>
                  <a:srgbClr val="F780BF"/>
                </a:solidFill>
                <a:effectLst/>
              </a:rPr>
              <a:t>=</a:t>
            </a:r>
            <a:r>
              <a:rPr lang="en-US" sz="2000" i="1" dirty="0">
                <a:solidFill>
                  <a:srgbClr val="80FFEA"/>
                </a:solidFill>
                <a:effectLst/>
              </a:rPr>
              <a:t>int</a:t>
            </a:r>
            <a:r>
              <a:rPr lang="en-US" sz="2000" dirty="0">
                <a:solidFill>
                  <a:srgbClr val="F8F8F2"/>
                </a:solidFill>
                <a:effectLst/>
              </a:rPr>
              <a:t>, </a:t>
            </a:r>
            <a:r>
              <a:rPr lang="en-US" sz="2000" i="1" dirty="0">
                <a:solidFill>
                  <a:srgbClr val="F89580"/>
                </a:solidFill>
                <a:effectLst/>
              </a:rPr>
              <a:t>help</a:t>
            </a:r>
            <a:r>
              <a:rPr lang="en-US" sz="2000" dirty="0">
                <a:solidFill>
                  <a:srgbClr val="F780BF"/>
                </a:solidFill>
                <a:effectLst/>
              </a:rPr>
              <a:t>=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 err="1">
                <a:solidFill>
                  <a:srgbClr val="FEFF80"/>
                </a:solidFill>
                <a:effectLst/>
              </a:rPr>
              <a:t>test_default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>
                <a:solidFill>
                  <a:srgbClr val="9580FF"/>
                </a:solidFill>
                <a:effectLst/>
              </a:rPr>
              <a:t>)</a:t>
            </a:r>
            <a:endParaRPr lang="en-US" sz="2000" dirty="0">
              <a:solidFill>
                <a:srgbClr val="F8F8F2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92428-50E8-55BF-B6AA-441AF6499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01" y="4092436"/>
            <a:ext cx="9714798" cy="7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3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9917" y="437393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데코레이터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F5B91-897B-A9DF-70F5-905EA5E82AC7}"/>
              </a:ext>
            </a:extLst>
          </p:cNvPr>
          <p:cNvSpPr txBox="1"/>
          <p:nvPr/>
        </p:nvSpPr>
        <p:spPr>
          <a:xfrm>
            <a:off x="1832113" y="2087939"/>
            <a:ext cx="3906078" cy="3139321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780BF"/>
                </a:solidFill>
                <a:effectLst/>
              </a:rPr>
              <a:t>class </a:t>
            </a:r>
            <a:r>
              <a:rPr lang="en-US" dirty="0">
                <a:solidFill>
                  <a:srgbClr val="78DCE8"/>
                </a:solidFill>
                <a:effectLst/>
              </a:rPr>
              <a:t>Decorator</a:t>
            </a:r>
            <a:r>
              <a:rPr lang="en-US" dirty="0">
                <a:solidFill>
                  <a:srgbClr val="9580FF"/>
                </a:solidFill>
                <a:effectLst/>
              </a:rPr>
              <a:t>()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def </a:t>
            </a:r>
            <a:r>
              <a:rPr lang="en-US" i="1" dirty="0">
                <a:solidFill>
                  <a:srgbClr val="8AFF80"/>
                </a:solidFill>
                <a:effectLst/>
              </a:rPr>
              <a:t>__</a:t>
            </a:r>
            <a:r>
              <a:rPr lang="en-US" i="1" dirty="0" err="1">
                <a:solidFill>
                  <a:srgbClr val="8AFF80"/>
                </a:solidFill>
                <a:effectLst/>
              </a:rPr>
              <a:t>init</a:t>
            </a:r>
            <a:r>
              <a:rPr lang="en-US" i="1" dirty="0">
                <a:solidFill>
                  <a:srgbClr val="8AFF80"/>
                </a:solidFill>
                <a:effectLst/>
              </a:rPr>
              <a:t>__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>
                <a:solidFill>
                  <a:srgbClr val="9580FF"/>
                </a:solidFill>
                <a:effectLst/>
              </a:rPr>
              <a:t>self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    pass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</a:t>
            </a:r>
            <a:r>
              <a:rPr lang="en-US" dirty="0">
                <a:solidFill>
                  <a:srgbClr val="8AFF80"/>
                </a:solidFill>
                <a:effectLst/>
              </a:rPr>
              <a:t>@</a:t>
            </a:r>
            <a:r>
              <a:rPr lang="en-US" dirty="0" err="1">
                <a:solidFill>
                  <a:srgbClr val="8AFF80"/>
                </a:solidFill>
                <a:effectLst/>
              </a:rPr>
              <a:t>staticmethod</a:t>
            </a:r>
            <a:br>
              <a:rPr lang="en-US" dirty="0">
                <a:solidFill>
                  <a:srgbClr val="8AFF80"/>
                </a:solidFill>
                <a:effectLst/>
              </a:rPr>
            </a:br>
            <a:r>
              <a:rPr lang="en-US" dirty="0">
                <a:solidFill>
                  <a:srgbClr val="8AFF80"/>
                </a:solidFill>
                <a:effectLst/>
              </a:rPr>
              <a:t>    </a:t>
            </a:r>
            <a:r>
              <a:rPr lang="en-US" dirty="0">
                <a:solidFill>
                  <a:srgbClr val="F780BF"/>
                </a:solidFill>
                <a:effectLst/>
              </a:rPr>
              <a:t>def </a:t>
            </a:r>
            <a:r>
              <a:rPr lang="en-US" dirty="0" err="1">
                <a:solidFill>
                  <a:srgbClr val="8AFF80"/>
                </a:solidFill>
                <a:effectLst/>
              </a:rPr>
              <a:t>static_method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>
                <a:solidFill>
                  <a:srgbClr val="F89580"/>
                </a:solidFill>
                <a:effectLst/>
              </a:rPr>
              <a:t>aa</a:t>
            </a:r>
            <a:r>
              <a:rPr lang="en-US" dirty="0">
                <a:solidFill>
                  <a:srgbClr val="F8F8F2"/>
                </a:solidFill>
                <a:effectLst/>
              </a:rPr>
              <a:t>, </a:t>
            </a:r>
            <a:r>
              <a:rPr lang="en-US" i="1" dirty="0">
                <a:solidFill>
                  <a:srgbClr val="F89580"/>
                </a:solidFill>
                <a:effectLst/>
              </a:rPr>
              <a:t>bb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    pass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</a:t>
            </a:r>
            <a:r>
              <a:rPr lang="en-US" dirty="0">
                <a:solidFill>
                  <a:srgbClr val="8AFF80"/>
                </a:solidFill>
                <a:effectLst/>
              </a:rPr>
              <a:t>@</a:t>
            </a:r>
            <a:r>
              <a:rPr lang="en-US" dirty="0" err="1">
                <a:solidFill>
                  <a:srgbClr val="8AFF80"/>
                </a:solidFill>
                <a:effectLst/>
              </a:rPr>
              <a:t>classmethod</a:t>
            </a:r>
            <a:br>
              <a:rPr lang="en-US" dirty="0">
                <a:solidFill>
                  <a:srgbClr val="8AFF80"/>
                </a:solidFill>
                <a:effectLst/>
              </a:rPr>
            </a:br>
            <a:r>
              <a:rPr lang="en-US" dirty="0">
                <a:solidFill>
                  <a:srgbClr val="8AFF80"/>
                </a:solidFill>
                <a:effectLst/>
              </a:rPr>
              <a:t>    </a:t>
            </a:r>
            <a:r>
              <a:rPr lang="en-US" dirty="0">
                <a:solidFill>
                  <a:srgbClr val="F780BF"/>
                </a:solidFill>
                <a:effectLst/>
              </a:rPr>
              <a:t>def </a:t>
            </a:r>
            <a:r>
              <a:rPr lang="en-US" dirty="0" err="1">
                <a:solidFill>
                  <a:srgbClr val="8AFF80"/>
                </a:solidFill>
                <a:effectLst/>
              </a:rPr>
              <a:t>cls_method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 err="1">
                <a:solidFill>
                  <a:srgbClr val="9580FF"/>
                </a:solidFill>
                <a:effectLst/>
              </a:rPr>
              <a:t>cls</a:t>
            </a:r>
            <a:r>
              <a:rPr lang="en-US" dirty="0">
                <a:solidFill>
                  <a:srgbClr val="F8F8F2"/>
                </a:solidFill>
                <a:effectLst/>
              </a:rPr>
              <a:t>, </a:t>
            </a:r>
            <a:r>
              <a:rPr lang="en-US" i="1" dirty="0">
                <a:solidFill>
                  <a:srgbClr val="F89580"/>
                </a:solidFill>
                <a:effectLst/>
              </a:rPr>
              <a:t>aa</a:t>
            </a:r>
            <a:r>
              <a:rPr lang="en-US" dirty="0">
                <a:solidFill>
                  <a:srgbClr val="F8F8F2"/>
                </a:solidFill>
                <a:effectLst/>
              </a:rPr>
              <a:t>, </a:t>
            </a:r>
            <a:r>
              <a:rPr lang="en-US" i="1" dirty="0">
                <a:solidFill>
                  <a:srgbClr val="F89580"/>
                </a:solidFill>
                <a:effectLst/>
              </a:rPr>
              <a:t>bb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    pass</a:t>
            </a:r>
            <a:endParaRPr lang="en-US" dirty="0">
              <a:solidFill>
                <a:srgbClr val="F8F8F2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5C0D4-9EC3-F9A4-8C4B-2D1D3282F34F}"/>
              </a:ext>
            </a:extLst>
          </p:cNvPr>
          <p:cNvSpPr txBox="1"/>
          <p:nvPr/>
        </p:nvSpPr>
        <p:spPr>
          <a:xfrm>
            <a:off x="6178297" y="2651852"/>
            <a:ext cx="50401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함수를 수정하지 않으면서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기능을 구현할 때 사용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</a:t>
            </a:r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데코레이터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형식으로 사용</a:t>
            </a: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9917" y="437393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데코레이터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F5B91-897B-A9DF-70F5-905EA5E82AC7}"/>
              </a:ext>
            </a:extLst>
          </p:cNvPr>
          <p:cNvSpPr txBox="1"/>
          <p:nvPr/>
        </p:nvSpPr>
        <p:spPr>
          <a:xfrm>
            <a:off x="1832113" y="2087939"/>
            <a:ext cx="3906078" cy="3139321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780BF"/>
                </a:solidFill>
                <a:effectLst/>
              </a:rPr>
              <a:t>class </a:t>
            </a:r>
            <a:r>
              <a:rPr lang="en-US" dirty="0">
                <a:solidFill>
                  <a:srgbClr val="78DCE8"/>
                </a:solidFill>
                <a:effectLst/>
              </a:rPr>
              <a:t>Decorator</a:t>
            </a:r>
            <a:r>
              <a:rPr lang="en-US" dirty="0">
                <a:solidFill>
                  <a:srgbClr val="9580FF"/>
                </a:solidFill>
                <a:effectLst/>
              </a:rPr>
              <a:t>()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def </a:t>
            </a:r>
            <a:r>
              <a:rPr lang="en-US" i="1" dirty="0">
                <a:solidFill>
                  <a:srgbClr val="8AFF80"/>
                </a:solidFill>
                <a:effectLst/>
              </a:rPr>
              <a:t>__</a:t>
            </a:r>
            <a:r>
              <a:rPr lang="en-US" i="1" dirty="0" err="1">
                <a:solidFill>
                  <a:srgbClr val="8AFF80"/>
                </a:solidFill>
                <a:effectLst/>
              </a:rPr>
              <a:t>init</a:t>
            </a:r>
            <a:r>
              <a:rPr lang="en-US" i="1" dirty="0">
                <a:solidFill>
                  <a:srgbClr val="8AFF80"/>
                </a:solidFill>
                <a:effectLst/>
              </a:rPr>
              <a:t>__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>
                <a:solidFill>
                  <a:srgbClr val="9580FF"/>
                </a:solidFill>
                <a:effectLst/>
              </a:rPr>
              <a:t>self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    pass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</a:t>
            </a:r>
            <a:r>
              <a:rPr lang="en-US" dirty="0">
                <a:solidFill>
                  <a:srgbClr val="8AFF80"/>
                </a:solidFill>
                <a:effectLst/>
              </a:rPr>
              <a:t>@</a:t>
            </a:r>
            <a:r>
              <a:rPr lang="en-US" dirty="0" err="1">
                <a:solidFill>
                  <a:srgbClr val="8AFF80"/>
                </a:solidFill>
                <a:effectLst/>
              </a:rPr>
              <a:t>staticmethod</a:t>
            </a:r>
            <a:br>
              <a:rPr lang="en-US" dirty="0">
                <a:solidFill>
                  <a:srgbClr val="8AFF80"/>
                </a:solidFill>
                <a:effectLst/>
              </a:rPr>
            </a:br>
            <a:r>
              <a:rPr lang="en-US" dirty="0">
                <a:solidFill>
                  <a:srgbClr val="8AFF80"/>
                </a:solidFill>
                <a:effectLst/>
              </a:rPr>
              <a:t>    </a:t>
            </a:r>
            <a:r>
              <a:rPr lang="en-US" dirty="0">
                <a:solidFill>
                  <a:srgbClr val="F780BF"/>
                </a:solidFill>
                <a:effectLst/>
              </a:rPr>
              <a:t>def </a:t>
            </a:r>
            <a:r>
              <a:rPr lang="en-US" dirty="0" err="1">
                <a:solidFill>
                  <a:srgbClr val="8AFF80"/>
                </a:solidFill>
                <a:effectLst/>
              </a:rPr>
              <a:t>static_method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>
                <a:solidFill>
                  <a:srgbClr val="F89580"/>
                </a:solidFill>
                <a:effectLst/>
              </a:rPr>
              <a:t>aa</a:t>
            </a:r>
            <a:r>
              <a:rPr lang="en-US" dirty="0">
                <a:solidFill>
                  <a:srgbClr val="F8F8F2"/>
                </a:solidFill>
                <a:effectLst/>
              </a:rPr>
              <a:t>, </a:t>
            </a:r>
            <a:r>
              <a:rPr lang="en-US" i="1" dirty="0">
                <a:solidFill>
                  <a:srgbClr val="F89580"/>
                </a:solidFill>
                <a:effectLst/>
              </a:rPr>
              <a:t>bb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    pass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</a:t>
            </a:r>
            <a:r>
              <a:rPr lang="en-US" dirty="0">
                <a:solidFill>
                  <a:srgbClr val="8AFF80"/>
                </a:solidFill>
                <a:effectLst/>
              </a:rPr>
              <a:t>@</a:t>
            </a:r>
            <a:r>
              <a:rPr lang="en-US" dirty="0" err="1">
                <a:solidFill>
                  <a:srgbClr val="8AFF80"/>
                </a:solidFill>
                <a:effectLst/>
              </a:rPr>
              <a:t>classmethod</a:t>
            </a:r>
            <a:br>
              <a:rPr lang="en-US" dirty="0">
                <a:solidFill>
                  <a:srgbClr val="8AFF80"/>
                </a:solidFill>
                <a:effectLst/>
              </a:rPr>
            </a:br>
            <a:r>
              <a:rPr lang="en-US" dirty="0">
                <a:solidFill>
                  <a:srgbClr val="8AFF80"/>
                </a:solidFill>
                <a:effectLst/>
              </a:rPr>
              <a:t>    </a:t>
            </a:r>
            <a:r>
              <a:rPr lang="en-US" dirty="0">
                <a:solidFill>
                  <a:srgbClr val="F780BF"/>
                </a:solidFill>
                <a:effectLst/>
              </a:rPr>
              <a:t>def </a:t>
            </a:r>
            <a:r>
              <a:rPr lang="en-US" dirty="0" err="1">
                <a:solidFill>
                  <a:srgbClr val="8AFF80"/>
                </a:solidFill>
                <a:effectLst/>
              </a:rPr>
              <a:t>cls_method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 err="1">
                <a:solidFill>
                  <a:srgbClr val="9580FF"/>
                </a:solidFill>
                <a:effectLst/>
              </a:rPr>
              <a:t>cls</a:t>
            </a:r>
            <a:r>
              <a:rPr lang="en-US" dirty="0">
                <a:solidFill>
                  <a:srgbClr val="F8F8F2"/>
                </a:solidFill>
                <a:effectLst/>
              </a:rPr>
              <a:t>, </a:t>
            </a:r>
            <a:r>
              <a:rPr lang="en-US" i="1" dirty="0">
                <a:solidFill>
                  <a:srgbClr val="F89580"/>
                </a:solidFill>
                <a:effectLst/>
              </a:rPr>
              <a:t>aa</a:t>
            </a:r>
            <a:r>
              <a:rPr lang="en-US" dirty="0">
                <a:solidFill>
                  <a:srgbClr val="F8F8F2"/>
                </a:solidFill>
                <a:effectLst/>
              </a:rPr>
              <a:t>, </a:t>
            </a:r>
            <a:r>
              <a:rPr lang="en-US" i="1" dirty="0">
                <a:solidFill>
                  <a:srgbClr val="F89580"/>
                </a:solidFill>
                <a:effectLst/>
              </a:rPr>
              <a:t>bb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    pass</a:t>
            </a:r>
            <a:endParaRPr lang="en-US" dirty="0">
              <a:solidFill>
                <a:srgbClr val="F8F8F2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5C0D4-9EC3-F9A4-8C4B-2D1D3282F34F}"/>
              </a:ext>
            </a:extLst>
          </p:cNvPr>
          <p:cNvSpPr txBox="1"/>
          <p:nvPr/>
        </p:nvSpPr>
        <p:spPr>
          <a:xfrm>
            <a:off x="6178297" y="2651852"/>
            <a:ext cx="59154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Staticmethod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static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 구현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Classmethod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자체를 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리턴하는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메소드 구현</a:t>
            </a:r>
          </a:p>
        </p:txBody>
      </p:sp>
    </p:spTree>
    <p:extLst>
      <p:ext uri="{BB962C8B-B14F-4D97-AF65-F5344CB8AC3E}">
        <p14:creationId xmlns:p14="http://schemas.microsoft.com/office/powerpoint/2010/main" val="408705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9917" y="437393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데코레이터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EF4A2-C0FD-BE20-BC77-BB3C1179AF07}"/>
              </a:ext>
            </a:extLst>
          </p:cNvPr>
          <p:cNvSpPr txBox="1"/>
          <p:nvPr/>
        </p:nvSpPr>
        <p:spPr>
          <a:xfrm>
            <a:off x="1758034" y="1318421"/>
            <a:ext cx="6102626" cy="5355312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780BF"/>
                </a:solidFill>
                <a:effectLst/>
              </a:rPr>
              <a:t>def </a:t>
            </a:r>
            <a:r>
              <a:rPr lang="en-US" dirty="0">
                <a:solidFill>
                  <a:srgbClr val="8AFF80"/>
                </a:solidFill>
                <a:effectLst/>
              </a:rPr>
              <a:t>trace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 err="1">
                <a:solidFill>
                  <a:srgbClr val="F89580"/>
                </a:solidFill>
                <a:effectLst/>
              </a:rPr>
              <a:t>func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r>
              <a:rPr lang="en-US" dirty="0">
                <a:solidFill>
                  <a:srgbClr val="F780BF"/>
                </a:solidFill>
                <a:effectLst/>
              </a:rPr>
              <a:t>:  </a:t>
            </a:r>
            <a:r>
              <a:rPr lang="en-US" i="1" dirty="0">
                <a:solidFill>
                  <a:srgbClr val="6272A4"/>
                </a:solidFill>
                <a:effectLst/>
              </a:rPr>
              <a:t># </a:t>
            </a:r>
            <a: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호출할 함수를 매개변수로 받음</a:t>
            </a:r>
            <a:b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</a:br>
            <a: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    </a:t>
            </a:r>
            <a:r>
              <a:rPr lang="en-US" dirty="0">
                <a:solidFill>
                  <a:srgbClr val="F780BF"/>
                </a:solidFill>
                <a:effectLst/>
              </a:rPr>
              <a:t>def </a:t>
            </a:r>
            <a:r>
              <a:rPr lang="en-US" dirty="0">
                <a:solidFill>
                  <a:srgbClr val="8AFF80"/>
                </a:solidFill>
                <a:effectLst/>
              </a:rPr>
              <a:t>wrapper</a:t>
            </a:r>
            <a:r>
              <a:rPr lang="en-US" dirty="0">
                <a:solidFill>
                  <a:srgbClr val="9580FF"/>
                </a:solidFill>
                <a:effectLst/>
              </a:rPr>
              <a:t>()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    </a:t>
            </a:r>
            <a:r>
              <a:rPr lang="en-US" i="1" dirty="0">
                <a:solidFill>
                  <a:srgbClr val="8AFF80"/>
                </a:solidFill>
                <a:effectLst/>
              </a:rPr>
              <a:t>print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 err="1">
                <a:solidFill>
                  <a:srgbClr val="F89580"/>
                </a:solidFill>
                <a:effectLst/>
              </a:rPr>
              <a:t>func</a:t>
            </a:r>
            <a:r>
              <a:rPr lang="en-US" dirty="0">
                <a:solidFill>
                  <a:srgbClr val="F8F8F2"/>
                </a:solidFill>
                <a:effectLst/>
              </a:rPr>
              <a:t>.</a:t>
            </a:r>
            <a:r>
              <a:rPr lang="en-US" i="1" dirty="0">
                <a:solidFill>
                  <a:srgbClr val="8AFF80"/>
                </a:solidFill>
                <a:effectLst/>
              </a:rPr>
              <a:t>__name__</a:t>
            </a:r>
            <a:r>
              <a:rPr lang="en-US" dirty="0">
                <a:solidFill>
                  <a:srgbClr val="F8F8F2"/>
                </a:solidFill>
                <a:effectLst/>
              </a:rPr>
              <a:t>, </a:t>
            </a:r>
            <a:r>
              <a:rPr lang="en-US" dirty="0">
                <a:solidFill>
                  <a:srgbClr val="FEFF80"/>
                </a:solidFill>
                <a:effectLst/>
              </a:rPr>
              <a:t>'</a:t>
            </a:r>
            <a:r>
              <a:rPr lang="ko-KR" altLang="en-US" dirty="0">
                <a:solidFill>
                  <a:srgbClr val="FEFF80"/>
                </a:solidFill>
                <a:effectLst/>
                <a:latin typeface="Menlo-Regular" panose="020B0609030804020204" pitchFamily="49" charset="0"/>
              </a:rPr>
              <a:t>함수 시작</a:t>
            </a:r>
            <a:r>
              <a:rPr lang="en-US" altLang="ko-KR" dirty="0">
                <a:solidFill>
                  <a:srgbClr val="FEFF80"/>
                </a:solidFill>
                <a:effectLst/>
              </a:rPr>
              <a:t>'</a:t>
            </a:r>
            <a:r>
              <a:rPr lang="en-US" altLang="ko-KR" dirty="0">
                <a:solidFill>
                  <a:srgbClr val="9580FF"/>
                </a:solidFill>
                <a:effectLst/>
              </a:rPr>
              <a:t>)  </a:t>
            </a:r>
            <a:r>
              <a:rPr lang="en-US" altLang="ko-KR" i="1" dirty="0">
                <a:solidFill>
                  <a:srgbClr val="6272A4"/>
                </a:solidFill>
                <a:effectLst/>
              </a:rPr>
              <a:t># __</a:t>
            </a:r>
            <a:r>
              <a:rPr lang="en-US" i="1" dirty="0">
                <a:solidFill>
                  <a:srgbClr val="6272A4"/>
                </a:solidFill>
                <a:effectLst/>
              </a:rPr>
              <a:t>name__</a:t>
            </a:r>
            <a:r>
              <a:rPr lang="ko-KR" altLang="en-US" i="1" dirty="0" err="1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으로</a:t>
            </a:r>
            <a: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 함수 이름 출력</a:t>
            </a:r>
            <a:b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</a:br>
            <a: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        </a:t>
            </a:r>
            <a:r>
              <a:rPr lang="en-US" i="1" dirty="0" err="1">
                <a:solidFill>
                  <a:srgbClr val="F89580"/>
                </a:solidFill>
                <a:effectLst/>
              </a:rPr>
              <a:t>func</a:t>
            </a:r>
            <a:r>
              <a:rPr lang="en-US" dirty="0">
                <a:solidFill>
                  <a:srgbClr val="9580FF"/>
                </a:solidFill>
                <a:effectLst/>
              </a:rPr>
              <a:t>()  </a:t>
            </a:r>
            <a:r>
              <a:rPr lang="en-US" i="1" dirty="0">
                <a:solidFill>
                  <a:srgbClr val="6272A4"/>
                </a:solidFill>
                <a:effectLst/>
              </a:rPr>
              <a:t># </a:t>
            </a:r>
            <a: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매개변수로 받은 함수를 호출</a:t>
            </a:r>
            <a:b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</a:br>
            <a: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        </a:t>
            </a:r>
            <a:r>
              <a:rPr lang="en-US" i="1" dirty="0">
                <a:solidFill>
                  <a:srgbClr val="8AFF80"/>
                </a:solidFill>
                <a:effectLst/>
              </a:rPr>
              <a:t>print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 err="1">
                <a:solidFill>
                  <a:srgbClr val="F89580"/>
                </a:solidFill>
                <a:effectLst/>
              </a:rPr>
              <a:t>func</a:t>
            </a:r>
            <a:r>
              <a:rPr lang="en-US" dirty="0">
                <a:solidFill>
                  <a:srgbClr val="F8F8F2"/>
                </a:solidFill>
                <a:effectLst/>
              </a:rPr>
              <a:t>.</a:t>
            </a:r>
            <a:r>
              <a:rPr lang="en-US" i="1" dirty="0">
                <a:solidFill>
                  <a:srgbClr val="8AFF80"/>
                </a:solidFill>
                <a:effectLst/>
              </a:rPr>
              <a:t>__name__</a:t>
            </a:r>
            <a:r>
              <a:rPr lang="en-US" dirty="0">
                <a:solidFill>
                  <a:srgbClr val="F8F8F2"/>
                </a:solidFill>
                <a:effectLst/>
              </a:rPr>
              <a:t>, </a:t>
            </a:r>
            <a:r>
              <a:rPr lang="en-US" dirty="0">
                <a:solidFill>
                  <a:srgbClr val="FEFF80"/>
                </a:solidFill>
                <a:effectLst/>
              </a:rPr>
              <a:t>'</a:t>
            </a:r>
            <a:r>
              <a:rPr lang="ko-KR" altLang="en-US" dirty="0">
                <a:solidFill>
                  <a:srgbClr val="FEFF80"/>
                </a:solidFill>
                <a:effectLst/>
                <a:latin typeface="Menlo-Regular" panose="020B0609030804020204" pitchFamily="49" charset="0"/>
              </a:rPr>
              <a:t>함수 끝</a:t>
            </a:r>
            <a:r>
              <a:rPr lang="en-US" altLang="ko-KR" dirty="0">
                <a:solidFill>
                  <a:srgbClr val="FEFF80"/>
                </a:solidFill>
                <a:effectLst/>
              </a:rPr>
              <a:t>'</a:t>
            </a:r>
            <a:r>
              <a:rPr lang="en-US" altLang="ko-KR" dirty="0">
                <a:solidFill>
                  <a:srgbClr val="9580FF"/>
                </a:solidFill>
                <a:effectLst/>
              </a:rPr>
              <a:t>)</a:t>
            </a:r>
            <a:br>
              <a:rPr lang="en-US" altLang="ko-KR" dirty="0">
                <a:solidFill>
                  <a:srgbClr val="9580FF"/>
                </a:solidFill>
                <a:effectLst/>
              </a:rPr>
            </a:br>
            <a:br>
              <a:rPr lang="en-US" altLang="ko-KR" dirty="0">
                <a:solidFill>
                  <a:srgbClr val="9580FF"/>
                </a:solidFill>
                <a:effectLst/>
              </a:rPr>
            </a:br>
            <a:r>
              <a:rPr lang="en-US" altLang="ko-KR" dirty="0">
                <a:solidFill>
                  <a:srgbClr val="9580FF"/>
                </a:solidFill>
                <a:effectLst/>
              </a:rPr>
              <a:t>    </a:t>
            </a:r>
            <a:r>
              <a:rPr lang="en-US" dirty="0">
                <a:solidFill>
                  <a:srgbClr val="F780BF"/>
                </a:solidFill>
                <a:effectLst/>
              </a:rPr>
              <a:t>return </a:t>
            </a:r>
            <a:r>
              <a:rPr lang="en-US" dirty="0">
                <a:solidFill>
                  <a:srgbClr val="F8F8F2"/>
                </a:solidFill>
                <a:effectLst/>
              </a:rPr>
              <a:t>wrapper  </a:t>
            </a:r>
            <a:r>
              <a:rPr lang="en-US" i="1" dirty="0">
                <a:solidFill>
                  <a:srgbClr val="6272A4"/>
                </a:solidFill>
                <a:effectLst/>
              </a:rPr>
              <a:t># wrapper </a:t>
            </a:r>
            <a: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함수 반환</a:t>
            </a:r>
            <a:b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</a:br>
            <a:b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</a:br>
            <a:r>
              <a:rPr lang="en-US" altLang="ko-KR" dirty="0">
                <a:solidFill>
                  <a:srgbClr val="8AFF80"/>
                </a:solidFill>
                <a:effectLst/>
              </a:rPr>
              <a:t>@</a:t>
            </a:r>
            <a:r>
              <a:rPr lang="en-US" dirty="0">
                <a:solidFill>
                  <a:srgbClr val="8AFF80"/>
                </a:solidFill>
                <a:effectLst/>
              </a:rPr>
              <a:t>trace  </a:t>
            </a:r>
            <a:r>
              <a:rPr lang="en-US" i="1" dirty="0">
                <a:solidFill>
                  <a:srgbClr val="6272A4"/>
                </a:solidFill>
                <a:effectLst/>
              </a:rPr>
              <a:t># @</a:t>
            </a:r>
            <a:r>
              <a:rPr lang="ko-KR" altLang="en-US" i="1" dirty="0" err="1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데코레이터</a:t>
            </a:r>
            <a:b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def </a:t>
            </a:r>
            <a:r>
              <a:rPr lang="en-US" dirty="0">
                <a:solidFill>
                  <a:srgbClr val="8AFF80"/>
                </a:solidFill>
                <a:effectLst/>
              </a:rPr>
              <a:t>hello</a:t>
            </a:r>
            <a:r>
              <a:rPr lang="en-US" dirty="0">
                <a:solidFill>
                  <a:srgbClr val="9580FF"/>
                </a:solidFill>
                <a:effectLst/>
              </a:rPr>
              <a:t>()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</a:t>
            </a:r>
            <a:r>
              <a:rPr lang="en-US" i="1" dirty="0">
                <a:solidFill>
                  <a:srgbClr val="8AFF80"/>
                </a:solidFill>
                <a:effectLst/>
              </a:rPr>
              <a:t>print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dirty="0">
                <a:solidFill>
                  <a:srgbClr val="FEFF80"/>
                </a:solidFill>
                <a:effectLst/>
              </a:rPr>
              <a:t>'hello'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br>
              <a:rPr lang="en-US" dirty="0">
                <a:solidFill>
                  <a:srgbClr val="9580FF"/>
                </a:solidFill>
                <a:effectLst/>
              </a:rPr>
            </a:br>
            <a:br>
              <a:rPr lang="en-US" dirty="0">
                <a:solidFill>
                  <a:srgbClr val="9580FF"/>
                </a:solidFill>
                <a:effectLst/>
              </a:rPr>
            </a:br>
            <a:r>
              <a:rPr lang="en-US" dirty="0">
                <a:solidFill>
                  <a:srgbClr val="8AFF80"/>
                </a:solidFill>
                <a:effectLst/>
              </a:rPr>
              <a:t>@trace  </a:t>
            </a:r>
            <a:r>
              <a:rPr lang="en-US" i="1" dirty="0">
                <a:solidFill>
                  <a:srgbClr val="6272A4"/>
                </a:solidFill>
                <a:effectLst/>
              </a:rPr>
              <a:t># @</a:t>
            </a:r>
            <a:r>
              <a:rPr lang="ko-KR" altLang="en-US" i="1" dirty="0" err="1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데코레이터</a:t>
            </a:r>
            <a:b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def </a:t>
            </a:r>
            <a:r>
              <a:rPr lang="en-US" dirty="0">
                <a:solidFill>
                  <a:srgbClr val="8AFF80"/>
                </a:solidFill>
                <a:effectLst/>
              </a:rPr>
              <a:t>world</a:t>
            </a:r>
            <a:r>
              <a:rPr lang="en-US" dirty="0">
                <a:solidFill>
                  <a:srgbClr val="9580FF"/>
                </a:solidFill>
                <a:effectLst/>
              </a:rPr>
              <a:t>()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</a:t>
            </a:r>
            <a:r>
              <a:rPr lang="en-US" i="1" dirty="0">
                <a:solidFill>
                  <a:srgbClr val="8AFF80"/>
                </a:solidFill>
                <a:effectLst/>
              </a:rPr>
              <a:t>print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dirty="0">
                <a:solidFill>
                  <a:srgbClr val="FEFF80"/>
                </a:solidFill>
                <a:effectLst/>
              </a:rPr>
              <a:t>'world'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br>
              <a:rPr lang="en-US" dirty="0">
                <a:solidFill>
                  <a:srgbClr val="9580FF"/>
                </a:solidFill>
                <a:effectLst/>
              </a:rPr>
            </a:br>
            <a:br>
              <a:rPr lang="en-US" dirty="0">
                <a:solidFill>
                  <a:srgbClr val="9580FF"/>
                </a:solidFill>
                <a:effectLst/>
              </a:rPr>
            </a:br>
            <a:r>
              <a:rPr lang="en-US" dirty="0">
                <a:solidFill>
                  <a:srgbClr val="50FA78"/>
                </a:solidFill>
                <a:effectLst/>
              </a:rPr>
              <a:t>hello</a:t>
            </a:r>
            <a:r>
              <a:rPr lang="en-US" dirty="0">
                <a:solidFill>
                  <a:srgbClr val="9580FF"/>
                </a:solidFill>
                <a:effectLst/>
              </a:rPr>
              <a:t>()  </a:t>
            </a:r>
            <a:r>
              <a:rPr lang="en-US" i="1" dirty="0">
                <a:solidFill>
                  <a:srgbClr val="6272A4"/>
                </a:solidFill>
                <a:effectLst/>
              </a:rPr>
              <a:t># </a:t>
            </a:r>
            <a: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함수를 그대로 호출</a:t>
            </a:r>
            <a:b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</a:br>
            <a:r>
              <a:rPr lang="en-US" dirty="0">
                <a:solidFill>
                  <a:srgbClr val="50FA78"/>
                </a:solidFill>
                <a:effectLst/>
              </a:rPr>
              <a:t>world</a:t>
            </a:r>
            <a:r>
              <a:rPr lang="en-US" dirty="0">
                <a:solidFill>
                  <a:srgbClr val="9580FF"/>
                </a:solidFill>
                <a:effectLst/>
              </a:rPr>
              <a:t>()  </a:t>
            </a:r>
            <a:r>
              <a:rPr lang="en-US" i="1" dirty="0">
                <a:solidFill>
                  <a:srgbClr val="6272A4"/>
                </a:solidFill>
                <a:effectLst/>
              </a:rPr>
              <a:t># </a:t>
            </a:r>
            <a:r>
              <a:rPr lang="ko-KR" altLang="en-US" i="1" dirty="0">
                <a:solidFill>
                  <a:srgbClr val="6272A4"/>
                </a:solidFill>
                <a:effectLst/>
                <a:latin typeface="Menlo-Regular" panose="020B0609030804020204" pitchFamily="49" charset="0"/>
              </a:rPr>
              <a:t>함수를 그대로 호출</a:t>
            </a:r>
            <a:endParaRPr lang="ko-KR" altLang="en-US" dirty="0">
              <a:solidFill>
                <a:srgbClr val="F8F8F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490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20140" y="1876612"/>
            <a:ext cx="55595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콘솔에서 사용하는 경우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값을 버릴 때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특수한 경우의 사용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숫자의 자릿수 구현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3846" y="437393"/>
            <a:ext cx="1608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 사용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01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050704"/>
            <a:ext cx="2638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파이썬 콘솔에서 사용하는 경우</a:t>
            </a:r>
            <a:endParaRPr lang="en-US" altLang="ko-KR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3846" y="437393"/>
            <a:ext cx="1608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 사용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0F273-0F73-E2EB-944E-C8CDC5B12B88}"/>
              </a:ext>
            </a:extLst>
          </p:cNvPr>
          <p:cNvSpPr txBox="1"/>
          <p:nvPr/>
        </p:nvSpPr>
        <p:spPr>
          <a:xfrm>
            <a:off x="2004464" y="1840096"/>
            <a:ext cx="3321843" cy="3967200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KR" dirty="0">
                <a:solidFill>
                  <a:schemeClr val="bg1"/>
                </a:solidFill>
              </a:rPr>
              <a:t>&gt;&gt;&gt; np.zeros((6, 6))</a:t>
            </a:r>
          </a:p>
          <a:p>
            <a:r>
              <a:rPr lang="en-KR" dirty="0">
                <a:solidFill>
                  <a:schemeClr val="bg1"/>
                </a:solidFill>
              </a:rPr>
              <a:t>array([[0., 0., 0., 0., 0., 0.],</a:t>
            </a:r>
          </a:p>
          <a:p>
            <a:r>
              <a:rPr lang="en-KR" dirty="0">
                <a:solidFill>
                  <a:schemeClr val="bg1"/>
                </a:solidFill>
              </a:rPr>
              <a:t>       [0., 0., 0., 0., 0., 0.],</a:t>
            </a:r>
          </a:p>
          <a:p>
            <a:r>
              <a:rPr lang="en-KR" dirty="0">
                <a:solidFill>
                  <a:schemeClr val="bg1"/>
                </a:solidFill>
              </a:rPr>
              <a:t>       [0., 0., 0., 0., 0., 0.],</a:t>
            </a:r>
          </a:p>
          <a:p>
            <a:r>
              <a:rPr lang="en-KR" dirty="0">
                <a:solidFill>
                  <a:schemeClr val="bg1"/>
                </a:solidFill>
              </a:rPr>
              <a:t>       [0., 0., 0., 0., 0., 0.],</a:t>
            </a:r>
          </a:p>
          <a:p>
            <a:r>
              <a:rPr lang="en-KR" dirty="0">
                <a:solidFill>
                  <a:schemeClr val="bg1"/>
                </a:solidFill>
              </a:rPr>
              <a:t>       [0., 0., 0., 0., 0., 0.],</a:t>
            </a:r>
          </a:p>
          <a:p>
            <a:r>
              <a:rPr lang="en-KR" dirty="0">
                <a:solidFill>
                  <a:schemeClr val="bg1"/>
                </a:solidFill>
              </a:rPr>
              <a:t>       [0., 0., 0., 0., 0., 0.]])</a:t>
            </a:r>
          </a:p>
          <a:p>
            <a:r>
              <a:rPr lang="en-KR" dirty="0">
                <a:solidFill>
                  <a:schemeClr val="bg1"/>
                </a:solidFill>
              </a:rPr>
              <a:t>&gt;&gt;&gt; _</a:t>
            </a:r>
          </a:p>
          <a:p>
            <a:r>
              <a:rPr lang="en-KR" dirty="0">
                <a:solidFill>
                  <a:schemeClr val="bg1"/>
                </a:solidFill>
              </a:rPr>
              <a:t>array([[0., 0., 0., 0., 0., 0.],</a:t>
            </a:r>
          </a:p>
          <a:p>
            <a:r>
              <a:rPr lang="en-KR" dirty="0">
                <a:solidFill>
                  <a:schemeClr val="bg1"/>
                </a:solidFill>
              </a:rPr>
              <a:t>       [0., 0., 0., 0., 0., 0.],</a:t>
            </a:r>
          </a:p>
          <a:p>
            <a:r>
              <a:rPr lang="en-KR" dirty="0">
                <a:solidFill>
                  <a:schemeClr val="bg1"/>
                </a:solidFill>
              </a:rPr>
              <a:t>       [0., 0., 0., 0., 0., 0.],</a:t>
            </a:r>
          </a:p>
          <a:p>
            <a:r>
              <a:rPr lang="en-KR" dirty="0">
                <a:solidFill>
                  <a:schemeClr val="bg1"/>
                </a:solidFill>
              </a:rPr>
              <a:t>       [0., 0., 0., 0., 0., 0.],</a:t>
            </a:r>
          </a:p>
          <a:p>
            <a:r>
              <a:rPr lang="en-KR" dirty="0">
                <a:solidFill>
                  <a:schemeClr val="bg1"/>
                </a:solidFill>
              </a:rPr>
              <a:t>       [0., 0., 0., 0., 0., 0.],</a:t>
            </a:r>
          </a:p>
          <a:p>
            <a:r>
              <a:rPr lang="en-KR" dirty="0">
                <a:solidFill>
                  <a:schemeClr val="bg1"/>
                </a:solidFill>
              </a:rPr>
              <a:t>       [0., 0., 0., 0., 0., 0.]])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22312-B1B2-571C-D543-CBF7E42FA8E6}"/>
              </a:ext>
            </a:extLst>
          </p:cNvPr>
          <p:cNvSpPr txBox="1"/>
          <p:nvPr/>
        </p:nvSpPr>
        <p:spPr>
          <a:xfrm>
            <a:off x="5614281" y="34290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마지막으로 실행된 값이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저장됨</a:t>
            </a:r>
          </a:p>
        </p:txBody>
      </p:sp>
    </p:spTree>
    <p:extLst>
      <p:ext uri="{BB962C8B-B14F-4D97-AF65-F5344CB8AC3E}">
        <p14:creationId xmlns:p14="http://schemas.microsoft.com/office/powerpoint/2010/main" val="154155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050704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값을 버릴 때</a:t>
            </a:r>
            <a:endParaRPr lang="en-US" altLang="ko-KR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3846" y="437393"/>
            <a:ext cx="1608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 사용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7B228-9CA5-0BD1-2CB8-5DA3C87605B1}"/>
              </a:ext>
            </a:extLst>
          </p:cNvPr>
          <p:cNvSpPr txBox="1"/>
          <p:nvPr/>
        </p:nvSpPr>
        <p:spPr>
          <a:xfrm>
            <a:off x="1450451" y="2397948"/>
            <a:ext cx="4645549" cy="2062103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780BF"/>
                </a:solidFill>
                <a:effectLst/>
              </a:rPr>
              <a:t>def </a:t>
            </a:r>
            <a:r>
              <a:rPr lang="en-US" sz="3200" dirty="0">
                <a:solidFill>
                  <a:srgbClr val="8AFF80"/>
                </a:solidFill>
                <a:effectLst/>
              </a:rPr>
              <a:t>param</a:t>
            </a:r>
            <a:r>
              <a:rPr lang="en-US" sz="3200" dirty="0">
                <a:solidFill>
                  <a:srgbClr val="9580FF"/>
                </a:solidFill>
                <a:effectLst/>
              </a:rPr>
              <a:t>(</a:t>
            </a:r>
            <a:r>
              <a:rPr lang="en-US" sz="3200" i="1" dirty="0">
                <a:solidFill>
                  <a:srgbClr val="F89580"/>
                </a:solidFill>
                <a:effectLst/>
              </a:rPr>
              <a:t>a</a:t>
            </a:r>
            <a:r>
              <a:rPr lang="en-US" sz="3200" dirty="0">
                <a:solidFill>
                  <a:srgbClr val="F8F8F2"/>
                </a:solidFill>
                <a:effectLst/>
              </a:rPr>
              <a:t>, </a:t>
            </a:r>
            <a:r>
              <a:rPr lang="en-US" sz="3200" i="1" dirty="0">
                <a:solidFill>
                  <a:srgbClr val="F89580"/>
                </a:solidFill>
                <a:effectLst/>
              </a:rPr>
              <a:t>b</a:t>
            </a:r>
            <a:r>
              <a:rPr lang="en-US" sz="3200" dirty="0">
                <a:solidFill>
                  <a:srgbClr val="F780BF"/>
                </a:solidFill>
                <a:effectLst/>
              </a:rPr>
              <a:t>=</a:t>
            </a:r>
            <a:r>
              <a:rPr lang="en-US" sz="3200" dirty="0">
                <a:solidFill>
                  <a:srgbClr val="9580FF"/>
                </a:solidFill>
                <a:effectLst/>
              </a:rPr>
              <a:t>10)</a:t>
            </a:r>
            <a:r>
              <a:rPr lang="en-US" sz="3200" dirty="0">
                <a:solidFill>
                  <a:srgbClr val="F780BF"/>
                </a:solidFill>
                <a:effectLst/>
              </a:rPr>
              <a:t>:</a:t>
            </a:r>
            <a:br>
              <a:rPr lang="en-US" sz="3200" dirty="0">
                <a:solidFill>
                  <a:srgbClr val="F780BF"/>
                </a:solidFill>
                <a:effectLst/>
              </a:rPr>
            </a:br>
            <a:r>
              <a:rPr lang="en-US" sz="3200" dirty="0">
                <a:solidFill>
                  <a:srgbClr val="F780BF"/>
                </a:solidFill>
                <a:effectLst/>
              </a:rPr>
              <a:t>    return </a:t>
            </a:r>
            <a:r>
              <a:rPr lang="en-US" sz="3200" dirty="0">
                <a:solidFill>
                  <a:srgbClr val="9580FF"/>
                </a:solidFill>
                <a:effectLst/>
              </a:rPr>
              <a:t>[</a:t>
            </a:r>
            <a:r>
              <a:rPr lang="en-US" sz="3200" i="1" dirty="0">
                <a:solidFill>
                  <a:srgbClr val="F89580"/>
                </a:solidFill>
                <a:effectLst/>
              </a:rPr>
              <a:t>a</a:t>
            </a:r>
            <a:r>
              <a:rPr lang="en-US" sz="3200" dirty="0">
                <a:solidFill>
                  <a:srgbClr val="F8F8F2"/>
                </a:solidFill>
                <a:effectLst/>
              </a:rPr>
              <a:t>, </a:t>
            </a:r>
            <a:r>
              <a:rPr lang="en-US" sz="3200" i="1" dirty="0">
                <a:solidFill>
                  <a:srgbClr val="F89580"/>
                </a:solidFill>
                <a:effectLst/>
              </a:rPr>
              <a:t>b</a:t>
            </a:r>
            <a:r>
              <a:rPr lang="en-US" sz="3200" dirty="0">
                <a:solidFill>
                  <a:srgbClr val="9580FF"/>
                </a:solidFill>
                <a:effectLst/>
              </a:rPr>
              <a:t>]</a:t>
            </a:r>
            <a:br>
              <a:rPr lang="en-US" sz="3200" dirty="0">
                <a:solidFill>
                  <a:srgbClr val="9580FF"/>
                </a:solidFill>
                <a:effectLst/>
              </a:rPr>
            </a:br>
            <a:br>
              <a:rPr lang="en-US" sz="3200" dirty="0">
                <a:solidFill>
                  <a:srgbClr val="9580FF"/>
                </a:solidFill>
                <a:effectLst/>
              </a:rPr>
            </a:br>
            <a:r>
              <a:rPr lang="en-US" sz="3200" dirty="0">
                <a:solidFill>
                  <a:srgbClr val="F8F8F2"/>
                </a:solidFill>
                <a:effectLst/>
              </a:rPr>
              <a:t>c, _ </a:t>
            </a:r>
            <a:r>
              <a:rPr lang="en-US" sz="3200" dirty="0">
                <a:solidFill>
                  <a:srgbClr val="F780BF"/>
                </a:solidFill>
                <a:effectLst/>
              </a:rPr>
              <a:t>= </a:t>
            </a:r>
            <a:r>
              <a:rPr lang="en-US" sz="3200" dirty="0">
                <a:solidFill>
                  <a:srgbClr val="50FA78"/>
                </a:solidFill>
                <a:effectLst/>
              </a:rPr>
              <a:t>param</a:t>
            </a:r>
            <a:r>
              <a:rPr lang="en-US" sz="3200" dirty="0">
                <a:solidFill>
                  <a:srgbClr val="9580FF"/>
                </a:solidFill>
                <a:effectLst/>
              </a:rPr>
              <a:t>(19)</a:t>
            </a:r>
            <a:endParaRPr lang="en-US" sz="3200" dirty="0">
              <a:solidFill>
                <a:srgbClr val="F8F8F2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CB9E7-77F2-4AE7-7422-F6E9DA9E74AB}"/>
              </a:ext>
            </a:extLst>
          </p:cNvPr>
          <p:cNvSpPr txBox="1"/>
          <p:nvPr/>
        </p:nvSpPr>
        <p:spPr>
          <a:xfrm>
            <a:off x="6336799" y="2644170"/>
            <a:ext cx="53767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리턴은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[a, b]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형태의 리스트 인데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값만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때</a:t>
            </a:r>
          </a:p>
        </p:txBody>
      </p:sp>
    </p:spTree>
    <p:extLst>
      <p:ext uri="{BB962C8B-B14F-4D97-AF65-F5344CB8AC3E}">
        <p14:creationId xmlns:p14="http://schemas.microsoft.com/office/powerpoint/2010/main" val="2707087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050704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특수한 경우의 사용</a:t>
            </a:r>
            <a:endParaRPr lang="en-US" altLang="ko-KR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3846" y="437393"/>
            <a:ext cx="1608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 사용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CB9E7-77F2-4AE7-7422-F6E9DA9E74AB}"/>
              </a:ext>
            </a:extLst>
          </p:cNvPr>
          <p:cNvSpPr txBox="1"/>
          <p:nvPr/>
        </p:nvSpPr>
        <p:spPr>
          <a:xfrm>
            <a:off x="2799764" y="3001439"/>
            <a:ext cx="6941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private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내장 함수와의 충돌을 피할 때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잘 </a:t>
            </a:r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안씀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73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050704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특수한 경우의 사용</a:t>
            </a:r>
            <a:endParaRPr lang="en-US" altLang="ko-KR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3846" y="437393"/>
            <a:ext cx="1608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 사용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CB9E7-77F2-4AE7-7422-F6E9DA9E74AB}"/>
              </a:ext>
            </a:extLst>
          </p:cNvPr>
          <p:cNvSpPr txBox="1"/>
          <p:nvPr/>
        </p:nvSpPr>
        <p:spPr>
          <a:xfrm>
            <a:off x="5656246" y="3136612"/>
            <a:ext cx="5580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private method, property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00892-2662-A7ED-4A9E-24C830BE7221}"/>
              </a:ext>
            </a:extLst>
          </p:cNvPr>
          <p:cNvSpPr txBox="1"/>
          <p:nvPr/>
        </p:nvSpPr>
        <p:spPr>
          <a:xfrm>
            <a:off x="955187" y="1815112"/>
            <a:ext cx="4462669" cy="4401205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780BF"/>
                </a:solidFill>
                <a:effectLst/>
              </a:rPr>
              <a:t>class </a:t>
            </a:r>
            <a:r>
              <a:rPr lang="en-US" sz="2800" dirty="0">
                <a:solidFill>
                  <a:srgbClr val="78DCE8"/>
                </a:solidFill>
                <a:effectLst/>
              </a:rPr>
              <a:t>Test</a:t>
            </a:r>
            <a:r>
              <a:rPr lang="en-US" sz="2800" dirty="0">
                <a:solidFill>
                  <a:srgbClr val="F780BF"/>
                </a:solidFill>
                <a:effectLst/>
              </a:rPr>
              <a:t>:</a:t>
            </a:r>
            <a:br>
              <a:rPr lang="en-US" sz="2800" dirty="0">
                <a:solidFill>
                  <a:srgbClr val="F780BF"/>
                </a:solidFill>
                <a:effectLst/>
              </a:rPr>
            </a:br>
            <a:r>
              <a:rPr lang="en-US" sz="2800" dirty="0">
                <a:solidFill>
                  <a:srgbClr val="F780BF"/>
                </a:solidFill>
                <a:effectLst/>
              </a:rPr>
              <a:t>    def </a:t>
            </a:r>
            <a:r>
              <a:rPr lang="en-US" sz="2800" i="1" dirty="0">
                <a:solidFill>
                  <a:srgbClr val="8AFF80"/>
                </a:solidFill>
                <a:effectLst/>
              </a:rPr>
              <a:t>__</a:t>
            </a:r>
            <a:r>
              <a:rPr lang="en-US" sz="2800" i="1" dirty="0" err="1">
                <a:solidFill>
                  <a:srgbClr val="8AFF80"/>
                </a:solidFill>
                <a:effectLst/>
              </a:rPr>
              <a:t>init</a:t>
            </a:r>
            <a:r>
              <a:rPr lang="en-US" sz="2800" i="1" dirty="0">
                <a:solidFill>
                  <a:srgbClr val="8AFF80"/>
                </a:solidFill>
                <a:effectLst/>
              </a:rPr>
              <a:t>__</a:t>
            </a:r>
            <a:r>
              <a:rPr lang="en-US" sz="2800" dirty="0">
                <a:solidFill>
                  <a:srgbClr val="9580FF"/>
                </a:solidFill>
                <a:effectLst/>
              </a:rPr>
              <a:t>(</a:t>
            </a:r>
            <a:r>
              <a:rPr lang="en-US" sz="2800" i="1" dirty="0">
                <a:solidFill>
                  <a:srgbClr val="9580FF"/>
                </a:solidFill>
                <a:effectLst/>
              </a:rPr>
              <a:t>self</a:t>
            </a:r>
            <a:r>
              <a:rPr lang="en-US" sz="2800" dirty="0">
                <a:solidFill>
                  <a:srgbClr val="9580FF"/>
                </a:solidFill>
                <a:effectLst/>
              </a:rPr>
              <a:t>)</a:t>
            </a:r>
            <a:r>
              <a:rPr lang="en-US" sz="2800" dirty="0">
                <a:solidFill>
                  <a:srgbClr val="F780BF"/>
                </a:solidFill>
                <a:effectLst/>
              </a:rPr>
              <a:t>:</a:t>
            </a:r>
          </a:p>
          <a:p>
            <a:r>
              <a:rPr lang="en-US" sz="2800" i="1" dirty="0">
                <a:solidFill>
                  <a:srgbClr val="6272A4"/>
                </a:solidFill>
                <a:effectLst/>
              </a:rPr>
              <a:t> 	 # private property</a:t>
            </a:r>
            <a:br>
              <a:rPr lang="en-US" sz="2800" dirty="0">
                <a:solidFill>
                  <a:srgbClr val="F780BF"/>
                </a:solidFill>
                <a:effectLst/>
              </a:rPr>
            </a:br>
            <a:r>
              <a:rPr lang="en-US" sz="2800" dirty="0">
                <a:solidFill>
                  <a:srgbClr val="F780BF"/>
                </a:solidFill>
                <a:effectLst/>
              </a:rPr>
              <a:t>        </a:t>
            </a:r>
            <a:r>
              <a:rPr lang="en-US" sz="2800" i="1" dirty="0" err="1">
                <a:solidFill>
                  <a:srgbClr val="9580FF"/>
                </a:solidFill>
                <a:effectLst/>
              </a:rPr>
              <a:t>self</a:t>
            </a:r>
            <a:r>
              <a:rPr lang="en-US" sz="2800" dirty="0" err="1">
                <a:solidFill>
                  <a:srgbClr val="F8F8F2"/>
                </a:solidFill>
                <a:effectLst/>
              </a:rPr>
              <a:t>._private</a:t>
            </a:r>
            <a:r>
              <a:rPr lang="en-US" sz="2800" dirty="0">
                <a:solidFill>
                  <a:srgbClr val="F8F8F2"/>
                </a:solidFill>
                <a:effectLst/>
              </a:rPr>
              <a:t> </a:t>
            </a:r>
            <a:r>
              <a:rPr lang="en-US" sz="2800" dirty="0">
                <a:solidFill>
                  <a:srgbClr val="F780BF"/>
                </a:solidFill>
                <a:effectLst/>
              </a:rPr>
              <a:t>= </a:t>
            </a:r>
            <a:r>
              <a:rPr lang="en-US" sz="2800" dirty="0">
                <a:solidFill>
                  <a:srgbClr val="9580FF"/>
                </a:solidFill>
                <a:effectLst/>
              </a:rPr>
              <a:t>10</a:t>
            </a:r>
            <a:br>
              <a:rPr lang="en-US" sz="2800" dirty="0">
                <a:solidFill>
                  <a:srgbClr val="9580FF"/>
                </a:solidFill>
                <a:effectLst/>
              </a:rPr>
            </a:br>
            <a:r>
              <a:rPr lang="en-US" sz="2800" dirty="0">
                <a:solidFill>
                  <a:srgbClr val="9580FF"/>
                </a:solidFill>
                <a:effectLst/>
              </a:rPr>
              <a:t>    </a:t>
            </a:r>
            <a:br>
              <a:rPr lang="en-US" sz="2800" dirty="0">
                <a:solidFill>
                  <a:srgbClr val="9580FF"/>
                </a:solidFill>
                <a:effectLst/>
              </a:rPr>
            </a:br>
            <a:r>
              <a:rPr lang="en-US" sz="2800" dirty="0">
                <a:solidFill>
                  <a:srgbClr val="9580FF"/>
                </a:solidFill>
                <a:effectLst/>
              </a:rPr>
              <a:t>    </a:t>
            </a:r>
            <a:r>
              <a:rPr lang="en-US" sz="2800" dirty="0">
                <a:solidFill>
                  <a:srgbClr val="F780BF"/>
                </a:solidFill>
                <a:effectLst/>
              </a:rPr>
              <a:t>def </a:t>
            </a:r>
            <a:r>
              <a:rPr lang="en-US" sz="2800" dirty="0" err="1">
                <a:solidFill>
                  <a:srgbClr val="8AFF80"/>
                </a:solidFill>
                <a:effectLst/>
              </a:rPr>
              <a:t>get_private</a:t>
            </a:r>
            <a:r>
              <a:rPr lang="en-US" sz="2800" dirty="0">
                <a:solidFill>
                  <a:srgbClr val="9580FF"/>
                </a:solidFill>
                <a:effectLst/>
              </a:rPr>
              <a:t>(</a:t>
            </a:r>
            <a:r>
              <a:rPr lang="en-US" sz="2800" i="1" dirty="0">
                <a:solidFill>
                  <a:srgbClr val="9580FF"/>
                </a:solidFill>
                <a:effectLst/>
              </a:rPr>
              <a:t>self</a:t>
            </a:r>
            <a:r>
              <a:rPr lang="en-US" sz="2800" dirty="0">
                <a:solidFill>
                  <a:srgbClr val="9580FF"/>
                </a:solidFill>
                <a:effectLst/>
              </a:rPr>
              <a:t>)</a:t>
            </a:r>
            <a:r>
              <a:rPr lang="en-US" sz="2800" dirty="0">
                <a:solidFill>
                  <a:srgbClr val="F780BF"/>
                </a:solidFill>
                <a:effectLst/>
              </a:rPr>
              <a:t>:</a:t>
            </a:r>
            <a:br>
              <a:rPr lang="en-US" sz="2800" dirty="0">
                <a:solidFill>
                  <a:srgbClr val="F780BF"/>
                </a:solidFill>
                <a:effectLst/>
              </a:rPr>
            </a:br>
            <a:r>
              <a:rPr lang="en-US" sz="2800" dirty="0">
                <a:solidFill>
                  <a:srgbClr val="F780BF"/>
                </a:solidFill>
                <a:effectLst/>
              </a:rPr>
              <a:t>        return </a:t>
            </a:r>
            <a:r>
              <a:rPr lang="en-US" sz="2800" i="1" dirty="0" err="1">
                <a:solidFill>
                  <a:srgbClr val="9580FF"/>
                </a:solidFill>
                <a:effectLst/>
              </a:rPr>
              <a:t>self</a:t>
            </a:r>
            <a:r>
              <a:rPr lang="en-US" sz="2800" dirty="0" err="1">
                <a:solidFill>
                  <a:srgbClr val="F8F8F2"/>
                </a:solidFill>
                <a:effectLst/>
              </a:rPr>
              <a:t>._private</a:t>
            </a:r>
            <a:br>
              <a:rPr lang="en-US" sz="2800" dirty="0">
                <a:solidFill>
                  <a:srgbClr val="F8F8F2"/>
                </a:solidFill>
                <a:effectLst/>
              </a:rPr>
            </a:br>
            <a:br>
              <a:rPr lang="en-US" sz="2800" dirty="0">
                <a:solidFill>
                  <a:srgbClr val="F8F8F2"/>
                </a:solidFill>
                <a:effectLst/>
              </a:rPr>
            </a:br>
            <a:r>
              <a:rPr lang="en-US" sz="2800" dirty="0">
                <a:solidFill>
                  <a:srgbClr val="F8F8F2"/>
                </a:solidFill>
                <a:effectLst/>
              </a:rPr>
              <a:t>t </a:t>
            </a:r>
            <a:r>
              <a:rPr lang="en-US" sz="2800" dirty="0">
                <a:solidFill>
                  <a:srgbClr val="F780BF"/>
                </a:solidFill>
                <a:effectLst/>
              </a:rPr>
              <a:t>= </a:t>
            </a:r>
            <a:r>
              <a:rPr lang="en-US" sz="2800" dirty="0">
                <a:solidFill>
                  <a:srgbClr val="50FA78"/>
                </a:solidFill>
                <a:effectLst/>
              </a:rPr>
              <a:t>Test</a:t>
            </a:r>
            <a:r>
              <a:rPr lang="en-US" sz="2800" dirty="0">
                <a:solidFill>
                  <a:srgbClr val="9580FF"/>
                </a:solidFill>
                <a:effectLst/>
              </a:rPr>
              <a:t>()</a:t>
            </a:r>
            <a:br>
              <a:rPr lang="en-US" sz="2800" dirty="0">
                <a:solidFill>
                  <a:srgbClr val="9580FF"/>
                </a:solidFill>
                <a:effectLst/>
              </a:rPr>
            </a:br>
            <a:r>
              <a:rPr lang="en-US" sz="2800" i="1" dirty="0">
                <a:solidFill>
                  <a:srgbClr val="8AFF80"/>
                </a:solidFill>
                <a:effectLst/>
              </a:rPr>
              <a:t>print</a:t>
            </a:r>
            <a:r>
              <a:rPr lang="en-US" sz="2800" dirty="0">
                <a:solidFill>
                  <a:srgbClr val="9580FF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8F8F2"/>
                </a:solidFill>
                <a:effectLst/>
              </a:rPr>
              <a:t>t._private</a:t>
            </a:r>
            <a:r>
              <a:rPr lang="en-US" sz="2800" dirty="0">
                <a:solidFill>
                  <a:srgbClr val="9580FF"/>
                </a:solidFill>
                <a:effectLst/>
              </a:rPr>
              <a:t>)</a:t>
            </a:r>
            <a:endParaRPr lang="en-US" sz="2800" dirty="0">
              <a:solidFill>
                <a:srgbClr val="F8F8F2"/>
              </a:solidFill>
              <a:effectLst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57A2B61-2829-E2AC-D109-410117617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56" y="4692317"/>
            <a:ext cx="4089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4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51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예외처리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5278" y="1006929"/>
            <a:ext cx="215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assert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and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try except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50306-1231-F1F9-D160-F31E31E95B4E}"/>
              </a:ext>
            </a:extLst>
          </p:cNvPr>
          <p:cNvSpPr txBox="1"/>
          <p:nvPr/>
        </p:nvSpPr>
        <p:spPr>
          <a:xfrm>
            <a:off x="3044687" y="2413337"/>
            <a:ext cx="6102626" cy="2031325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effectLst/>
              </a:rPr>
              <a:t>a </a:t>
            </a:r>
            <a:r>
              <a:rPr lang="en-US" dirty="0">
                <a:solidFill>
                  <a:srgbClr val="F780BF"/>
                </a:solidFill>
                <a:effectLst/>
              </a:rPr>
              <a:t>= </a:t>
            </a:r>
            <a:r>
              <a:rPr lang="en-US" dirty="0" err="1">
                <a:solidFill>
                  <a:srgbClr val="F8F8F2"/>
                </a:solidFill>
                <a:effectLst/>
              </a:rPr>
              <a:t>np.</a:t>
            </a:r>
            <a:r>
              <a:rPr lang="en-US" dirty="0" err="1">
                <a:solidFill>
                  <a:srgbClr val="50FA78"/>
                </a:solidFill>
                <a:effectLst/>
              </a:rPr>
              <a:t>zeros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dirty="0">
                <a:solidFill>
                  <a:srgbClr val="8AFF80"/>
                </a:solidFill>
                <a:effectLst/>
              </a:rPr>
              <a:t>(</a:t>
            </a:r>
            <a:r>
              <a:rPr lang="en-US" dirty="0">
                <a:solidFill>
                  <a:srgbClr val="9580FF"/>
                </a:solidFill>
                <a:effectLst/>
              </a:rPr>
              <a:t>6</a:t>
            </a:r>
            <a:r>
              <a:rPr lang="en-US" dirty="0">
                <a:solidFill>
                  <a:srgbClr val="F8F8F2"/>
                </a:solidFill>
                <a:effectLst/>
              </a:rPr>
              <a:t>, </a:t>
            </a:r>
            <a:r>
              <a:rPr lang="en-US" dirty="0">
                <a:solidFill>
                  <a:srgbClr val="9580FF"/>
                </a:solidFill>
                <a:effectLst/>
              </a:rPr>
              <a:t>6</a:t>
            </a:r>
            <a:r>
              <a:rPr lang="en-US" dirty="0">
                <a:solidFill>
                  <a:srgbClr val="8AFF80"/>
                </a:solidFill>
                <a:effectLst/>
              </a:rPr>
              <a:t>)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br>
              <a:rPr lang="en-US" dirty="0">
                <a:solidFill>
                  <a:srgbClr val="9580FF"/>
                </a:solidFill>
                <a:effectLst/>
              </a:rPr>
            </a:br>
            <a:r>
              <a:rPr lang="en-US" dirty="0">
                <a:solidFill>
                  <a:srgbClr val="F8F8F2"/>
                </a:solidFill>
                <a:effectLst/>
              </a:rPr>
              <a:t>a </a:t>
            </a:r>
            <a:r>
              <a:rPr lang="en-US" dirty="0">
                <a:solidFill>
                  <a:srgbClr val="F780BF"/>
                </a:solidFill>
                <a:effectLst/>
              </a:rPr>
              <a:t>= </a:t>
            </a:r>
            <a:r>
              <a:rPr lang="en-US" dirty="0">
                <a:solidFill>
                  <a:srgbClr val="9580FF"/>
                </a:solidFill>
                <a:effectLst/>
              </a:rPr>
              <a:t>10</a:t>
            </a:r>
            <a:br>
              <a:rPr lang="en-US" dirty="0">
                <a:solidFill>
                  <a:srgbClr val="9580FF"/>
                </a:solidFill>
                <a:effectLst/>
              </a:rPr>
            </a:br>
            <a:br>
              <a:rPr lang="en-US" dirty="0">
                <a:solidFill>
                  <a:srgbClr val="9580F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def </a:t>
            </a:r>
            <a:r>
              <a:rPr lang="en-US" dirty="0">
                <a:solidFill>
                  <a:srgbClr val="8AFF80"/>
                </a:solidFill>
                <a:effectLst/>
              </a:rPr>
              <a:t>test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>
                <a:solidFill>
                  <a:srgbClr val="F89580"/>
                </a:solidFill>
                <a:effectLst/>
              </a:rPr>
              <a:t>a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assert </a:t>
            </a:r>
            <a:r>
              <a:rPr lang="en-US" i="1" dirty="0">
                <a:solidFill>
                  <a:srgbClr val="80FFEA"/>
                </a:solidFill>
                <a:effectLst/>
              </a:rPr>
              <a:t>type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>
                <a:solidFill>
                  <a:srgbClr val="F89580"/>
                </a:solidFill>
                <a:effectLst/>
              </a:rPr>
              <a:t>a</a:t>
            </a:r>
            <a:r>
              <a:rPr lang="en-US" dirty="0">
                <a:solidFill>
                  <a:srgbClr val="9580FF"/>
                </a:solidFill>
                <a:effectLst/>
              </a:rPr>
              <a:t>) </a:t>
            </a:r>
            <a:r>
              <a:rPr lang="en-US" dirty="0">
                <a:solidFill>
                  <a:srgbClr val="F780BF"/>
                </a:solidFill>
                <a:effectLst/>
              </a:rPr>
              <a:t>is </a:t>
            </a:r>
            <a:r>
              <a:rPr lang="en-US" dirty="0" err="1">
                <a:solidFill>
                  <a:srgbClr val="F8F8F2"/>
                </a:solidFill>
                <a:effectLst/>
              </a:rPr>
              <a:t>np.ndarray</a:t>
            </a:r>
            <a:r>
              <a:rPr lang="en-US" dirty="0">
                <a:solidFill>
                  <a:srgbClr val="F8F8F2"/>
                </a:solidFill>
                <a:effectLst/>
              </a:rPr>
              <a:t>, </a:t>
            </a:r>
            <a:r>
              <a:rPr lang="en-US" dirty="0">
                <a:solidFill>
                  <a:srgbClr val="FEFF80"/>
                </a:solidFill>
                <a:effectLst/>
              </a:rPr>
              <a:t>'</a:t>
            </a:r>
            <a:r>
              <a:rPr lang="ko-KR" altLang="en-US" dirty="0" err="1">
                <a:solidFill>
                  <a:srgbClr val="FEFF80"/>
                </a:solidFill>
                <a:effectLst/>
                <a:latin typeface="Menlo-Regular" panose="020B0609030804020204" pitchFamily="49" charset="0"/>
              </a:rPr>
              <a:t>넘파이</a:t>
            </a:r>
            <a:r>
              <a:rPr lang="ko-KR" altLang="en-US" dirty="0">
                <a:solidFill>
                  <a:srgbClr val="FEFF80"/>
                </a:solidFill>
                <a:effectLst/>
                <a:latin typeface="Menlo-Regular" panose="020B0609030804020204" pitchFamily="49" charset="0"/>
              </a:rPr>
              <a:t> 어레이가 아님</a:t>
            </a:r>
            <a:r>
              <a:rPr lang="en-US" altLang="ko-KR" dirty="0">
                <a:solidFill>
                  <a:srgbClr val="FEFF80"/>
                </a:solidFill>
                <a:effectLst/>
              </a:rPr>
              <a:t>'</a:t>
            </a:r>
            <a:br>
              <a:rPr lang="en-US" altLang="ko-KR" dirty="0">
                <a:solidFill>
                  <a:srgbClr val="FEFF80"/>
                </a:solidFill>
                <a:effectLst/>
              </a:rPr>
            </a:br>
            <a:br>
              <a:rPr lang="en-US" altLang="ko-KR" dirty="0">
                <a:solidFill>
                  <a:srgbClr val="FEFF80"/>
                </a:solidFill>
                <a:effectLst/>
              </a:rPr>
            </a:br>
            <a:r>
              <a:rPr lang="en-US" dirty="0">
                <a:solidFill>
                  <a:srgbClr val="50FA78"/>
                </a:solidFill>
                <a:effectLst/>
              </a:rPr>
              <a:t>test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dirty="0">
                <a:solidFill>
                  <a:srgbClr val="F8F8F2"/>
                </a:solidFill>
                <a:effectLst/>
              </a:rPr>
              <a:t>a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endParaRPr lang="en-US" dirty="0">
              <a:solidFill>
                <a:srgbClr val="F8F8F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06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9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특수 메서드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4308" y="2997588"/>
            <a:ext cx="7203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내부에 선언할 수 있는 특수 메서드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메서드명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전후로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__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포함한다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오버로딩하여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사용되므로 이름은 고정됨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9CDB0-76E2-71A9-2F3D-16458CAEBEE6}"/>
              </a:ext>
            </a:extLst>
          </p:cNvPr>
          <p:cNvSpPr txBox="1"/>
          <p:nvPr/>
        </p:nvSpPr>
        <p:spPr>
          <a:xfrm>
            <a:off x="4790632" y="2325327"/>
            <a:ext cx="2610735" cy="461665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780BF"/>
                </a:solidFill>
                <a:effectLst/>
              </a:rPr>
              <a:t>def </a:t>
            </a:r>
            <a:r>
              <a:rPr lang="en-US" sz="2400" i="1" dirty="0">
                <a:solidFill>
                  <a:srgbClr val="8AFF80"/>
                </a:solidFill>
                <a:effectLst/>
              </a:rPr>
              <a:t>__</a:t>
            </a:r>
            <a:r>
              <a:rPr lang="en-US" sz="2400" i="1" dirty="0" err="1">
                <a:solidFill>
                  <a:srgbClr val="8AFF80"/>
                </a:solidFill>
                <a:effectLst/>
              </a:rPr>
              <a:t>init</a:t>
            </a:r>
            <a:r>
              <a:rPr lang="en-US" sz="2400" i="1" dirty="0">
                <a:solidFill>
                  <a:srgbClr val="8AFF80"/>
                </a:solidFill>
                <a:effectLst/>
              </a:rPr>
              <a:t>__</a:t>
            </a:r>
            <a:r>
              <a:rPr lang="en-US" sz="2400" dirty="0">
                <a:solidFill>
                  <a:srgbClr val="9580FF"/>
                </a:solidFill>
                <a:effectLst/>
              </a:rPr>
              <a:t>(self)</a:t>
            </a:r>
            <a:r>
              <a:rPr lang="en-US" sz="2400" dirty="0">
                <a:solidFill>
                  <a:srgbClr val="F780BF"/>
                </a:solidFill>
                <a:effectLst/>
              </a:rPr>
              <a:t>:</a:t>
            </a:r>
            <a:endParaRPr lang="en-US" sz="2400" dirty="0">
              <a:solidFill>
                <a:srgbClr val="F8F8F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9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특수 메서드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6876" y="1022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26936A-38D6-0340-822D-6047A25E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9213"/>
              </p:ext>
            </p:extLst>
          </p:nvPr>
        </p:nvGraphicFramePr>
        <p:xfrm>
          <a:off x="2231330" y="2689860"/>
          <a:ext cx="8128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807500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1164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종류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기능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9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__</a:t>
                      </a:r>
                      <a:r>
                        <a:rPr lang="en-US" altLang="ko-KR" b="1" i="0" dirty="0" err="1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init</a:t>
                      </a:r>
                      <a:r>
                        <a:rPr lang="en-US" altLang="ko-KR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__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생성자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__</a:t>
                      </a:r>
                      <a:r>
                        <a:rPr lang="en-US" b="1" i="0" dirty="0" err="1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getitem</a:t>
                      </a:r>
                      <a:r>
                        <a:rPr 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__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List[0] </a:t>
                      </a:r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과 같다고 생각하면 됨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59571"/>
                  </a:ext>
                </a:extLst>
              </a:tr>
              <a:tr h="327801">
                <a:tc>
                  <a:txBody>
                    <a:bodyPr/>
                    <a:lstStyle/>
                    <a:p>
                      <a:r>
                        <a:rPr lang="en-KR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__len__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Len()</a:t>
                      </a:r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 과 같음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4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85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9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특수 메서드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6876" y="1022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AC5D2-086C-6CC3-14CC-A2CF1433B409}"/>
              </a:ext>
            </a:extLst>
          </p:cNvPr>
          <p:cNvSpPr txBox="1"/>
          <p:nvPr/>
        </p:nvSpPr>
        <p:spPr>
          <a:xfrm>
            <a:off x="2685553" y="1733387"/>
            <a:ext cx="6490251" cy="3693319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780BF"/>
                </a:solidFill>
                <a:effectLst/>
              </a:rPr>
              <a:t>class </a:t>
            </a:r>
            <a:r>
              <a:rPr lang="en-US" dirty="0">
                <a:solidFill>
                  <a:srgbClr val="78DCE8"/>
                </a:solidFill>
                <a:effectLst/>
              </a:rPr>
              <a:t>Test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def </a:t>
            </a:r>
            <a:r>
              <a:rPr lang="en-US" i="1" dirty="0">
                <a:solidFill>
                  <a:srgbClr val="8AFF80"/>
                </a:solidFill>
                <a:effectLst/>
              </a:rPr>
              <a:t>__</a:t>
            </a:r>
            <a:r>
              <a:rPr lang="en-US" i="1" dirty="0" err="1">
                <a:solidFill>
                  <a:srgbClr val="8AFF80"/>
                </a:solidFill>
                <a:effectLst/>
              </a:rPr>
              <a:t>init</a:t>
            </a:r>
            <a:r>
              <a:rPr lang="en-US" i="1" dirty="0">
                <a:solidFill>
                  <a:srgbClr val="8AFF80"/>
                </a:solidFill>
                <a:effectLst/>
              </a:rPr>
              <a:t>__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>
                <a:solidFill>
                  <a:srgbClr val="9580FF"/>
                </a:solidFill>
                <a:effectLst/>
              </a:rPr>
              <a:t>self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   </a:t>
            </a:r>
            <a:r>
              <a:rPr lang="en-US" i="1" dirty="0" err="1">
                <a:solidFill>
                  <a:srgbClr val="9580FF"/>
                </a:solidFill>
                <a:effectLst/>
              </a:rPr>
              <a:t>self</a:t>
            </a:r>
            <a:r>
              <a:rPr lang="en-US" dirty="0" err="1">
                <a:solidFill>
                  <a:srgbClr val="F8F8F2"/>
                </a:solidFill>
                <a:effectLst/>
              </a:rPr>
              <a:t>.l</a:t>
            </a:r>
            <a:r>
              <a:rPr lang="en-US" dirty="0">
                <a:solidFill>
                  <a:srgbClr val="F8F8F2"/>
                </a:solidFill>
                <a:effectLst/>
              </a:rPr>
              <a:t> </a:t>
            </a:r>
            <a:r>
              <a:rPr lang="en-US" dirty="0">
                <a:solidFill>
                  <a:srgbClr val="F780BF"/>
                </a:solidFill>
                <a:effectLst/>
              </a:rPr>
              <a:t>= </a:t>
            </a:r>
            <a:r>
              <a:rPr lang="en-US" dirty="0">
                <a:solidFill>
                  <a:srgbClr val="9580FF"/>
                </a:solidFill>
                <a:effectLst/>
              </a:rPr>
              <a:t>[</a:t>
            </a:r>
            <a:r>
              <a:rPr lang="en-US" dirty="0">
                <a:solidFill>
                  <a:srgbClr val="F8F8F2"/>
                </a:solidFill>
                <a:effectLst/>
              </a:rPr>
              <a:t>x </a:t>
            </a:r>
            <a:r>
              <a:rPr lang="en-US" dirty="0">
                <a:solidFill>
                  <a:srgbClr val="F780BF"/>
                </a:solidFill>
                <a:effectLst/>
              </a:rPr>
              <a:t>for </a:t>
            </a:r>
            <a:r>
              <a:rPr lang="en-US" dirty="0">
                <a:solidFill>
                  <a:srgbClr val="F8F8F2"/>
                </a:solidFill>
                <a:effectLst/>
              </a:rPr>
              <a:t>x </a:t>
            </a:r>
            <a:r>
              <a:rPr lang="en-US" dirty="0">
                <a:solidFill>
                  <a:srgbClr val="F780BF"/>
                </a:solidFill>
                <a:effectLst/>
              </a:rPr>
              <a:t>in </a:t>
            </a:r>
            <a:r>
              <a:rPr lang="en-US" i="1" dirty="0">
                <a:solidFill>
                  <a:srgbClr val="80FFEA"/>
                </a:solidFill>
                <a:effectLst/>
              </a:rPr>
              <a:t>range</a:t>
            </a:r>
            <a:r>
              <a:rPr lang="en-US" dirty="0">
                <a:solidFill>
                  <a:srgbClr val="8AFF80"/>
                </a:solidFill>
                <a:effectLst/>
              </a:rPr>
              <a:t>(</a:t>
            </a:r>
            <a:r>
              <a:rPr lang="en-US" dirty="0">
                <a:solidFill>
                  <a:srgbClr val="9580FF"/>
                </a:solidFill>
                <a:effectLst/>
              </a:rPr>
              <a:t>10</a:t>
            </a:r>
            <a:r>
              <a:rPr lang="en-US" dirty="0">
                <a:solidFill>
                  <a:srgbClr val="8AFF80"/>
                </a:solidFill>
                <a:effectLst/>
              </a:rPr>
              <a:t>)</a:t>
            </a:r>
            <a:r>
              <a:rPr lang="en-US" dirty="0">
                <a:solidFill>
                  <a:srgbClr val="9580FF"/>
                </a:solidFill>
                <a:effectLst/>
              </a:rPr>
              <a:t>]</a:t>
            </a:r>
            <a:br>
              <a:rPr lang="en-US" dirty="0">
                <a:solidFill>
                  <a:srgbClr val="9580FF"/>
                </a:solidFill>
                <a:effectLst/>
              </a:rPr>
            </a:br>
            <a:br>
              <a:rPr lang="en-US" dirty="0">
                <a:solidFill>
                  <a:srgbClr val="9580FF"/>
                </a:solidFill>
                <a:effectLst/>
              </a:rPr>
            </a:br>
            <a:r>
              <a:rPr lang="en-US" dirty="0">
                <a:solidFill>
                  <a:srgbClr val="9580FF"/>
                </a:solidFill>
                <a:effectLst/>
              </a:rPr>
              <a:t>    </a:t>
            </a:r>
            <a:r>
              <a:rPr lang="en-US" dirty="0">
                <a:solidFill>
                  <a:srgbClr val="F780BF"/>
                </a:solidFill>
                <a:effectLst/>
              </a:rPr>
              <a:t>def </a:t>
            </a:r>
            <a:r>
              <a:rPr lang="en-US" i="1" dirty="0">
                <a:solidFill>
                  <a:srgbClr val="8AFF80"/>
                </a:solidFill>
                <a:effectLst/>
              </a:rPr>
              <a:t>__</a:t>
            </a:r>
            <a:r>
              <a:rPr lang="en-US" i="1" dirty="0" err="1">
                <a:solidFill>
                  <a:srgbClr val="8AFF80"/>
                </a:solidFill>
                <a:effectLst/>
              </a:rPr>
              <a:t>getitem</a:t>
            </a:r>
            <a:r>
              <a:rPr lang="en-US" i="1" dirty="0">
                <a:solidFill>
                  <a:srgbClr val="8AFF80"/>
                </a:solidFill>
                <a:effectLst/>
              </a:rPr>
              <a:t>__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>
                <a:solidFill>
                  <a:srgbClr val="9580FF"/>
                </a:solidFill>
                <a:effectLst/>
              </a:rPr>
              <a:t>self</a:t>
            </a:r>
            <a:r>
              <a:rPr lang="en-US" dirty="0">
                <a:solidFill>
                  <a:srgbClr val="F8F8F2"/>
                </a:solidFill>
                <a:effectLst/>
              </a:rPr>
              <a:t>, </a:t>
            </a:r>
            <a:r>
              <a:rPr lang="en-US" i="1" dirty="0" err="1">
                <a:solidFill>
                  <a:srgbClr val="F89580"/>
                </a:solidFill>
                <a:effectLst/>
              </a:rPr>
              <a:t>idx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    return </a:t>
            </a:r>
            <a:r>
              <a:rPr lang="en-US" i="1" dirty="0" err="1">
                <a:solidFill>
                  <a:srgbClr val="9580FF"/>
                </a:solidFill>
                <a:effectLst/>
              </a:rPr>
              <a:t>self</a:t>
            </a:r>
            <a:r>
              <a:rPr lang="en-US" dirty="0" err="1">
                <a:solidFill>
                  <a:srgbClr val="F8F8F2"/>
                </a:solidFill>
                <a:effectLst/>
              </a:rPr>
              <a:t>.l</a:t>
            </a:r>
            <a:r>
              <a:rPr lang="en-US" dirty="0">
                <a:solidFill>
                  <a:srgbClr val="9580FF"/>
                </a:solidFill>
                <a:effectLst/>
              </a:rPr>
              <a:t>[</a:t>
            </a:r>
            <a:r>
              <a:rPr lang="en-US" i="1" dirty="0" err="1">
                <a:solidFill>
                  <a:srgbClr val="F89580"/>
                </a:solidFill>
                <a:effectLst/>
              </a:rPr>
              <a:t>idx</a:t>
            </a:r>
            <a:r>
              <a:rPr lang="en-US" dirty="0">
                <a:solidFill>
                  <a:srgbClr val="9580FF"/>
                </a:solidFill>
                <a:effectLst/>
              </a:rPr>
              <a:t>]</a:t>
            </a:r>
            <a:br>
              <a:rPr lang="en-US" dirty="0">
                <a:solidFill>
                  <a:srgbClr val="9580FF"/>
                </a:solidFill>
                <a:effectLst/>
              </a:rPr>
            </a:br>
            <a:br>
              <a:rPr lang="en-US" dirty="0">
                <a:solidFill>
                  <a:srgbClr val="9580FF"/>
                </a:solidFill>
                <a:effectLst/>
              </a:rPr>
            </a:br>
            <a:r>
              <a:rPr lang="en-US" dirty="0">
                <a:solidFill>
                  <a:srgbClr val="9580FF"/>
                </a:solidFill>
                <a:effectLst/>
              </a:rPr>
              <a:t>    </a:t>
            </a:r>
            <a:r>
              <a:rPr lang="en-US" dirty="0">
                <a:solidFill>
                  <a:srgbClr val="F780BF"/>
                </a:solidFill>
                <a:effectLst/>
              </a:rPr>
              <a:t>def </a:t>
            </a:r>
            <a:r>
              <a:rPr lang="en-US" i="1" dirty="0">
                <a:solidFill>
                  <a:srgbClr val="8AFF80"/>
                </a:solidFill>
                <a:effectLst/>
              </a:rPr>
              <a:t>__</a:t>
            </a:r>
            <a:r>
              <a:rPr lang="en-US" i="1" dirty="0" err="1">
                <a:solidFill>
                  <a:srgbClr val="8AFF80"/>
                </a:solidFill>
                <a:effectLst/>
              </a:rPr>
              <a:t>len</a:t>
            </a:r>
            <a:r>
              <a:rPr lang="en-US" i="1" dirty="0">
                <a:solidFill>
                  <a:srgbClr val="8AFF80"/>
                </a:solidFill>
                <a:effectLst/>
              </a:rPr>
              <a:t>__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>
                <a:solidFill>
                  <a:srgbClr val="9580FF"/>
                </a:solidFill>
                <a:effectLst/>
              </a:rPr>
              <a:t>self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r>
              <a:rPr lang="en-US" dirty="0">
                <a:solidFill>
                  <a:srgbClr val="F780BF"/>
                </a:solidFill>
                <a:effectLst/>
              </a:rPr>
              <a:t>:</a:t>
            </a:r>
            <a:br>
              <a:rPr lang="en-US" dirty="0">
                <a:solidFill>
                  <a:srgbClr val="F780BF"/>
                </a:solidFill>
                <a:effectLst/>
              </a:rPr>
            </a:br>
            <a:r>
              <a:rPr lang="en-US" dirty="0">
                <a:solidFill>
                  <a:srgbClr val="F780BF"/>
                </a:solidFill>
                <a:effectLst/>
              </a:rPr>
              <a:t>        return </a:t>
            </a:r>
            <a:r>
              <a:rPr lang="en-US" i="1" dirty="0" err="1">
                <a:solidFill>
                  <a:srgbClr val="80FFEA"/>
                </a:solidFill>
                <a:effectLst/>
              </a:rPr>
              <a:t>len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 err="1">
                <a:solidFill>
                  <a:srgbClr val="9580FF"/>
                </a:solidFill>
                <a:effectLst/>
              </a:rPr>
              <a:t>self</a:t>
            </a:r>
            <a:r>
              <a:rPr lang="en-US" dirty="0" err="1">
                <a:solidFill>
                  <a:srgbClr val="F8F8F2"/>
                </a:solidFill>
                <a:effectLst/>
              </a:rPr>
              <a:t>.l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br>
              <a:rPr lang="en-US" dirty="0">
                <a:solidFill>
                  <a:srgbClr val="9580FF"/>
                </a:solidFill>
                <a:effectLst/>
              </a:rPr>
            </a:br>
            <a:br>
              <a:rPr lang="en-US" dirty="0">
                <a:solidFill>
                  <a:srgbClr val="9580FF"/>
                </a:solidFill>
                <a:effectLst/>
              </a:rPr>
            </a:br>
            <a:r>
              <a:rPr lang="en-US" dirty="0">
                <a:solidFill>
                  <a:srgbClr val="F8F8F2"/>
                </a:solidFill>
                <a:effectLst/>
              </a:rPr>
              <a:t>t </a:t>
            </a:r>
            <a:r>
              <a:rPr lang="en-US" dirty="0">
                <a:solidFill>
                  <a:srgbClr val="F780BF"/>
                </a:solidFill>
                <a:effectLst/>
              </a:rPr>
              <a:t>= </a:t>
            </a:r>
            <a:r>
              <a:rPr lang="en-US" dirty="0">
                <a:solidFill>
                  <a:srgbClr val="50FA78"/>
                </a:solidFill>
                <a:effectLst/>
              </a:rPr>
              <a:t>Test</a:t>
            </a:r>
            <a:r>
              <a:rPr lang="en-US" dirty="0">
                <a:solidFill>
                  <a:srgbClr val="9580FF"/>
                </a:solidFill>
                <a:effectLst/>
              </a:rPr>
              <a:t>()</a:t>
            </a:r>
            <a:br>
              <a:rPr lang="en-US" dirty="0">
                <a:solidFill>
                  <a:srgbClr val="9580FF"/>
                </a:solidFill>
                <a:effectLst/>
              </a:rPr>
            </a:br>
            <a:r>
              <a:rPr lang="en-US" i="1" dirty="0">
                <a:solidFill>
                  <a:srgbClr val="8AFF80"/>
                </a:solidFill>
                <a:effectLst/>
              </a:rPr>
              <a:t>print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dirty="0">
                <a:solidFill>
                  <a:srgbClr val="F8F8F2"/>
                </a:solidFill>
                <a:effectLst/>
              </a:rPr>
              <a:t>t</a:t>
            </a:r>
            <a:r>
              <a:rPr lang="en-US" dirty="0">
                <a:solidFill>
                  <a:srgbClr val="8AFF80"/>
                </a:solidFill>
                <a:effectLst/>
              </a:rPr>
              <a:t>[</a:t>
            </a:r>
            <a:r>
              <a:rPr lang="en-US" dirty="0">
                <a:solidFill>
                  <a:srgbClr val="9580FF"/>
                </a:solidFill>
                <a:effectLst/>
              </a:rPr>
              <a:t>1</a:t>
            </a:r>
            <a:r>
              <a:rPr lang="en-US" dirty="0">
                <a:solidFill>
                  <a:srgbClr val="8AFF80"/>
                </a:solidFill>
                <a:effectLst/>
              </a:rPr>
              <a:t>]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br>
              <a:rPr lang="en-US" dirty="0">
                <a:solidFill>
                  <a:srgbClr val="9580FF"/>
                </a:solidFill>
                <a:effectLst/>
              </a:rPr>
            </a:br>
            <a:r>
              <a:rPr lang="en-US" i="1" dirty="0">
                <a:solidFill>
                  <a:srgbClr val="8AFF80"/>
                </a:solidFill>
                <a:effectLst/>
              </a:rPr>
              <a:t>print</a:t>
            </a:r>
            <a:r>
              <a:rPr lang="en-US" dirty="0">
                <a:solidFill>
                  <a:srgbClr val="9580FF"/>
                </a:solidFill>
                <a:effectLst/>
              </a:rPr>
              <a:t>(</a:t>
            </a:r>
            <a:r>
              <a:rPr lang="en-US" i="1" dirty="0" err="1">
                <a:solidFill>
                  <a:srgbClr val="80FFEA"/>
                </a:solidFill>
                <a:effectLst/>
              </a:rPr>
              <a:t>len</a:t>
            </a:r>
            <a:r>
              <a:rPr lang="en-US" dirty="0">
                <a:solidFill>
                  <a:srgbClr val="8AFF80"/>
                </a:solidFill>
                <a:effectLst/>
              </a:rPr>
              <a:t>(</a:t>
            </a:r>
            <a:r>
              <a:rPr lang="en-US" dirty="0">
                <a:solidFill>
                  <a:srgbClr val="F8F8F2"/>
                </a:solidFill>
                <a:effectLst/>
              </a:rPr>
              <a:t>t</a:t>
            </a:r>
            <a:r>
              <a:rPr lang="en-US" dirty="0">
                <a:solidFill>
                  <a:srgbClr val="8AFF80"/>
                </a:solidFill>
                <a:effectLst/>
              </a:rPr>
              <a:t>)</a:t>
            </a:r>
            <a:r>
              <a:rPr lang="en-US" dirty="0">
                <a:solidFill>
                  <a:srgbClr val="9580FF"/>
                </a:solidFill>
                <a:effectLst/>
              </a:rPr>
              <a:t>)</a:t>
            </a:r>
            <a:endParaRPr lang="en-US" dirty="0">
              <a:solidFill>
                <a:srgbClr val="F8F8F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232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6353" y="437393"/>
            <a:ext cx="3074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 인자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36F8CD-0CFB-5F13-56DF-6BFA00B8389A}"/>
              </a:ext>
            </a:extLst>
          </p:cNvPr>
          <p:cNvGrpSpPr/>
          <p:nvPr/>
        </p:nvGrpSpPr>
        <p:grpSpPr>
          <a:xfrm>
            <a:off x="3802132" y="2465782"/>
            <a:ext cx="4587735" cy="1926436"/>
            <a:chOff x="4071234" y="2041173"/>
            <a:chExt cx="4587735" cy="19264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B6A8F7-64DF-9655-0BC8-4A95785F0472}"/>
                </a:ext>
              </a:extLst>
            </p:cNvPr>
            <p:cNvSpPr txBox="1"/>
            <p:nvPr/>
          </p:nvSpPr>
          <p:spPr>
            <a:xfrm>
              <a:off x="4071234" y="2890391"/>
              <a:ext cx="4587735" cy="1077218"/>
            </a:xfrm>
            <a:prstGeom prst="rect">
              <a:avLst/>
            </a:prstGeom>
            <a:solidFill>
              <a:srgbClr val="00002F"/>
            </a:solidFill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F780BF"/>
                  </a:solidFill>
                  <a:effectLst/>
                </a:rPr>
                <a:t>def </a:t>
              </a:r>
              <a:r>
                <a:rPr lang="en-US" sz="3200" dirty="0">
                  <a:solidFill>
                    <a:srgbClr val="8AFF80"/>
                  </a:solidFill>
                  <a:effectLst/>
                </a:rPr>
                <a:t>param</a:t>
              </a:r>
              <a:r>
                <a:rPr lang="en-US" sz="3200" dirty="0">
                  <a:solidFill>
                    <a:srgbClr val="9580FF"/>
                  </a:solidFill>
                  <a:effectLst/>
                </a:rPr>
                <a:t>(</a:t>
              </a:r>
              <a:r>
                <a:rPr lang="en-US" sz="3200" i="1" dirty="0">
                  <a:solidFill>
                    <a:srgbClr val="F89580"/>
                  </a:solidFill>
                  <a:effectLst/>
                </a:rPr>
                <a:t>a</a:t>
              </a:r>
              <a:r>
                <a:rPr lang="en-US" sz="3200" dirty="0">
                  <a:solidFill>
                    <a:srgbClr val="F8F8F2"/>
                  </a:solidFill>
                  <a:effectLst/>
                </a:rPr>
                <a:t>,   </a:t>
              </a:r>
              <a:r>
                <a:rPr lang="en-US" sz="3200" i="1" dirty="0">
                  <a:solidFill>
                    <a:srgbClr val="F89580"/>
                  </a:solidFill>
                  <a:effectLst/>
                </a:rPr>
                <a:t>b</a:t>
              </a:r>
              <a:r>
                <a:rPr lang="en-US" sz="3200" dirty="0">
                  <a:solidFill>
                    <a:srgbClr val="F780BF"/>
                  </a:solidFill>
                  <a:effectLst/>
                </a:rPr>
                <a:t>=</a:t>
              </a:r>
              <a:r>
                <a:rPr lang="en-US" sz="3200" dirty="0">
                  <a:solidFill>
                    <a:srgbClr val="9580FF"/>
                  </a:solidFill>
                  <a:effectLst/>
                </a:rPr>
                <a:t>10)</a:t>
              </a:r>
              <a:r>
                <a:rPr lang="en-US" sz="3200" dirty="0">
                  <a:solidFill>
                    <a:srgbClr val="F780BF"/>
                  </a:solidFill>
                  <a:effectLst/>
                </a:rPr>
                <a:t>:</a:t>
              </a:r>
              <a:br>
                <a:rPr lang="en-US" sz="3200" dirty="0">
                  <a:solidFill>
                    <a:srgbClr val="F780BF"/>
                  </a:solidFill>
                  <a:effectLst/>
                </a:rPr>
              </a:br>
              <a:r>
                <a:rPr lang="en-US" sz="3200" dirty="0">
                  <a:solidFill>
                    <a:srgbClr val="F780BF"/>
                  </a:solidFill>
                  <a:effectLst/>
                </a:rPr>
                <a:t>    return </a:t>
              </a:r>
              <a:r>
                <a:rPr lang="en-US" sz="3200" i="1" dirty="0">
                  <a:solidFill>
                    <a:srgbClr val="F89580"/>
                  </a:solidFill>
                  <a:effectLst/>
                </a:rPr>
                <a:t>a </a:t>
              </a:r>
              <a:r>
                <a:rPr lang="en-US" sz="3200" dirty="0">
                  <a:solidFill>
                    <a:srgbClr val="F780BF"/>
                  </a:solidFill>
                  <a:effectLst/>
                </a:rPr>
                <a:t>+ </a:t>
              </a:r>
              <a:r>
                <a:rPr lang="en-US" sz="3200" i="1" dirty="0">
                  <a:solidFill>
                    <a:srgbClr val="F89580"/>
                  </a:solidFill>
                  <a:effectLst/>
                </a:rPr>
                <a:t>b</a:t>
              </a:r>
              <a:endParaRPr lang="en-US" sz="3200" dirty="0">
                <a:solidFill>
                  <a:srgbClr val="F8F8F2"/>
                </a:solidFill>
                <a:effectLst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67A2D8-5889-AF73-3410-3C9000221597}"/>
                </a:ext>
              </a:extLst>
            </p:cNvPr>
            <p:cNvSpPr txBox="1"/>
            <p:nvPr/>
          </p:nvSpPr>
          <p:spPr>
            <a:xfrm>
              <a:off x="6199201" y="2890391"/>
              <a:ext cx="654823" cy="584775"/>
            </a:xfrm>
            <a:prstGeom prst="rect">
              <a:avLst/>
            </a:prstGeom>
            <a:solidFill>
              <a:srgbClr val="00002F"/>
            </a:solidFill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3200" i="1" dirty="0">
                  <a:solidFill>
                    <a:srgbClr val="F89580"/>
                  </a:solidFill>
                </a:rPr>
                <a:t>a</a:t>
              </a:r>
              <a:r>
                <a:rPr lang="en-US" sz="3200" i="1" dirty="0">
                  <a:solidFill>
                    <a:srgbClr val="F89580"/>
                  </a:solidFill>
                  <a:effectLst/>
                </a:rPr>
                <a:t>,</a:t>
              </a:r>
              <a:endParaRPr lang="en-US" sz="3200" dirty="0">
                <a:solidFill>
                  <a:srgbClr val="F8F8F2"/>
                </a:solidFill>
                <a:effectLst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DDBDD40-DA14-1EF7-CF31-A5CB816A0BA5}"/>
                </a:ext>
              </a:extLst>
            </p:cNvPr>
            <p:cNvCxnSpPr>
              <a:cxnSpLocks/>
              <a:stCxn id="4" idx="0"/>
              <a:endCxn id="7" idx="2"/>
            </p:cNvCxnSpPr>
            <p:nvPr/>
          </p:nvCxnSpPr>
          <p:spPr>
            <a:xfrm flipV="1">
              <a:off x="6526613" y="2601599"/>
              <a:ext cx="0" cy="2887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49066D-F2C5-B5CF-F899-4F327B63BC31}"/>
                </a:ext>
              </a:extLst>
            </p:cNvPr>
            <p:cNvSpPr txBox="1"/>
            <p:nvPr/>
          </p:nvSpPr>
          <p:spPr>
            <a:xfrm>
              <a:off x="5882846" y="2139934"/>
              <a:ext cx="1287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위치 인자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E8A1EE-F282-49B2-E3C5-5F9BEDEF975D}"/>
                </a:ext>
              </a:extLst>
            </p:cNvPr>
            <p:cNvSpPr txBox="1"/>
            <p:nvPr/>
          </p:nvSpPr>
          <p:spPr>
            <a:xfrm>
              <a:off x="6926060" y="2890391"/>
              <a:ext cx="1732909" cy="584775"/>
            </a:xfrm>
            <a:prstGeom prst="rect">
              <a:avLst/>
            </a:prstGeom>
            <a:solidFill>
              <a:srgbClr val="00002F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3200" i="1" dirty="0">
                  <a:solidFill>
                    <a:srgbClr val="F89580"/>
                  </a:solidFill>
                </a:rPr>
                <a:t>b</a:t>
              </a:r>
              <a:r>
                <a:rPr lang="en-US" sz="3200" i="1" dirty="0">
                  <a:solidFill>
                    <a:srgbClr val="F89580"/>
                  </a:solidFill>
                  <a:effectLst/>
                </a:rPr>
                <a:t>= 1</a:t>
              </a:r>
              <a:r>
                <a:rPr lang="en-US" sz="3200" i="1" dirty="0">
                  <a:solidFill>
                    <a:srgbClr val="F89580"/>
                  </a:solidFill>
                </a:rPr>
                <a:t>0</a:t>
              </a:r>
              <a:r>
                <a:rPr lang="ko-KR" altLang="en-US" sz="3200" i="1" dirty="0">
                  <a:solidFill>
                    <a:srgbClr val="F89580"/>
                  </a:solidFill>
                </a:rPr>
                <a:t> </a:t>
              </a:r>
              <a:r>
                <a:rPr lang="en-US" sz="3200" dirty="0">
                  <a:solidFill>
                    <a:srgbClr val="9680FF"/>
                  </a:solidFill>
                </a:rPr>
                <a:t>):</a:t>
              </a:r>
              <a:endParaRPr lang="en-US" sz="3200" dirty="0">
                <a:solidFill>
                  <a:srgbClr val="9680FF"/>
                </a:solidFill>
                <a:effectLst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1F4553-C25D-3809-E515-853BDA4FF761}"/>
                </a:ext>
              </a:extLst>
            </p:cNvPr>
            <p:cNvCxnSpPr>
              <a:cxnSpLocks/>
              <a:stCxn id="10" idx="0"/>
              <a:endCxn id="24" idx="2"/>
            </p:cNvCxnSpPr>
            <p:nvPr/>
          </p:nvCxnSpPr>
          <p:spPr>
            <a:xfrm flipH="1" flipV="1">
              <a:off x="7792514" y="2441283"/>
              <a:ext cx="1" cy="4491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17DC4E-70FF-8F45-A45D-5216C78607C4}"/>
                </a:ext>
              </a:extLst>
            </p:cNvPr>
            <p:cNvSpPr txBox="1"/>
            <p:nvPr/>
          </p:nvSpPr>
          <p:spPr>
            <a:xfrm>
              <a:off x="7140733" y="2041173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키워드 인자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70625" y="3897076"/>
            <a:ext cx="3058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소스코드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396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677" y="437393"/>
            <a:ext cx="1814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argparse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89B5A-29C6-3B7E-2544-076B92FF4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10" y="2960924"/>
            <a:ext cx="9624580" cy="627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BE9B6-3CBC-2375-9177-A1A14F0DDB19}"/>
              </a:ext>
            </a:extLst>
          </p:cNvPr>
          <p:cNvSpPr txBox="1"/>
          <p:nvPr/>
        </p:nvSpPr>
        <p:spPr>
          <a:xfrm>
            <a:off x="941045" y="1006929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명령행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인자를 추가하는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675" y="437393"/>
            <a:ext cx="1814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argparse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E6AB8-71F2-2460-A8E7-74438044F82D}"/>
              </a:ext>
            </a:extLst>
          </p:cNvPr>
          <p:cNvSpPr txBox="1"/>
          <p:nvPr/>
        </p:nvSpPr>
        <p:spPr>
          <a:xfrm>
            <a:off x="2521765" y="3429000"/>
            <a:ext cx="6100674" cy="369332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effectLst/>
              </a:rPr>
              <a:t>parser </a:t>
            </a:r>
            <a:r>
              <a:rPr lang="en-US" dirty="0">
                <a:solidFill>
                  <a:srgbClr val="F780BF"/>
                </a:solidFill>
                <a:effectLst/>
              </a:rPr>
              <a:t>= </a:t>
            </a:r>
            <a:r>
              <a:rPr lang="en-US" dirty="0" err="1">
                <a:solidFill>
                  <a:srgbClr val="F8F8F2"/>
                </a:solidFill>
                <a:effectLst/>
              </a:rPr>
              <a:t>argparse</a:t>
            </a:r>
            <a:r>
              <a:rPr lang="en-US" dirty="0">
                <a:solidFill>
                  <a:srgbClr val="F8F8F2"/>
                </a:solidFill>
                <a:effectLst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31BC2-5163-70E5-9A18-3B7FED313E36}"/>
              </a:ext>
            </a:extLst>
          </p:cNvPr>
          <p:cNvSpPr txBox="1"/>
          <p:nvPr/>
        </p:nvSpPr>
        <p:spPr>
          <a:xfrm>
            <a:off x="4508341" y="2763504"/>
            <a:ext cx="2127522" cy="369332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780BF"/>
                </a:solidFill>
                <a:effectLst/>
              </a:rPr>
              <a:t>import </a:t>
            </a:r>
            <a:r>
              <a:rPr lang="en-US" dirty="0" err="1">
                <a:solidFill>
                  <a:srgbClr val="F8F8F2"/>
                </a:solidFill>
                <a:effectLst/>
              </a:rPr>
              <a:t>argparse</a:t>
            </a:r>
            <a:endParaRPr lang="en-US" dirty="0">
              <a:solidFill>
                <a:srgbClr val="F8F8F2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7680C-66C2-5C2D-A130-6D5AC5210C18}"/>
              </a:ext>
            </a:extLst>
          </p:cNvPr>
          <p:cNvSpPr txBox="1"/>
          <p:nvPr/>
        </p:nvSpPr>
        <p:spPr>
          <a:xfrm>
            <a:off x="941045" y="1006929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명령행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인자를 추가하는 라이브러리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73BE3-B9C5-F16F-CFDC-AF0EDC9F8C1F}"/>
              </a:ext>
            </a:extLst>
          </p:cNvPr>
          <p:cNvSpPr txBox="1"/>
          <p:nvPr/>
        </p:nvSpPr>
        <p:spPr>
          <a:xfrm>
            <a:off x="2716293" y="4274009"/>
            <a:ext cx="5711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523B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ArgumentsParser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만드는 객체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DC0B6-9240-D9B4-4DE9-5CC2D6104961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>
            <a:off x="5572102" y="3798332"/>
            <a:ext cx="5" cy="475677"/>
          </a:xfrm>
          <a:prstGeom prst="straightConnector1">
            <a:avLst/>
          </a:prstGeom>
          <a:ln w="38100">
            <a:solidFill>
              <a:srgbClr val="634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96E583-8215-1730-A63F-9E29552DCE3E}"/>
              </a:ext>
            </a:extLst>
          </p:cNvPr>
          <p:cNvSpPr txBox="1"/>
          <p:nvPr/>
        </p:nvSpPr>
        <p:spPr>
          <a:xfrm>
            <a:off x="4544649" y="3429000"/>
            <a:ext cx="2054905" cy="369332"/>
          </a:xfrm>
          <a:prstGeom prst="rect">
            <a:avLst/>
          </a:prstGeom>
          <a:solidFill>
            <a:srgbClr val="00002F"/>
          </a:solidFill>
          <a:ln w="38100">
            <a:solidFill>
              <a:srgbClr val="523BE8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0FA78"/>
                </a:solidFill>
                <a:effectLst/>
              </a:rPr>
              <a:t>ArgumentParser</a:t>
            </a:r>
            <a:r>
              <a:rPr lang="en-US" dirty="0">
                <a:solidFill>
                  <a:srgbClr val="9580FF"/>
                </a:solidFill>
                <a:effectLst/>
              </a:rPr>
              <a:t>()</a:t>
            </a:r>
            <a:endParaRPr lang="en-US" dirty="0">
              <a:solidFill>
                <a:srgbClr val="F8F8F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834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675" y="437393"/>
            <a:ext cx="1814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argparse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7680C-66C2-5C2D-A130-6D5AC5210C18}"/>
              </a:ext>
            </a:extLst>
          </p:cNvPr>
          <p:cNvSpPr txBox="1"/>
          <p:nvPr/>
        </p:nvSpPr>
        <p:spPr>
          <a:xfrm>
            <a:off x="941045" y="1006929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명령행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인자를 추가하는 라이브러리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8D6E25-FE76-B04C-27F9-6B6299441CAB}"/>
              </a:ext>
            </a:extLst>
          </p:cNvPr>
          <p:cNvGrpSpPr/>
          <p:nvPr/>
        </p:nvGrpSpPr>
        <p:grpSpPr>
          <a:xfrm>
            <a:off x="1694382" y="2464773"/>
            <a:ext cx="2641528" cy="369332"/>
            <a:chOff x="1975351" y="2866016"/>
            <a:chExt cx="264152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848F9-1A03-AAEE-E347-00813A100061}"/>
                </a:ext>
              </a:extLst>
            </p:cNvPr>
            <p:cNvSpPr txBox="1"/>
            <p:nvPr/>
          </p:nvSpPr>
          <p:spPr>
            <a:xfrm>
              <a:off x="1975351" y="2866016"/>
              <a:ext cx="2641528" cy="369332"/>
            </a:xfrm>
            <a:prstGeom prst="rect">
              <a:avLst/>
            </a:prstGeom>
            <a:solidFill>
              <a:srgbClr val="00002F"/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F8F8F2"/>
                  </a:solidFill>
                  <a:effectLst/>
                </a:rPr>
                <a:t>parser.</a:t>
              </a:r>
              <a:r>
                <a:rPr lang="en-US" dirty="0" err="1">
                  <a:solidFill>
                    <a:srgbClr val="50FA78"/>
                  </a:solidFill>
                  <a:effectLst/>
                </a:rPr>
                <a:t>add_argument</a:t>
              </a:r>
              <a:r>
                <a:rPr lang="en-US" dirty="0">
                  <a:solidFill>
                    <a:srgbClr val="9580FF"/>
                  </a:solidFill>
                  <a:effectLst/>
                </a:rPr>
                <a:t>(</a:t>
              </a:r>
              <a:r>
                <a:rPr lang="en-US" dirty="0">
                  <a:solidFill>
                    <a:srgbClr val="FEFF80"/>
                  </a:solidFill>
                  <a:effectLst/>
                </a:rPr>
                <a:t>'-</a:t>
              </a:r>
              <a:endParaRPr lang="en-US" dirty="0">
                <a:solidFill>
                  <a:srgbClr val="F8F8F2"/>
                </a:solidFill>
                <a:effectLst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643AA4-DCF6-EC28-5929-33F5538C33AD}"/>
                </a:ext>
              </a:extLst>
            </p:cNvPr>
            <p:cNvSpPr txBox="1"/>
            <p:nvPr/>
          </p:nvSpPr>
          <p:spPr>
            <a:xfrm>
              <a:off x="2739220" y="2866016"/>
              <a:ext cx="1877659" cy="369332"/>
            </a:xfrm>
            <a:prstGeom prst="rect">
              <a:avLst/>
            </a:prstGeom>
            <a:solidFill>
              <a:srgbClr val="00002F"/>
            </a:solidFill>
            <a:ln w="38100">
              <a:solidFill>
                <a:srgbClr val="634EEA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50FA78"/>
                  </a:solidFill>
                  <a:effectLst/>
                </a:rPr>
                <a:t>add_argument</a:t>
              </a:r>
              <a:r>
                <a:rPr lang="en-KR" dirty="0">
                  <a:solidFill>
                    <a:srgbClr val="9580FF"/>
                  </a:solidFill>
                  <a:effectLst/>
                </a:rPr>
                <a:t>()</a:t>
              </a:r>
              <a:endParaRPr lang="en-KR" dirty="0">
                <a:solidFill>
                  <a:srgbClr val="F8F8F2"/>
                </a:solidFill>
                <a:effectLst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FB30ED-7E6C-B223-DBE3-42670DBC899E}"/>
              </a:ext>
            </a:extLst>
          </p:cNvPr>
          <p:cNvSpPr txBox="1"/>
          <p:nvPr/>
        </p:nvSpPr>
        <p:spPr>
          <a:xfrm>
            <a:off x="4374198" y="2357051"/>
            <a:ext cx="6664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Parser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명령행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인자를 추가하는 메서드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4ADDAD-1FB8-CCD3-6764-851D0F762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56865"/>
              </p:ext>
            </p:extLst>
          </p:nvPr>
        </p:nvGraphicFramePr>
        <p:xfrm>
          <a:off x="2032000" y="3429000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807500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1164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파라미터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기능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9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*</a:t>
                      </a:r>
                      <a:r>
                        <a:rPr lang="en-US" altLang="ko-KR" b="1" i="0" dirty="0" err="1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name_or_flags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i="0" dirty="0" err="1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명령행</a:t>
                      </a:r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 인자의 이름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default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해당 인자의 기본 값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5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action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S</a:t>
                      </a:r>
                      <a:r>
                        <a:rPr lang="en-KR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tore_true </a:t>
                      </a:r>
                      <a:r>
                        <a:rPr lang="en-KR" b="1" i="0" dirty="0">
                          <a:solidFill>
                            <a:srgbClr val="8DBABD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or</a:t>
                      </a:r>
                      <a:r>
                        <a:rPr lang="en-KR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 store_false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4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해당 인자의 설명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6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해당 인자가 받을 값의 타입</a:t>
                      </a:r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6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b="1" i="0" dirty="0">
                          <a:solidFill>
                            <a:srgbClr val="00002F"/>
                          </a:solidFill>
                          <a:latin typeface="NanumSquareOTF ExtraBold" panose="020B0600000101010101" pitchFamily="34" charset="-127"/>
                          <a:ea typeface="NanumSquareOTF ExtraBold" panose="020B0600000101010101" pitchFamily="34" charset="-127"/>
                        </a:rPr>
                        <a:t>nargs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b="1" i="0" dirty="0">
                        <a:solidFill>
                          <a:srgbClr val="00002F"/>
                        </a:solidFill>
                        <a:latin typeface="NanumSquareOTF ExtraBold" panose="020B0600000101010101" pitchFamily="34" charset="-127"/>
                        <a:ea typeface="NanumSquareOTF Extra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37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675" y="437393"/>
            <a:ext cx="1814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argparse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7680C-66C2-5C2D-A130-6D5AC5210C18}"/>
              </a:ext>
            </a:extLst>
          </p:cNvPr>
          <p:cNvSpPr txBox="1"/>
          <p:nvPr/>
        </p:nvSpPr>
        <p:spPr>
          <a:xfrm>
            <a:off x="941045" y="1006929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명령행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인자를 추가하는 라이브러리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9371A-2C72-5DA2-0701-BE67537F3500}"/>
              </a:ext>
            </a:extLst>
          </p:cNvPr>
          <p:cNvSpPr txBox="1"/>
          <p:nvPr/>
        </p:nvSpPr>
        <p:spPr>
          <a:xfrm>
            <a:off x="1522385" y="2473930"/>
            <a:ext cx="9268508" cy="1015663"/>
          </a:xfrm>
          <a:prstGeom prst="rect">
            <a:avLst/>
          </a:prstGeom>
          <a:solidFill>
            <a:srgbClr val="00002F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8F8F2"/>
                </a:solidFill>
                <a:effectLst/>
              </a:rPr>
              <a:t>parser.</a:t>
            </a:r>
            <a:r>
              <a:rPr lang="en-US" sz="2000" dirty="0" err="1">
                <a:solidFill>
                  <a:srgbClr val="50FA78"/>
                </a:solidFill>
                <a:effectLst/>
              </a:rPr>
              <a:t>add_argument</a:t>
            </a:r>
            <a:r>
              <a:rPr lang="en-US" sz="2000" dirty="0">
                <a:solidFill>
                  <a:srgbClr val="9580FF"/>
                </a:solidFill>
                <a:effectLst/>
              </a:rPr>
              <a:t>(</a:t>
            </a:r>
            <a:r>
              <a:rPr lang="en-US" sz="2000" dirty="0">
                <a:solidFill>
                  <a:srgbClr val="FEFF80"/>
                </a:solidFill>
                <a:effectLst/>
              </a:rPr>
              <a:t>'—test-action'</a:t>
            </a:r>
            <a:r>
              <a:rPr lang="en-US" sz="2000" dirty="0">
                <a:solidFill>
                  <a:srgbClr val="F8F8F2"/>
                </a:solidFill>
                <a:effectLst/>
              </a:rPr>
              <a:t>, </a:t>
            </a:r>
            <a:r>
              <a:rPr lang="en-US" sz="2000" i="1" dirty="0">
                <a:solidFill>
                  <a:srgbClr val="F89580"/>
                </a:solidFill>
                <a:effectLst/>
              </a:rPr>
              <a:t>action</a:t>
            </a:r>
            <a:r>
              <a:rPr lang="en-US" sz="2000" dirty="0">
                <a:solidFill>
                  <a:srgbClr val="F780BF"/>
                </a:solidFill>
                <a:effectLst/>
              </a:rPr>
              <a:t>=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 err="1">
                <a:solidFill>
                  <a:srgbClr val="FEFF80"/>
                </a:solidFill>
                <a:effectLst/>
              </a:rPr>
              <a:t>store_false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>
                <a:solidFill>
                  <a:srgbClr val="F8F8F2"/>
                </a:solidFill>
                <a:effectLst/>
              </a:rPr>
              <a:t>, </a:t>
            </a:r>
            <a:r>
              <a:rPr lang="en-US" sz="2000" i="1" dirty="0">
                <a:solidFill>
                  <a:srgbClr val="F89580"/>
                </a:solidFill>
                <a:effectLst/>
              </a:rPr>
              <a:t>help</a:t>
            </a:r>
            <a:r>
              <a:rPr lang="en-US" sz="2000" dirty="0">
                <a:solidFill>
                  <a:srgbClr val="F780BF"/>
                </a:solidFill>
                <a:effectLst/>
              </a:rPr>
              <a:t>=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 err="1">
                <a:solidFill>
                  <a:srgbClr val="FEFF80"/>
                </a:solidFill>
                <a:effectLst/>
              </a:rPr>
              <a:t>test_action</a:t>
            </a:r>
            <a:r>
              <a:rPr lang="en-US" sz="2000" dirty="0">
                <a:solidFill>
                  <a:srgbClr val="FEFF80"/>
                </a:solidFill>
                <a:effectLst/>
              </a:rPr>
              <a:t>’</a:t>
            </a:r>
            <a:r>
              <a:rPr lang="en-US" sz="2000" dirty="0">
                <a:solidFill>
                  <a:srgbClr val="9580FF"/>
                </a:solidFill>
                <a:effectLst/>
              </a:rPr>
              <a:t>)</a:t>
            </a:r>
          </a:p>
          <a:p>
            <a:br>
              <a:rPr lang="en-US" sz="2000" dirty="0">
                <a:solidFill>
                  <a:srgbClr val="9580FF"/>
                </a:solidFill>
                <a:effectLst/>
              </a:rPr>
            </a:br>
            <a:r>
              <a:rPr lang="en-US" sz="2000" dirty="0" err="1">
                <a:solidFill>
                  <a:srgbClr val="F8F8F2"/>
                </a:solidFill>
                <a:effectLst/>
              </a:rPr>
              <a:t>parser.</a:t>
            </a:r>
            <a:r>
              <a:rPr lang="en-US" sz="2000" dirty="0" err="1">
                <a:solidFill>
                  <a:srgbClr val="50FA78"/>
                </a:solidFill>
                <a:effectLst/>
              </a:rPr>
              <a:t>add_argument</a:t>
            </a:r>
            <a:r>
              <a:rPr lang="en-US" sz="2000" dirty="0">
                <a:solidFill>
                  <a:srgbClr val="9580FF"/>
                </a:solidFill>
                <a:effectLst/>
              </a:rPr>
              <a:t>(</a:t>
            </a:r>
            <a:r>
              <a:rPr lang="en-US" sz="2000" dirty="0">
                <a:solidFill>
                  <a:srgbClr val="FEFF80"/>
                </a:solidFill>
                <a:effectLst/>
              </a:rPr>
              <a:t>‘—test-default'</a:t>
            </a:r>
            <a:r>
              <a:rPr lang="en-US" sz="2000" dirty="0">
                <a:solidFill>
                  <a:srgbClr val="F8F8F2"/>
                </a:solidFill>
                <a:effectLst/>
              </a:rPr>
              <a:t>, </a:t>
            </a:r>
            <a:r>
              <a:rPr lang="en-US" sz="2000" i="1" dirty="0">
                <a:solidFill>
                  <a:srgbClr val="F89580"/>
                </a:solidFill>
                <a:effectLst/>
              </a:rPr>
              <a:t>default</a:t>
            </a:r>
            <a:r>
              <a:rPr lang="en-US" sz="2000" dirty="0">
                <a:solidFill>
                  <a:srgbClr val="F780BF"/>
                </a:solidFill>
                <a:effectLst/>
              </a:rPr>
              <a:t>=</a:t>
            </a:r>
            <a:r>
              <a:rPr lang="en-US" sz="2000" dirty="0">
                <a:solidFill>
                  <a:srgbClr val="9580FF"/>
                </a:solidFill>
                <a:effectLst/>
              </a:rPr>
              <a:t>10</a:t>
            </a:r>
            <a:r>
              <a:rPr lang="en-US" sz="2000" dirty="0">
                <a:solidFill>
                  <a:srgbClr val="F8F8F2"/>
                </a:solidFill>
                <a:effectLst/>
              </a:rPr>
              <a:t>, </a:t>
            </a:r>
            <a:r>
              <a:rPr lang="en-US" sz="2000" i="1" dirty="0">
                <a:solidFill>
                  <a:srgbClr val="F89580"/>
                </a:solidFill>
                <a:effectLst/>
              </a:rPr>
              <a:t>type</a:t>
            </a:r>
            <a:r>
              <a:rPr lang="en-US" sz="2000" dirty="0">
                <a:solidFill>
                  <a:srgbClr val="F780BF"/>
                </a:solidFill>
                <a:effectLst/>
              </a:rPr>
              <a:t>=</a:t>
            </a:r>
            <a:r>
              <a:rPr lang="en-US" sz="2000" i="1" dirty="0">
                <a:solidFill>
                  <a:srgbClr val="80FFEA"/>
                </a:solidFill>
                <a:effectLst/>
              </a:rPr>
              <a:t>int</a:t>
            </a:r>
            <a:r>
              <a:rPr lang="en-US" sz="2000" dirty="0">
                <a:solidFill>
                  <a:srgbClr val="F8F8F2"/>
                </a:solidFill>
                <a:effectLst/>
              </a:rPr>
              <a:t>, </a:t>
            </a:r>
            <a:r>
              <a:rPr lang="en-US" sz="2000" i="1" dirty="0">
                <a:solidFill>
                  <a:srgbClr val="F89580"/>
                </a:solidFill>
                <a:effectLst/>
              </a:rPr>
              <a:t>help</a:t>
            </a:r>
            <a:r>
              <a:rPr lang="en-US" sz="2000" dirty="0">
                <a:solidFill>
                  <a:srgbClr val="F780BF"/>
                </a:solidFill>
                <a:effectLst/>
              </a:rPr>
              <a:t>=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 err="1">
                <a:solidFill>
                  <a:srgbClr val="FEFF80"/>
                </a:solidFill>
                <a:effectLst/>
              </a:rPr>
              <a:t>test_default</a:t>
            </a:r>
            <a:r>
              <a:rPr lang="en-US" sz="2000" dirty="0">
                <a:solidFill>
                  <a:srgbClr val="FEFF80"/>
                </a:solidFill>
                <a:effectLst/>
              </a:rPr>
              <a:t>'</a:t>
            </a:r>
            <a:r>
              <a:rPr lang="en-US" sz="2000" dirty="0">
                <a:solidFill>
                  <a:srgbClr val="9580FF"/>
                </a:solidFill>
                <a:effectLst/>
              </a:rPr>
              <a:t>)</a:t>
            </a:r>
            <a:endParaRPr lang="en-US" sz="2000" dirty="0">
              <a:solidFill>
                <a:srgbClr val="F8F8F2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92428-50E8-55BF-B6AA-441AF6499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01" y="4092436"/>
            <a:ext cx="9714798" cy="7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502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5188</TotalTime>
  <Words>1035</Words>
  <Application>Microsoft Macintosh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나눔스퀘어 ExtraBold</vt:lpstr>
      <vt:lpstr>나눔스퀘어 Bold</vt:lpstr>
      <vt:lpstr>NanumSquareOTF ExtraBold</vt:lpstr>
      <vt:lpstr>Menlo-Regular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황현성</cp:lastModifiedBy>
  <cp:revision>7</cp:revision>
  <dcterms:created xsi:type="dcterms:W3CDTF">2017-05-29T09:12:16Z</dcterms:created>
  <dcterms:modified xsi:type="dcterms:W3CDTF">2024-01-03T04:16:13Z</dcterms:modified>
</cp:coreProperties>
</file>