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29"/>
  </p:notesMasterIdLst>
  <p:sldIdLst>
    <p:sldId id="257" r:id="rId2"/>
    <p:sldId id="260" r:id="rId3"/>
    <p:sldId id="262" r:id="rId4"/>
    <p:sldId id="258" r:id="rId5"/>
    <p:sldId id="272" r:id="rId6"/>
    <p:sldId id="273" r:id="rId7"/>
    <p:sldId id="274" r:id="rId8"/>
    <p:sldId id="277" r:id="rId9"/>
    <p:sldId id="278" r:id="rId10"/>
    <p:sldId id="276" r:id="rId11"/>
    <p:sldId id="275" r:id="rId12"/>
    <p:sldId id="280" r:id="rId13"/>
    <p:sldId id="279" r:id="rId14"/>
    <p:sldId id="281" r:id="rId15"/>
    <p:sldId id="282" r:id="rId16"/>
    <p:sldId id="285" r:id="rId17"/>
    <p:sldId id="288" r:id="rId18"/>
    <p:sldId id="284" r:id="rId19"/>
    <p:sldId id="287" r:id="rId20"/>
    <p:sldId id="283" r:id="rId21"/>
    <p:sldId id="289" r:id="rId22"/>
    <p:sldId id="290" r:id="rId23"/>
    <p:sldId id="291" r:id="rId24"/>
    <p:sldId id="292" r:id="rId25"/>
    <p:sldId id="293" r:id="rId26"/>
    <p:sldId id="294" r:id="rId27"/>
    <p:sldId id="269" r:id="rId28"/>
  </p:sldIdLst>
  <p:sldSz cx="12192000" cy="6858000"/>
  <p:notesSz cx="6858000" cy="9144000"/>
  <p:embeddedFontLst>
    <p:embeddedFont>
      <p:font typeface="나눔스퀘어 Bold" panose="020B0600000101010101" pitchFamily="50" charset="-127"/>
      <p:bold r:id="rId30"/>
    </p:embeddedFont>
    <p:embeddedFont>
      <p:font typeface="나눔스퀘어 ExtraBold" panose="020B0600000101010101" pitchFamily="50" charset="-127"/>
      <p:bold r:id="rId31"/>
    </p:embeddedFont>
    <p:embeddedFont>
      <p:font typeface="맑은 고딕" panose="020B0503020000020004" pitchFamily="50" charset="-127"/>
      <p:regular r:id="rId32"/>
      <p:bold r:id="rId33"/>
    </p:embeddedFont>
    <p:embeddedFont>
      <p:font typeface="JetBrains Mono" panose="02000009000000000000" pitchFamily="49" charset="0"/>
      <p:regular r:id="rId34"/>
      <p:bold r:id="rId35"/>
      <p:italic r:id="rId36"/>
      <p:boldItalic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BDFF"/>
    <a:srgbClr val="D0CECE"/>
    <a:srgbClr val="8DBABD"/>
    <a:srgbClr val="523BE8"/>
    <a:srgbClr val="00002F"/>
    <a:srgbClr val="634E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2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0597" y="2228691"/>
            <a:ext cx="645080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인공지능 코드 이해와</a:t>
            </a:r>
            <a:endParaRPr lang="en-US" altLang="ko-KR" sz="60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60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기타 팁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186874" y="4537015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2024.01.10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35927" y="443003"/>
            <a:ext cx="27478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딥러닝 프로세스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29F49AC-8F18-D252-F3E9-FB19417032E1}"/>
              </a:ext>
            </a:extLst>
          </p:cNvPr>
          <p:cNvGrpSpPr/>
          <p:nvPr/>
        </p:nvGrpSpPr>
        <p:grpSpPr>
          <a:xfrm>
            <a:off x="3429238" y="2787042"/>
            <a:ext cx="5110537" cy="1130474"/>
            <a:chOff x="3482562" y="3244334"/>
            <a:chExt cx="4601063" cy="84564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7000733-DC80-83EB-EDDD-A23672EB472D}"/>
                </a:ext>
              </a:extLst>
            </p:cNvPr>
            <p:cNvSpPr txBox="1"/>
            <p:nvPr/>
          </p:nvSpPr>
          <p:spPr>
            <a:xfrm>
              <a:off x="3482562" y="3244334"/>
              <a:ext cx="180530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800" spc="-150" dirty="0" err="1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역전파</a:t>
              </a:r>
              <a:endParaRPr lang="ko-KR" altLang="en-US" sz="4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34F87BE-648A-60C4-3EBF-5E8C2F9B0BE9}"/>
                </a:ext>
              </a:extLst>
            </p:cNvPr>
            <p:cNvSpPr txBox="1"/>
            <p:nvPr/>
          </p:nvSpPr>
          <p:spPr>
            <a:xfrm>
              <a:off x="6278323" y="3258980"/>
              <a:ext cx="180530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800" spc="-150" dirty="0" err="1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역전파</a:t>
              </a:r>
              <a:endParaRPr lang="ko-KR" altLang="en-US" sz="4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A540A329-C0E1-7A26-5A78-916CE65DB411}"/>
                </a:ext>
              </a:extLst>
            </p:cNvPr>
            <p:cNvSpPr/>
            <p:nvPr/>
          </p:nvSpPr>
          <p:spPr>
            <a:xfrm>
              <a:off x="5363921" y="3568064"/>
              <a:ext cx="841472" cy="212828"/>
            </a:xfrm>
            <a:prstGeom prst="rightArrow">
              <a:avLst/>
            </a:prstGeom>
            <a:solidFill>
              <a:srgbClr val="634EE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sz="280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BFD4167-CC95-ADE9-391B-DA3D17992284}"/>
              </a:ext>
            </a:extLst>
          </p:cNvPr>
          <p:cNvSpPr txBox="1"/>
          <p:nvPr/>
        </p:nvSpPr>
        <p:spPr>
          <a:xfrm>
            <a:off x="935927" y="1016556"/>
            <a:ext cx="2493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optimizer.</a:t>
            </a:r>
            <a:r>
              <a:rPr lang="en-US" altLang="ko-KR" sz="20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zero_grad</a:t>
            </a:r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()</a:t>
            </a:r>
            <a:endParaRPr lang="ko-KR" altLang="en-US" sz="20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7DBA85-D10D-2845-3A1A-C5DCEA1026D5}"/>
              </a:ext>
            </a:extLst>
          </p:cNvPr>
          <p:cNvSpPr txBox="1"/>
          <p:nvPr/>
        </p:nvSpPr>
        <p:spPr>
          <a:xfrm>
            <a:off x="3299596" y="3517406"/>
            <a:ext cx="2258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50" dirty="0" err="1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param.grad</a:t>
            </a:r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=</a:t>
            </a:r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1.5</a:t>
            </a:r>
            <a:endParaRPr lang="ko-KR" altLang="en-US" sz="2000" spc="-150" dirty="0">
              <a:solidFill>
                <a:schemeClr val="bg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2D300A-9043-EA47-112E-EFD2781DA908}"/>
              </a:ext>
            </a:extLst>
          </p:cNvPr>
          <p:cNvSpPr txBox="1"/>
          <p:nvPr/>
        </p:nvSpPr>
        <p:spPr>
          <a:xfrm>
            <a:off x="6453567" y="3523946"/>
            <a:ext cx="2258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50" dirty="0" err="1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param.grad</a:t>
            </a:r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=</a:t>
            </a:r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2.7</a:t>
            </a:r>
            <a:endParaRPr lang="ko-KR" altLang="en-US" sz="2000" spc="-150" dirty="0">
              <a:solidFill>
                <a:schemeClr val="bg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B69109-5E66-FD21-FE2E-C493DCD95748}"/>
              </a:ext>
            </a:extLst>
          </p:cNvPr>
          <p:cNvSpPr txBox="1"/>
          <p:nvPr/>
        </p:nvSpPr>
        <p:spPr>
          <a:xfrm>
            <a:off x="4855134" y="2901168"/>
            <a:ext cx="2258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grad = 1.2</a:t>
            </a:r>
            <a:endParaRPr lang="ko-KR" altLang="en-US" sz="2000" spc="-150" dirty="0">
              <a:solidFill>
                <a:schemeClr val="bg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0838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35927" y="443003"/>
            <a:ext cx="27478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딥러닝 프로세스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A9273DEA-28F8-8C30-70A1-82DCA2DA4388}"/>
              </a:ext>
            </a:extLst>
          </p:cNvPr>
          <p:cNvGrpSpPr/>
          <p:nvPr/>
        </p:nvGrpSpPr>
        <p:grpSpPr>
          <a:xfrm>
            <a:off x="2725718" y="2564725"/>
            <a:ext cx="6740563" cy="584775"/>
            <a:chOff x="2393509" y="3605816"/>
            <a:chExt cx="6740563" cy="58477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3ADFA7D-0B60-C5FB-071C-7EE0736A7E77}"/>
                </a:ext>
              </a:extLst>
            </p:cNvPr>
            <p:cNvSpPr txBox="1"/>
            <p:nvPr/>
          </p:nvSpPr>
          <p:spPr>
            <a:xfrm>
              <a:off x="2393509" y="3636593"/>
              <a:ext cx="26849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pc="-150" dirty="0" err="1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optimizer.</a:t>
              </a:r>
              <a:r>
                <a:rPr lang="en-US" altLang="ko-KR" sz="2800" spc="-150" dirty="0" err="1">
                  <a:solidFill>
                    <a:srgbClr val="8DBA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step</a:t>
              </a:r>
              <a:r>
                <a:rPr lang="en-US" altLang="ko-KR" sz="2800" spc="-150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()</a:t>
              </a:r>
              <a:endParaRPr lang="ko-KR" altLang="en-US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C42441C-704B-CD90-0873-77C3426A971F}"/>
                </a:ext>
              </a:extLst>
            </p:cNvPr>
            <p:cNvSpPr txBox="1"/>
            <p:nvPr/>
          </p:nvSpPr>
          <p:spPr>
            <a:xfrm>
              <a:off x="6386204" y="3605816"/>
              <a:ext cx="274786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200" spc="-150" dirty="0">
                  <a:solidFill>
                    <a:srgbClr val="634EEA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가중치 업데이트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7A5C0C6-8407-C0A1-E316-18C28B512F45}"/>
              </a:ext>
            </a:extLst>
          </p:cNvPr>
          <p:cNvSpPr txBox="1"/>
          <p:nvPr/>
        </p:nvSpPr>
        <p:spPr>
          <a:xfrm>
            <a:off x="1241140" y="1016556"/>
            <a:ext cx="1882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optimizer.</a:t>
            </a:r>
            <a:r>
              <a:rPr lang="en-US" altLang="ko-KR" sz="20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step</a:t>
            </a:r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()</a:t>
            </a:r>
            <a:endParaRPr lang="ko-KR" altLang="en-US" sz="20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1361D9-136D-97B7-55FD-689307FF7295}"/>
              </a:ext>
            </a:extLst>
          </p:cNvPr>
          <p:cNvSpPr txBox="1"/>
          <p:nvPr/>
        </p:nvSpPr>
        <p:spPr>
          <a:xfrm>
            <a:off x="1579075" y="3644525"/>
            <a:ext cx="9377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Adam, SGD 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등 설정한 </a:t>
            </a:r>
            <a:r>
              <a:rPr lang="ko-KR" altLang="en-US" sz="32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옵티마이저에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맞춰 가중치 업데이트</a:t>
            </a:r>
          </a:p>
        </p:txBody>
      </p:sp>
    </p:spTree>
    <p:extLst>
      <p:ext uri="{BB962C8B-B14F-4D97-AF65-F5344CB8AC3E}">
        <p14:creationId xmlns:p14="http://schemas.microsoft.com/office/powerpoint/2010/main" val="983386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35927" y="443003"/>
            <a:ext cx="27478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딥러닝 프로세스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54CAFB5-83BB-C39B-C2A9-F1BACE641BB2}"/>
              </a:ext>
            </a:extLst>
          </p:cNvPr>
          <p:cNvGrpSpPr/>
          <p:nvPr/>
        </p:nvGrpSpPr>
        <p:grpSpPr>
          <a:xfrm>
            <a:off x="1069803" y="3006178"/>
            <a:ext cx="10056562" cy="845643"/>
            <a:chOff x="1501642" y="3304774"/>
            <a:chExt cx="10056562" cy="84564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7C17D97-56B8-59AC-4567-BC56DD2ABECD}"/>
                </a:ext>
              </a:extLst>
            </p:cNvPr>
            <p:cNvGrpSpPr/>
            <p:nvPr/>
          </p:nvGrpSpPr>
          <p:grpSpPr>
            <a:xfrm>
              <a:off x="1501642" y="3304774"/>
              <a:ext cx="10056562" cy="845643"/>
              <a:chOff x="1501642" y="3304774"/>
              <a:chExt cx="10056562" cy="845643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A5A5A945-8633-DD1F-23E3-3C1E942433A7}"/>
                  </a:ext>
                </a:extLst>
              </p:cNvPr>
              <p:cNvGrpSpPr/>
              <p:nvPr/>
            </p:nvGrpSpPr>
            <p:grpSpPr>
              <a:xfrm>
                <a:off x="1501642" y="3304774"/>
                <a:ext cx="8428552" cy="845643"/>
                <a:chOff x="3482562" y="3244334"/>
                <a:chExt cx="8428552" cy="845643"/>
              </a:xfrm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44AA168-51B6-3C24-575F-4B14D9AFA299}"/>
                    </a:ext>
                  </a:extLst>
                </p:cNvPr>
                <p:cNvSpPr txBox="1"/>
                <p:nvPr/>
              </p:nvSpPr>
              <p:spPr>
                <a:xfrm>
                  <a:off x="3482562" y="3244334"/>
                  <a:ext cx="1805302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4800" spc="-150" dirty="0" err="1">
                      <a:solidFill>
                        <a:srgbClr val="00002F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역전파</a:t>
                  </a:r>
                  <a:endParaRPr lang="ko-KR" altLang="en-US" sz="4800" spc="-150" dirty="0">
                    <a:solidFill>
                      <a:srgbClr val="00002F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4CE0AEE-D141-74D8-9BAC-1F95FA55A727}"/>
                    </a:ext>
                  </a:extLst>
                </p:cNvPr>
                <p:cNvSpPr txBox="1"/>
                <p:nvPr/>
              </p:nvSpPr>
              <p:spPr>
                <a:xfrm>
                  <a:off x="6281450" y="3258980"/>
                  <a:ext cx="300806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4800" spc="-150" dirty="0" err="1">
                      <a:solidFill>
                        <a:srgbClr val="00002F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zero_grad</a:t>
                  </a:r>
                  <a:endParaRPr lang="ko-KR" altLang="en-US" sz="4800" spc="-150" dirty="0">
                    <a:solidFill>
                      <a:srgbClr val="00002F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Right Arrow 13">
                  <a:extLst>
                    <a:ext uri="{FF2B5EF4-FFF2-40B4-BE49-F238E27FC236}">
                      <a16:creationId xmlns:a16="http://schemas.microsoft.com/office/drawing/2014/main" id="{AEC380F9-EE42-3B64-1B02-EE362D360FE1}"/>
                    </a:ext>
                  </a:extLst>
                </p:cNvPr>
                <p:cNvSpPr/>
                <p:nvPr/>
              </p:nvSpPr>
              <p:spPr>
                <a:xfrm>
                  <a:off x="5363921" y="3568065"/>
                  <a:ext cx="841472" cy="212828"/>
                </a:xfrm>
                <a:prstGeom prst="rightArrow">
                  <a:avLst/>
                </a:prstGeom>
                <a:solidFill>
                  <a:srgbClr val="634EE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 sz="2800"/>
                </a:p>
              </p:txBody>
            </p:sp>
            <p:cxnSp>
              <p:nvCxnSpPr>
                <p:cNvPr id="18" name="Curved Connector 17">
                  <a:extLst>
                    <a:ext uri="{FF2B5EF4-FFF2-40B4-BE49-F238E27FC236}">
                      <a16:creationId xmlns:a16="http://schemas.microsoft.com/office/drawing/2014/main" id="{100513FB-CD36-157C-7037-A34CCD9D99C9}"/>
                    </a:ext>
                  </a:extLst>
                </p:cNvPr>
                <p:cNvCxnSpPr>
                  <a:cxnSpLocks/>
                  <a:stCxn id="19" idx="0"/>
                  <a:endCxn id="11" idx="0"/>
                </p:cNvCxnSpPr>
                <p:nvPr/>
              </p:nvCxnSpPr>
              <p:spPr>
                <a:xfrm rot="16200000" flipV="1">
                  <a:off x="8140841" y="-511294"/>
                  <a:ext cx="14646" cy="7525901"/>
                </a:xfrm>
                <a:prstGeom prst="curvedConnector3">
                  <a:avLst>
                    <a:gd name="adj1" fmla="val 1660836"/>
                  </a:avLst>
                </a:prstGeom>
                <a:ln w="28575">
                  <a:solidFill>
                    <a:srgbClr val="634EE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569A869-AC9D-233E-5612-2CDD78B22DBB}"/>
                  </a:ext>
                </a:extLst>
              </p:cNvPr>
              <p:cNvSpPr txBox="1"/>
              <p:nvPr/>
            </p:nvSpPr>
            <p:spPr>
              <a:xfrm>
                <a:off x="8302184" y="3319420"/>
                <a:ext cx="325602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4800" spc="-150" dirty="0" err="1">
                    <a:solidFill>
                      <a:srgbClr val="00002F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optim.step</a:t>
                </a:r>
                <a:endParaRPr lang="ko-KR" altLang="en-US" sz="4800" spc="-150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D272B6B3-EF08-D87D-9D17-31CC3D9CC9EA}"/>
                </a:ext>
              </a:extLst>
            </p:cNvPr>
            <p:cNvSpPr/>
            <p:nvPr/>
          </p:nvSpPr>
          <p:spPr>
            <a:xfrm>
              <a:off x="7384655" y="3647336"/>
              <a:ext cx="841472" cy="212828"/>
            </a:xfrm>
            <a:prstGeom prst="rightArrow">
              <a:avLst/>
            </a:prstGeom>
            <a:solidFill>
              <a:srgbClr val="634EE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sz="2800"/>
            </a:p>
          </p:txBody>
        </p:sp>
      </p:grpSp>
    </p:spTree>
    <p:extLst>
      <p:ext uri="{BB962C8B-B14F-4D97-AF65-F5344CB8AC3E}">
        <p14:creationId xmlns:p14="http://schemas.microsoft.com/office/powerpoint/2010/main" val="1619364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35927" y="443003"/>
            <a:ext cx="27478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딥러닝 프로세스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7A5C0C6-8407-C0A1-E316-18C28B512F45}"/>
              </a:ext>
            </a:extLst>
          </p:cNvPr>
          <p:cNvSpPr txBox="1"/>
          <p:nvPr/>
        </p:nvSpPr>
        <p:spPr>
          <a:xfrm>
            <a:off x="1875448" y="1016556"/>
            <a:ext cx="614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31F0C6-4717-8EB8-B4AD-559FC9E1933F}"/>
              </a:ext>
            </a:extLst>
          </p:cNvPr>
          <p:cNvSpPr txBox="1"/>
          <p:nvPr/>
        </p:nvSpPr>
        <p:spPr>
          <a:xfrm>
            <a:off x="797329" y="3165367"/>
            <a:ext cx="3137666" cy="1200329"/>
          </a:xfrm>
          <a:prstGeom prst="rect">
            <a:avLst/>
          </a:prstGeom>
          <a:solidFill>
            <a:srgbClr val="00002F"/>
          </a:solidFill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F8F8F2"/>
                </a:solidFill>
                <a:effectLst/>
              </a:rPr>
              <a:t>optimizer.</a:t>
            </a:r>
            <a:r>
              <a:rPr lang="en-US" sz="2400" dirty="0" err="1">
                <a:solidFill>
                  <a:srgbClr val="50FA78"/>
                </a:solidFill>
                <a:effectLst/>
              </a:rPr>
              <a:t>zero_grad</a:t>
            </a:r>
            <a:r>
              <a:rPr lang="en-US" sz="2400" dirty="0">
                <a:solidFill>
                  <a:srgbClr val="9580FF"/>
                </a:solidFill>
                <a:effectLst/>
              </a:rPr>
              <a:t>()</a:t>
            </a:r>
            <a:br>
              <a:rPr lang="en-US" sz="2400" dirty="0">
                <a:solidFill>
                  <a:srgbClr val="9580FF"/>
                </a:solidFill>
                <a:effectLst/>
              </a:rPr>
            </a:br>
            <a:r>
              <a:rPr lang="en-US" sz="2400" dirty="0" err="1">
                <a:solidFill>
                  <a:srgbClr val="F8F8F2"/>
                </a:solidFill>
                <a:effectLst/>
              </a:rPr>
              <a:t>LOSS.</a:t>
            </a:r>
            <a:r>
              <a:rPr lang="en-US" sz="2400" dirty="0" err="1">
                <a:solidFill>
                  <a:srgbClr val="50FA78"/>
                </a:solidFill>
                <a:effectLst/>
              </a:rPr>
              <a:t>backward</a:t>
            </a:r>
            <a:r>
              <a:rPr lang="en-US" sz="2400" dirty="0">
                <a:solidFill>
                  <a:srgbClr val="9580FF"/>
                </a:solidFill>
                <a:effectLst/>
              </a:rPr>
              <a:t>()</a:t>
            </a:r>
            <a:br>
              <a:rPr lang="en-US" sz="2400" dirty="0">
                <a:solidFill>
                  <a:srgbClr val="9580FF"/>
                </a:solidFill>
                <a:effectLst/>
              </a:rPr>
            </a:br>
            <a:r>
              <a:rPr lang="en-US" sz="2400" dirty="0" err="1">
                <a:solidFill>
                  <a:srgbClr val="F8F8F2"/>
                </a:solidFill>
                <a:effectLst/>
              </a:rPr>
              <a:t>optimizer.</a:t>
            </a:r>
            <a:r>
              <a:rPr lang="en-US" sz="2400" dirty="0" err="1">
                <a:solidFill>
                  <a:srgbClr val="50FA78"/>
                </a:solidFill>
                <a:effectLst/>
              </a:rPr>
              <a:t>step</a:t>
            </a:r>
            <a:r>
              <a:rPr lang="en-US" sz="2400" dirty="0">
                <a:solidFill>
                  <a:srgbClr val="9580FF"/>
                </a:solidFill>
                <a:effectLst/>
              </a:rPr>
              <a:t>()</a:t>
            </a:r>
            <a:endParaRPr lang="en-US" sz="2400" dirty="0">
              <a:solidFill>
                <a:srgbClr val="F8F8F2"/>
              </a:solidFill>
              <a:effectLst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7818AE-423B-FD97-8EDF-777188652966}"/>
              </a:ext>
            </a:extLst>
          </p:cNvPr>
          <p:cNvSpPr txBox="1"/>
          <p:nvPr/>
        </p:nvSpPr>
        <p:spPr>
          <a:xfrm>
            <a:off x="4527167" y="3165367"/>
            <a:ext cx="3137666" cy="1200329"/>
          </a:xfrm>
          <a:prstGeom prst="rect">
            <a:avLst/>
          </a:prstGeom>
          <a:solidFill>
            <a:srgbClr val="00002F"/>
          </a:solidFill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F8F8F2"/>
                </a:solidFill>
                <a:effectLst/>
              </a:rPr>
              <a:t>LOSS.</a:t>
            </a:r>
            <a:r>
              <a:rPr lang="en-US" sz="2400" dirty="0" err="1">
                <a:solidFill>
                  <a:srgbClr val="50FA78"/>
                </a:solidFill>
                <a:effectLst/>
              </a:rPr>
              <a:t>backward</a:t>
            </a:r>
            <a:r>
              <a:rPr lang="en-US" sz="2400" dirty="0">
                <a:solidFill>
                  <a:srgbClr val="9580FF"/>
                </a:solidFill>
                <a:effectLst/>
              </a:rPr>
              <a:t>()</a:t>
            </a:r>
            <a:br>
              <a:rPr lang="en-US" sz="2400" dirty="0">
                <a:solidFill>
                  <a:srgbClr val="9580FF"/>
                </a:solidFill>
                <a:effectLst/>
              </a:rPr>
            </a:br>
            <a:r>
              <a:rPr lang="en-US" sz="2400" dirty="0" err="1">
                <a:solidFill>
                  <a:srgbClr val="F8F8F2"/>
                </a:solidFill>
                <a:effectLst/>
              </a:rPr>
              <a:t>optimizer.</a:t>
            </a:r>
            <a:r>
              <a:rPr lang="en-US" sz="2400" dirty="0" err="1">
                <a:solidFill>
                  <a:srgbClr val="50FA78"/>
                </a:solidFill>
                <a:effectLst/>
              </a:rPr>
              <a:t>step</a:t>
            </a:r>
            <a:r>
              <a:rPr lang="en-US" sz="2400" dirty="0">
                <a:solidFill>
                  <a:srgbClr val="9580FF"/>
                </a:solidFill>
                <a:effectLst/>
              </a:rPr>
              <a:t>()</a:t>
            </a:r>
            <a:br>
              <a:rPr lang="en-US" sz="2400" dirty="0">
                <a:solidFill>
                  <a:srgbClr val="9580FF"/>
                </a:solidFill>
                <a:effectLst/>
              </a:rPr>
            </a:br>
            <a:r>
              <a:rPr lang="en-US" sz="2400" dirty="0" err="1">
                <a:solidFill>
                  <a:srgbClr val="F8F8F2"/>
                </a:solidFill>
                <a:effectLst/>
              </a:rPr>
              <a:t>optimizer.</a:t>
            </a:r>
            <a:r>
              <a:rPr lang="en-US" sz="2400" dirty="0" err="1">
                <a:solidFill>
                  <a:srgbClr val="50FA78"/>
                </a:solidFill>
                <a:effectLst/>
              </a:rPr>
              <a:t>zero_grad</a:t>
            </a:r>
            <a:r>
              <a:rPr lang="en-US" sz="2400" dirty="0">
                <a:solidFill>
                  <a:srgbClr val="9580FF"/>
                </a:solidFill>
                <a:effectLst/>
              </a:rPr>
              <a:t>()</a:t>
            </a:r>
            <a:endParaRPr lang="en-US" sz="2400" dirty="0">
              <a:solidFill>
                <a:srgbClr val="F8F8F2"/>
              </a:solidFill>
              <a:effectLst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361E5A-A105-2D67-AD15-0EC31B422842}"/>
              </a:ext>
            </a:extLst>
          </p:cNvPr>
          <p:cNvSpPr txBox="1"/>
          <p:nvPr/>
        </p:nvSpPr>
        <p:spPr>
          <a:xfrm>
            <a:off x="8257005" y="3165367"/>
            <a:ext cx="3137666" cy="1200329"/>
          </a:xfrm>
          <a:prstGeom prst="rect">
            <a:avLst/>
          </a:prstGeom>
          <a:solidFill>
            <a:srgbClr val="00002F"/>
          </a:solidFill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F8F8F2"/>
                </a:solidFill>
                <a:effectLst/>
              </a:rPr>
              <a:t>LOSS.</a:t>
            </a:r>
            <a:r>
              <a:rPr lang="en-US" sz="2400" dirty="0" err="1">
                <a:solidFill>
                  <a:srgbClr val="50FA78"/>
                </a:solidFill>
                <a:effectLst/>
              </a:rPr>
              <a:t>backward</a:t>
            </a:r>
            <a:r>
              <a:rPr lang="en-US" sz="2400" dirty="0">
                <a:solidFill>
                  <a:srgbClr val="9580FF"/>
                </a:solidFill>
                <a:effectLst/>
              </a:rPr>
              <a:t>()</a:t>
            </a:r>
            <a:br>
              <a:rPr lang="en-US" sz="2400" dirty="0">
                <a:solidFill>
                  <a:srgbClr val="9580FF"/>
                </a:solidFill>
                <a:effectLst/>
              </a:rPr>
            </a:br>
            <a:r>
              <a:rPr lang="en-US" sz="2400" dirty="0" err="1">
                <a:solidFill>
                  <a:srgbClr val="F8F8F2"/>
                </a:solidFill>
                <a:effectLst/>
              </a:rPr>
              <a:t>optimizer.</a:t>
            </a:r>
            <a:r>
              <a:rPr lang="en-US" sz="2400" dirty="0" err="1">
                <a:solidFill>
                  <a:srgbClr val="50FA78"/>
                </a:solidFill>
                <a:effectLst/>
              </a:rPr>
              <a:t>zero_grad</a:t>
            </a:r>
            <a:r>
              <a:rPr lang="en-US" sz="2400" dirty="0">
                <a:solidFill>
                  <a:srgbClr val="9580FF"/>
                </a:solidFill>
                <a:effectLst/>
              </a:rPr>
              <a:t>()</a:t>
            </a:r>
            <a:br>
              <a:rPr lang="en-US" sz="2400" dirty="0">
                <a:solidFill>
                  <a:srgbClr val="9580FF"/>
                </a:solidFill>
                <a:effectLst/>
              </a:rPr>
            </a:br>
            <a:r>
              <a:rPr lang="en-US" sz="2400" dirty="0" err="1">
                <a:solidFill>
                  <a:srgbClr val="F8F8F2"/>
                </a:solidFill>
                <a:effectLst/>
              </a:rPr>
              <a:t>optimizer.</a:t>
            </a:r>
            <a:r>
              <a:rPr lang="en-US" sz="2400" dirty="0" err="1">
                <a:solidFill>
                  <a:srgbClr val="50FA78"/>
                </a:solidFill>
                <a:effectLst/>
              </a:rPr>
              <a:t>step</a:t>
            </a:r>
            <a:r>
              <a:rPr lang="en-US" sz="2400" dirty="0">
                <a:solidFill>
                  <a:srgbClr val="9580FF"/>
                </a:solidFill>
                <a:effectLst/>
              </a:rPr>
              <a:t>()</a:t>
            </a:r>
            <a:endParaRPr lang="en-US" sz="2400" dirty="0">
              <a:solidFill>
                <a:srgbClr val="F8F8F2"/>
              </a:solidFill>
              <a:effectLst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72E779-A498-D55E-0464-091E939F8958}"/>
              </a:ext>
            </a:extLst>
          </p:cNvPr>
          <p:cNvSpPr txBox="1"/>
          <p:nvPr/>
        </p:nvSpPr>
        <p:spPr>
          <a:xfrm>
            <a:off x="4398259" y="2498393"/>
            <a:ext cx="3395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순서가 잘못된 것은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1344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DA29AC6C-C0AB-F847-24E0-65BAECD74D7D}"/>
              </a:ext>
            </a:extLst>
          </p:cNvPr>
          <p:cNvGrpSpPr/>
          <p:nvPr/>
        </p:nvGrpSpPr>
        <p:grpSpPr>
          <a:xfrm>
            <a:off x="1845613" y="2497976"/>
            <a:ext cx="8500773" cy="1862048"/>
            <a:chOff x="1977696" y="2506685"/>
            <a:chExt cx="8500773" cy="1862048"/>
          </a:xfrm>
        </p:grpSpPr>
        <p:sp>
          <p:nvSpPr>
            <p:cNvPr id="4" name="TextBox 3"/>
            <p:cNvSpPr txBox="1"/>
            <p:nvPr/>
          </p:nvSpPr>
          <p:spPr>
            <a:xfrm>
              <a:off x="2072438" y="2506685"/>
              <a:ext cx="2012089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01</a:t>
              </a:r>
              <a:endParaRPr lang="ko-KR" altLang="en-US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977696" y="3202759"/>
              <a:ext cx="2201573" cy="4699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전체 이미지 경로를</a:t>
              </a:r>
              <a:endParaRPr lang="en-US" altLang="ko-KR" sz="16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주는 방식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22038" y="2506685"/>
              <a:ext cx="2012089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02</a:t>
              </a:r>
              <a:endParaRPr lang="ko-KR" altLang="en-US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031497" y="3202759"/>
              <a:ext cx="2363530" cy="4699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csv, </a:t>
              </a:r>
              <a:r>
                <a:rPr lang="en-US" altLang="ko-KR" sz="2000" dirty="0" err="1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json</a:t>
              </a:r>
              <a:r>
                <a:rPr lang="en-US" altLang="ko-KR" sz="2000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ko-KR" altLang="en-US" sz="2000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파일 처리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371638" y="2506685"/>
              <a:ext cx="2012089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03</a:t>
              </a:r>
              <a:endParaRPr lang="ko-KR" altLang="en-US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276896" y="3202759"/>
              <a:ext cx="2201573" cy="4699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err="1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npy</a:t>
              </a:r>
              <a:r>
                <a:rPr lang="ko-KR" altLang="en-US" sz="2000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파일 처리</a:t>
              </a:r>
            </a:p>
          </p:txBody>
        </p:sp>
      </p:grp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036D322-9916-D8B4-D753-F5D547CB59C6}"/>
              </a:ext>
            </a:extLst>
          </p:cNvPr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3800008-E5D2-9651-3DEB-D3AA6E9BD28D}"/>
              </a:ext>
            </a:extLst>
          </p:cNvPr>
          <p:cNvSpPr txBox="1"/>
          <p:nvPr/>
        </p:nvSpPr>
        <p:spPr>
          <a:xfrm>
            <a:off x="935928" y="443003"/>
            <a:ext cx="27478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커스텀 데이터셋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C12CF9-8209-370C-ACD4-1A379B4BF97B}"/>
              </a:ext>
            </a:extLst>
          </p:cNvPr>
          <p:cNvSpPr txBox="1"/>
          <p:nvPr/>
        </p:nvSpPr>
        <p:spPr>
          <a:xfrm>
            <a:off x="967953" y="989148"/>
            <a:ext cx="2682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데이터셋에 따른 처리 방식</a:t>
            </a:r>
            <a:endParaRPr lang="ko-KR" altLang="en-US" sz="20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6938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036D322-9916-D8B4-D753-F5D547CB59C6}"/>
              </a:ext>
            </a:extLst>
          </p:cNvPr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3800008-E5D2-9651-3DEB-D3AA6E9BD28D}"/>
              </a:ext>
            </a:extLst>
          </p:cNvPr>
          <p:cNvSpPr txBox="1"/>
          <p:nvPr/>
        </p:nvSpPr>
        <p:spPr>
          <a:xfrm>
            <a:off x="935928" y="443003"/>
            <a:ext cx="27478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커스텀 데이터셋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040235-7DB7-61BF-12EB-5578B153B3EF}"/>
              </a:ext>
            </a:extLst>
          </p:cNvPr>
          <p:cNvSpPr txBox="1"/>
          <p:nvPr/>
        </p:nvSpPr>
        <p:spPr>
          <a:xfrm>
            <a:off x="959192" y="1016556"/>
            <a:ext cx="2986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전체 이미지 경로를 주는 방식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298A66-A162-6CB4-BF93-32C8AD91272F}"/>
              </a:ext>
            </a:extLst>
          </p:cNvPr>
          <p:cNvSpPr txBox="1"/>
          <p:nvPr/>
        </p:nvSpPr>
        <p:spPr>
          <a:xfrm>
            <a:off x="3179976" y="2778369"/>
            <a:ext cx="5832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객체별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폴더가 구분되어 있는 경우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29D8FF-FE2A-8AA3-45DD-BD7AFD17C8DB}"/>
              </a:ext>
            </a:extLst>
          </p:cNvPr>
          <p:cNvSpPr txBox="1"/>
          <p:nvPr/>
        </p:nvSpPr>
        <p:spPr>
          <a:xfrm>
            <a:off x="2099308" y="3559727"/>
            <a:ext cx="7993381" cy="461665"/>
          </a:xfrm>
          <a:prstGeom prst="rect">
            <a:avLst/>
          </a:prstGeom>
          <a:solidFill>
            <a:srgbClr val="00002F"/>
          </a:solidFill>
        </p:spPr>
        <p:txBody>
          <a:bodyPr wrap="square">
            <a:spAutoFit/>
          </a:bodyPr>
          <a:lstStyle/>
          <a:p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torchvision.datasets.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ImageFolder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ko-KR" altLang="ko-KR" sz="2400" b="0" i="1" u="none" strike="noStrike" cap="none" normalizeH="0" baseline="0" dirty="0" err="1">
                <a:ln>
                  <a:noFill/>
                </a:ln>
                <a:solidFill>
                  <a:srgbClr val="F895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root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ko-KR" altLang="ko-KR" sz="2400" b="0" i="1" u="none" strike="noStrike" cap="none" normalizeH="0" baseline="0" dirty="0" err="1">
                <a:ln>
                  <a:noFill/>
                </a:ln>
                <a:solidFill>
                  <a:srgbClr val="F895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path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37257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036D322-9916-D8B4-D753-F5D547CB59C6}"/>
              </a:ext>
            </a:extLst>
          </p:cNvPr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3800008-E5D2-9651-3DEB-D3AA6E9BD28D}"/>
              </a:ext>
            </a:extLst>
          </p:cNvPr>
          <p:cNvSpPr txBox="1"/>
          <p:nvPr/>
        </p:nvSpPr>
        <p:spPr>
          <a:xfrm>
            <a:off x="935928" y="443003"/>
            <a:ext cx="27478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커스텀 데이터셋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040235-7DB7-61BF-12EB-5578B153B3EF}"/>
              </a:ext>
            </a:extLst>
          </p:cNvPr>
          <p:cNvSpPr txBox="1"/>
          <p:nvPr/>
        </p:nvSpPr>
        <p:spPr>
          <a:xfrm>
            <a:off x="959192" y="1016556"/>
            <a:ext cx="2986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전체 이미지 경로를 주는 방식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7DFC8904-33E0-8E04-D8E9-F9C9C20F4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709" y="2691063"/>
            <a:ext cx="10602582" cy="2677656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78DCE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Dataset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dataset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__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8AFF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init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__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F895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path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.dinfo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torchvision.datasets.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ImageFolder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F895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root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F895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path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.data_num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80FF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80FF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len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.dinfo.targets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.mask_num</a:t>
            </a:r>
            <a:r>
              <a:rPr lang="en-US" altLang="ko-KR" sz="1400" dirty="0">
                <a:solidFill>
                  <a:srgbClr val="9580FF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.path_mtx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np.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array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.dinfo.samples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)[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1]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reshape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.mask_num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.data_num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F895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F895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F895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__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8AFF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len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__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80FF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len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.path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__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8AFF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getitem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__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F895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idx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label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cv2.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50FA7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imread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.path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[0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F895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idx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cv2.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50FA7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imread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.path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F895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idx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label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</a:t>
            </a:r>
            <a:endParaRPr kumimoji="0" lang="ko-KR" altLang="ko-K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C2946C-E492-9506-AB52-2440644832EC}"/>
              </a:ext>
            </a:extLst>
          </p:cNvPr>
          <p:cNvSpPr txBox="1"/>
          <p:nvPr/>
        </p:nvSpPr>
        <p:spPr>
          <a:xfrm>
            <a:off x="3952426" y="5434484"/>
            <a:ext cx="40607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전체 코드 보고 부연 설명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7227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036D322-9916-D8B4-D753-F5D547CB59C6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265727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3800008-E5D2-9651-3DEB-D3AA6E9BD28D}"/>
              </a:ext>
            </a:extLst>
          </p:cNvPr>
          <p:cNvSpPr txBox="1"/>
          <p:nvPr/>
        </p:nvSpPr>
        <p:spPr>
          <a:xfrm>
            <a:off x="935928" y="443003"/>
            <a:ext cx="27478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커스텀 데이터셋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C12CF9-8209-370C-ACD4-1A379B4BF97B}"/>
              </a:ext>
            </a:extLst>
          </p:cNvPr>
          <p:cNvSpPr txBox="1"/>
          <p:nvPr/>
        </p:nvSpPr>
        <p:spPr>
          <a:xfrm>
            <a:off x="838115" y="989148"/>
            <a:ext cx="2941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경로에 따른 이미지 로드 방식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BE1AA7-0CFD-829B-684A-57A16C9AFCA5}"/>
              </a:ext>
            </a:extLst>
          </p:cNvPr>
          <p:cNvSpPr txBox="1"/>
          <p:nvPr/>
        </p:nvSpPr>
        <p:spPr>
          <a:xfrm>
            <a:off x="4648648" y="2815402"/>
            <a:ext cx="2894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cv2</a:t>
            </a:r>
            <a:r>
              <a:rPr lang="en-US" altLang="ko-KR" sz="2800" spc="-150" dirty="0">
                <a:solidFill>
                  <a:srgbClr val="523BE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en-US" altLang="ko-KR" sz="28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imread</a:t>
            </a:r>
            <a:r>
              <a:rPr lang="en-US" altLang="ko-KR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(path)</a:t>
            </a:r>
            <a:endParaRPr lang="ko-KR" altLang="en-US" sz="28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2A089A-4DEA-0787-AA85-118DB9D771E0}"/>
              </a:ext>
            </a:extLst>
          </p:cNvPr>
          <p:cNvSpPr txBox="1"/>
          <p:nvPr/>
        </p:nvSpPr>
        <p:spPr>
          <a:xfrm>
            <a:off x="4309293" y="3841948"/>
            <a:ext cx="3573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PIL.Image.</a:t>
            </a:r>
            <a:r>
              <a:rPr lang="en-US" altLang="ko-KR" sz="28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open</a:t>
            </a:r>
            <a:r>
              <a:rPr lang="en-US" altLang="ko-KR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(path)</a:t>
            </a:r>
            <a:endParaRPr lang="ko-KR" altLang="en-US" sz="2800" spc="-150" dirty="0">
              <a:solidFill>
                <a:srgbClr val="523BE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4A9A2A-576E-958B-9345-DAC7702AE003}"/>
              </a:ext>
            </a:extLst>
          </p:cNvPr>
          <p:cNvSpPr txBox="1"/>
          <p:nvPr/>
        </p:nvSpPr>
        <p:spPr>
          <a:xfrm>
            <a:off x="7688575" y="2784624"/>
            <a:ext cx="893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634EE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권장</a:t>
            </a:r>
            <a:endParaRPr lang="ko-KR" altLang="en-US" sz="3200" spc="-150" dirty="0">
              <a:solidFill>
                <a:srgbClr val="634EE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9341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036D322-9916-D8B4-D753-F5D547CB59C6}"/>
              </a:ext>
            </a:extLst>
          </p:cNvPr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3800008-E5D2-9651-3DEB-D3AA6E9BD28D}"/>
              </a:ext>
            </a:extLst>
          </p:cNvPr>
          <p:cNvSpPr txBox="1"/>
          <p:nvPr/>
        </p:nvSpPr>
        <p:spPr>
          <a:xfrm>
            <a:off x="935928" y="443003"/>
            <a:ext cx="27478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커스텀 데이터셋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040235-7DB7-61BF-12EB-5578B153B3EF}"/>
              </a:ext>
            </a:extLst>
          </p:cNvPr>
          <p:cNvSpPr txBox="1"/>
          <p:nvPr/>
        </p:nvSpPr>
        <p:spPr>
          <a:xfrm>
            <a:off x="952760" y="1027778"/>
            <a:ext cx="147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csv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파일 처리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FA45B5-D547-F57B-7619-F37F54DC2D70}"/>
              </a:ext>
            </a:extLst>
          </p:cNvPr>
          <p:cNvSpPr txBox="1"/>
          <p:nvPr/>
        </p:nvSpPr>
        <p:spPr>
          <a:xfrm>
            <a:off x="2643267" y="2598003"/>
            <a:ext cx="10967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csv</a:t>
            </a:r>
            <a:endParaRPr lang="ko-KR" altLang="en-US" sz="48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668D12-6208-06AB-00D2-12ACC5DB7AD3}"/>
              </a:ext>
            </a:extLst>
          </p:cNvPr>
          <p:cNvSpPr txBox="1"/>
          <p:nvPr/>
        </p:nvSpPr>
        <p:spPr>
          <a:xfrm>
            <a:off x="4293973" y="2721113"/>
            <a:ext cx="5306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634EE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Comma-separated variables</a:t>
            </a:r>
            <a:endParaRPr lang="ko-KR" altLang="en-US" sz="3200" spc="-150" dirty="0">
              <a:solidFill>
                <a:srgbClr val="634EE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B2DE9-185F-0B46-1D67-F09A9B070A55}"/>
              </a:ext>
            </a:extLst>
          </p:cNvPr>
          <p:cNvSpPr txBox="1"/>
          <p:nvPr/>
        </p:nvSpPr>
        <p:spPr>
          <a:xfrm>
            <a:off x="2963065" y="3636109"/>
            <a:ext cx="6979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csv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파일에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저장된 경로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값을 불러오는 방식</a:t>
            </a:r>
          </a:p>
        </p:txBody>
      </p:sp>
    </p:spTree>
    <p:extLst>
      <p:ext uri="{BB962C8B-B14F-4D97-AF65-F5344CB8AC3E}">
        <p14:creationId xmlns:p14="http://schemas.microsoft.com/office/powerpoint/2010/main" val="331932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036D322-9916-D8B4-D753-F5D547CB59C6}"/>
              </a:ext>
            </a:extLst>
          </p:cNvPr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3800008-E5D2-9651-3DEB-D3AA6E9BD28D}"/>
              </a:ext>
            </a:extLst>
          </p:cNvPr>
          <p:cNvSpPr txBox="1"/>
          <p:nvPr/>
        </p:nvSpPr>
        <p:spPr>
          <a:xfrm>
            <a:off x="935928" y="443003"/>
            <a:ext cx="27478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커스텀 데이터셋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040235-7DB7-61BF-12EB-5578B153B3EF}"/>
              </a:ext>
            </a:extLst>
          </p:cNvPr>
          <p:cNvSpPr txBox="1"/>
          <p:nvPr/>
        </p:nvSpPr>
        <p:spPr>
          <a:xfrm>
            <a:off x="1009397" y="1027778"/>
            <a:ext cx="2446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csv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파일 처리 </a:t>
            </a:r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pandas</a:t>
            </a:r>
            <a:endParaRPr lang="ko-KR" altLang="en-US" sz="20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4CD511-096B-CA19-D7A2-24FDD3D8983E}"/>
              </a:ext>
            </a:extLst>
          </p:cNvPr>
          <p:cNvSpPr txBox="1"/>
          <p:nvPr/>
        </p:nvSpPr>
        <p:spPr>
          <a:xfrm>
            <a:off x="1406862" y="2782669"/>
            <a:ext cx="3993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csv, excel, </a:t>
            </a:r>
            <a:r>
              <a:rPr lang="en-US" altLang="ko-KR" sz="32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json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등 처리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D147D6-674F-7B31-4FD6-8032F7A00A55}"/>
              </a:ext>
            </a:extLst>
          </p:cNvPr>
          <p:cNvSpPr txBox="1"/>
          <p:nvPr/>
        </p:nvSpPr>
        <p:spPr>
          <a:xfrm>
            <a:off x="1441103" y="3542857"/>
            <a:ext cx="51235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넘파이와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같은 인덱싱 방식 따름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B76C21-9C16-74BA-6FB5-86A91F324017}"/>
              </a:ext>
            </a:extLst>
          </p:cNvPr>
          <p:cNvSpPr txBox="1"/>
          <p:nvPr/>
        </p:nvSpPr>
        <p:spPr>
          <a:xfrm>
            <a:off x="1430217" y="4303045"/>
            <a:ext cx="61863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딕셔너리와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같은 방식으로 열 사용가능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6B1105-E163-40D9-9B18-C21E53A8EEF9}"/>
              </a:ext>
            </a:extLst>
          </p:cNvPr>
          <p:cNvSpPr txBox="1"/>
          <p:nvPr/>
        </p:nvSpPr>
        <p:spPr>
          <a:xfrm>
            <a:off x="6768737" y="3604411"/>
            <a:ext cx="4291149" cy="461665"/>
          </a:xfrm>
          <a:prstGeom prst="rect">
            <a:avLst/>
          </a:prstGeom>
          <a:solidFill>
            <a:srgbClr val="00002F"/>
          </a:solidFill>
        </p:spPr>
        <p:txBody>
          <a:bodyPr wrap="square">
            <a:spAutoFit/>
          </a:bodyPr>
          <a:lstStyle/>
          <a:p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df.iloc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values</a:t>
            </a:r>
            <a:endParaRPr lang="ko-KR" altLang="en-US" sz="2400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3AEAAB3A-85A8-1012-3FCE-9887CF280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9952" y="4410766"/>
            <a:ext cx="2941831" cy="369332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train_df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img_path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</a:t>
            </a: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1F4935-F730-9A6E-0FC4-665827315C49}"/>
              </a:ext>
            </a:extLst>
          </p:cNvPr>
          <p:cNvSpPr txBox="1"/>
          <p:nvPr/>
        </p:nvSpPr>
        <p:spPr>
          <a:xfrm>
            <a:off x="8186228" y="3204301"/>
            <a:ext cx="728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열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행</a:t>
            </a:r>
          </a:p>
        </p:txBody>
      </p:sp>
    </p:spTree>
    <p:extLst>
      <p:ext uri="{BB962C8B-B14F-4D97-AF65-F5344CB8AC3E}">
        <p14:creationId xmlns:p14="http://schemas.microsoft.com/office/powerpoint/2010/main" val="3174573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5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08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제목을 입력합니다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151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204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제목을 입력합니다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647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700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제목을 입력합니다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143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96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제목을 입력합니다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337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036D322-9916-D8B4-D753-F5D547CB59C6}"/>
              </a:ext>
            </a:extLst>
          </p:cNvPr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3800008-E5D2-9651-3DEB-D3AA6E9BD28D}"/>
              </a:ext>
            </a:extLst>
          </p:cNvPr>
          <p:cNvSpPr txBox="1"/>
          <p:nvPr/>
        </p:nvSpPr>
        <p:spPr>
          <a:xfrm>
            <a:off x="935928" y="443003"/>
            <a:ext cx="27478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커스텀 데이터셋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040235-7DB7-61BF-12EB-5578B153B3EF}"/>
              </a:ext>
            </a:extLst>
          </p:cNvPr>
          <p:cNvSpPr txBox="1"/>
          <p:nvPr/>
        </p:nvSpPr>
        <p:spPr>
          <a:xfrm>
            <a:off x="952760" y="1027778"/>
            <a:ext cx="147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csv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파일 처리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1FF93C7-F3A9-5888-2349-F457817F66A7}"/>
              </a:ext>
            </a:extLst>
          </p:cNvPr>
          <p:cNvGrpSpPr/>
          <p:nvPr/>
        </p:nvGrpSpPr>
        <p:grpSpPr>
          <a:xfrm>
            <a:off x="1782117" y="2012663"/>
            <a:ext cx="8912010" cy="2942975"/>
            <a:chOff x="1059304" y="2119380"/>
            <a:chExt cx="10296673" cy="415026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0142568-1DAE-CE46-3317-CF8234725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5115" y="2119380"/>
              <a:ext cx="10041770" cy="3368177"/>
            </a:xfrm>
            <a:prstGeom prst="rect">
              <a:avLst/>
            </a:prstGeom>
          </p:spPr>
        </p:pic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6403D333-E8C9-FD7A-EB75-9DE140AF2510}"/>
                </a:ext>
              </a:extLst>
            </p:cNvPr>
            <p:cNvSpPr/>
            <p:nvPr/>
          </p:nvSpPr>
          <p:spPr>
            <a:xfrm>
              <a:off x="1075115" y="2119380"/>
              <a:ext cx="2007719" cy="348023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997099-BAB6-C91B-C5E2-1256054F6647}"/>
                </a:ext>
              </a:extLst>
            </p:cNvPr>
            <p:cNvSpPr txBox="1"/>
            <p:nvPr/>
          </p:nvSpPr>
          <p:spPr>
            <a:xfrm>
              <a:off x="1059304" y="5684874"/>
              <a:ext cx="203934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200" spc="-150" dirty="0">
                  <a:solidFill>
                    <a:srgbClr val="8DBA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인풋 이미지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7C70955-C5E0-E0D5-0577-9960A519E9B7}"/>
                </a:ext>
              </a:extLst>
            </p:cNvPr>
            <p:cNvSpPr txBox="1"/>
            <p:nvPr/>
          </p:nvSpPr>
          <p:spPr>
            <a:xfrm>
              <a:off x="6798935" y="5684873"/>
              <a:ext cx="8931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200" spc="-150" dirty="0">
                  <a:solidFill>
                    <a:srgbClr val="8DBA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라벨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4A0BD683-6EFA-7299-CE78-4F9AF150608F}"/>
                </a:ext>
              </a:extLst>
            </p:cNvPr>
            <p:cNvSpPr/>
            <p:nvPr/>
          </p:nvSpPr>
          <p:spPr>
            <a:xfrm>
              <a:off x="3291446" y="2119380"/>
              <a:ext cx="8064531" cy="348023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Rectangle 1">
            <a:extLst>
              <a:ext uri="{FF2B5EF4-FFF2-40B4-BE49-F238E27FC236}">
                <a16:creationId xmlns:a16="http://schemas.microsoft.com/office/drawing/2014/main" id="{6107EE94-3691-1127-479E-2E6929DED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8914" y="5301827"/>
            <a:ext cx="8508274" cy="800219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train_df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pd.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read_csv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'./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train.csv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’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en-US" altLang="ko-KR" sz="2800" b="0" i="0" u="none" strike="noStrike" cap="none" normalizeH="0" baseline="0" dirty="0">
              <a:ln>
                <a:noFill/>
              </a:ln>
              <a:solidFill>
                <a:srgbClr val="9580FF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train_labels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train_df.iloc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2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values.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reshape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4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4)</a:t>
            </a:r>
            <a:endParaRPr kumimoji="0" lang="ko-KR" altLang="ko-K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733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036D322-9916-D8B4-D753-F5D547CB59C6}"/>
              </a:ext>
            </a:extLst>
          </p:cNvPr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3800008-E5D2-9651-3DEB-D3AA6E9BD28D}"/>
              </a:ext>
            </a:extLst>
          </p:cNvPr>
          <p:cNvSpPr txBox="1"/>
          <p:nvPr/>
        </p:nvSpPr>
        <p:spPr>
          <a:xfrm>
            <a:off x="935928" y="443003"/>
            <a:ext cx="27478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커스텀 데이터셋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040235-7DB7-61BF-12EB-5578B153B3EF}"/>
              </a:ext>
            </a:extLst>
          </p:cNvPr>
          <p:cNvSpPr txBox="1"/>
          <p:nvPr/>
        </p:nvSpPr>
        <p:spPr>
          <a:xfrm>
            <a:off x="1334815" y="1036487"/>
            <a:ext cx="1534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npy</a:t>
            </a:r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파일 처리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1FF93C7-F3A9-5888-2349-F457817F66A7}"/>
              </a:ext>
            </a:extLst>
          </p:cNvPr>
          <p:cNvGrpSpPr/>
          <p:nvPr/>
        </p:nvGrpSpPr>
        <p:grpSpPr>
          <a:xfrm>
            <a:off x="1782117" y="2012663"/>
            <a:ext cx="8912010" cy="2942975"/>
            <a:chOff x="1059304" y="2119380"/>
            <a:chExt cx="10296673" cy="415026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0142568-1DAE-CE46-3317-CF8234725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5115" y="2119380"/>
              <a:ext cx="10041770" cy="3368177"/>
            </a:xfrm>
            <a:prstGeom prst="rect">
              <a:avLst/>
            </a:prstGeom>
          </p:spPr>
        </p:pic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6403D333-E8C9-FD7A-EB75-9DE140AF2510}"/>
                </a:ext>
              </a:extLst>
            </p:cNvPr>
            <p:cNvSpPr/>
            <p:nvPr/>
          </p:nvSpPr>
          <p:spPr>
            <a:xfrm>
              <a:off x="1075115" y="2119380"/>
              <a:ext cx="2007719" cy="348023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997099-BAB6-C91B-C5E2-1256054F6647}"/>
                </a:ext>
              </a:extLst>
            </p:cNvPr>
            <p:cNvSpPr txBox="1"/>
            <p:nvPr/>
          </p:nvSpPr>
          <p:spPr>
            <a:xfrm>
              <a:off x="1059304" y="5684874"/>
              <a:ext cx="203934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200" spc="-150" dirty="0">
                  <a:solidFill>
                    <a:srgbClr val="8DBA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인풋 이미지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7C70955-C5E0-E0D5-0577-9960A519E9B7}"/>
                </a:ext>
              </a:extLst>
            </p:cNvPr>
            <p:cNvSpPr txBox="1"/>
            <p:nvPr/>
          </p:nvSpPr>
          <p:spPr>
            <a:xfrm>
              <a:off x="6798935" y="5684873"/>
              <a:ext cx="8931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200" spc="-150" dirty="0">
                  <a:solidFill>
                    <a:srgbClr val="8DBA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라벨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4A0BD683-6EFA-7299-CE78-4F9AF150608F}"/>
                </a:ext>
              </a:extLst>
            </p:cNvPr>
            <p:cNvSpPr/>
            <p:nvPr/>
          </p:nvSpPr>
          <p:spPr>
            <a:xfrm>
              <a:off x="3291446" y="2119380"/>
              <a:ext cx="8064531" cy="348023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Rectangle 1">
            <a:extLst>
              <a:ext uri="{FF2B5EF4-FFF2-40B4-BE49-F238E27FC236}">
                <a16:creationId xmlns:a16="http://schemas.microsoft.com/office/drawing/2014/main" id="{6107EE94-3691-1127-479E-2E6929DED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8914" y="5301827"/>
            <a:ext cx="8508274" cy="800219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train_df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pd.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read_csv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'./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train.csv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’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en-US" altLang="ko-KR" sz="2800" b="0" i="0" u="none" strike="noStrike" cap="none" normalizeH="0" baseline="0" dirty="0">
              <a:ln>
                <a:noFill/>
              </a:ln>
              <a:solidFill>
                <a:srgbClr val="9580FF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train_labels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train_df.iloc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2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values.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reshape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4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4)</a:t>
            </a:r>
            <a:endParaRPr kumimoji="0" lang="ko-KR" altLang="ko-K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775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036D322-9916-D8B4-D753-F5D547CB59C6}"/>
              </a:ext>
            </a:extLst>
          </p:cNvPr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3800008-E5D2-9651-3DEB-D3AA6E9BD28D}"/>
              </a:ext>
            </a:extLst>
          </p:cNvPr>
          <p:cNvSpPr txBox="1"/>
          <p:nvPr/>
        </p:nvSpPr>
        <p:spPr>
          <a:xfrm>
            <a:off x="935928" y="443003"/>
            <a:ext cx="27478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커스텀 데이터셋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040235-7DB7-61BF-12EB-5578B153B3EF}"/>
              </a:ext>
            </a:extLst>
          </p:cNvPr>
          <p:cNvSpPr txBox="1"/>
          <p:nvPr/>
        </p:nvSpPr>
        <p:spPr>
          <a:xfrm>
            <a:off x="1557633" y="1036487"/>
            <a:ext cx="1088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제작 방식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390BC6-75F4-6CDE-1C7A-0847E13C5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148" y="2175533"/>
            <a:ext cx="6083717" cy="3416320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 </a:t>
            </a: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78DCE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Dataset</a:t>
            </a: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dataset</a:t>
            </a: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def </a:t>
            </a:r>
            <a:r>
              <a:rPr kumimoji="0" lang="ko-KR" altLang="ko-KR" sz="2400" b="0" i="1" u="none" strike="noStrike" cap="none" normalizeH="0" baseline="0">
                <a:ln>
                  <a:noFill/>
                </a:ln>
                <a:solidFill>
                  <a:srgbClr val="8AFF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__init__</a:t>
            </a: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ko-KR" altLang="ko-KR" sz="2400" b="0" i="1" u="none" strike="noStrike" cap="none" normalizeH="0" baseline="0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self</a:t>
            </a: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pass</a:t>
            </a:r>
            <a:b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b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def </a:t>
            </a:r>
            <a:r>
              <a:rPr kumimoji="0" lang="ko-KR" altLang="ko-KR" sz="2400" b="0" i="1" u="none" strike="noStrike" cap="none" normalizeH="0" baseline="0">
                <a:ln>
                  <a:noFill/>
                </a:ln>
                <a:solidFill>
                  <a:srgbClr val="8AFF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__len__</a:t>
            </a: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ko-KR" altLang="ko-KR" sz="2400" b="0" i="1" u="none" strike="noStrike" cap="none" normalizeH="0" baseline="0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self</a:t>
            </a: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pass</a:t>
            </a:r>
            <a:b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b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def </a:t>
            </a:r>
            <a:r>
              <a:rPr kumimoji="0" lang="ko-KR" altLang="ko-KR" sz="2400" b="0" i="1" u="none" strike="noStrike" cap="none" normalizeH="0" baseline="0">
                <a:ln>
                  <a:noFill/>
                </a:ln>
                <a:solidFill>
                  <a:srgbClr val="8AFF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__getitem__</a:t>
            </a: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ko-KR" altLang="ko-KR" sz="2400" b="0" i="1" u="none" strike="noStrike" cap="none" normalizeH="0" baseline="0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self</a:t>
            </a: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ko-KR" altLang="ko-KR" sz="2400" b="0" i="1" u="none" strike="noStrike" cap="none" normalizeH="0" baseline="0">
                <a:ln>
                  <a:noFill/>
                </a:ln>
                <a:solidFill>
                  <a:srgbClr val="F895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item</a:t>
            </a: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pass</a:t>
            </a:r>
            <a:endParaRPr kumimoji="0" lang="ko-KR" altLang="ko-KR" sz="5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roup 14">
            <a:extLst>
              <a:ext uri="{FF2B5EF4-FFF2-40B4-BE49-F238E27FC236}">
                <a16:creationId xmlns:a16="http://schemas.microsoft.com/office/drawing/2014/main" id="{D23523CD-7833-31CE-755D-9BA7C6767CB2}"/>
              </a:ext>
            </a:extLst>
          </p:cNvPr>
          <p:cNvGrpSpPr/>
          <p:nvPr/>
        </p:nvGrpSpPr>
        <p:grpSpPr>
          <a:xfrm>
            <a:off x="1557633" y="2183647"/>
            <a:ext cx="10475177" cy="1569660"/>
            <a:chOff x="3935117" y="2282505"/>
            <a:chExt cx="10475177" cy="1569660"/>
          </a:xfrm>
        </p:grpSpPr>
        <p:sp>
          <p:nvSpPr>
            <p:cNvPr id="7" name="Rounded Rectangle 15">
              <a:extLst>
                <a:ext uri="{FF2B5EF4-FFF2-40B4-BE49-F238E27FC236}">
                  <a16:creationId xmlns:a16="http://schemas.microsoft.com/office/drawing/2014/main" id="{97CC7BFC-4684-17F4-C588-84E2BF67EDC4}"/>
                </a:ext>
              </a:extLst>
            </p:cNvPr>
            <p:cNvSpPr/>
            <p:nvPr/>
          </p:nvSpPr>
          <p:spPr>
            <a:xfrm>
              <a:off x="3935117" y="2674306"/>
              <a:ext cx="3754484" cy="786059"/>
            </a:xfrm>
            <a:prstGeom prst="roundRect">
              <a:avLst/>
            </a:prstGeom>
            <a:noFill/>
            <a:ln w="38100">
              <a:solidFill>
                <a:srgbClr val="634E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cxnSp>
          <p:nvCxnSpPr>
            <p:cNvPr id="14" name="Straight Arrow Connector 16">
              <a:extLst>
                <a:ext uri="{FF2B5EF4-FFF2-40B4-BE49-F238E27FC236}">
                  <a16:creationId xmlns:a16="http://schemas.microsoft.com/office/drawing/2014/main" id="{72BF0F10-D3A9-6280-6634-639720F75908}"/>
                </a:ext>
              </a:extLst>
            </p:cNvPr>
            <p:cNvCxnSpPr>
              <a:cxnSpLocks/>
              <a:stCxn id="7" idx="3"/>
              <a:endCxn id="16" idx="1"/>
            </p:cNvCxnSpPr>
            <p:nvPr/>
          </p:nvCxnSpPr>
          <p:spPr>
            <a:xfrm flipV="1">
              <a:off x="7689601" y="3067335"/>
              <a:ext cx="888648" cy="1"/>
            </a:xfrm>
            <a:prstGeom prst="straightConnector1">
              <a:avLst/>
            </a:prstGeom>
            <a:ln w="38100">
              <a:solidFill>
                <a:srgbClr val="634E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3C04F00-E518-26FE-060E-B2E12009673C}"/>
                </a:ext>
              </a:extLst>
            </p:cNvPr>
            <p:cNvSpPr txBox="1"/>
            <p:nvPr/>
          </p:nvSpPr>
          <p:spPr>
            <a:xfrm>
              <a:off x="8578249" y="2282505"/>
              <a:ext cx="583204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200" spc="-150" dirty="0">
                  <a:solidFill>
                    <a:srgbClr val="8DBA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받은 데이터를 인스턴스 속성에 저장</a:t>
              </a:r>
              <a:endPara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endPara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sz="3200" spc="-150" dirty="0" err="1">
                  <a:solidFill>
                    <a:srgbClr val="8DBA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전처리</a:t>
              </a:r>
              <a:r>
                <a:rPr lang="ko-KR" altLang="en-US" sz="3200" spc="-150" dirty="0">
                  <a:solidFill>
                    <a:srgbClr val="8DBA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기능 설정</a:t>
              </a:r>
              <a:endPara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136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036D322-9916-D8B4-D753-F5D547CB59C6}"/>
              </a:ext>
            </a:extLst>
          </p:cNvPr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3800008-E5D2-9651-3DEB-D3AA6E9BD28D}"/>
              </a:ext>
            </a:extLst>
          </p:cNvPr>
          <p:cNvSpPr txBox="1"/>
          <p:nvPr/>
        </p:nvSpPr>
        <p:spPr>
          <a:xfrm>
            <a:off x="935928" y="443003"/>
            <a:ext cx="27478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커스텀 데이터셋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040235-7DB7-61BF-12EB-5578B153B3EF}"/>
              </a:ext>
            </a:extLst>
          </p:cNvPr>
          <p:cNvSpPr txBox="1"/>
          <p:nvPr/>
        </p:nvSpPr>
        <p:spPr>
          <a:xfrm>
            <a:off x="1557633" y="1036487"/>
            <a:ext cx="1088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제작 방식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390BC6-75F4-6CDE-1C7A-0847E13C5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148" y="2175533"/>
            <a:ext cx="6083717" cy="3416320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78DCE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Dataset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dataset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2400" b="0" i="1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__</a:t>
            </a:r>
            <a:r>
              <a:rPr kumimoji="0" lang="ko-KR" altLang="ko-KR" sz="2400" b="0" i="1" u="none" strike="noStrike" cap="none" normalizeH="0" baseline="0" dirty="0" err="1">
                <a:ln>
                  <a:noFill/>
                </a:ln>
                <a:solidFill>
                  <a:srgbClr val="8AFF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init</a:t>
            </a:r>
            <a:r>
              <a:rPr kumimoji="0" lang="ko-KR" altLang="ko-KR" sz="2400" b="0" i="1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__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ko-KR" altLang="ko-KR" sz="2400" b="0" i="1" u="none" strike="noStrike" cap="none" normalizeH="0" baseline="0" dirty="0" err="1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self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pass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2400" b="0" i="1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__</a:t>
            </a:r>
            <a:r>
              <a:rPr kumimoji="0" lang="ko-KR" altLang="ko-KR" sz="2400" b="0" i="1" u="none" strike="noStrike" cap="none" normalizeH="0" baseline="0" dirty="0" err="1">
                <a:ln>
                  <a:noFill/>
                </a:ln>
                <a:solidFill>
                  <a:srgbClr val="8AFF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len</a:t>
            </a:r>
            <a:r>
              <a:rPr kumimoji="0" lang="ko-KR" altLang="ko-KR" sz="2400" b="0" i="1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__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ko-KR" altLang="ko-KR" sz="2400" b="0" i="1" u="none" strike="noStrike" cap="none" normalizeH="0" baseline="0" dirty="0" err="1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self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pass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2400" b="0" i="1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__</a:t>
            </a:r>
            <a:r>
              <a:rPr kumimoji="0" lang="ko-KR" altLang="ko-KR" sz="2400" b="0" i="1" u="none" strike="noStrike" cap="none" normalizeH="0" baseline="0" dirty="0" err="1">
                <a:ln>
                  <a:noFill/>
                </a:ln>
                <a:solidFill>
                  <a:srgbClr val="8AFF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getitem</a:t>
            </a:r>
            <a:r>
              <a:rPr kumimoji="0" lang="ko-KR" altLang="ko-KR" sz="2400" b="0" i="1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__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ko-KR" altLang="ko-KR" sz="2400" b="0" i="1" u="none" strike="noStrike" cap="none" normalizeH="0" baseline="0" dirty="0" err="1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self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ko-KR" altLang="ko-KR" sz="2400" b="0" i="1" u="none" strike="noStrike" cap="none" normalizeH="0" baseline="0" dirty="0" err="1">
                <a:ln>
                  <a:noFill/>
                </a:ln>
                <a:solidFill>
                  <a:srgbClr val="F895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item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pass</a:t>
            </a:r>
            <a:endParaRPr kumimoji="0" lang="ko-KR" altLang="ko-K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roup 14">
            <a:extLst>
              <a:ext uri="{FF2B5EF4-FFF2-40B4-BE49-F238E27FC236}">
                <a16:creationId xmlns:a16="http://schemas.microsoft.com/office/drawing/2014/main" id="{D23523CD-7833-31CE-755D-9BA7C6767CB2}"/>
              </a:ext>
            </a:extLst>
          </p:cNvPr>
          <p:cNvGrpSpPr/>
          <p:nvPr/>
        </p:nvGrpSpPr>
        <p:grpSpPr>
          <a:xfrm>
            <a:off x="1627301" y="3524768"/>
            <a:ext cx="9329033" cy="1077218"/>
            <a:chOff x="3935117" y="2535054"/>
            <a:chExt cx="9329033" cy="1077218"/>
          </a:xfrm>
        </p:grpSpPr>
        <p:sp>
          <p:nvSpPr>
            <p:cNvPr id="7" name="Rounded Rectangle 15">
              <a:extLst>
                <a:ext uri="{FF2B5EF4-FFF2-40B4-BE49-F238E27FC236}">
                  <a16:creationId xmlns:a16="http://schemas.microsoft.com/office/drawing/2014/main" id="{97CC7BFC-4684-17F4-C588-84E2BF67EDC4}"/>
                </a:ext>
              </a:extLst>
            </p:cNvPr>
            <p:cNvSpPr/>
            <p:nvPr/>
          </p:nvSpPr>
          <p:spPr>
            <a:xfrm>
              <a:off x="3935117" y="2674306"/>
              <a:ext cx="3406253" cy="786059"/>
            </a:xfrm>
            <a:prstGeom prst="roundRect">
              <a:avLst/>
            </a:prstGeom>
            <a:noFill/>
            <a:ln w="38100">
              <a:solidFill>
                <a:srgbClr val="634E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cxnSp>
          <p:nvCxnSpPr>
            <p:cNvPr id="14" name="Straight Arrow Connector 16">
              <a:extLst>
                <a:ext uri="{FF2B5EF4-FFF2-40B4-BE49-F238E27FC236}">
                  <a16:creationId xmlns:a16="http://schemas.microsoft.com/office/drawing/2014/main" id="{72BF0F10-D3A9-6280-6634-639720F75908}"/>
                </a:ext>
              </a:extLst>
            </p:cNvPr>
            <p:cNvCxnSpPr>
              <a:cxnSpLocks/>
              <a:stCxn id="7" idx="3"/>
              <a:endCxn id="16" idx="1"/>
            </p:cNvCxnSpPr>
            <p:nvPr/>
          </p:nvCxnSpPr>
          <p:spPr>
            <a:xfrm>
              <a:off x="7341370" y="3067336"/>
              <a:ext cx="2383029" cy="6327"/>
            </a:xfrm>
            <a:prstGeom prst="straightConnector1">
              <a:avLst/>
            </a:prstGeom>
            <a:ln w="38100">
              <a:solidFill>
                <a:srgbClr val="634E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3C04F00-E518-26FE-060E-B2E12009673C}"/>
                </a:ext>
              </a:extLst>
            </p:cNvPr>
            <p:cNvSpPr txBox="1"/>
            <p:nvPr/>
          </p:nvSpPr>
          <p:spPr>
            <a:xfrm>
              <a:off x="9724399" y="2535054"/>
              <a:ext cx="3539751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200" spc="-150" dirty="0">
                  <a:solidFill>
                    <a:srgbClr val="8DBA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인풋 데이터가 저장된</a:t>
              </a:r>
              <a:endPara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sz="3200" spc="-150" dirty="0">
                  <a:solidFill>
                    <a:srgbClr val="8DBA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속성의 길이를 반환</a:t>
              </a:r>
              <a:endPara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240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036D322-9916-D8B4-D753-F5D547CB59C6}"/>
              </a:ext>
            </a:extLst>
          </p:cNvPr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3800008-E5D2-9651-3DEB-D3AA6E9BD28D}"/>
              </a:ext>
            </a:extLst>
          </p:cNvPr>
          <p:cNvSpPr txBox="1"/>
          <p:nvPr/>
        </p:nvSpPr>
        <p:spPr>
          <a:xfrm>
            <a:off x="935928" y="443003"/>
            <a:ext cx="27478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커스텀 데이터셋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040235-7DB7-61BF-12EB-5578B153B3EF}"/>
              </a:ext>
            </a:extLst>
          </p:cNvPr>
          <p:cNvSpPr txBox="1"/>
          <p:nvPr/>
        </p:nvSpPr>
        <p:spPr>
          <a:xfrm>
            <a:off x="1557633" y="1036487"/>
            <a:ext cx="1088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제작 방식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390BC6-75F4-6CDE-1C7A-0847E13C5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148" y="2175533"/>
            <a:ext cx="6083717" cy="3416320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78DCE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Dataset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dataset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2400" b="0" i="1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__</a:t>
            </a:r>
            <a:r>
              <a:rPr kumimoji="0" lang="ko-KR" altLang="ko-KR" sz="2400" b="0" i="1" u="none" strike="noStrike" cap="none" normalizeH="0" baseline="0" dirty="0" err="1">
                <a:ln>
                  <a:noFill/>
                </a:ln>
                <a:solidFill>
                  <a:srgbClr val="8AFF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init</a:t>
            </a:r>
            <a:r>
              <a:rPr kumimoji="0" lang="ko-KR" altLang="ko-KR" sz="2400" b="0" i="1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__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ko-KR" altLang="ko-KR" sz="2400" b="0" i="1" u="none" strike="noStrike" cap="none" normalizeH="0" baseline="0" dirty="0" err="1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self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pass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2400" b="0" i="1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__</a:t>
            </a:r>
            <a:r>
              <a:rPr kumimoji="0" lang="ko-KR" altLang="ko-KR" sz="2400" b="0" i="1" u="none" strike="noStrike" cap="none" normalizeH="0" baseline="0" dirty="0" err="1">
                <a:ln>
                  <a:noFill/>
                </a:ln>
                <a:solidFill>
                  <a:srgbClr val="8AFF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len</a:t>
            </a:r>
            <a:r>
              <a:rPr kumimoji="0" lang="ko-KR" altLang="ko-KR" sz="2400" b="0" i="1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__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ko-KR" altLang="ko-KR" sz="2400" b="0" i="1" u="none" strike="noStrike" cap="none" normalizeH="0" baseline="0" dirty="0" err="1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self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pass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2400" b="0" i="1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__</a:t>
            </a:r>
            <a:r>
              <a:rPr kumimoji="0" lang="ko-KR" altLang="ko-KR" sz="2400" b="0" i="1" u="none" strike="noStrike" cap="none" normalizeH="0" baseline="0" dirty="0" err="1">
                <a:ln>
                  <a:noFill/>
                </a:ln>
                <a:solidFill>
                  <a:srgbClr val="8AFF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getitem</a:t>
            </a:r>
            <a:r>
              <a:rPr kumimoji="0" lang="ko-KR" altLang="ko-KR" sz="2400" b="0" i="1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__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ko-KR" altLang="ko-KR" sz="2400" b="0" i="1" u="none" strike="noStrike" cap="none" normalizeH="0" baseline="0" dirty="0" err="1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self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ko-KR" altLang="ko-KR" sz="2400" b="0" i="1" u="none" strike="noStrike" cap="none" normalizeH="0" baseline="0" dirty="0" err="1">
                <a:ln>
                  <a:noFill/>
                </a:ln>
                <a:solidFill>
                  <a:srgbClr val="F895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item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pass</a:t>
            </a:r>
            <a:endParaRPr kumimoji="0" lang="ko-KR" altLang="ko-K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roup 14">
            <a:extLst>
              <a:ext uri="{FF2B5EF4-FFF2-40B4-BE49-F238E27FC236}">
                <a16:creationId xmlns:a16="http://schemas.microsoft.com/office/drawing/2014/main" id="{D23523CD-7833-31CE-755D-9BA7C6767CB2}"/>
              </a:ext>
            </a:extLst>
          </p:cNvPr>
          <p:cNvGrpSpPr/>
          <p:nvPr/>
        </p:nvGrpSpPr>
        <p:grpSpPr>
          <a:xfrm>
            <a:off x="1557633" y="2397948"/>
            <a:ext cx="9879688" cy="3166828"/>
            <a:chOff x="3935117" y="293537"/>
            <a:chExt cx="9879688" cy="3166828"/>
          </a:xfrm>
        </p:grpSpPr>
        <p:sp>
          <p:nvSpPr>
            <p:cNvPr id="7" name="Rounded Rectangle 15">
              <a:extLst>
                <a:ext uri="{FF2B5EF4-FFF2-40B4-BE49-F238E27FC236}">
                  <a16:creationId xmlns:a16="http://schemas.microsoft.com/office/drawing/2014/main" id="{97CC7BFC-4684-17F4-C588-84E2BF67EDC4}"/>
                </a:ext>
              </a:extLst>
            </p:cNvPr>
            <p:cNvSpPr/>
            <p:nvPr/>
          </p:nvSpPr>
          <p:spPr>
            <a:xfrm>
              <a:off x="3935117" y="2674306"/>
              <a:ext cx="5269887" cy="786059"/>
            </a:xfrm>
            <a:prstGeom prst="roundRect">
              <a:avLst/>
            </a:prstGeom>
            <a:noFill/>
            <a:ln w="38100">
              <a:solidFill>
                <a:srgbClr val="634E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cxnSp>
          <p:nvCxnSpPr>
            <p:cNvPr id="14" name="Straight Arrow Connector 16">
              <a:extLst>
                <a:ext uri="{FF2B5EF4-FFF2-40B4-BE49-F238E27FC236}">
                  <a16:creationId xmlns:a16="http://schemas.microsoft.com/office/drawing/2014/main" id="{72BF0F10-D3A9-6280-6634-639720F75908}"/>
                </a:ext>
              </a:extLst>
            </p:cNvPr>
            <p:cNvCxnSpPr>
              <a:cxnSpLocks/>
              <a:stCxn id="7" idx="3"/>
              <a:endCxn id="16" idx="1"/>
            </p:cNvCxnSpPr>
            <p:nvPr/>
          </p:nvCxnSpPr>
          <p:spPr>
            <a:xfrm flipV="1">
              <a:off x="9205004" y="1817031"/>
              <a:ext cx="715786" cy="1250305"/>
            </a:xfrm>
            <a:prstGeom prst="straightConnector1">
              <a:avLst/>
            </a:prstGeom>
            <a:ln w="38100">
              <a:solidFill>
                <a:srgbClr val="634E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3C04F00-E518-26FE-060E-B2E12009673C}"/>
                </a:ext>
              </a:extLst>
            </p:cNvPr>
            <p:cNvSpPr txBox="1"/>
            <p:nvPr/>
          </p:nvSpPr>
          <p:spPr>
            <a:xfrm>
              <a:off x="9920790" y="293537"/>
              <a:ext cx="3894015" cy="3046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200" spc="-150" dirty="0">
                  <a:solidFill>
                    <a:srgbClr val="8DBA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인덱스 번호에 해당하는</a:t>
              </a:r>
              <a:endPara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sz="3200" spc="-150" dirty="0">
                  <a:solidFill>
                    <a:srgbClr val="8DBA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데이터를 반환</a:t>
              </a:r>
              <a:endPara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endPara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sz="3200" spc="-150" dirty="0" err="1">
                  <a:solidFill>
                    <a:srgbClr val="8DBA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전처리</a:t>
              </a:r>
              <a:r>
                <a:rPr lang="ko-KR" altLang="en-US" sz="3200" spc="-150" dirty="0">
                  <a:solidFill>
                    <a:srgbClr val="8DBA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함수 사용</a:t>
              </a:r>
              <a:endPara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endPara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sz="3200" spc="-150" dirty="0">
                  <a:solidFill>
                    <a:srgbClr val="8DBA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이미지</a:t>
              </a:r>
              <a:r>
                <a:rPr lang="en-US" altLang="ko-KR" sz="3200" spc="-150" dirty="0">
                  <a:solidFill>
                    <a:srgbClr val="8DBA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, </a:t>
              </a:r>
              <a:r>
                <a:rPr lang="ko-KR" altLang="en-US" sz="3200" spc="-150" dirty="0">
                  <a:solidFill>
                    <a:srgbClr val="8DBA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정답 반환</a:t>
              </a:r>
              <a:endPara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31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036D322-9916-D8B4-D753-F5D547CB59C6}"/>
              </a:ext>
            </a:extLst>
          </p:cNvPr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3800008-E5D2-9651-3DEB-D3AA6E9BD28D}"/>
              </a:ext>
            </a:extLst>
          </p:cNvPr>
          <p:cNvSpPr txBox="1"/>
          <p:nvPr/>
        </p:nvSpPr>
        <p:spPr>
          <a:xfrm>
            <a:off x="935928" y="443003"/>
            <a:ext cx="27478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커스텀 데이터셋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040235-7DB7-61BF-12EB-5578B153B3EF}"/>
              </a:ext>
            </a:extLst>
          </p:cNvPr>
          <p:cNvSpPr txBox="1"/>
          <p:nvPr/>
        </p:nvSpPr>
        <p:spPr>
          <a:xfrm>
            <a:off x="1580076" y="1036487"/>
            <a:ext cx="104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rgbClr val="523BE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주의사항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CD3AF2-A8D3-2F8A-0C6D-32817A603F44}"/>
              </a:ext>
            </a:extLst>
          </p:cNvPr>
          <p:cNvSpPr txBox="1"/>
          <p:nvPr/>
        </p:nvSpPr>
        <p:spPr>
          <a:xfrm>
            <a:off x="2327179" y="2225943"/>
            <a:ext cx="7537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523BE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 도중에 커스텀 데이터셋을 수정하지 말 것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A319333-9BF1-5AC2-3987-E45E5E7EA50C}"/>
              </a:ext>
            </a:extLst>
          </p:cNvPr>
          <p:cNvGrpSpPr/>
          <p:nvPr/>
        </p:nvGrpSpPr>
        <p:grpSpPr>
          <a:xfrm>
            <a:off x="682373" y="3173454"/>
            <a:ext cx="10827252" cy="1190803"/>
            <a:chOff x="1026522" y="3286665"/>
            <a:chExt cx="10827252" cy="1190803"/>
          </a:xfrm>
        </p:grpSpPr>
        <p:grpSp>
          <p:nvGrpSpPr>
            <p:cNvPr id="11" name="Group 21">
              <a:extLst>
                <a:ext uri="{FF2B5EF4-FFF2-40B4-BE49-F238E27FC236}">
                  <a16:creationId xmlns:a16="http://schemas.microsoft.com/office/drawing/2014/main" id="{05695D9D-684F-15FA-AFFE-296C5621D970}"/>
                </a:ext>
              </a:extLst>
            </p:cNvPr>
            <p:cNvGrpSpPr/>
            <p:nvPr/>
          </p:nvGrpSpPr>
          <p:grpSpPr>
            <a:xfrm>
              <a:off x="1026522" y="3286665"/>
              <a:ext cx="9933417" cy="1190803"/>
              <a:chOff x="340550" y="2489165"/>
              <a:chExt cx="9933417" cy="1190803"/>
            </a:xfrm>
          </p:grpSpPr>
          <p:grpSp>
            <p:nvGrpSpPr>
              <p:cNvPr id="12" name="Group 19">
                <a:extLst>
                  <a:ext uri="{FF2B5EF4-FFF2-40B4-BE49-F238E27FC236}">
                    <a16:creationId xmlns:a16="http://schemas.microsoft.com/office/drawing/2014/main" id="{2371B14F-6A7A-F70F-455F-D14265898BDA}"/>
                  </a:ext>
                </a:extLst>
              </p:cNvPr>
              <p:cNvGrpSpPr/>
              <p:nvPr/>
            </p:nvGrpSpPr>
            <p:grpSpPr>
              <a:xfrm>
                <a:off x="340550" y="2489165"/>
                <a:ext cx="9933417" cy="1190803"/>
                <a:chOff x="340550" y="2489165"/>
                <a:chExt cx="9933417" cy="1190803"/>
              </a:xfrm>
            </p:grpSpPr>
            <p:grpSp>
              <p:nvGrpSpPr>
                <p:cNvPr id="15" name="Group 1">
                  <a:extLst>
                    <a:ext uri="{FF2B5EF4-FFF2-40B4-BE49-F238E27FC236}">
                      <a16:creationId xmlns:a16="http://schemas.microsoft.com/office/drawing/2014/main" id="{C40B7866-43B1-4888-511B-90C691726D06}"/>
                    </a:ext>
                  </a:extLst>
                </p:cNvPr>
                <p:cNvGrpSpPr/>
                <p:nvPr/>
              </p:nvGrpSpPr>
              <p:grpSpPr>
                <a:xfrm>
                  <a:off x="340550" y="3033635"/>
                  <a:ext cx="9933417" cy="646333"/>
                  <a:chOff x="2321470" y="2973195"/>
                  <a:chExt cx="9933417" cy="646333"/>
                </a:xfrm>
              </p:grpSpPr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D597EE1A-F9AE-612D-4E90-EDAA017E796F}"/>
                      </a:ext>
                    </a:extLst>
                  </p:cNvPr>
                  <p:cNvSpPr txBox="1"/>
                  <p:nvPr/>
                </p:nvSpPr>
                <p:spPr>
                  <a:xfrm>
                    <a:off x="2321470" y="2973196"/>
                    <a:ext cx="2284600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sz="3600" spc="-150" dirty="0" err="1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rPr>
                      <a:t>에포크</a:t>
                    </a:r>
                    <a:r>
                      <a:rPr lang="ko-KR" altLang="en-US" sz="3600" spc="-15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rPr>
                      <a:t> 시작</a:t>
                    </a:r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CD228112-466F-578C-1B8F-79426BF0393A}"/>
                      </a:ext>
                    </a:extLst>
                  </p:cNvPr>
                  <p:cNvSpPr txBox="1"/>
                  <p:nvPr/>
                </p:nvSpPr>
                <p:spPr>
                  <a:xfrm>
                    <a:off x="5791294" y="2973195"/>
                    <a:ext cx="4384534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sz="3600" spc="-15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rPr>
                      <a:t>데이터셋 인스턴스 생성</a:t>
                    </a:r>
                  </a:p>
                </p:txBody>
              </p:sp>
              <p:sp>
                <p:nvSpPr>
                  <p:cNvPr id="20" name="Right Arrow 13">
                    <a:extLst>
                      <a:ext uri="{FF2B5EF4-FFF2-40B4-BE49-F238E27FC236}">
                        <a16:creationId xmlns:a16="http://schemas.microsoft.com/office/drawing/2014/main" id="{6130E0AB-8C18-B936-1DB4-0C0CA70BF16B}"/>
                      </a:ext>
                    </a:extLst>
                  </p:cNvPr>
                  <p:cNvSpPr/>
                  <p:nvPr/>
                </p:nvSpPr>
                <p:spPr>
                  <a:xfrm>
                    <a:off x="4776980" y="3153904"/>
                    <a:ext cx="841472" cy="212828"/>
                  </a:xfrm>
                  <a:prstGeom prst="rightArrow">
                    <a:avLst/>
                  </a:prstGeom>
                  <a:solidFill>
                    <a:srgbClr val="634EE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KR" sz="2800"/>
                  </a:p>
                </p:txBody>
              </p:sp>
              <p:cxnSp>
                <p:nvCxnSpPr>
                  <p:cNvPr id="21" name="Curved Connector 17">
                    <a:extLst>
                      <a:ext uri="{FF2B5EF4-FFF2-40B4-BE49-F238E27FC236}">
                        <a16:creationId xmlns:a16="http://schemas.microsoft.com/office/drawing/2014/main" id="{227E9D11-7ABD-60EF-5793-1C8F57C9CB95}"/>
                      </a:ext>
                    </a:extLst>
                  </p:cNvPr>
                  <p:cNvCxnSpPr>
                    <a:cxnSpLocks/>
                    <a:stCxn id="23" idx="2"/>
                    <a:endCxn id="18" idx="2"/>
                  </p:cNvCxnSpPr>
                  <p:nvPr/>
                </p:nvCxnSpPr>
                <p:spPr>
                  <a:xfrm rot="5400000">
                    <a:off x="7859328" y="-776032"/>
                    <a:ext cx="2" cy="8791117"/>
                  </a:xfrm>
                  <a:prstGeom prst="curvedConnector3">
                    <a:avLst>
                      <a:gd name="adj1" fmla="val 11430100000"/>
                    </a:avLst>
                  </a:prstGeom>
                  <a:ln w="28575">
                    <a:solidFill>
                      <a:srgbClr val="634EEA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702CE6C-8D33-6AF1-FF31-BBEE4B3E8B9C}"/>
                    </a:ext>
                  </a:extLst>
                </p:cNvPr>
                <p:cNvSpPr txBox="1"/>
                <p:nvPr/>
              </p:nvSpPr>
              <p:spPr>
                <a:xfrm>
                  <a:off x="4270455" y="2489165"/>
                  <a:ext cx="294183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2000" spc="-150" dirty="0">
                      <a:solidFill>
                        <a:srgbClr val="8DBABD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학습 중에 데이터셋 로드 방식</a:t>
                  </a:r>
                </a:p>
              </p:txBody>
            </p:sp>
          </p:grpSp>
          <p:sp>
            <p:nvSpPr>
              <p:cNvPr id="13" name="Right Arrow 20">
                <a:extLst>
                  <a:ext uri="{FF2B5EF4-FFF2-40B4-BE49-F238E27FC236}">
                    <a16:creationId xmlns:a16="http://schemas.microsoft.com/office/drawing/2014/main" id="{A6E91C75-9630-375B-EB9A-2E8BAFCC2570}"/>
                  </a:ext>
                </a:extLst>
              </p:cNvPr>
              <p:cNvSpPr/>
              <p:nvPr/>
            </p:nvSpPr>
            <p:spPr>
              <a:xfrm>
                <a:off x="8367750" y="3214344"/>
                <a:ext cx="841472" cy="212828"/>
              </a:xfrm>
              <a:prstGeom prst="rightArrow">
                <a:avLst/>
              </a:prstGeom>
              <a:solidFill>
                <a:srgbClr val="634EE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sz="2800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E315018-B969-CF81-A310-46711AB6CA97}"/>
                </a:ext>
              </a:extLst>
            </p:cNvPr>
            <p:cNvSpPr txBox="1"/>
            <p:nvPr/>
          </p:nvSpPr>
          <p:spPr>
            <a:xfrm>
              <a:off x="10066104" y="3831134"/>
              <a:ext cx="17876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 spc="-150" dirty="0" err="1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에포크끝</a:t>
              </a:r>
              <a:endParaRPr lang="ko-KR" altLang="en-US" sz="36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36065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036D322-9916-D8B4-D753-F5D547CB59C6}"/>
              </a:ext>
            </a:extLst>
          </p:cNvPr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3800008-E5D2-9651-3DEB-D3AA6E9BD28D}"/>
              </a:ext>
            </a:extLst>
          </p:cNvPr>
          <p:cNvSpPr txBox="1"/>
          <p:nvPr/>
        </p:nvSpPr>
        <p:spPr>
          <a:xfrm>
            <a:off x="935928" y="443003"/>
            <a:ext cx="27478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커스텀 데이터셋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040235-7DB7-61BF-12EB-5578B153B3EF}"/>
              </a:ext>
            </a:extLst>
          </p:cNvPr>
          <p:cNvSpPr txBox="1"/>
          <p:nvPr/>
        </p:nvSpPr>
        <p:spPr>
          <a:xfrm>
            <a:off x="1580076" y="1036487"/>
            <a:ext cx="104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rgbClr val="523BE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주의사항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CD3AF2-A8D3-2F8A-0C6D-32817A603F44}"/>
              </a:ext>
            </a:extLst>
          </p:cNvPr>
          <p:cNvSpPr txBox="1"/>
          <p:nvPr/>
        </p:nvSpPr>
        <p:spPr>
          <a:xfrm>
            <a:off x="2327179" y="2225943"/>
            <a:ext cx="7537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523BE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 도중에 커스텀 데이터셋을 수정하지 말 것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A319333-9BF1-5AC2-3987-E45E5E7EA50C}"/>
              </a:ext>
            </a:extLst>
          </p:cNvPr>
          <p:cNvGrpSpPr/>
          <p:nvPr/>
        </p:nvGrpSpPr>
        <p:grpSpPr>
          <a:xfrm>
            <a:off x="682373" y="3173454"/>
            <a:ext cx="10827252" cy="1190803"/>
            <a:chOff x="1026522" y="3286665"/>
            <a:chExt cx="10827252" cy="1190803"/>
          </a:xfrm>
        </p:grpSpPr>
        <p:grpSp>
          <p:nvGrpSpPr>
            <p:cNvPr id="11" name="Group 21">
              <a:extLst>
                <a:ext uri="{FF2B5EF4-FFF2-40B4-BE49-F238E27FC236}">
                  <a16:creationId xmlns:a16="http://schemas.microsoft.com/office/drawing/2014/main" id="{05695D9D-684F-15FA-AFFE-296C5621D970}"/>
                </a:ext>
              </a:extLst>
            </p:cNvPr>
            <p:cNvGrpSpPr/>
            <p:nvPr/>
          </p:nvGrpSpPr>
          <p:grpSpPr>
            <a:xfrm>
              <a:off x="1026522" y="3286665"/>
              <a:ext cx="9933417" cy="1190803"/>
              <a:chOff x="340550" y="2489165"/>
              <a:chExt cx="9933417" cy="1190803"/>
            </a:xfrm>
          </p:grpSpPr>
          <p:grpSp>
            <p:nvGrpSpPr>
              <p:cNvPr id="12" name="Group 19">
                <a:extLst>
                  <a:ext uri="{FF2B5EF4-FFF2-40B4-BE49-F238E27FC236}">
                    <a16:creationId xmlns:a16="http://schemas.microsoft.com/office/drawing/2014/main" id="{2371B14F-6A7A-F70F-455F-D14265898BDA}"/>
                  </a:ext>
                </a:extLst>
              </p:cNvPr>
              <p:cNvGrpSpPr/>
              <p:nvPr/>
            </p:nvGrpSpPr>
            <p:grpSpPr>
              <a:xfrm>
                <a:off x="340550" y="2489165"/>
                <a:ext cx="9933417" cy="1190803"/>
                <a:chOff x="340550" y="2489165"/>
                <a:chExt cx="9933417" cy="1190803"/>
              </a:xfrm>
            </p:grpSpPr>
            <p:grpSp>
              <p:nvGrpSpPr>
                <p:cNvPr id="15" name="Group 1">
                  <a:extLst>
                    <a:ext uri="{FF2B5EF4-FFF2-40B4-BE49-F238E27FC236}">
                      <a16:creationId xmlns:a16="http://schemas.microsoft.com/office/drawing/2014/main" id="{C40B7866-43B1-4888-511B-90C691726D06}"/>
                    </a:ext>
                  </a:extLst>
                </p:cNvPr>
                <p:cNvGrpSpPr/>
                <p:nvPr/>
              </p:nvGrpSpPr>
              <p:grpSpPr>
                <a:xfrm>
                  <a:off x="340550" y="3033635"/>
                  <a:ext cx="9933417" cy="646333"/>
                  <a:chOff x="2321470" y="2973195"/>
                  <a:chExt cx="9933417" cy="646333"/>
                </a:xfrm>
              </p:grpSpPr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D597EE1A-F9AE-612D-4E90-EDAA017E796F}"/>
                      </a:ext>
                    </a:extLst>
                  </p:cNvPr>
                  <p:cNvSpPr txBox="1"/>
                  <p:nvPr/>
                </p:nvSpPr>
                <p:spPr>
                  <a:xfrm>
                    <a:off x="2321470" y="2973196"/>
                    <a:ext cx="2284600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sz="3600" spc="-150" dirty="0" err="1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rPr>
                      <a:t>에포크</a:t>
                    </a:r>
                    <a:r>
                      <a:rPr lang="ko-KR" altLang="en-US" sz="3600" spc="-15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rPr>
                      <a:t> 시작</a:t>
                    </a:r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CD228112-466F-578C-1B8F-79426BF0393A}"/>
                      </a:ext>
                    </a:extLst>
                  </p:cNvPr>
                  <p:cNvSpPr txBox="1"/>
                  <p:nvPr/>
                </p:nvSpPr>
                <p:spPr>
                  <a:xfrm>
                    <a:off x="5791294" y="2973195"/>
                    <a:ext cx="4384534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sz="3600" spc="-15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rPr>
                      <a:t>데이터셋 인스턴스 생성</a:t>
                    </a:r>
                  </a:p>
                </p:txBody>
              </p:sp>
              <p:sp>
                <p:nvSpPr>
                  <p:cNvPr id="20" name="Right Arrow 13">
                    <a:extLst>
                      <a:ext uri="{FF2B5EF4-FFF2-40B4-BE49-F238E27FC236}">
                        <a16:creationId xmlns:a16="http://schemas.microsoft.com/office/drawing/2014/main" id="{6130E0AB-8C18-B936-1DB4-0C0CA70BF16B}"/>
                      </a:ext>
                    </a:extLst>
                  </p:cNvPr>
                  <p:cNvSpPr/>
                  <p:nvPr/>
                </p:nvSpPr>
                <p:spPr>
                  <a:xfrm>
                    <a:off x="4776980" y="3153904"/>
                    <a:ext cx="841472" cy="212828"/>
                  </a:xfrm>
                  <a:prstGeom prst="rightArrow">
                    <a:avLst/>
                  </a:prstGeom>
                  <a:solidFill>
                    <a:srgbClr val="634EE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KR" sz="2800"/>
                  </a:p>
                </p:txBody>
              </p:sp>
              <p:cxnSp>
                <p:nvCxnSpPr>
                  <p:cNvPr id="21" name="Curved Connector 17">
                    <a:extLst>
                      <a:ext uri="{FF2B5EF4-FFF2-40B4-BE49-F238E27FC236}">
                        <a16:creationId xmlns:a16="http://schemas.microsoft.com/office/drawing/2014/main" id="{227E9D11-7ABD-60EF-5793-1C8F57C9CB95}"/>
                      </a:ext>
                    </a:extLst>
                  </p:cNvPr>
                  <p:cNvCxnSpPr>
                    <a:cxnSpLocks/>
                    <a:stCxn id="23" idx="2"/>
                    <a:endCxn id="18" idx="2"/>
                  </p:cNvCxnSpPr>
                  <p:nvPr/>
                </p:nvCxnSpPr>
                <p:spPr>
                  <a:xfrm rot="5400000">
                    <a:off x="7859328" y="-776032"/>
                    <a:ext cx="2" cy="8791117"/>
                  </a:xfrm>
                  <a:prstGeom prst="curvedConnector3">
                    <a:avLst>
                      <a:gd name="adj1" fmla="val 11430100000"/>
                    </a:avLst>
                  </a:prstGeom>
                  <a:ln w="28575">
                    <a:solidFill>
                      <a:srgbClr val="634EEA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702CE6C-8D33-6AF1-FF31-BBEE4B3E8B9C}"/>
                    </a:ext>
                  </a:extLst>
                </p:cNvPr>
                <p:cNvSpPr txBox="1"/>
                <p:nvPr/>
              </p:nvSpPr>
              <p:spPr>
                <a:xfrm>
                  <a:off x="4270455" y="2489165"/>
                  <a:ext cx="294183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2000" spc="-150" dirty="0">
                      <a:solidFill>
                        <a:srgbClr val="8DBABD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학습 중에 데이터셋 로드 방식</a:t>
                  </a:r>
                </a:p>
              </p:txBody>
            </p:sp>
          </p:grpSp>
          <p:sp>
            <p:nvSpPr>
              <p:cNvPr id="13" name="Right Arrow 20">
                <a:extLst>
                  <a:ext uri="{FF2B5EF4-FFF2-40B4-BE49-F238E27FC236}">
                    <a16:creationId xmlns:a16="http://schemas.microsoft.com/office/drawing/2014/main" id="{A6E91C75-9630-375B-EB9A-2E8BAFCC2570}"/>
                  </a:ext>
                </a:extLst>
              </p:cNvPr>
              <p:cNvSpPr/>
              <p:nvPr/>
            </p:nvSpPr>
            <p:spPr>
              <a:xfrm>
                <a:off x="8367750" y="3214344"/>
                <a:ext cx="841472" cy="212828"/>
              </a:xfrm>
              <a:prstGeom prst="rightArrow">
                <a:avLst/>
              </a:prstGeom>
              <a:solidFill>
                <a:srgbClr val="634EE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sz="2800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E315018-B969-CF81-A310-46711AB6CA97}"/>
                </a:ext>
              </a:extLst>
            </p:cNvPr>
            <p:cNvSpPr txBox="1"/>
            <p:nvPr/>
          </p:nvSpPr>
          <p:spPr>
            <a:xfrm>
              <a:off x="10066104" y="3831134"/>
              <a:ext cx="17876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 spc="-150" dirty="0" err="1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에포크끝</a:t>
              </a:r>
              <a:endParaRPr lang="ko-KR" altLang="en-US" sz="36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50B35B1-6558-8901-EFFF-373C3426AAE6}"/>
              </a:ext>
            </a:extLst>
          </p:cNvPr>
          <p:cNvSpPr txBox="1"/>
          <p:nvPr/>
        </p:nvSpPr>
        <p:spPr>
          <a:xfrm>
            <a:off x="2799437" y="4999321"/>
            <a:ext cx="151836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데이터셋 수정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73A9D9E-B111-DF23-080E-731C4E18FD57}"/>
              </a:ext>
            </a:extLst>
          </p:cNvPr>
          <p:cNvCxnSpPr>
            <a:cxnSpLocks/>
          </p:cNvCxnSpPr>
          <p:nvPr/>
        </p:nvCxnSpPr>
        <p:spPr>
          <a:xfrm>
            <a:off x="3558619" y="4111461"/>
            <a:ext cx="0" cy="8623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A2CE9C7-FBA1-6365-0871-6A76883DC052}"/>
              </a:ext>
            </a:extLst>
          </p:cNvPr>
          <p:cNvCxnSpPr>
            <a:cxnSpLocks/>
            <a:stCxn id="4" idx="3"/>
            <a:endCxn id="35" idx="2"/>
          </p:cNvCxnSpPr>
          <p:nvPr/>
        </p:nvCxnSpPr>
        <p:spPr>
          <a:xfrm flipV="1">
            <a:off x="4317801" y="4953173"/>
            <a:ext cx="1448476" cy="2462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0FBC689-489A-9A10-B8C3-902341FC12AC}"/>
              </a:ext>
            </a:extLst>
          </p:cNvPr>
          <p:cNvSpPr txBox="1"/>
          <p:nvPr/>
        </p:nvSpPr>
        <p:spPr>
          <a:xfrm>
            <a:off x="2110149" y="5988000"/>
            <a:ext cx="289694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코드가 완전하지 않다면 오류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A8E903B-625C-F228-6B3C-D40A6914ED43}"/>
              </a:ext>
            </a:extLst>
          </p:cNvPr>
          <p:cNvSpPr txBox="1"/>
          <p:nvPr/>
        </p:nvSpPr>
        <p:spPr>
          <a:xfrm>
            <a:off x="4662448" y="4553063"/>
            <a:ext cx="2207657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이전과 다른 데이터셋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F9F66DB-0A1A-75BB-8EFA-9DEB9A0687E8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6870105" y="4264227"/>
            <a:ext cx="0" cy="4888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7B06AE7-D6C8-8522-DBEE-26FDD908CB33}"/>
              </a:ext>
            </a:extLst>
          </p:cNvPr>
          <p:cNvCxnSpPr>
            <a:cxnSpLocks/>
            <a:stCxn id="4" idx="2"/>
            <a:endCxn id="34" idx="0"/>
          </p:cNvCxnSpPr>
          <p:nvPr/>
        </p:nvCxnSpPr>
        <p:spPr>
          <a:xfrm>
            <a:off x="3558619" y="5399431"/>
            <a:ext cx="4" cy="5885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320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5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08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제목을 입력합니다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151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204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제목을 입력합니다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647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700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제목을 입력합니다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143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96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제목을 입력합니다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754283" y="4514850"/>
            <a:ext cx="1234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나눔스퀘어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903883" y="4514850"/>
            <a:ext cx="1234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나눔스퀘어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053483" y="4514850"/>
            <a:ext cx="1234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나눔스퀘어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203083" y="4514850"/>
            <a:ext cx="1234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나눔스퀘어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03883" y="4884182"/>
            <a:ext cx="1234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나눔스퀘어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03883" y="5253514"/>
            <a:ext cx="1234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나눔스퀘어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053482" y="4884182"/>
            <a:ext cx="1234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나눔스퀘어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053481" y="5253514"/>
            <a:ext cx="1234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나눔스퀘어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053480" y="5622846"/>
            <a:ext cx="1234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나눔스퀘어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0987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35927" y="443003"/>
            <a:ext cx="27478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딥러닝 프로세스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69803" y="1006929"/>
            <a:ext cx="578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181F94C-33FF-AF2D-3459-491BBF801950}"/>
              </a:ext>
            </a:extLst>
          </p:cNvPr>
          <p:cNvGrpSpPr/>
          <p:nvPr/>
        </p:nvGrpSpPr>
        <p:grpSpPr>
          <a:xfrm>
            <a:off x="3793905" y="3010326"/>
            <a:ext cx="4604190" cy="837347"/>
            <a:chOff x="3482562" y="3237984"/>
            <a:chExt cx="4604190" cy="83734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F7CB2A3-E035-2AF6-A1CE-B84A57E458CA}"/>
                </a:ext>
              </a:extLst>
            </p:cNvPr>
            <p:cNvSpPr txBox="1"/>
            <p:nvPr/>
          </p:nvSpPr>
          <p:spPr>
            <a:xfrm>
              <a:off x="3482562" y="3244334"/>
              <a:ext cx="180530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800" spc="-150" dirty="0" err="1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순전파</a:t>
              </a:r>
              <a:endParaRPr lang="ko-KR" altLang="en-US" sz="4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9DB7EC4-2BC3-7288-E719-AAD19910757F}"/>
                </a:ext>
              </a:extLst>
            </p:cNvPr>
            <p:cNvSpPr txBox="1"/>
            <p:nvPr/>
          </p:nvSpPr>
          <p:spPr>
            <a:xfrm>
              <a:off x="6281450" y="3244334"/>
              <a:ext cx="180530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800" spc="-150" dirty="0" err="1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역전파</a:t>
              </a:r>
              <a:endParaRPr lang="ko-KR" altLang="en-US" sz="4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F0D87703-9583-670D-EBC2-611E930662E2}"/>
                </a:ext>
              </a:extLst>
            </p:cNvPr>
            <p:cNvSpPr/>
            <p:nvPr/>
          </p:nvSpPr>
          <p:spPr>
            <a:xfrm>
              <a:off x="5363921" y="3568065"/>
              <a:ext cx="841472" cy="212828"/>
            </a:xfrm>
            <a:prstGeom prst="rightArrow">
              <a:avLst/>
            </a:prstGeom>
            <a:solidFill>
              <a:srgbClr val="634EE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sz="2800"/>
            </a:p>
          </p:txBody>
        </p:sp>
        <p:cxnSp>
          <p:nvCxnSpPr>
            <p:cNvPr id="15" name="Curved Connector 14">
              <a:extLst>
                <a:ext uri="{FF2B5EF4-FFF2-40B4-BE49-F238E27FC236}">
                  <a16:creationId xmlns:a16="http://schemas.microsoft.com/office/drawing/2014/main" id="{27D63680-4D6F-9FB6-3867-5103089F1781}"/>
                </a:ext>
              </a:extLst>
            </p:cNvPr>
            <p:cNvCxnSpPr>
              <a:stCxn id="3" idx="0"/>
              <a:endCxn id="2" idx="0"/>
            </p:cNvCxnSpPr>
            <p:nvPr/>
          </p:nvCxnSpPr>
          <p:spPr>
            <a:xfrm rot="16200000" flipV="1">
              <a:off x="5784657" y="1844890"/>
              <a:ext cx="12700" cy="2798888"/>
            </a:xfrm>
            <a:prstGeom prst="curvedConnector3">
              <a:avLst>
                <a:gd name="adj1" fmla="val 1800000"/>
              </a:avLst>
            </a:prstGeom>
            <a:ln w="28575">
              <a:solidFill>
                <a:srgbClr val="634E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35927" y="443003"/>
            <a:ext cx="27478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딥러닝 프로세스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3C419CA-1C8F-041E-B6A5-6A98D0F7439C}"/>
              </a:ext>
            </a:extLst>
          </p:cNvPr>
          <p:cNvSpPr txBox="1"/>
          <p:nvPr/>
        </p:nvSpPr>
        <p:spPr>
          <a:xfrm>
            <a:off x="551311" y="1210669"/>
            <a:ext cx="6958041" cy="4893647"/>
          </a:xfrm>
          <a:prstGeom prst="rect">
            <a:avLst/>
          </a:prstGeom>
          <a:solidFill>
            <a:srgbClr val="00002F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780BF"/>
                </a:solidFill>
                <a:effectLst/>
              </a:rPr>
              <a:t>for </a:t>
            </a:r>
            <a:r>
              <a:rPr lang="en-US" sz="2400" dirty="0">
                <a:solidFill>
                  <a:srgbClr val="F8F8F2"/>
                </a:solidFill>
                <a:effectLst/>
              </a:rPr>
              <a:t>inputs, labels </a:t>
            </a:r>
            <a:r>
              <a:rPr lang="en-US" sz="2400" dirty="0">
                <a:solidFill>
                  <a:srgbClr val="F780BF"/>
                </a:solidFill>
                <a:effectLst/>
              </a:rPr>
              <a:t>in </a:t>
            </a:r>
            <a:r>
              <a:rPr lang="en-US" sz="2400" dirty="0">
                <a:solidFill>
                  <a:srgbClr val="F8F8F2"/>
                </a:solidFill>
                <a:effectLst/>
              </a:rPr>
              <a:t>pbar</a:t>
            </a:r>
            <a:r>
              <a:rPr lang="en-US" sz="2400" dirty="0">
                <a:solidFill>
                  <a:srgbClr val="F780BF"/>
                </a:solidFill>
                <a:effectLst/>
              </a:rPr>
              <a:t>:</a:t>
            </a:r>
            <a:br>
              <a:rPr lang="en-US" sz="2400" dirty="0">
                <a:solidFill>
                  <a:srgbClr val="F780BF"/>
                </a:solidFill>
                <a:effectLst/>
              </a:rPr>
            </a:br>
            <a:r>
              <a:rPr lang="en-US" sz="2400" dirty="0">
                <a:solidFill>
                  <a:srgbClr val="F780BF"/>
                </a:solidFill>
                <a:effectLst/>
              </a:rPr>
              <a:t>    </a:t>
            </a:r>
            <a:r>
              <a:rPr lang="en-US" sz="2400" dirty="0">
                <a:solidFill>
                  <a:srgbClr val="F8F8F2"/>
                </a:solidFill>
                <a:effectLst/>
              </a:rPr>
              <a:t>inputs </a:t>
            </a:r>
            <a:r>
              <a:rPr lang="en-US" sz="2400" dirty="0">
                <a:solidFill>
                  <a:srgbClr val="F780BF"/>
                </a:solidFill>
                <a:effectLst/>
              </a:rPr>
              <a:t>= </a:t>
            </a:r>
            <a:r>
              <a:rPr lang="en-US" sz="2400" dirty="0" err="1">
                <a:solidFill>
                  <a:srgbClr val="F8F8F2"/>
                </a:solidFill>
                <a:effectLst/>
              </a:rPr>
              <a:t>inputs.</a:t>
            </a:r>
            <a:r>
              <a:rPr lang="en-US" sz="2400" dirty="0" err="1">
                <a:solidFill>
                  <a:srgbClr val="50FA78"/>
                </a:solidFill>
                <a:effectLst/>
              </a:rPr>
              <a:t>to</a:t>
            </a:r>
            <a:r>
              <a:rPr lang="en-US" sz="2400" dirty="0">
                <a:solidFill>
                  <a:srgbClr val="9580FF"/>
                </a:solidFill>
                <a:effectLst/>
              </a:rPr>
              <a:t>(</a:t>
            </a:r>
            <a:r>
              <a:rPr lang="en-US" sz="2400" dirty="0">
                <a:solidFill>
                  <a:srgbClr val="F8F8F2"/>
                </a:solidFill>
                <a:effectLst/>
              </a:rPr>
              <a:t>device</a:t>
            </a:r>
            <a:r>
              <a:rPr lang="en-US" sz="2400" dirty="0">
                <a:solidFill>
                  <a:srgbClr val="9580FF"/>
                </a:solidFill>
                <a:effectLst/>
              </a:rPr>
              <a:t>)</a:t>
            </a:r>
            <a:br>
              <a:rPr lang="en-US" sz="2400" dirty="0">
                <a:solidFill>
                  <a:srgbClr val="9580FF"/>
                </a:solidFill>
                <a:effectLst/>
              </a:rPr>
            </a:br>
            <a:r>
              <a:rPr lang="en-US" sz="2400" dirty="0">
                <a:solidFill>
                  <a:srgbClr val="9580FF"/>
                </a:solidFill>
                <a:effectLst/>
              </a:rPr>
              <a:t>    </a:t>
            </a:r>
            <a:r>
              <a:rPr lang="en-US" sz="2400" dirty="0">
                <a:solidFill>
                  <a:srgbClr val="F8F8F2"/>
                </a:solidFill>
                <a:effectLst/>
              </a:rPr>
              <a:t>labels </a:t>
            </a:r>
            <a:r>
              <a:rPr lang="en-US" sz="2400" dirty="0">
                <a:solidFill>
                  <a:srgbClr val="F780BF"/>
                </a:solidFill>
                <a:effectLst/>
              </a:rPr>
              <a:t>= </a:t>
            </a:r>
            <a:r>
              <a:rPr lang="en-US" sz="2400" dirty="0" err="1">
                <a:solidFill>
                  <a:srgbClr val="F8F8F2"/>
                </a:solidFill>
                <a:effectLst/>
              </a:rPr>
              <a:t>labels.</a:t>
            </a:r>
            <a:r>
              <a:rPr lang="en-US" sz="2400" dirty="0" err="1">
                <a:solidFill>
                  <a:srgbClr val="50FA78"/>
                </a:solidFill>
                <a:effectLst/>
              </a:rPr>
              <a:t>to</a:t>
            </a:r>
            <a:r>
              <a:rPr lang="en-US" sz="2400" dirty="0">
                <a:solidFill>
                  <a:srgbClr val="9580FF"/>
                </a:solidFill>
                <a:effectLst/>
              </a:rPr>
              <a:t>(</a:t>
            </a:r>
            <a:r>
              <a:rPr lang="en-US" sz="2400" dirty="0">
                <a:solidFill>
                  <a:srgbClr val="F8F8F2"/>
                </a:solidFill>
                <a:effectLst/>
              </a:rPr>
              <a:t>device</a:t>
            </a:r>
            <a:r>
              <a:rPr lang="en-US" sz="2400" dirty="0">
                <a:solidFill>
                  <a:srgbClr val="9580FF"/>
                </a:solidFill>
                <a:effectLst/>
              </a:rPr>
              <a:t>)</a:t>
            </a:r>
            <a:br>
              <a:rPr lang="en-US" sz="2400" dirty="0">
                <a:solidFill>
                  <a:srgbClr val="9580FF"/>
                </a:solidFill>
                <a:effectLst/>
              </a:rPr>
            </a:br>
            <a:r>
              <a:rPr lang="en-US" sz="2400" dirty="0">
                <a:solidFill>
                  <a:srgbClr val="9580FF"/>
                </a:solidFill>
                <a:effectLst/>
              </a:rPr>
              <a:t>    </a:t>
            </a:r>
            <a:r>
              <a:rPr lang="en-US" sz="2400" dirty="0" err="1">
                <a:solidFill>
                  <a:srgbClr val="F8F8F2"/>
                </a:solidFill>
                <a:effectLst/>
              </a:rPr>
              <a:t>optimizer.</a:t>
            </a:r>
            <a:r>
              <a:rPr lang="en-US" sz="2400" dirty="0" err="1">
                <a:solidFill>
                  <a:srgbClr val="50FA78"/>
                </a:solidFill>
                <a:effectLst/>
              </a:rPr>
              <a:t>zero_grad</a:t>
            </a:r>
            <a:r>
              <a:rPr lang="en-US" sz="2400" dirty="0">
                <a:solidFill>
                  <a:srgbClr val="9580FF"/>
                </a:solidFill>
                <a:effectLst/>
              </a:rPr>
              <a:t>()</a:t>
            </a:r>
            <a:br>
              <a:rPr lang="en-US" sz="2400" dirty="0">
                <a:solidFill>
                  <a:srgbClr val="9580FF"/>
                </a:solidFill>
                <a:effectLst/>
              </a:rPr>
            </a:br>
            <a:br>
              <a:rPr lang="en-US" sz="2400" dirty="0">
                <a:solidFill>
                  <a:srgbClr val="9580FF"/>
                </a:solidFill>
                <a:effectLst/>
              </a:rPr>
            </a:br>
            <a:r>
              <a:rPr lang="en-US" sz="2400" dirty="0">
                <a:solidFill>
                  <a:srgbClr val="9580FF"/>
                </a:solidFill>
                <a:effectLst/>
              </a:rPr>
              <a:t>    </a:t>
            </a:r>
            <a:r>
              <a:rPr lang="en-US" sz="2400" dirty="0">
                <a:solidFill>
                  <a:srgbClr val="F780BF"/>
                </a:solidFill>
                <a:effectLst/>
              </a:rPr>
              <a:t>with </a:t>
            </a:r>
            <a:r>
              <a:rPr lang="en-US" sz="2400" dirty="0" err="1">
                <a:solidFill>
                  <a:srgbClr val="F8F8F2"/>
                </a:solidFill>
                <a:effectLst/>
              </a:rPr>
              <a:t>torch.</a:t>
            </a:r>
            <a:r>
              <a:rPr lang="en-US" sz="2400" dirty="0" err="1">
                <a:solidFill>
                  <a:srgbClr val="50FA78"/>
                </a:solidFill>
                <a:effectLst/>
              </a:rPr>
              <a:t>set_grad_enabled</a:t>
            </a:r>
            <a:r>
              <a:rPr lang="en-US" sz="2400" dirty="0">
                <a:solidFill>
                  <a:srgbClr val="9580FF"/>
                </a:solidFill>
                <a:effectLst/>
              </a:rPr>
              <a:t>(</a:t>
            </a:r>
            <a:r>
              <a:rPr lang="en-US" sz="2400" dirty="0">
                <a:solidFill>
                  <a:srgbClr val="F8F8F2"/>
                </a:solidFill>
                <a:effectLst/>
              </a:rPr>
              <a:t>phase </a:t>
            </a:r>
            <a:r>
              <a:rPr lang="en-US" sz="2400" dirty="0">
                <a:solidFill>
                  <a:srgbClr val="F780BF"/>
                </a:solidFill>
                <a:effectLst/>
              </a:rPr>
              <a:t>== </a:t>
            </a:r>
            <a:r>
              <a:rPr lang="en-US" sz="2400" dirty="0">
                <a:solidFill>
                  <a:srgbClr val="FEFF80"/>
                </a:solidFill>
                <a:effectLst/>
              </a:rPr>
              <a:t>'train'</a:t>
            </a:r>
            <a:r>
              <a:rPr lang="en-US" sz="2400" dirty="0">
                <a:solidFill>
                  <a:srgbClr val="9580FF"/>
                </a:solidFill>
                <a:effectLst/>
              </a:rPr>
              <a:t>)</a:t>
            </a:r>
            <a:r>
              <a:rPr lang="en-US" sz="2400" dirty="0">
                <a:solidFill>
                  <a:srgbClr val="F780BF"/>
                </a:solidFill>
                <a:effectLst/>
              </a:rPr>
              <a:t>:</a:t>
            </a:r>
            <a:br>
              <a:rPr lang="en-US" sz="2400" dirty="0">
                <a:solidFill>
                  <a:srgbClr val="F780BF"/>
                </a:solidFill>
                <a:effectLst/>
              </a:rPr>
            </a:br>
            <a:r>
              <a:rPr lang="en-US" sz="2400" dirty="0">
                <a:solidFill>
                  <a:srgbClr val="F780BF"/>
                </a:solidFill>
                <a:effectLst/>
              </a:rPr>
              <a:t>        </a:t>
            </a:r>
            <a:r>
              <a:rPr lang="en-US" sz="2400" dirty="0">
                <a:solidFill>
                  <a:srgbClr val="F8F8F2"/>
                </a:solidFill>
                <a:effectLst/>
              </a:rPr>
              <a:t>outputs </a:t>
            </a:r>
            <a:r>
              <a:rPr lang="en-US" sz="2400" dirty="0">
                <a:solidFill>
                  <a:srgbClr val="F780BF"/>
                </a:solidFill>
                <a:effectLst/>
              </a:rPr>
              <a:t>= </a:t>
            </a:r>
            <a:r>
              <a:rPr lang="en-US" sz="2400" dirty="0">
                <a:solidFill>
                  <a:srgbClr val="50FA78"/>
                </a:solidFill>
                <a:effectLst/>
              </a:rPr>
              <a:t>model</a:t>
            </a:r>
            <a:r>
              <a:rPr lang="en-US" sz="2400" dirty="0">
                <a:solidFill>
                  <a:srgbClr val="9580FF"/>
                </a:solidFill>
                <a:effectLst/>
              </a:rPr>
              <a:t>(</a:t>
            </a:r>
            <a:r>
              <a:rPr lang="en-US" sz="2400" dirty="0">
                <a:solidFill>
                  <a:srgbClr val="F8F8F2"/>
                </a:solidFill>
                <a:effectLst/>
              </a:rPr>
              <a:t>inputs</a:t>
            </a:r>
            <a:r>
              <a:rPr lang="en-US" sz="2400" dirty="0">
                <a:solidFill>
                  <a:srgbClr val="9580FF"/>
                </a:solidFill>
                <a:effectLst/>
              </a:rPr>
              <a:t>)</a:t>
            </a:r>
            <a:br>
              <a:rPr lang="en-US" sz="2400" dirty="0">
                <a:solidFill>
                  <a:srgbClr val="9580FF"/>
                </a:solidFill>
                <a:effectLst/>
              </a:rPr>
            </a:br>
            <a:r>
              <a:rPr lang="en-US" sz="2400" dirty="0">
                <a:solidFill>
                  <a:srgbClr val="9580FF"/>
                </a:solidFill>
                <a:effectLst/>
              </a:rPr>
              <a:t>        </a:t>
            </a:r>
            <a:r>
              <a:rPr lang="en-US" sz="2400" dirty="0">
                <a:solidFill>
                  <a:srgbClr val="F8F8F2"/>
                </a:solidFill>
                <a:effectLst/>
              </a:rPr>
              <a:t>LOSS </a:t>
            </a:r>
            <a:r>
              <a:rPr lang="en-US" sz="2400" dirty="0">
                <a:solidFill>
                  <a:srgbClr val="F780BF"/>
                </a:solidFill>
                <a:effectLst/>
              </a:rPr>
              <a:t>= </a:t>
            </a:r>
            <a:r>
              <a:rPr lang="en-US" sz="2400" dirty="0">
                <a:solidFill>
                  <a:srgbClr val="50FA78"/>
                </a:solidFill>
                <a:effectLst/>
              </a:rPr>
              <a:t>L2_loss</a:t>
            </a:r>
            <a:r>
              <a:rPr lang="en-US" sz="2400" dirty="0">
                <a:solidFill>
                  <a:srgbClr val="9580FF"/>
                </a:solidFill>
                <a:effectLst/>
              </a:rPr>
              <a:t>(</a:t>
            </a:r>
            <a:r>
              <a:rPr lang="en-US" sz="2400" dirty="0">
                <a:solidFill>
                  <a:srgbClr val="F8F8F2"/>
                </a:solidFill>
                <a:effectLst/>
              </a:rPr>
              <a:t>outputs, labels</a:t>
            </a:r>
            <a:r>
              <a:rPr lang="en-US" sz="2400" dirty="0">
                <a:solidFill>
                  <a:srgbClr val="9580FF"/>
                </a:solidFill>
                <a:effectLst/>
              </a:rPr>
              <a:t>)</a:t>
            </a:r>
            <a:br>
              <a:rPr lang="en-US" sz="2400" dirty="0">
                <a:solidFill>
                  <a:srgbClr val="9580FF"/>
                </a:solidFill>
                <a:effectLst/>
              </a:rPr>
            </a:br>
            <a:r>
              <a:rPr lang="en-US" sz="2400" dirty="0">
                <a:solidFill>
                  <a:srgbClr val="9580FF"/>
                </a:solidFill>
                <a:effectLst/>
              </a:rPr>
              <a:t>        </a:t>
            </a:r>
            <a:r>
              <a:rPr lang="en-US" sz="2400" dirty="0">
                <a:solidFill>
                  <a:srgbClr val="F8F8F2"/>
                </a:solidFill>
                <a:effectLst/>
              </a:rPr>
              <a:t>metrics</a:t>
            </a:r>
            <a:r>
              <a:rPr lang="en-US" sz="2400" dirty="0">
                <a:solidFill>
                  <a:srgbClr val="9580FF"/>
                </a:solidFill>
                <a:effectLst/>
              </a:rPr>
              <a:t>[</a:t>
            </a:r>
            <a:r>
              <a:rPr lang="en-US" sz="2400" dirty="0">
                <a:solidFill>
                  <a:srgbClr val="FEFF80"/>
                </a:solidFill>
                <a:effectLst/>
              </a:rPr>
              <a:t>'</a:t>
            </a:r>
            <a:r>
              <a:rPr lang="en-US" sz="2400" dirty="0" err="1">
                <a:solidFill>
                  <a:srgbClr val="FEFF80"/>
                </a:solidFill>
                <a:effectLst/>
              </a:rPr>
              <a:t>Jointloss</a:t>
            </a:r>
            <a:r>
              <a:rPr lang="en-US" sz="2400" dirty="0">
                <a:solidFill>
                  <a:srgbClr val="FEFF80"/>
                </a:solidFill>
                <a:effectLst/>
              </a:rPr>
              <a:t>'</a:t>
            </a:r>
            <a:r>
              <a:rPr lang="en-US" sz="2400" dirty="0">
                <a:solidFill>
                  <a:srgbClr val="9580FF"/>
                </a:solidFill>
                <a:effectLst/>
              </a:rPr>
              <a:t>] </a:t>
            </a:r>
            <a:r>
              <a:rPr lang="en-US" sz="2400" dirty="0">
                <a:solidFill>
                  <a:srgbClr val="F780BF"/>
                </a:solidFill>
                <a:effectLst/>
              </a:rPr>
              <a:t>+= </a:t>
            </a:r>
            <a:r>
              <a:rPr lang="en-US" sz="2400" dirty="0">
                <a:solidFill>
                  <a:srgbClr val="F8F8F2"/>
                </a:solidFill>
                <a:effectLst/>
              </a:rPr>
              <a:t>LOSS</a:t>
            </a:r>
            <a:br>
              <a:rPr lang="en-US" sz="2400" dirty="0">
                <a:solidFill>
                  <a:srgbClr val="F8F8F2"/>
                </a:solidFill>
                <a:effectLst/>
              </a:rPr>
            </a:br>
            <a:br>
              <a:rPr lang="en-US" sz="2400" dirty="0">
                <a:solidFill>
                  <a:srgbClr val="F8F8F2"/>
                </a:solidFill>
                <a:effectLst/>
              </a:rPr>
            </a:br>
            <a:r>
              <a:rPr lang="en-US" sz="2400" dirty="0">
                <a:solidFill>
                  <a:srgbClr val="F8F8F2"/>
                </a:solidFill>
                <a:effectLst/>
              </a:rPr>
              <a:t>        </a:t>
            </a:r>
            <a:r>
              <a:rPr lang="en-US" sz="2400" dirty="0">
                <a:solidFill>
                  <a:srgbClr val="F780BF"/>
                </a:solidFill>
                <a:effectLst/>
              </a:rPr>
              <a:t>if </a:t>
            </a:r>
            <a:r>
              <a:rPr lang="en-US" sz="2400" dirty="0">
                <a:solidFill>
                  <a:srgbClr val="F8F8F2"/>
                </a:solidFill>
                <a:effectLst/>
              </a:rPr>
              <a:t>phase </a:t>
            </a:r>
            <a:r>
              <a:rPr lang="en-US" sz="2400" dirty="0">
                <a:solidFill>
                  <a:srgbClr val="F780BF"/>
                </a:solidFill>
                <a:effectLst/>
              </a:rPr>
              <a:t>== </a:t>
            </a:r>
            <a:r>
              <a:rPr lang="en-US" sz="2400" dirty="0">
                <a:solidFill>
                  <a:srgbClr val="FEFF80"/>
                </a:solidFill>
                <a:effectLst/>
              </a:rPr>
              <a:t>'train'</a:t>
            </a:r>
            <a:r>
              <a:rPr lang="en-US" sz="2400" dirty="0">
                <a:solidFill>
                  <a:srgbClr val="F780BF"/>
                </a:solidFill>
                <a:effectLst/>
              </a:rPr>
              <a:t>:</a:t>
            </a:r>
            <a:br>
              <a:rPr lang="en-US" sz="2400" dirty="0">
                <a:solidFill>
                  <a:srgbClr val="F780BF"/>
                </a:solidFill>
                <a:effectLst/>
              </a:rPr>
            </a:br>
            <a:r>
              <a:rPr lang="en-US" sz="2400" dirty="0">
                <a:solidFill>
                  <a:srgbClr val="F780BF"/>
                </a:solidFill>
                <a:effectLst/>
              </a:rPr>
              <a:t>            </a:t>
            </a:r>
            <a:r>
              <a:rPr lang="en-US" sz="2400" dirty="0" err="1">
                <a:solidFill>
                  <a:srgbClr val="F8F8F2"/>
                </a:solidFill>
                <a:effectLst/>
              </a:rPr>
              <a:t>LOSS.</a:t>
            </a:r>
            <a:r>
              <a:rPr lang="en-US" sz="2400" dirty="0" err="1">
                <a:solidFill>
                  <a:srgbClr val="50FA78"/>
                </a:solidFill>
                <a:effectLst/>
              </a:rPr>
              <a:t>backward</a:t>
            </a:r>
            <a:r>
              <a:rPr lang="en-US" sz="2400" dirty="0">
                <a:solidFill>
                  <a:srgbClr val="9580FF"/>
                </a:solidFill>
                <a:effectLst/>
              </a:rPr>
              <a:t>()</a:t>
            </a:r>
            <a:br>
              <a:rPr lang="en-US" sz="2400" dirty="0">
                <a:solidFill>
                  <a:srgbClr val="9580FF"/>
                </a:solidFill>
                <a:effectLst/>
              </a:rPr>
            </a:br>
            <a:r>
              <a:rPr lang="en-US" sz="2400" dirty="0">
                <a:solidFill>
                  <a:srgbClr val="9580FF"/>
                </a:solidFill>
                <a:effectLst/>
              </a:rPr>
              <a:t>            </a:t>
            </a:r>
            <a:r>
              <a:rPr lang="en-US" sz="2400" dirty="0" err="1">
                <a:solidFill>
                  <a:srgbClr val="F8F8F2"/>
                </a:solidFill>
                <a:effectLst/>
              </a:rPr>
              <a:t>optimizer.</a:t>
            </a:r>
            <a:r>
              <a:rPr lang="en-US" sz="2400" dirty="0" err="1">
                <a:solidFill>
                  <a:srgbClr val="50FA78"/>
                </a:solidFill>
                <a:effectLst/>
              </a:rPr>
              <a:t>step</a:t>
            </a:r>
            <a:r>
              <a:rPr lang="en-US" sz="2400" dirty="0">
                <a:solidFill>
                  <a:srgbClr val="9580FF"/>
                </a:solidFill>
                <a:effectLst/>
              </a:rPr>
              <a:t>()</a:t>
            </a:r>
            <a:endParaRPr lang="en-US" sz="2400" dirty="0">
              <a:solidFill>
                <a:srgbClr val="F8F8F2"/>
              </a:solidFill>
              <a:effectLst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9BA397-549D-E7FE-A18A-6C0B415B820A}"/>
              </a:ext>
            </a:extLst>
          </p:cNvPr>
          <p:cNvGrpSpPr/>
          <p:nvPr/>
        </p:nvGrpSpPr>
        <p:grpSpPr>
          <a:xfrm>
            <a:off x="1026522" y="2276231"/>
            <a:ext cx="7429677" cy="584775"/>
            <a:chOff x="3935117" y="2566678"/>
            <a:chExt cx="7429677" cy="584775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850C3C2-5AFC-C736-4EDF-4176EEE05583}"/>
                </a:ext>
              </a:extLst>
            </p:cNvPr>
            <p:cNvSpPr/>
            <p:nvPr/>
          </p:nvSpPr>
          <p:spPr>
            <a:xfrm>
              <a:off x="3935117" y="2674307"/>
              <a:ext cx="2991776" cy="369518"/>
            </a:xfrm>
            <a:prstGeom prst="roundRect">
              <a:avLst/>
            </a:prstGeom>
            <a:noFill/>
            <a:ln w="38100">
              <a:solidFill>
                <a:srgbClr val="634E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B0634CA-B232-D70D-8CA6-C4F87555CCFF}"/>
                </a:ext>
              </a:extLst>
            </p:cNvPr>
            <p:cNvCxnSpPr>
              <a:cxnSpLocks/>
              <a:stCxn id="16" idx="3"/>
              <a:endCxn id="19" idx="1"/>
            </p:cNvCxnSpPr>
            <p:nvPr/>
          </p:nvCxnSpPr>
          <p:spPr>
            <a:xfrm>
              <a:off x="6926893" y="2859066"/>
              <a:ext cx="1016772" cy="0"/>
            </a:xfrm>
            <a:prstGeom prst="straightConnector1">
              <a:avLst/>
            </a:prstGeom>
            <a:ln w="38100">
              <a:solidFill>
                <a:srgbClr val="634E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93524A-BEA5-A54D-1DFD-10CF351F8225}"/>
                </a:ext>
              </a:extLst>
            </p:cNvPr>
            <p:cNvSpPr txBox="1"/>
            <p:nvPr/>
          </p:nvSpPr>
          <p:spPr>
            <a:xfrm>
              <a:off x="7943665" y="2566678"/>
              <a:ext cx="342112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200" spc="-150" dirty="0">
                  <a:solidFill>
                    <a:srgbClr val="8DBA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기울기를 </a:t>
              </a:r>
              <a:r>
                <a:rPr lang="en-US" altLang="ko-KR" sz="3200" spc="-150" dirty="0">
                  <a:solidFill>
                    <a:srgbClr val="8DBA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</a:t>
              </a:r>
              <a:r>
                <a:rPr lang="ko-KR" altLang="en-US" sz="3200" spc="-150" dirty="0" err="1">
                  <a:solidFill>
                    <a:srgbClr val="8DBA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으로</a:t>
              </a:r>
              <a:r>
                <a:rPr lang="ko-KR" altLang="en-US" sz="3200" spc="-150" dirty="0">
                  <a:solidFill>
                    <a:srgbClr val="8DBA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설정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CB5288D-A9DA-D62E-25D8-3531FE3AC751}"/>
              </a:ext>
            </a:extLst>
          </p:cNvPr>
          <p:cNvGrpSpPr/>
          <p:nvPr/>
        </p:nvGrpSpPr>
        <p:grpSpPr>
          <a:xfrm>
            <a:off x="1026522" y="3108644"/>
            <a:ext cx="10509938" cy="1845987"/>
            <a:chOff x="3935116" y="2674307"/>
            <a:chExt cx="10509938" cy="1845987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DC3D26EA-B9F0-2F75-B3B3-0566F85E5109}"/>
                </a:ext>
              </a:extLst>
            </p:cNvPr>
            <p:cNvSpPr/>
            <p:nvPr/>
          </p:nvSpPr>
          <p:spPr>
            <a:xfrm>
              <a:off x="3935116" y="2674307"/>
              <a:ext cx="6488483" cy="369518"/>
            </a:xfrm>
            <a:prstGeom prst="roundRect">
              <a:avLst/>
            </a:prstGeom>
            <a:noFill/>
            <a:ln w="38100">
              <a:solidFill>
                <a:srgbClr val="634E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4543BEC-4E4E-0542-EA04-AA9BAFFA5133}"/>
                </a:ext>
              </a:extLst>
            </p:cNvPr>
            <p:cNvCxnSpPr>
              <a:cxnSpLocks/>
            </p:cNvCxnSpPr>
            <p:nvPr/>
          </p:nvCxnSpPr>
          <p:spPr>
            <a:xfrm>
              <a:off x="9234172" y="3062568"/>
              <a:ext cx="275638" cy="872951"/>
            </a:xfrm>
            <a:prstGeom prst="straightConnector1">
              <a:avLst/>
            </a:prstGeom>
            <a:ln w="38100">
              <a:solidFill>
                <a:srgbClr val="8DBAB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552F4EB-B845-03B3-BDDE-446B8DAE24EA}"/>
                </a:ext>
              </a:extLst>
            </p:cNvPr>
            <p:cNvSpPr txBox="1"/>
            <p:nvPr/>
          </p:nvSpPr>
          <p:spPr>
            <a:xfrm>
              <a:off x="9411304" y="3935519"/>
              <a:ext cx="50337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200" spc="-150" dirty="0">
                  <a:solidFill>
                    <a:srgbClr val="8DBA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기울기 계산 활성화 </a:t>
              </a:r>
              <a:r>
                <a:rPr lang="en-US" altLang="ko-KR" sz="3200" spc="-150" dirty="0">
                  <a:solidFill>
                    <a:srgbClr val="8DBA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&amp;</a:t>
              </a:r>
              <a:r>
                <a:rPr lang="ko-KR" altLang="en-US" sz="3200" spc="-150" dirty="0">
                  <a:solidFill>
                    <a:srgbClr val="8DBA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비활성화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51AC540-6431-B8E1-0CEA-48C17FFCBDA1}"/>
              </a:ext>
            </a:extLst>
          </p:cNvPr>
          <p:cNvGrpSpPr/>
          <p:nvPr/>
        </p:nvGrpSpPr>
        <p:grpSpPr>
          <a:xfrm>
            <a:off x="1485809" y="3389276"/>
            <a:ext cx="8285814" cy="584775"/>
            <a:chOff x="3935116" y="2566678"/>
            <a:chExt cx="8285814" cy="584775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94C08985-505C-8ACC-CD56-51254879C8B9}"/>
                </a:ext>
              </a:extLst>
            </p:cNvPr>
            <p:cNvSpPr/>
            <p:nvPr/>
          </p:nvSpPr>
          <p:spPr>
            <a:xfrm>
              <a:off x="3935116" y="2674307"/>
              <a:ext cx="3549259" cy="369518"/>
            </a:xfrm>
            <a:prstGeom prst="roundRect">
              <a:avLst/>
            </a:prstGeom>
            <a:noFill/>
            <a:ln w="38100">
              <a:solidFill>
                <a:srgbClr val="634E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3B33B82-8CA9-FD8A-3376-B0C21014DFB4}"/>
                </a:ext>
              </a:extLst>
            </p:cNvPr>
            <p:cNvCxnSpPr>
              <a:cxnSpLocks/>
              <a:stCxn id="34" idx="3"/>
              <a:endCxn id="36" idx="1"/>
            </p:cNvCxnSpPr>
            <p:nvPr/>
          </p:nvCxnSpPr>
          <p:spPr>
            <a:xfrm>
              <a:off x="7484375" y="2859066"/>
              <a:ext cx="3489098" cy="0"/>
            </a:xfrm>
            <a:prstGeom prst="straightConnector1">
              <a:avLst/>
            </a:prstGeom>
            <a:ln w="38100">
              <a:solidFill>
                <a:srgbClr val="634E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B15259E-9C92-9F31-B49A-E41DD5A1A203}"/>
                </a:ext>
              </a:extLst>
            </p:cNvPr>
            <p:cNvSpPr txBox="1"/>
            <p:nvPr/>
          </p:nvSpPr>
          <p:spPr>
            <a:xfrm>
              <a:off x="10973473" y="2566678"/>
              <a:ext cx="12474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200" spc="-150" dirty="0" err="1">
                  <a:solidFill>
                    <a:srgbClr val="8DBA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순전파</a:t>
              </a:r>
              <a:endPara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BFF7BAE-6E95-3502-6C24-EB82B7A02601}"/>
              </a:ext>
            </a:extLst>
          </p:cNvPr>
          <p:cNvGrpSpPr/>
          <p:nvPr/>
        </p:nvGrpSpPr>
        <p:grpSpPr>
          <a:xfrm>
            <a:off x="1485808" y="3733373"/>
            <a:ext cx="6725197" cy="584775"/>
            <a:chOff x="3935116" y="2574253"/>
            <a:chExt cx="6725197" cy="584775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330EB213-C6EF-7F01-CF48-F7AF20BE3F8A}"/>
                </a:ext>
              </a:extLst>
            </p:cNvPr>
            <p:cNvSpPr/>
            <p:nvPr/>
          </p:nvSpPr>
          <p:spPr>
            <a:xfrm>
              <a:off x="3935116" y="2674307"/>
              <a:ext cx="4380475" cy="369518"/>
            </a:xfrm>
            <a:prstGeom prst="roundRect">
              <a:avLst/>
            </a:prstGeom>
            <a:noFill/>
            <a:ln w="38100">
              <a:solidFill>
                <a:srgbClr val="634E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A8772E6-0184-40ED-C734-2B8092A9B9AC}"/>
                </a:ext>
              </a:extLst>
            </p:cNvPr>
            <p:cNvCxnSpPr>
              <a:cxnSpLocks/>
              <a:stCxn id="40" idx="3"/>
              <a:endCxn id="42" idx="1"/>
            </p:cNvCxnSpPr>
            <p:nvPr/>
          </p:nvCxnSpPr>
          <p:spPr>
            <a:xfrm>
              <a:off x="8315591" y="2859066"/>
              <a:ext cx="659645" cy="7575"/>
            </a:xfrm>
            <a:prstGeom prst="straightConnector1">
              <a:avLst/>
            </a:prstGeom>
            <a:ln w="38100">
              <a:solidFill>
                <a:srgbClr val="634E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B9D8217-2C30-97B7-9F38-F41D3C239FF6}"/>
                </a:ext>
              </a:extLst>
            </p:cNvPr>
            <p:cNvSpPr txBox="1"/>
            <p:nvPr/>
          </p:nvSpPr>
          <p:spPr>
            <a:xfrm>
              <a:off x="8975236" y="2574253"/>
              <a:ext cx="16850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200" spc="-150" dirty="0">
                  <a:solidFill>
                    <a:srgbClr val="8DBA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손실 계산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702A9FD-59AD-9909-F674-C82B2F62F3DC}"/>
              </a:ext>
            </a:extLst>
          </p:cNvPr>
          <p:cNvGrpSpPr/>
          <p:nvPr/>
        </p:nvGrpSpPr>
        <p:grpSpPr>
          <a:xfrm>
            <a:off x="1867853" y="5204688"/>
            <a:ext cx="6342842" cy="584775"/>
            <a:chOff x="3935117" y="2566678"/>
            <a:chExt cx="6342842" cy="584775"/>
          </a:xfrm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49B23D0A-F4C5-2952-1876-2D8562729937}"/>
                </a:ext>
              </a:extLst>
            </p:cNvPr>
            <p:cNvSpPr/>
            <p:nvPr/>
          </p:nvSpPr>
          <p:spPr>
            <a:xfrm>
              <a:off x="3935117" y="2674307"/>
              <a:ext cx="2991776" cy="369518"/>
            </a:xfrm>
            <a:prstGeom prst="roundRect">
              <a:avLst/>
            </a:prstGeom>
            <a:noFill/>
            <a:ln w="38100">
              <a:solidFill>
                <a:srgbClr val="634E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12D13EA7-82A2-6388-B0D8-7A327BAD356B}"/>
                </a:ext>
              </a:extLst>
            </p:cNvPr>
            <p:cNvCxnSpPr>
              <a:cxnSpLocks/>
              <a:stCxn id="50" idx="3"/>
              <a:endCxn id="52" idx="1"/>
            </p:cNvCxnSpPr>
            <p:nvPr/>
          </p:nvCxnSpPr>
          <p:spPr>
            <a:xfrm>
              <a:off x="6926893" y="2859066"/>
              <a:ext cx="2103609" cy="0"/>
            </a:xfrm>
            <a:prstGeom prst="straightConnector1">
              <a:avLst/>
            </a:prstGeom>
            <a:ln w="38100">
              <a:solidFill>
                <a:srgbClr val="634E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6704C2A-5964-5E01-1D60-D1368C52C3D6}"/>
                </a:ext>
              </a:extLst>
            </p:cNvPr>
            <p:cNvSpPr txBox="1"/>
            <p:nvPr/>
          </p:nvSpPr>
          <p:spPr>
            <a:xfrm>
              <a:off x="9030502" y="2566678"/>
              <a:ext cx="12474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200" spc="-150" dirty="0" err="1">
                  <a:solidFill>
                    <a:srgbClr val="8DBA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역전파</a:t>
              </a:r>
              <a:endPara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4BFB493-BF0C-75CF-A8BD-CA338AF840A3}"/>
              </a:ext>
            </a:extLst>
          </p:cNvPr>
          <p:cNvGrpSpPr/>
          <p:nvPr/>
        </p:nvGrpSpPr>
        <p:grpSpPr>
          <a:xfrm>
            <a:off x="1867853" y="5571249"/>
            <a:ext cx="8239198" cy="584775"/>
            <a:chOff x="3935117" y="2566678"/>
            <a:chExt cx="8239198" cy="584775"/>
          </a:xfrm>
        </p:grpSpPr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1218B788-6745-8EA9-CFB5-CD59498CECEF}"/>
                </a:ext>
              </a:extLst>
            </p:cNvPr>
            <p:cNvSpPr/>
            <p:nvPr/>
          </p:nvSpPr>
          <p:spPr>
            <a:xfrm>
              <a:off x="3935117" y="2674307"/>
              <a:ext cx="2991776" cy="369518"/>
            </a:xfrm>
            <a:prstGeom prst="roundRect">
              <a:avLst/>
            </a:prstGeom>
            <a:noFill/>
            <a:ln w="38100">
              <a:solidFill>
                <a:srgbClr val="634E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395C2F8-875E-1738-FDF0-0750D2E39EC8}"/>
                </a:ext>
              </a:extLst>
            </p:cNvPr>
            <p:cNvCxnSpPr>
              <a:cxnSpLocks/>
              <a:stCxn id="54" idx="3"/>
              <a:endCxn id="56" idx="1"/>
            </p:cNvCxnSpPr>
            <p:nvPr/>
          </p:nvCxnSpPr>
          <p:spPr>
            <a:xfrm>
              <a:off x="6926893" y="2859066"/>
              <a:ext cx="207260" cy="0"/>
            </a:xfrm>
            <a:prstGeom prst="straightConnector1">
              <a:avLst/>
            </a:prstGeom>
            <a:ln w="38100">
              <a:solidFill>
                <a:srgbClr val="634E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9F792B9-206E-8241-08C2-F458AC1A0AB9}"/>
                </a:ext>
              </a:extLst>
            </p:cNvPr>
            <p:cNvSpPr txBox="1"/>
            <p:nvPr/>
          </p:nvSpPr>
          <p:spPr>
            <a:xfrm>
              <a:off x="7134153" y="2566678"/>
              <a:ext cx="50401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200" spc="-150" dirty="0">
                  <a:solidFill>
                    <a:srgbClr val="8DBA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역전파에서 얻은 변화도를 적용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560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35927" y="443003"/>
            <a:ext cx="27478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딥러닝 프로세스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13C06DB-B61E-FEC5-E42C-18816E986BB4}"/>
              </a:ext>
            </a:extLst>
          </p:cNvPr>
          <p:cNvGrpSpPr/>
          <p:nvPr/>
        </p:nvGrpSpPr>
        <p:grpSpPr>
          <a:xfrm>
            <a:off x="2016180" y="2212377"/>
            <a:ext cx="5636035" cy="584776"/>
            <a:chOff x="2016180" y="2212377"/>
            <a:chExt cx="5636035" cy="58477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2A7638E-86FE-0C1F-D0D2-2924EE004DB9}"/>
                </a:ext>
              </a:extLst>
            </p:cNvPr>
            <p:cNvSpPr txBox="1"/>
            <p:nvPr/>
          </p:nvSpPr>
          <p:spPr>
            <a:xfrm>
              <a:off x="2016180" y="2273933"/>
              <a:ext cx="39421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pc="-150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outputs = </a:t>
              </a:r>
              <a:r>
                <a:rPr lang="en-US" altLang="ko-KR" sz="2800" spc="-150" dirty="0">
                  <a:solidFill>
                    <a:srgbClr val="8DBA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model</a:t>
              </a:r>
              <a:r>
                <a:rPr lang="en-US" altLang="ko-KR" sz="2800" spc="-150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(inputs)</a:t>
              </a:r>
              <a:endParaRPr lang="ko-KR" altLang="en-US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68B2A39-CC7C-3B41-D383-605F06F8A1DF}"/>
                </a:ext>
              </a:extLst>
            </p:cNvPr>
            <p:cNvSpPr txBox="1"/>
            <p:nvPr/>
          </p:nvSpPr>
          <p:spPr>
            <a:xfrm>
              <a:off x="6404759" y="2212377"/>
              <a:ext cx="12474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200" spc="-150" dirty="0" err="1">
                  <a:solidFill>
                    <a:srgbClr val="634EEA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순전파</a:t>
              </a:r>
              <a:endParaRPr lang="ko-KR" altLang="en-US" sz="3200" spc="-150" dirty="0">
                <a:solidFill>
                  <a:srgbClr val="634EE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B67B100-47D3-8B7A-B298-51ED4E20B1A8}"/>
              </a:ext>
            </a:extLst>
          </p:cNvPr>
          <p:cNvGrpSpPr/>
          <p:nvPr/>
        </p:nvGrpSpPr>
        <p:grpSpPr>
          <a:xfrm>
            <a:off x="2016180" y="2952614"/>
            <a:ext cx="9074477" cy="584775"/>
            <a:chOff x="2016180" y="2910126"/>
            <a:chExt cx="9074477" cy="58477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41A5DCA-0BBA-05C4-4765-D3F7242F2DCD}"/>
                </a:ext>
              </a:extLst>
            </p:cNvPr>
            <p:cNvSpPr txBox="1"/>
            <p:nvPr/>
          </p:nvSpPr>
          <p:spPr>
            <a:xfrm>
              <a:off x="2016180" y="2964782"/>
              <a:ext cx="35738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pc="-150" dirty="0" err="1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optimizer.</a:t>
              </a:r>
              <a:r>
                <a:rPr lang="en-US" altLang="ko-KR" sz="2800" spc="-150" dirty="0" err="1">
                  <a:solidFill>
                    <a:srgbClr val="8DBA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zero_grad</a:t>
              </a:r>
              <a:r>
                <a:rPr lang="en-US" altLang="ko-KR" sz="2800" spc="-150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()</a:t>
              </a:r>
              <a:endParaRPr lang="ko-KR" altLang="en-US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2E693A5-6E21-2301-707D-1946C84DF417}"/>
                </a:ext>
              </a:extLst>
            </p:cNvPr>
            <p:cNvSpPr txBox="1"/>
            <p:nvPr/>
          </p:nvSpPr>
          <p:spPr>
            <a:xfrm>
              <a:off x="6404759" y="2910126"/>
              <a:ext cx="46858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200" spc="-150" dirty="0">
                  <a:solidFill>
                    <a:srgbClr val="634EEA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모델 매개변수 변화도 초기화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8F8E4A7-84BC-9B68-99D4-532D38C72BC3}"/>
              </a:ext>
            </a:extLst>
          </p:cNvPr>
          <p:cNvGrpSpPr/>
          <p:nvPr/>
        </p:nvGrpSpPr>
        <p:grpSpPr>
          <a:xfrm>
            <a:off x="2016180" y="3710355"/>
            <a:ext cx="7136447" cy="584775"/>
            <a:chOff x="2016180" y="3640043"/>
            <a:chExt cx="7136447" cy="58477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787F392-3AA3-D3E9-8210-E28E0E2EDD59}"/>
                </a:ext>
              </a:extLst>
            </p:cNvPr>
            <p:cNvSpPr txBox="1"/>
            <p:nvPr/>
          </p:nvSpPr>
          <p:spPr>
            <a:xfrm>
              <a:off x="2016180" y="3667371"/>
              <a:ext cx="26849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pc="-150" dirty="0" err="1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optimizer.</a:t>
              </a:r>
              <a:r>
                <a:rPr lang="en-US" altLang="ko-KR" sz="2800" spc="-150" dirty="0" err="1">
                  <a:solidFill>
                    <a:srgbClr val="8DBA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step</a:t>
              </a:r>
              <a:r>
                <a:rPr lang="en-US" altLang="ko-KR" sz="2800" spc="-150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()</a:t>
              </a:r>
              <a:endParaRPr lang="ko-KR" altLang="en-US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CB2CE45-4CAE-A8E0-C98D-FF1F66BF176B}"/>
                </a:ext>
              </a:extLst>
            </p:cNvPr>
            <p:cNvSpPr txBox="1"/>
            <p:nvPr/>
          </p:nvSpPr>
          <p:spPr>
            <a:xfrm>
              <a:off x="6404759" y="3640043"/>
              <a:ext cx="274786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200" spc="-150" dirty="0">
                  <a:solidFill>
                    <a:srgbClr val="634EEA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가중치 업데이트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305D932-C368-A712-CB98-406531C86A59}"/>
              </a:ext>
            </a:extLst>
          </p:cNvPr>
          <p:cNvGrpSpPr/>
          <p:nvPr/>
        </p:nvGrpSpPr>
        <p:grpSpPr>
          <a:xfrm>
            <a:off x="2016180" y="4468097"/>
            <a:ext cx="5636035" cy="584775"/>
            <a:chOff x="2016180" y="4400708"/>
            <a:chExt cx="5636035" cy="58477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0112EA3-A261-20FA-033B-5D79CEE686B9}"/>
                </a:ext>
              </a:extLst>
            </p:cNvPr>
            <p:cNvSpPr txBox="1"/>
            <p:nvPr/>
          </p:nvSpPr>
          <p:spPr>
            <a:xfrm>
              <a:off x="2016180" y="4462263"/>
              <a:ext cx="26545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pc="-150" dirty="0" err="1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loss.</a:t>
              </a:r>
              <a:r>
                <a:rPr lang="en-US" altLang="ko-KR" sz="2800" spc="-150" dirty="0" err="1">
                  <a:solidFill>
                    <a:srgbClr val="8DBA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backward</a:t>
              </a:r>
              <a:r>
                <a:rPr lang="en-US" altLang="ko-KR" sz="2800" spc="-150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()</a:t>
              </a:r>
              <a:endParaRPr lang="ko-KR" altLang="en-US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1C33E29-64F8-5D6C-B40F-4F5FDB2CEE9B}"/>
                </a:ext>
              </a:extLst>
            </p:cNvPr>
            <p:cNvSpPr txBox="1"/>
            <p:nvPr/>
          </p:nvSpPr>
          <p:spPr>
            <a:xfrm>
              <a:off x="6404759" y="4400708"/>
              <a:ext cx="12474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200" spc="-150" dirty="0" err="1">
                  <a:solidFill>
                    <a:srgbClr val="634EEA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역전파</a:t>
              </a:r>
              <a:endParaRPr lang="ko-KR" altLang="en-US" sz="3200" spc="-150" dirty="0">
                <a:solidFill>
                  <a:srgbClr val="634EE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920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35927" y="443003"/>
            <a:ext cx="27478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딥러닝 프로세스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41A5DCA-0BBA-05C4-4765-D3F7242F2DCD}"/>
              </a:ext>
            </a:extLst>
          </p:cNvPr>
          <p:cNvSpPr txBox="1"/>
          <p:nvPr/>
        </p:nvSpPr>
        <p:spPr>
          <a:xfrm>
            <a:off x="935927" y="1016556"/>
            <a:ext cx="2493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optimizer.</a:t>
            </a:r>
            <a:r>
              <a:rPr lang="en-US" altLang="ko-KR" sz="20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zero_grad</a:t>
            </a:r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()</a:t>
            </a:r>
            <a:endParaRPr lang="ko-KR" altLang="en-US" sz="20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29F49AC-8F18-D252-F3E9-FB19417032E1}"/>
              </a:ext>
            </a:extLst>
          </p:cNvPr>
          <p:cNvGrpSpPr/>
          <p:nvPr/>
        </p:nvGrpSpPr>
        <p:grpSpPr>
          <a:xfrm>
            <a:off x="3336705" y="3874709"/>
            <a:ext cx="5806956" cy="845643"/>
            <a:chOff x="3482562" y="3244334"/>
            <a:chExt cx="5806956" cy="84564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7000733-DC80-83EB-EDDD-A23672EB472D}"/>
                </a:ext>
              </a:extLst>
            </p:cNvPr>
            <p:cNvSpPr txBox="1"/>
            <p:nvPr/>
          </p:nvSpPr>
          <p:spPr>
            <a:xfrm>
              <a:off x="3482562" y="3244334"/>
              <a:ext cx="180530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800" spc="-150" dirty="0" err="1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역전파</a:t>
              </a:r>
              <a:endParaRPr lang="ko-KR" altLang="en-US" sz="4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34F87BE-648A-60C4-3EBF-5E8C2F9B0BE9}"/>
                </a:ext>
              </a:extLst>
            </p:cNvPr>
            <p:cNvSpPr txBox="1"/>
            <p:nvPr/>
          </p:nvSpPr>
          <p:spPr>
            <a:xfrm>
              <a:off x="6281450" y="3258980"/>
              <a:ext cx="300806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800" spc="-150" dirty="0" err="1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zero_grad</a:t>
              </a:r>
              <a:endParaRPr lang="ko-KR" altLang="en-US" sz="4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A540A329-C0E1-7A26-5A78-916CE65DB411}"/>
                </a:ext>
              </a:extLst>
            </p:cNvPr>
            <p:cNvSpPr/>
            <p:nvPr/>
          </p:nvSpPr>
          <p:spPr>
            <a:xfrm>
              <a:off x="5363921" y="3568065"/>
              <a:ext cx="841472" cy="212828"/>
            </a:xfrm>
            <a:prstGeom prst="rightArrow">
              <a:avLst/>
            </a:prstGeom>
            <a:solidFill>
              <a:srgbClr val="634EE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sz="2800"/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226DE4C2-F4F2-90BD-75CF-6E98D9112E9F}"/>
                </a:ext>
              </a:extLst>
            </p:cNvPr>
            <p:cNvCxnSpPr>
              <a:stCxn id="20" idx="0"/>
              <a:endCxn id="19" idx="0"/>
            </p:cNvCxnSpPr>
            <p:nvPr/>
          </p:nvCxnSpPr>
          <p:spPr>
            <a:xfrm rot="16200000" flipV="1">
              <a:off x="6078026" y="1551521"/>
              <a:ext cx="14646" cy="3400271"/>
            </a:xfrm>
            <a:prstGeom prst="curvedConnector3">
              <a:avLst>
                <a:gd name="adj1" fmla="val 1660836"/>
              </a:avLst>
            </a:prstGeom>
            <a:ln w="28575">
              <a:solidFill>
                <a:srgbClr val="634E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6503EA0-903B-DF63-AB99-DD3E45A7D7FE}"/>
              </a:ext>
            </a:extLst>
          </p:cNvPr>
          <p:cNvSpPr txBox="1"/>
          <p:nvPr/>
        </p:nvSpPr>
        <p:spPr>
          <a:xfrm>
            <a:off x="3753051" y="2616005"/>
            <a:ext cx="4685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634EE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 매개변수 변화도 초기화</a:t>
            </a:r>
          </a:p>
        </p:txBody>
      </p:sp>
    </p:spTree>
    <p:extLst>
      <p:ext uri="{BB962C8B-B14F-4D97-AF65-F5344CB8AC3E}">
        <p14:creationId xmlns:p14="http://schemas.microsoft.com/office/powerpoint/2010/main" val="3601045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35927" y="443003"/>
            <a:ext cx="27478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딥러닝 프로세스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7EFB07-D0B7-4EB7-B8B4-1B5B460C6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182" y="3453734"/>
            <a:ext cx="8041710" cy="215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B5F6EC-F0EC-8D97-28D9-2A3C93C6F8C8}"/>
              </a:ext>
            </a:extLst>
          </p:cNvPr>
          <p:cNvSpPr txBox="1"/>
          <p:nvPr/>
        </p:nvSpPr>
        <p:spPr>
          <a:xfrm>
            <a:off x="6075270" y="2576571"/>
            <a:ext cx="3243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save </a:t>
            </a:r>
            <a:r>
              <a:rPr lang="en-US" altLang="ko-KR" sz="3200" b="1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param.grad</a:t>
            </a:r>
            <a:endParaRPr lang="ko-KR" altLang="en-US" sz="3200" b="1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379950-2F2B-A612-EFDA-792A6611C791}"/>
              </a:ext>
            </a:extLst>
          </p:cNvPr>
          <p:cNvSpPr txBox="1"/>
          <p:nvPr/>
        </p:nvSpPr>
        <p:spPr>
          <a:xfrm>
            <a:off x="935927" y="1016556"/>
            <a:ext cx="2493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optimizer.</a:t>
            </a:r>
            <a:r>
              <a:rPr lang="en-US" altLang="ko-KR" sz="20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zero_grad</a:t>
            </a:r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()</a:t>
            </a:r>
            <a:endParaRPr lang="ko-KR" altLang="en-US" sz="20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875802-38AD-8406-BE45-5AB36642DA83}"/>
              </a:ext>
            </a:extLst>
          </p:cNvPr>
          <p:cNvSpPr txBox="1"/>
          <p:nvPr/>
        </p:nvSpPr>
        <p:spPr>
          <a:xfrm>
            <a:off x="3053457" y="2611582"/>
            <a:ext cx="2654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loss.</a:t>
            </a:r>
            <a:r>
              <a:rPr lang="en-US" altLang="ko-KR" sz="28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backward</a:t>
            </a:r>
            <a:r>
              <a:rPr lang="en-US" altLang="ko-KR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()</a:t>
            </a:r>
            <a:endParaRPr lang="ko-KR" altLang="en-US" sz="28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8E676B9-A224-4708-2AD8-B04535F91FBA}"/>
              </a:ext>
            </a:extLst>
          </p:cNvPr>
          <p:cNvCxnSpPr>
            <a:stCxn id="15" idx="3"/>
            <a:endCxn id="3" idx="1"/>
          </p:cNvCxnSpPr>
          <p:nvPr/>
        </p:nvCxnSpPr>
        <p:spPr>
          <a:xfrm flipV="1">
            <a:off x="5707966" y="2868959"/>
            <a:ext cx="367304" cy="4233"/>
          </a:xfrm>
          <a:prstGeom prst="straightConnector1">
            <a:avLst/>
          </a:prstGeom>
          <a:ln w="38100">
            <a:solidFill>
              <a:srgbClr val="634E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604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35927" y="443003"/>
            <a:ext cx="27478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딥러닝 프로세스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9379950-2F2B-A612-EFDA-792A6611C791}"/>
              </a:ext>
            </a:extLst>
          </p:cNvPr>
          <p:cNvSpPr txBox="1"/>
          <p:nvPr/>
        </p:nvSpPr>
        <p:spPr>
          <a:xfrm>
            <a:off x="935927" y="1016556"/>
            <a:ext cx="2493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optimizer.</a:t>
            </a:r>
            <a:r>
              <a:rPr lang="en-US" altLang="ko-KR" sz="20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zero_grad</a:t>
            </a:r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()</a:t>
            </a:r>
            <a:endParaRPr lang="ko-KR" altLang="en-US" sz="20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18FFDC-500E-FC68-E69A-CE4A6CF3A650}"/>
              </a:ext>
            </a:extLst>
          </p:cNvPr>
          <p:cNvSpPr txBox="1"/>
          <p:nvPr/>
        </p:nvSpPr>
        <p:spPr>
          <a:xfrm>
            <a:off x="4029761" y="2975445"/>
            <a:ext cx="4132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param.</a:t>
            </a:r>
            <a:r>
              <a:rPr lang="en-US" altLang="ko-KR" sz="28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grad</a:t>
            </a:r>
            <a:r>
              <a:rPr lang="en-US" altLang="ko-KR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= </a:t>
            </a:r>
            <a:r>
              <a:rPr lang="ko-KR" altLang="en-US" sz="28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변화도</a:t>
            </a:r>
            <a:r>
              <a:rPr lang="en-US" altLang="ko-KR" sz="28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28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800" spc="-150" dirty="0">
                <a:solidFill>
                  <a:srgbClr val="523BE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 X )</a:t>
            </a:r>
            <a:endParaRPr lang="ko-KR" altLang="en-US" sz="2800" spc="-150" dirty="0">
              <a:solidFill>
                <a:srgbClr val="523BE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BF6B81-DD7E-0E67-1616-B2F69F5FA986}"/>
              </a:ext>
            </a:extLst>
          </p:cNvPr>
          <p:cNvSpPr txBox="1"/>
          <p:nvPr/>
        </p:nvSpPr>
        <p:spPr>
          <a:xfrm>
            <a:off x="4029761" y="3663086"/>
            <a:ext cx="4312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param.</a:t>
            </a:r>
            <a:r>
              <a:rPr lang="en-US" altLang="ko-KR" sz="28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grad</a:t>
            </a:r>
            <a:r>
              <a:rPr lang="en-US" altLang="ko-KR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+= </a:t>
            </a:r>
            <a:r>
              <a:rPr lang="ko-KR" altLang="en-US" sz="28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변화도</a:t>
            </a:r>
            <a:r>
              <a:rPr lang="en-US" altLang="ko-KR" sz="28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</a:t>
            </a:r>
            <a:r>
              <a:rPr lang="en-US" altLang="ko-KR" sz="2800" spc="-150" dirty="0">
                <a:solidFill>
                  <a:srgbClr val="523BE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 O )</a:t>
            </a:r>
            <a:endParaRPr lang="ko-KR" altLang="en-US" sz="2800" spc="-150" dirty="0">
              <a:solidFill>
                <a:srgbClr val="523BE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709150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981</Words>
  <Application>Microsoft Office PowerPoint</Application>
  <PresentationFormat>와이드스크린</PresentationFormat>
  <Paragraphs>181</Paragraphs>
  <Slides>27</Slides>
  <Notes>0</Notes>
  <HiddenSlides>2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맑은 고딕</vt:lpstr>
      <vt:lpstr>JetBrains Mono</vt:lpstr>
      <vt:lpstr>나눔스퀘어 ExtraBold</vt:lpstr>
      <vt:lpstr>나눔스퀘어 Bold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황현성</cp:lastModifiedBy>
  <cp:revision>5</cp:revision>
  <dcterms:created xsi:type="dcterms:W3CDTF">2017-05-29T09:12:16Z</dcterms:created>
  <dcterms:modified xsi:type="dcterms:W3CDTF">2024-01-10T03:35:51Z</dcterms:modified>
</cp:coreProperties>
</file>