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76" r:id="rId2"/>
    <p:sldId id="311" r:id="rId3"/>
    <p:sldId id="319" r:id="rId4"/>
    <p:sldId id="336" r:id="rId5"/>
    <p:sldId id="335" r:id="rId6"/>
    <p:sldId id="320" r:id="rId7"/>
    <p:sldId id="334" r:id="rId8"/>
    <p:sldId id="321" r:id="rId9"/>
    <p:sldId id="328" r:id="rId10"/>
    <p:sldId id="322" r:id="rId11"/>
    <p:sldId id="323" r:id="rId12"/>
    <p:sldId id="324" r:id="rId13"/>
    <p:sldId id="325" r:id="rId14"/>
    <p:sldId id="326" r:id="rId15"/>
    <p:sldId id="327" r:id="rId16"/>
    <p:sldId id="331" r:id="rId17"/>
    <p:sldId id="330" r:id="rId18"/>
    <p:sldId id="329" r:id="rId19"/>
    <p:sldId id="304" r:id="rId20"/>
    <p:sldId id="314" r:id="rId21"/>
    <p:sldId id="317" r:id="rId22"/>
    <p:sldId id="337" r:id="rId23"/>
    <p:sldId id="313" r:id="rId24"/>
    <p:sldId id="302" r:id="rId2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DA54"/>
    <a:srgbClr val="FDE23D"/>
    <a:srgbClr val="FBE8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65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97CBBF-5475-4DFB-9747-5D768015A2D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A8974E3B-217A-498E-B3D0-27D0AFD34F28}">
      <dgm:prSet phldrT="[Texto]"/>
      <dgm:spPr/>
      <dgm:t>
        <a:bodyPr/>
        <a:lstStyle/>
        <a:p>
          <a:r>
            <a:rPr lang="es-AR" dirty="0" smtClean="0"/>
            <a:t>1- </a:t>
          </a:r>
          <a:r>
            <a:rPr lang="es-AR" dirty="0" err="1" smtClean="0"/>
            <a:t>Working</a:t>
          </a:r>
          <a:endParaRPr lang="es-AR" dirty="0" smtClean="0"/>
        </a:p>
        <a:p>
          <a:r>
            <a:rPr lang="es-AR" dirty="0" smtClean="0"/>
            <a:t>directorio</a:t>
          </a:r>
          <a:endParaRPr lang="es-AR" dirty="0"/>
        </a:p>
      </dgm:t>
    </dgm:pt>
    <dgm:pt modelId="{8B46969E-159A-4F45-AC35-98AFC9D41C11}" type="parTrans" cxnId="{F14DA0EB-A3FE-4170-9D16-F2A4F9B498DE}">
      <dgm:prSet/>
      <dgm:spPr/>
      <dgm:t>
        <a:bodyPr/>
        <a:lstStyle/>
        <a:p>
          <a:endParaRPr lang="es-AR"/>
        </a:p>
      </dgm:t>
    </dgm:pt>
    <dgm:pt modelId="{A7805DCC-F2C6-4622-902E-CB390299A6CB}" type="sibTrans" cxnId="{F14DA0EB-A3FE-4170-9D16-F2A4F9B498DE}">
      <dgm:prSet/>
      <dgm:spPr/>
      <dgm:t>
        <a:bodyPr/>
        <a:lstStyle/>
        <a:p>
          <a:endParaRPr lang="es-AR"/>
        </a:p>
      </dgm:t>
    </dgm:pt>
    <dgm:pt modelId="{71C5779F-3CE2-4F7F-A1B4-1DF7AD0DC9AF}">
      <dgm:prSet phldrT="[Texto]"/>
      <dgm:spPr/>
      <dgm:t>
        <a:bodyPr/>
        <a:lstStyle/>
        <a:p>
          <a:r>
            <a:rPr lang="es-AR" dirty="0" err="1" smtClean="0"/>
            <a:t>Git</a:t>
          </a:r>
          <a:r>
            <a:rPr lang="es-AR" dirty="0" smtClean="0"/>
            <a:t> </a:t>
          </a:r>
          <a:r>
            <a:rPr lang="es-AR" dirty="0" err="1" smtClean="0"/>
            <a:t>add</a:t>
          </a:r>
          <a:endParaRPr lang="es-AR" dirty="0"/>
        </a:p>
      </dgm:t>
    </dgm:pt>
    <dgm:pt modelId="{5648405A-2287-4AD7-B1A2-B875B4336816}" type="parTrans" cxnId="{157889B8-17BD-4EC9-96E6-225B94150C62}">
      <dgm:prSet/>
      <dgm:spPr/>
      <dgm:t>
        <a:bodyPr/>
        <a:lstStyle/>
        <a:p>
          <a:endParaRPr lang="es-AR"/>
        </a:p>
      </dgm:t>
    </dgm:pt>
    <dgm:pt modelId="{4491F467-B106-4897-B9EC-429E428DB09B}" type="sibTrans" cxnId="{157889B8-17BD-4EC9-96E6-225B94150C62}">
      <dgm:prSet/>
      <dgm:spPr/>
      <dgm:t>
        <a:bodyPr/>
        <a:lstStyle/>
        <a:p>
          <a:endParaRPr lang="es-AR"/>
        </a:p>
      </dgm:t>
    </dgm:pt>
    <dgm:pt modelId="{4A371807-3025-4BC0-8074-5441A526E694}">
      <dgm:prSet phldrT="[Texto]"/>
      <dgm:spPr/>
      <dgm:t>
        <a:bodyPr/>
        <a:lstStyle/>
        <a:p>
          <a:r>
            <a:rPr lang="es-AR" dirty="0" smtClean="0"/>
            <a:t>2- </a:t>
          </a:r>
          <a:r>
            <a:rPr lang="es-AR" dirty="0" err="1" smtClean="0"/>
            <a:t>Staging</a:t>
          </a:r>
          <a:r>
            <a:rPr lang="es-AR" dirty="0" smtClean="0"/>
            <a:t> área</a:t>
          </a:r>
        </a:p>
        <a:p>
          <a:endParaRPr lang="es-AR" dirty="0"/>
        </a:p>
      </dgm:t>
    </dgm:pt>
    <dgm:pt modelId="{4C6DB1B5-61F0-4227-B8B8-84FB923070F2}" type="parTrans" cxnId="{4240CE35-4433-47E7-A7D5-02F14A973D4B}">
      <dgm:prSet/>
      <dgm:spPr/>
      <dgm:t>
        <a:bodyPr/>
        <a:lstStyle/>
        <a:p>
          <a:endParaRPr lang="es-AR"/>
        </a:p>
      </dgm:t>
    </dgm:pt>
    <dgm:pt modelId="{2815FE1F-3226-47CD-AB61-EDD5F4E42722}" type="sibTrans" cxnId="{4240CE35-4433-47E7-A7D5-02F14A973D4B}">
      <dgm:prSet/>
      <dgm:spPr/>
      <dgm:t>
        <a:bodyPr/>
        <a:lstStyle/>
        <a:p>
          <a:endParaRPr lang="es-AR"/>
        </a:p>
      </dgm:t>
    </dgm:pt>
    <dgm:pt modelId="{807B3D97-F023-4B6C-8927-40A257B401BF}">
      <dgm:prSet phldrT="[Texto]"/>
      <dgm:spPr/>
      <dgm:t>
        <a:bodyPr/>
        <a:lstStyle/>
        <a:p>
          <a:r>
            <a:rPr lang="es-AR" dirty="0" err="1" smtClean="0"/>
            <a:t>Git</a:t>
          </a:r>
          <a:r>
            <a:rPr lang="es-AR" dirty="0" smtClean="0"/>
            <a:t> </a:t>
          </a:r>
          <a:r>
            <a:rPr lang="es-AR" dirty="0" err="1" smtClean="0"/>
            <a:t>commit</a:t>
          </a:r>
          <a:endParaRPr lang="es-AR" dirty="0"/>
        </a:p>
      </dgm:t>
    </dgm:pt>
    <dgm:pt modelId="{80585B7B-417B-4172-B49B-A5B20D1BAE19}" type="parTrans" cxnId="{0608E06B-80FD-4D23-BD34-B112B2BC5983}">
      <dgm:prSet/>
      <dgm:spPr/>
      <dgm:t>
        <a:bodyPr/>
        <a:lstStyle/>
        <a:p>
          <a:endParaRPr lang="es-AR"/>
        </a:p>
      </dgm:t>
    </dgm:pt>
    <dgm:pt modelId="{E18EC837-C0A4-44B5-ABDB-6AA1B576270B}" type="sibTrans" cxnId="{0608E06B-80FD-4D23-BD34-B112B2BC5983}">
      <dgm:prSet/>
      <dgm:spPr/>
      <dgm:t>
        <a:bodyPr/>
        <a:lstStyle/>
        <a:p>
          <a:endParaRPr lang="es-AR"/>
        </a:p>
      </dgm:t>
    </dgm:pt>
    <dgm:pt modelId="{79405653-E394-41A3-B0A2-FAB8E25A9C20}">
      <dgm:prSet phldrT="[Texto]"/>
      <dgm:spPr/>
      <dgm:t>
        <a:bodyPr/>
        <a:lstStyle/>
        <a:p>
          <a:r>
            <a:rPr lang="es-AR" dirty="0" smtClean="0"/>
            <a:t>3- </a:t>
          </a:r>
          <a:r>
            <a:rPr lang="es-AR" dirty="0" err="1" smtClean="0"/>
            <a:t>repository</a:t>
          </a:r>
          <a:endParaRPr lang="es-AR" dirty="0"/>
        </a:p>
      </dgm:t>
    </dgm:pt>
    <dgm:pt modelId="{D9C9366D-D1C5-4CA6-B8D4-BF505212E570}" type="parTrans" cxnId="{A43B1C3A-BF43-48EA-A646-58ED487B6022}">
      <dgm:prSet/>
      <dgm:spPr/>
      <dgm:t>
        <a:bodyPr/>
        <a:lstStyle/>
        <a:p>
          <a:endParaRPr lang="es-AR"/>
        </a:p>
      </dgm:t>
    </dgm:pt>
    <dgm:pt modelId="{7AB2316C-9CD1-427D-9D82-BDE6A1CB7F24}" type="sibTrans" cxnId="{A43B1C3A-BF43-48EA-A646-58ED487B6022}">
      <dgm:prSet/>
      <dgm:spPr/>
      <dgm:t>
        <a:bodyPr/>
        <a:lstStyle/>
        <a:p>
          <a:endParaRPr lang="es-AR"/>
        </a:p>
      </dgm:t>
    </dgm:pt>
    <dgm:pt modelId="{180D444C-B360-4133-A68D-CF8D8C0CD866}">
      <dgm:prSet phldrT="[Texto]"/>
      <dgm:spPr/>
      <dgm:t>
        <a:bodyPr/>
        <a:lstStyle/>
        <a:p>
          <a:endParaRPr lang="es-AR" dirty="0"/>
        </a:p>
      </dgm:t>
    </dgm:pt>
    <dgm:pt modelId="{3235C042-E9EB-41ED-B636-6DB137D79211}" type="parTrans" cxnId="{A7C60D14-555B-4858-A58D-788863C85212}">
      <dgm:prSet/>
      <dgm:spPr/>
      <dgm:t>
        <a:bodyPr/>
        <a:lstStyle/>
        <a:p>
          <a:endParaRPr lang="es-AR"/>
        </a:p>
      </dgm:t>
    </dgm:pt>
    <dgm:pt modelId="{076B52A4-3FBB-4181-9F9E-CB18FDCDE4D8}" type="sibTrans" cxnId="{A7C60D14-555B-4858-A58D-788863C85212}">
      <dgm:prSet/>
      <dgm:spPr/>
      <dgm:t>
        <a:bodyPr/>
        <a:lstStyle/>
        <a:p>
          <a:endParaRPr lang="es-AR"/>
        </a:p>
      </dgm:t>
    </dgm:pt>
    <dgm:pt modelId="{B93CB227-6E17-407E-B686-4B145B1B230D}" type="pres">
      <dgm:prSet presAssocID="{F697CBBF-5475-4DFB-9747-5D768015A2D1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s-AR"/>
        </a:p>
      </dgm:t>
    </dgm:pt>
    <dgm:pt modelId="{BA13F4DE-AF89-4D5E-83DE-4E4502A53D90}" type="pres">
      <dgm:prSet presAssocID="{A8974E3B-217A-498E-B3D0-27D0AFD34F28}" presName="composite" presStyleCnt="0"/>
      <dgm:spPr/>
    </dgm:pt>
    <dgm:pt modelId="{EF6510F2-3474-4524-B264-7E9A1CA740F1}" type="pres">
      <dgm:prSet presAssocID="{A8974E3B-217A-498E-B3D0-27D0AFD34F28}" presName="bentUpArrow1" presStyleLbl="alignImgPlace1" presStyleIdx="0" presStyleCnt="2" custScaleX="62323" custScaleY="79710" custLinFactNeighborX="-29523" custLinFactNeighborY="-36677"/>
      <dgm:spPr/>
    </dgm:pt>
    <dgm:pt modelId="{AC480FB0-9E09-4FCA-A8D9-3BCA06A90AC7}" type="pres">
      <dgm:prSet presAssocID="{A8974E3B-217A-498E-B3D0-27D0AFD34F28}" presName="ParentText" presStyleLbl="node1" presStyleIdx="0" presStyleCnt="3" custScaleX="132074" custScaleY="54120" custLinFactNeighborX="24983" custLinFactNeighborY="-1444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B907A84-50E5-466B-A5D2-C696452CE08D}" type="pres">
      <dgm:prSet presAssocID="{A8974E3B-217A-498E-B3D0-27D0AFD34F28}" presName="ChildText" presStyleLbl="revTx" presStyleIdx="0" presStyleCnt="2" custScaleX="109489" custScaleY="56580" custLinFactNeighborX="-98835" custLinFactNeighborY="5877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030E29D-CC53-4A88-8AF0-A49BB8E83576}" type="pres">
      <dgm:prSet presAssocID="{A7805DCC-F2C6-4622-902E-CB390299A6CB}" presName="sibTrans" presStyleCnt="0"/>
      <dgm:spPr/>
    </dgm:pt>
    <dgm:pt modelId="{9A5BBDDC-FE04-4B09-A241-C7E6A9766CE7}" type="pres">
      <dgm:prSet presAssocID="{4A371807-3025-4BC0-8074-5441A526E694}" presName="composite" presStyleCnt="0"/>
      <dgm:spPr/>
    </dgm:pt>
    <dgm:pt modelId="{8EC9A4BA-491C-4CDA-A1C9-8D05BF5CC447}" type="pres">
      <dgm:prSet presAssocID="{4A371807-3025-4BC0-8074-5441A526E694}" presName="bentUpArrow1" presStyleLbl="alignImgPlace1" presStyleIdx="1" presStyleCnt="2" custFlipVert="0" custFlipHor="1" custScaleX="66384" custScaleY="69340" custLinFactX="62950" custLinFactNeighborX="100000" custLinFactNeighborY="-35225"/>
      <dgm:spPr/>
    </dgm:pt>
    <dgm:pt modelId="{8ECBC1BA-798E-4962-A988-459079D1F5C8}" type="pres">
      <dgm:prSet presAssocID="{4A371807-3025-4BC0-8074-5441A526E694}" presName="ParentText" presStyleLbl="node1" presStyleIdx="1" presStyleCnt="3" custScaleX="95158" custScaleY="56841" custLinFactNeighborX="4844" custLinFactNeighborY="456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D8D202E-6ACA-4CC3-A323-75D49BCF3750}" type="pres">
      <dgm:prSet presAssocID="{4A371807-3025-4BC0-8074-5441A526E694}" presName="ChildText" presStyleLbl="revTx" presStyleIdx="1" presStyleCnt="2" custScaleX="102659" custScaleY="56038" custLinFactNeighborX="14776" custLinFactNeighborY="5914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D4A4EAC-8B08-4314-B07D-7F760B2F5896}" type="pres">
      <dgm:prSet presAssocID="{2815FE1F-3226-47CD-AB61-EDD5F4E42722}" presName="sibTrans" presStyleCnt="0"/>
      <dgm:spPr/>
    </dgm:pt>
    <dgm:pt modelId="{AC378F8A-35A3-497D-8784-AD386D3B5C4A}" type="pres">
      <dgm:prSet presAssocID="{79405653-E394-41A3-B0A2-FAB8E25A9C20}" presName="composite" presStyleCnt="0"/>
      <dgm:spPr/>
    </dgm:pt>
    <dgm:pt modelId="{4B162E8F-2E7E-434A-B8BB-1BDF5CD8B739}" type="pres">
      <dgm:prSet presAssocID="{79405653-E394-41A3-B0A2-FAB8E25A9C20}" presName="ParentText" presStyleLbl="node1" presStyleIdx="2" presStyleCnt="3" custScaleX="80356" custScaleY="45333" custLinFactNeighborX="-50338" custLinFactNeighborY="1887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A43B1C3A-BF43-48EA-A646-58ED487B6022}" srcId="{F697CBBF-5475-4DFB-9747-5D768015A2D1}" destId="{79405653-E394-41A3-B0A2-FAB8E25A9C20}" srcOrd="2" destOrd="0" parTransId="{D9C9366D-D1C5-4CA6-B8D4-BF505212E570}" sibTransId="{7AB2316C-9CD1-427D-9D82-BDE6A1CB7F24}"/>
    <dgm:cxn modelId="{157889B8-17BD-4EC9-96E6-225B94150C62}" srcId="{A8974E3B-217A-498E-B3D0-27D0AFD34F28}" destId="{71C5779F-3CE2-4F7F-A1B4-1DF7AD0DC9AF}" srcOrd="0" destOrd="0" parTransId="{5648405A-2287-4AD7-B1A2-B875B4336816}" sibTransId="{4491F467-B106-4897-B9EC-429E428DB09B}"/>
    <dgm:cxn modelId="{A7C60D14-555B-4858-A58D-788863C85212}" srcId="{4A371807-3025-4BC0-8074-5441A526E694}" destId="{180D444C-B360-4133-A68D-CF8D8C0CD866}" srcOrd="1" destOrd="0" parTransId="{3235C042-E9EB-41ED-B636-6DB137D79211}" sibTransId="{076B52A4-3FBB-4181-9F9E-CB18FDCDE4D8}"/>
    <dgm:cxn modelId="{4240CE35-4433-47E7-A7D5-02F14A973D4B}" srcId="{F697CBBF-5475-4DFB-9747-5D768015A2D1}" destId="{4A371807-3025-4BC0-8074-5441A526E694}" srcOrd="1" destOrd="0" parTransId="{4C6DB1B5-61F0-4227-B8B8-84FB923070F2}" sibTransId="{2815FE1F-3226-47CD-AB61-EDD5F4E42722}"/>
    <dgm:cxn modelId="{F14DA0EB-A3FE-4170-9D16-F2A4F9B498DE}" srcId="{F697CBBF-5475-4DFB-9747-5D768015A2D1}" destId="{A8974E3B-217A-498E-B3D0-27D0AFD34F28}" srcOrd="0" destOrd="0" parTransId="{8B46969E-159A-4F45-AC35-98AFC9D41C11}" sibTransId="{A7805DCC-F2C6-4622-902E-CB390299A6CB}"/>
    <dgm:cxn modelId="{147CCFE2-9234-4F33-8735-4D15A0CBB63F}" type="presOf" srcId="{807B3D97-F023-4B6C-8927-40A257B401BF}" destId="{FD8D202E-6ACA-4CC3-A323-75D49BCF3750}" srcOrd="0" destOrd="0" presId="urn:microsoft.com/office/officeart/2005/8/layout/StepDownProcess"/>
    <dgm:cxn modelId="{62B41504-5E43-4FAE-A4A6-F1A161ED9D73}" type="presOf" srcId="{A8974E3B-217A-498E-B3D0-27D0AFD34F28}" destId="{AC480FB0-9E09-4FCA-A8D9-3BCA06A90AC7}" srcOrd="0" destOrd="0" presId="urn:microsoft.com/office/officeart/2005/8/layout/StepDownProcess"/>
    <dgm:cxn modelId="{0608E06B-80FD-4D23-BD34-B112B2BC5983}" srcId="{4A371807-3025-4BC0-8074-5441A526E694}" destId="{807B3D97-F023-4B6C-8927-40A257B401BF}" srcOrd="0" destOrd="0" parTransId="{80585B7B-417B-4172-B49B-A5B20D1BAE19}" sibTransId="{E18EC837-C0A4-44B5-ABDB-6AA1B576270B}"/>
    <dgm:cxn modelId="{AD146A29-D445-48AD-99C9-C90BFC7ED2BC}" type="presOf" srcId="{79405653-E394-41A3-B0A2-FAB8E25A9C20}" destId="{4B162E8F-2E7E-434A-B8BB-1BDF5CD8B739}" srcOrd="0" destOrd="0" presId="urn:microsoft.com/office/officeart/2005/8/layout/StepDownProcess"/>
    <dgm:cxn modelId="{36F20DD6-69C9-4674-9339-6257027DA6B2}" type="presOf" srcId="{4A371807-3025-4BC0-8074-5441A526E694}" destId="{8ECBC1BA-798E-4962-A988-459079D1F5C8}" srcOrd="0" destOrd="0" presId="urn:microsoft.com/office/officeart/2005/8/layout/StepDownProcess"/>
    <dgm:cxn modelId="{7B577630-F716-4F2E-BF53-5B518EB89364}" type="presOf" srcId="{F697CBBF-5475-4DFB-9747-5D768015A2D1}" destId="{B93CB227-6E17-407E-B686-4B145B1B230D}" srcOrd="0" destOrd="0" presId="urn:microsoft.com/office/officeart/2005/8/layout/StepDownProcess"/>
    <dgm:cxn modelId="{A533BAEC-81C6-403B-9285-0CAEA0C37644}" type="presOf" srcId="{180D444C-B360-4133-A68D-CF8D8C0CD866}" destId="{FD8D202E-6ACA-4CC3-A323-75D49BCF3750}" srcOrd="0" destOrd="1" presId="urn:microsoft.com/office/officeart/2005/8/layout/StepDownProcess"/>
    <dgm:cxn modelId="{55D139AA-8D97-4AF8-9C2B-69BE058BFF1F}" type="presOf" srcId="{71C5779F-3CE2-4F7F-A1B4-1DF7AD0DC9AF}" destId="{FB907A84-50E5-466B-A5D2-C696452CE08D}" srcOrd="0" destOrd="0" presId="urn:microsoft.com/office/officeart/2005/8/layout/StepDownProcess"/>
    <dgm:cxn modelId="{3276D542-8FE9-4C4E-93BA-AB708AD9F613}" type="presParOf" srcId="{B93CB227-6E17-407E-B686-4B145B1B230D}" destId="{BA13F4DE-AF89-4D5E-83DE-4E4502A53D90}" srcOrd="0" destOrd="0" presId="urn:microsoft.com/office/officeart/2005/8/layout/StepDownProcess"/>
    <dgm:cxn modelId="{FF87C7D8-9B0A-4BB2-A1AC-602C4B9068E7}" type="presParOf" srcId="{BA13F4DE-AF89-4D5E-83DE-4E4502A53D90}" destId="{EF6510F2-3474-4524-B264-7E9A1CA740F1}" srcOrd="0" destOrd="0" presId="urn:microsoft.com/office/officeart/2005/8/layout/StepDownProcess"/>
    <dgm:cxn modelId="{5DF68AEC-0A08-4022-9733-1252FE3D9205}" type="presParOf" srcId="{BA13F4DE-AF89-4D5E-83DE-4E4502A53D90}" destId="{AC480FB0-9E09-4FCA-A8D9-3BCA06A90AC7}" srcOrd="1" destOrd="0" presId="urn:microsoft.com/office/officeart/2005/8/layout/StepDownProcess"/>
    <dgm:cxn modelId="{6BCE5A66-1C25-4635-B686-032FA84DE19D}" type="presParOf" srcId="{BA13F4DE-AF89-4D5E-83DE-4E4502A53D90}" destId="{FB907A84-50E5-466B-A5D2-C696452CE08D}" srcOrd="2" destOrd="0" presId="urn:microsoft.com/office/officeart/2005/8/layout/StepDownProcess"/>
    <dgm:cxn modelId="{DDF3AB27-B790-4467-BF97-78E46AC06847}" type="presParOf" srcId="{B93CB227-6E17-407E-B686-4B145B1B230D}" destId="{8030E29D-CC53-4A88-8AF0-A49BB8E83576}" srcOrd="1" destOrd="0" presId="urn:microsoft.com/office/officeart/2005/8/layout/StepDownProcess"/>
    <dgm:cxn modelId="{E9CBA294-CB84-46F2-AA7F-35CDA22E83D3}" type="presParOf" srcId="{B93CB227-6E17-407E-B686-4B145B1B230D}" destId="{9A5BBDDC-FE04-4B09-A241-C7E6A9766CE7}" srcOrd="2" destOrd="0" presId="urn:microsoft.com/office/officeart/2005/8/layout/StepDownProcess"/>
    <dgm:cxn modelId="{38C357AE-E71B-47F7-8D8C-A700A5B04AF1}" type="presParOf" srcId="{9A5BBDDC-FE04-4B09-A241-C7E6A9766CE7}" destId="{8EC9A4BA-491C-4CDA-A1C9-8D05BF5CC447}" srcOrd="0" destOrd="0" presId="urn:microsoft.com/office/officeart/2005/8/layout/StepDownProcess"/>
    <dgm:cxn modelId="{54EB53F0-BD04-4E2B-9BA2-D0A116738117}" type="presParOf" srcId="{9A5BBDDC-FE04-4B09-A241-C7E6A9766CE7}" destId="{8ECBC1BA-798E-4962-A988-459079D1F5C8}" srcOrd="1" destOrd="0" presId="urn:microsoft.com/office/officeart/2005/8/layout/StepDownProcess"/>
    <dgm:cxn modelId="{F8E0F248-464C-42BF-B113-72FB051463C4}" type="presParOf" srcId="{9A5BBDDC-FE04-4B09-A241-C7E6A9766CE7}" destId="{FD8D202E-6ACA-4CC3-A323-75D49BCF3750}" srcOrd="2" destOrd="0" presId="urn:microsoft.com/office/officeart/2005/8/layout/StepDownProcess"/>
    <dgm:cxn modelId="{5A77EAFA-BA4D-4B4C-B207-EBE3D09E525E}" type="presParOf" srcId="{B93CB227-6E17-407E-B686-4B145B1B230D}" destId="{7D4A4EAC-8B08-4314-B07D-7F760B2F5896}" srcOrd="3" destOrd="0" presId="urn:microsoft.com/office/officeart/2005/8/layout/StepDownProcess"/>
    <dgm:cxn modelId="{4CFBBBBB-33A9-4D1B-83F4-15BC39E6CAE9}" type="presParOf" srcId="{B93CB227-6E17-407E-B686-4B145B1B230D}" destId="{AC378F8A-35A3-497D-8784-AD386D3B5C4A}" srcOrd="4" destOrd="0" presId="urn:microsoft.com/office/officeart/2005/8/layout/StepDownProcess"/>
    <dgm:cxn modelId="{48BC7F52-27A1-4931-9CA5-3E433EA5F5B3}" type="presParOf" srcId="{AC378F8A-35A3-497D-8784-AD386D3B5C4A}" destId="{4B162E8F-2E7E-434A-B8BB-1BDF5CD8B739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6510F2-3474-4524-B264-7E9A1CA740F1}">
      <dsp:nvSpPr>
        <dsp:cNvPr id="0" name=""/>
        <dsp:cNvSpPr/>
      </dsp:nvSpPr>
      <dsp:spPr>
        <a:xfrm rot="5400000">
          <a:off x="415556" y="1309247"/>
          <a:ext cx="1100720" cy="97978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480FB0-9E09-4FCA-A8D9-3BCA06A90AC7}">
      <dsp:nvSpPr>
        <dsp:cNvPr id="0" name=""/>
        <dsp:cNvSpPr/>
      </dsp:nvSpPr>
      <dsp:spPr>
        <a:xfrm>
          <a:off x="581704" y="126992"/>
          <a:ext cx="3070237" cy="88062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kern="1200" dirty="0" smtClean="0"/>
            <a:t>1- </a:t>
          </a:r>
          <a:r>
            <a:rPr lang="es-AR" sz="2000" kern="1200" dirty="0" err="1" smtClean="0"/>
            <a:t>Working</a:t>
          </a:r>
          <a:endParaRPr lang="es-AR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kern="1200" dirty="0" smtClean="0"/>
            <a:t>directorio</a:t>
          </a:r>
          <a:endParaRPr lang="es-AR" sz="2000" kern="1200" dirty="0"/>
        </a:p>
      </dsp:txBody>
      <dsp:txXfrm>
        <a:off x="624700" y="169988"/>
        <a:ext cx="2984245" cy="794631"/>
      </dsp:txXfrm>
    </dsp:sp>
    <dsp:sp modelId="{FB907A84-50E5-466B-A5D2-C696452CE08D}">
      <dsp:nvSpPr>
        <dsp:cNvPr id="0" name=""/>
        <dsp:cNvSpPr/>
      </dsp:nvSpPr>
      <dsp:spPr>
        <a:xfrm>
          <a:off x="947140" y="1202469"/>
          <a:ext cx="1851149" cy="744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600" kern="1200" dirty="0" err="1" smtClean="0"/>
            <a:t>Git</a:t>
          </a:r>
          <a:r>
            <a:rPr lang="es-AR" sz="1600" kern="1200" dirty="0" smtClean="0"/>
            <a:t> </a:t>
          </a:r>
          <a:r>
            <a:rPr lang="es-AR" sz="1600" kern="1200" dirty="0" err="1" smtClean="0"/>
            <a:t>add</a:t>
          </a:r>
          <a:endParaRPr lang="es-AR" sz="1600" kern="1200" dirty="0"/>
        </a:p>
      </dsp:txBody>
      <dsp:txXfrm>
        <a:off x="947140" y="1202469"/>
        <a:ext cx="1851149" cy="744111"/>
      </dsp:txXfrm>
    </dsp:sp>
    <dsp:sp modelId="{8EC9A4BA-491C-4CDA-A1C9-8D05BF5CC447}">
      <dsp:nvSpPr>
        <dsp:cNvPr id="0" name=""/>
        <dsp:cNvSpPr/>
      </dsp:nvSpPr>
      <dsp:spPr>
        <a:xfrm rot="16200000" flipH="1">
          <a:off x="5158923" y="2633995"/>
          <a:ext cx="957520" cy="104363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CBC1BA-798E-4962-A988-459079D1F5C8}">
      <dsp:nvSpPr>
        <dsp:cNvPr id="0" name=""/>
        <dsp:cNvSpPr/>
      </dsp:nvSpPr>
      <dsp:spPr>
        <a:xfrm>
          <a:off x="2258363" y="1750831"/>
          <a:ext cx="2212075" cy="92489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kern="1200" dirty="0" smtClean="0"/>
            <a:t>2- </a:t>
          </a:r>
          <a:r>
            <a:rPr lang="es-AR" sz="2000" kern="1200" dirty="0" err="1" smtClean="0"/>
            <a:t>Staging</a:t>
          </a:r>
          <a:r>
            <a:rPr lang="es-AR" sz="2000" kern="1200" dirty="0" smtClean="0"/>
            <a:t> área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2000" kern="1200" dirty="0"/>
        </a:p>
      </dsp:txBody>
      <dsp:txXfrm>
        <a:off x="2303521" y="1795989"/>
        <a:ext cx="2121759" cy="834582"/>
      </dsp:txXfrm>
    </dsp:sp>
    <dsp:sp modelId="{FD8D202E-6ACA-4CC3-A323-75D49BCF3750}">
      <dsp:nvSpPr>
        <dsp:cNvPr id="0" name=""/>
        <dsp:cNvSpPr/>
      </dsp:nvSpPr>
      <dsp:spPr>
        <a:xfrm>
          <a:off x="4423826" y="2547518"/>
          <a:ext cx="1735673" cy="736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600" kern="1200" dirty="0" err="1" smtClean="0"/>
            <a:t>Git</a:t>
          </a:r>
          <a:r>
            <a:rPr lang="es-AR" sz="1600" kern="1200" dirty="0" smtClean="0"/>
            <a:t> </a:t>
          </a:r>
          <a:r>
            <a:rPr lang="es-AR" sz="1600" kern="1200" dirty="0" err="1" smtClean="0"/>
            <a:t>commit</a:t>
          </a:r>
          <a:endParaRPr lang="es-A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AR" sz="1600" kern="1200" dirty="0"/>
        </a:p>
      </dsp:txBody>
      <dsp:txXfrm>
        <a:off x="4423826" y="2547518"/>
        <a:ext cx="1735673" cy="736983"/>
      </dsp:txXfrm>
    </dsp:sp>
    <dsp:sp modelId="{4B162E8F-2E7E-434A-B8BB-1BDF5CD8B739}">
      <dsp:nvSpPr>
        <dsp:cNvPr id="0" name=""/>
        <dsp:cNvSpPr/>
      </dsp:nvSpPr>
      <dsp:spPr>
        <a:xfrm>
          <a:off x="3120401" y="3248649"/>
          <a:ext cx="1867983" cy="73764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kern="1200" dirty="0" smtClean="0"/>
            <a:t>3- </a:t>
          </a:r>
          <a:r>
            <a:rPr lang="es-AR" sz="2000" kern="1200" dirty="0" err="1" smtClean="0"/>
            <a:t>repository</a:t>
          </a:r>
          <a:endParaRPr lang="es-AR" sz="2000" kern="1200" dirty="0"/>
        </a:p>
      </dsp:txBody>
      <dsp:txXfrm>
        <a:off x="3156416" y="3284664"/>
        <a:ext cx="1795953" cy="6656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BE8C58-22A4-4B46-91FB-20BA2CD12ABB}" type="datetimeFigureOut">
              <a:rPr lang="es-AR" smtClean="0"/>
              <a:t>29/11/2021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ED687-2B03-400F-8981-3FC49579929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46432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7968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8998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18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7750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7888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3836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1863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88333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8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4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93323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9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8" name="Google Shape;48;p49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4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55514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" name="Google Shape;14;p3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54019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1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7" name="Google Shape;17;p41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8" name="Google Shape;18;p4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15843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2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1" name="Google Shape;21;p4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619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5" name="Google Shape;25;p43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6" name="Google Shape;26;p4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36648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36079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5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2" name="Google Shape;32;p45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" name="Google Shape;33;p4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742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6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6" name="Google Shape;36;p4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27907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7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47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0" name="Google Shape;40;p47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1" name="Google Shape;41;p47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4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93711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391563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5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8B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Google Shape;87;p1"/>
          <p:cNvCxnSpPr/>
          <p:nvPr/>
        </p:nvCxnSpPr>
        <p:spPr>
          <a:xfrm rot="10800000">
            <a:off x="812947" y="3971151"/>
            <a:ext cx="2529200" cy="320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8" name="Google Shape;88;p1"/>
          <p:cNvSpPr txBox="1"/>
          <p:nvPr/>
        </p:nvSpPr>
        <p:spPr>
          <a:xfrm>
            <a:off x="770800" y="4060733"/>
            <a:ext cx="10650400" cy="12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0000" rIns="121900" bIns="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AR" sz="1867" ker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2021</a:t>
            </a:r>
            <a:endParaRPr sz="1867" kern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="" xmlns:a16="http://schemas.microsoft.com/office/drawing/2014/main" id="{100431DE-592F-4B60-ADC0-078178FAF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75379"/>
            <a:ext cx="12192000" cy="7240999"/>
          </a:xfrm>
          <a:prstGeom prst="rect">
            <a:avLst/>
          </a:prstGeom>
        </p:spPr>
      </p:pic>
      <p:pic>
        <p:nvPicPr>
          <p:cNvPr id="14" name="Google Shape;86;p1">
            <a:extLst>
              <a:ext uri="{FF2B5EF4-FFF2-40B4-BE49-F238E27FC236}">
                <a16:creationId xmlns="" xmlns:a16="http://schemas.microsoft.com/office/drawing/2014/main" id="{D1C42E67-3D80-42A0-B821-78FA879DAF7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96755" y="4911752"/>
            <a:ext cx="1900933" cy="65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5922;g9aee52a20c_0_2718">
            <a:extLst>
              <a:ext uri="{FF2B5EF4-FFF2-40B4-BE49-F238E27FC236}">
                <a16:creationId xmlns="" xmlns:a16="http://schemas.microsoft.com/office/drawing/2014/main" id="{F0B26422-4461-4603-B7B2-574ED681DC7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50629"/>
          <a:stretch/>
        </p:blipFill>
        <p:spPr>
          <a:xfrm>
            <a:off x="6915518" y="4729489"/>
            <a:ext cx="1395837" cy="102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GUIA de INICIO RAPIDO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Rectángulo 3"/>
          <p:cNvSpPr/>
          <p:nvPr/>
        </p:nvSpPr>
        <p:spPr>
          <a:xfrm>
            <a:off x="977900" y="2195168"/>
            <a:ext cx="9728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Crear y utilizar un repositorio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Iniciar y administrar una nueva sucursal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Realizar cambios en un archivo y enviarlos a </a:t>
            </a:r>
            <a:r>
              <a:rPr lang="es-MX" dirty="0" err="1"/>
              <a:t>GitHub</a:t>
            </a:r>
            <a:r>
              <a:rPr lang="es-MX" dirty="0"/>
              <a:t> como confirmaciones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Abrir y combinar una solicitud de </a:t>
            </a:r>
            <a:r>
              <a:rPr lang="es-MX" dirty="0" smtClean="0"/>
              <a:t>extracción</a:t>
            </a:r>
          </a:p>
          <a:p>
            <a:endParaRPr lang="es-MX" dirty="0"/>
          </a:p>
          <a:p>
            <a:r>
              <a:rPr lang="es-MX" dirty="0"/>
              <a:t>Para completar este tutorial, necesitas una </a:t>
            </a:r>
            <a:r>
              <a:rPr lang="es-MX" dirty="0">
                <a:solidFill>
                  <a:srgbClr val="0070C0"/>
                </a:solidFill>
              </a:rPr>
              <a:t>cuenta de </a:t>
            </a:r>
            <a:r>
              <a:rPr lang="es-MX" dirty="0" err="1">
                <a:solidFill>
                  <a:srgbClr val="0070C0"/>
                </a:solidFill>
              </a:rPr>
              <a:t>GitHub</a:t>
            </a:r>
            <a:r>
              <a:rPr lang="es-MX" dirty="0">
                <a:solidFill>
                  <a:srgbClr val="0070C0"/>
                </a:solidFill>
              </a:rPr>
              <a:t> </a:t>
            </a:r>
            <a:r>
              <a:rPr lang="es-MX" dirty="0"/>
              <a:t>y acceso a </a:t>
            </a:r>
            <a:r>
              <a:rPr lang="es-MX" dirty="0">
                <a:solidFill>
                  <a:srgbClr val="0070C0"/>
                </a:solidFill>
              </a:rPr>
              <a:t>Internet</a:t>
            </a:r>
            <a:r>
              <a:rPr lang="es-MX" dirty="0" smtClean="0">
                <a:solidFill>
                  <a:srgbClr val="0070C0"/>
                </a:solidFill>
              </a:rPr>
              <a:t>.</a:t>
            </a:r>
          </a:p>
          <a:p>
            <a:r>
              <a:rPr lang="es-MX" dirty="0" smtClean="0"/>
              <a:t>No </a:t>
            </a:r>
            <a:r>
              <a:rPr lang="es-MX" dirty="0"/>
              <a:t>necesita saber cómo codificar, usar la línea de comandos o instalar </a:t>
            </a:r>
            <a:r>
              <a:rPr lang="es-MX" dirty="0" err="1" smtClean="0"/>
              <a:t>Git</a:t>
            </a:r>
            <a:r>
              <a:rPr lang="es-MX" dirty="0" smtClean="0"/>
              <a:t> </a:t>
            </a:r>
            <a:r>
              <a:rPr lang="es-MX" dirty="0"/>
              <a:t>(el software de control de versiones en el que se basa </a:t>
            </a:r>
            <a:r>
              <a:rPr lang="es-MX" dirty="0" err="1"/>
              <a:t>GitHub</a:t>
            </a:r>
            <a:r>
              <a:rPr lang="es-MX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76766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CREACION DE REPOSITORIO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Un repositorio se utiliza generalmente para organizar un solo proyecto. Los repositorios pueden contener carpetas y archivos, imágenes, videos, hojas de cálculo y conjuntos de datos, cualquier cosa que su proyecto necesite. A menudo, los repositorios incluyen un archivo, un archivo con información sobre su proyecto</a:t>
            </a:r>
            <a:r>
              <a:rPr lang="es-MX" dirty="0" smtClean="0"/>
              <a:t>.</a:t>
            </a:r>
          </a:p>
          <a:p>
            <a:endParaRPr lang="es-MX" dirty="0"/>
          </a:p>
          <a:p>
            <a:r>
              <a:rPr lang="es-MX" dirty="0" smtClean="0"/>
              <a:t> </a:t>
            </a:r>
            <a:r>
              <a:rPr lang="es-MX" dirty="0" err="1">
                <a:solidFill>
                  <a:srgbClr val="0070C0"/>
                </a:solidFill>
              </a:rPr>
              <a:t>GitHub</a:t>
            </a:r>
            <a:r>
              <a:rPr lang="es-MX" dirty="0"/>
              <a:t> facilita la adición de uno al mismo tiempo que creas tu nuevo repositorio. También ofrece otras opciones comunes, como un archivo de </a:t>
            </a:r>
            <a:r>
              <a:rPr lang="es-MX" dirty="0" smtClean="0"/>
              <a:t>licencia .</a:t>
            </a:r>
            <a:r>
              <a:rPr lang="es-MX" dirty="0"/>
              <a:t>README</a:t>
            </a:r>
          </a:p>
          <a:p>
            <a:endParaRPr lang="es-MX" dirty="0"/>
          </a:p>
          <a:p>
            <a:r>
              <a:rPr lang="es-MX" dirty="0"/>
              <a:t>Su repositorio puede ser un lugar donde almacene ideas, recursos o incluso comparta y discuta cosas con otros</a:t>
            </a:r>
            <a:r>
              <a:rPr lang="es-MX" dirty="0" smtClean="0"/>
              <a:t>. </a:t>
            </a:r>
            <a:r>
              <a:rPr lang="es-MX" dirty="0" err="1" smtClean="0">
                <a:solidFill>
                  <a:srgbClr val="0070C0"/>
                </a:solidFill>
              </a:rPr>
              <a:t>hello-world</a:t>
            </a:r>
            <a:endParaRPr lang="es-A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93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88600" y="215832"/>
            <a:ext cx="11360800" cy="6007168"/>
          </a:xfrm>
        </p:spPr>
        <p:txBody>
          <a:bodyPr/>
          <a:lstStyle/>
          <a:p>
            <a:r>
              <a:rPr lang="es-MX" dirty="0"/>
              <a:t>En la esquina superior derecha de </a:t>
            </a:r>
            <a:r>
              <a:rPr lang="es-MX" dirty="0" smtClean="0"/>
              <a:t>página </a:t>
            </a:r>
            <a:r>
              <a:rPr lang="es-MX" dirty="0" smtClean="0">
                <a:solidFill>
                  <a:srgbClr val="0070C0"/>
                </a:solidFill>
              </a:rPr>
              <a:t>https</a:t>
            </a:r>
            <a:r>
              <a:rPr lang="es-MX" dirty="0">
                <a:solidFill>
                  <a:srgbClr val="0070C0"/>
                </a:solidFill>
              </a:rPr>
              <a:t>://github.com/ </a:t>
            </a:r>
            <a:r>
              <a:rPr lang="es-MX" dirty="0"/>
              <a:t>, utilice el menú desplegable y seleccione Nuevo repositorio. </a:t>
            </a:r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  <a:p>
            <a:r>
              <a:rPr lang="es-MX" dirty="0"/>
              <a:t>Desplegable con opción para crear un nuevo repositorio</a:t>
            </a:r>
          </a:p>
          <a:p>
            <a:endParaRPr lang="es-MX" dirty="0"/>
          </a:p>
          <a:p>
            <a:r>
              <a:rPr lang="es-MX" dirty="0"/>
              <a:t>En el cuadro Nombre del repositorio, escriba .</a:t>
            </a:r>
            <a:r>
              <a:rPr lang="es-MX" dirty="0" err="1"/>
              <a:t>hello-world</a:t>
            </a:r>
            <a:endParaRPr lang="es-MX" dirty="0"/>
          </a:p>
          <a:p>
            <a:endParaRPr lang="es-MX" dirty="0"/>
          </a:p>
          <a:p>
            <a:r>
              <a:rPr lang="es-MX" dirty="0"/>
              <a:t>En el cuadro Descripción, escriba una breve descripción.</a:t>
            </a:r>
          </a:p>
          <a:p>
            <a:endParaRPr lang="es-MX" dirty="0"/>
          </a:p>
          <a:p>
            <a:r>
              <a:rPr lang="es-MX" dirty="0"/>
              <a:t>Seleccione Agregar un archivo README.</a:t>
            </a:r>
          </a:p>
          <a:p>
            <a:endParaRPr lang="es-MX" dirty="0"/>
          </a:p>
          <a:p>
            <a:r>
              <a:rPr lang="es-MX" dirty="0"/>
              <a:t>Haga clic en Crear repositorio.</a:t>
            </a:r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020" y="841340"/>
            <a:ext cx="18288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65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69" y="0"/>
            <a:ext cx="1012814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80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Creación de una rama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2400" dirty="0"/>
              <a:t>La bifurcación le permite tener diferentes versiones de un repositorio a la vez.</a:t>
            </a:r>
          </a:p>
          <a:p>
            <a:endParaRPr lang="es-MX" sz="2400" dirty="0"/>
          </a:p>
          <a:p>
            <a:r>
              <a:rPr lang="es-MX" sz="2400" dirty="0"/>
              <a:t>De forma predeterminada, el repositorio tiene una rama denominada que se considera la rama definitiva. Puede usar ramas para experimentar y realizar ediciones antes de comprometerlas en </a:t>
            </a:r>
            <a:r>
              <a:rPr lang="es-MX" sz="2400" dirty="0">
                <a:solidFill>
                  <a:srgbClr val="00B0F0"/>
                </a:solidFill>
              </a:rPr>
              <a:t>.</a:t>
            </a:r>
            <a:r>
              <a:rPr lang="es-MX" sz="2400" dirty="0" err="1" smtClean="0">
                <a:solidFill>
                  <a:srgbClr val="00B0F0"/>
                </a:solidFill>
              </a:rPr>
              <a:t>main</a:t>
            </a:r>
            <a:r>
              <a:rPr lang="es-MX" sz="2400" dirty="0" smtClean="0">
                <a:solidFill>
                  <a:srgbClr val="00B0F0"/>
                </a:solidFill>
              </a:rPr>
              <a:t> </a:t>
            </a:r>
            <a:r>
              <a:rPr lang="es-MX" sz="2400" dirty="0" err="1" smtClean="0">
                <a:solidFill>
                  <a:srgbClr val="00B0F0"/>
                </a:solidFill>
              </a:rPr>
              <a:t>main</a:t>
            </a:r>
            <a:endParaRPr lang="es-MX" sz="2400" dirty="0">
              <a:solidFill>
                <a:srgbClr val="00B0F0"/>
              </a:solidFill>
            </a:endParaRPr>
          </a:p>
          <a:p>
            <a:endParaRPr lang="es-MX" sz="2400" dirty="0"/>
          </a:p>
          <a:p>
            <a:r>
              <a:rPr lang="es-MX" sz="2400" dirty="0"/>
              <a:t>Cuando crea una rama fuera de la rama, está haciendo una copia, o instantánea, de como era en ese momento. Si alguien más realizó cambios en la rama mientras trabajaba en su sucursal, podría obtener esas </a:t>
            </a:r>
            <a:r>
              <a:rPr lang="es-MX" sz="2400" dirty="0" smtClean="0"/>
              <a:t>actualizaciones </a:t>
            </a:r>
            <a:r>
              <a:rPr lang="es-MX" sz="2400" dirty="0" smtClean="0">
                <a:solidFill>
                  <a:srgbClr val="00B0F0"/>
                </a:solidFill>
              </a:rPr>
              <a:t>.</a:t>
            </a:r>
            <a:r>
              <a:rPr lang="es-MX" sz="2400" dirty="0" err="1" smtClean="0">
                <a:solidFill>
                  <a:srgbClr val="00B0F0"/>
                </a:solidFill>
              </a:rPr>
              <a:t>main</a:t>
            </a:r>
            <a:r>
              <a:rPr lang="es-MX" sz="2400" dirty="0" smtClean="0">
                <a:solidFill>
                  <a:srgbClr val="00B0F0"/>
                </a:solidFill>
              </a:rPr>
              <a:t> </a:t>
            </a:r>
            <a:r>
              <a:rPr lang="es-MX" sz="2400" dirty="0" err="1" smtClean="0">
                <a:solidFill>
                  <a:srgbClr val="00B0F0"/>
                </a:solidFill>
              </a:rPr>
              <a:t>main</a:t>
            </a:r>
            <a:r>
              <a:rPr lang="es-MX" sz="2400" dirty="0" smtClean="0">
                <a:solidFill>
                  <a:srgbClr val="00B0F0"/>
                </a:solidFill>
              </a:rPr>
              <a:t> </a:t>
            </a:r>
            <a:r>
              <a:rPr lang="es-MX" sz="2400" dirty="0" err="1" smtClean="0">
                <a:solidFill>
                  <a:srgbClr val="00B0F0"/>
                </a:solidFill>
              </a:rPr>
              <a:t>main</a:t>
            </a:r>
            <a:endParaRPr lang="es-AR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64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5600" y="32489"/>
            <a:ext cx="11360800" cy="763600"/>
          </a:xfrm>
          <a:solidFill>
            <a:srgbClr val="00B0F0"/>
          </a:solidFill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Este diagrama muestra</a:t>
            </a:r>
            <a:r>
              <a:rPr lang="es-MX" dirty="0" smtClean="0">
                <a:solidFill>
                  <a:schemeClr val="bg1"/>
                </a:solidFill>
              </a:rPr>
              <a:t>:</a:t>
            </a:r>
            <a:r>
              <a:rPr lang="es-MX" dirty="0"/>
              <a:t/>
            </a:r>
            <a:br>
              <a:rPr lang="es-MX" dirty="0"/>
            </a:br>
            <a:endParaRPr lang="es-AR" sz="20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-140900" y="796089"/>
            <a:ext cx="11360800" cy="4555200"/>
          </a:xfrm>
        </p:spPr>
        <p:txBody>
          <a:bodyPr/>
          <a:lstStyle/>
          <a:p>
            <a:r>
              <a:rPr lang="es-MX" dirty="0"/>
              <a:t>. La rama  </a:t>
            </a:r>
            <a:r>
              <a:rPr lang="es-MX" dirty="0" err="1">
                <a:solidFill>
                  <a:srgbClr val="00B0F0"/>
                </a:solidFill>
              </a:rPr>
              <a:t>main</a:t>
            </a:r>
            <a:r>
              <a:rPr lang="es-MX" dirty="0"/>
              <a:t/>
            </a:r>
            <a:br>
              <a:rPr lang="es-MX" dirty="0"/>
            </a:br>
            <a:r>
              <a:rPr lang="es-MX" dirty="0"/>
              <a:t>. Una nueva rama llamada </a:t>
            </a:r>
            <a:r>
              <a:rPr lang="es-MX" dirty="0" err="1">
                <a:solidFill>
                  <a:srgbClr val="00B0F0"/>
                </a:solidFill>
              </a:rPr>
              <a:t>feature</a:t>
            </a:r>
            <a:r>
              <a:rPr lang="es-MX" dirty="0"/>
              <a:t/>
            </a:r>
            <a:br>
              <a:rPr lang="es-MX" dirty="0"/>
            </a:br>
            <a:r>
              <a:rPr lang="es-MX" dirty="0"/>
              <a:t>. El viaje que toma antes de que se fusione en </a:t>
            </a:r>
            <a:r>
              <a:rPr lang="es-MX" dirty="0" err="1">
                <a:solidFill>
                  <a:srgbClr val="00B0F0"/>
                </a:solidFill>
              </a:rPr>
              <a:t>feature</a:t>
            </a:r>
            <a:r>
              <a:rPr lang="es-MX" dirty="0">
                <a:solidFill>
                  <a:srgbClr val="00B0F0"/>
                </a:solidFill>
              </a:rPr>
              <a:t> </a:t>
            </a:r>
            <a:r>
              <a:rPr lang="es-MX" dirty="0" err="1">
                <a:solidFill>
                  <a:srgbClr val="00B0F0"/>
                </a:solidFill>
              </a:rPr>
              <a:t>main</a:t>
            </a:r>
            <a:r>
              <a:rPr lang="es-AR" dirty="0" smtClean="0">
                <a:solidFill>
                  <a:srgbClr val="00B0F0"/>
                </a:solidFill>
              </a:rPr>
              <a:t>  </a:t>
            </a:r>
            <a:endParaRPr lang="es-AR" b="1" dirty="0">
              <a:solidFill>
                <a:srgbClr val="00B0F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1200" y="2013717"/>
            <a:ext cx="11476200" cy="4803878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8936300" y="3828273"/>
            <a:ext cx="3042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Aquí en </a:t>
            </a:r>
            <a:r>
              <a:rPr lang="es-MX" dirty="0" err="1"/>
              <a:t>GitHub</a:t>
            </a:r>
            <a:r>
              <a:rPr lang="es-MX" dirty="0"/>
              <a:t>, </a:t>
            </a:r>
            <a:r>
              <a:rPr lang="es-MX" dirty="0" smtClean="0"/>
              <a:t>los desarrolladores</a:t>
            </a:r>
            <a:r>
              <a:rPr lang="es-MX" dirty="0"/>
              <a:t>, escritores y diseñadores usan ramas para mantener las correcciones de errores y el trabajo de características separados de nuestra rama (de producción). Cuando un cambio está listo, fusionan su rama en .</a:t>
            </a:r>
            <a:r>
              <a:rPr lang="es-MX" dirty="0" err="1" smtClean="0">
                <a:solidFill>
                  <a:srgbClr val="00B0F0"/>
                </a:solidFill>
              </a:rPr>
              <a:t>main</a:t>
            </a:r>
            <a:r>
              <a:rPr lang="es-MX" dirty="0" smtClean="0">
                <a:solidFill>
                  <a:srgbClr val="00B0F0"/>
                </a:solidFill>
              </a:rPr>
              <a:t> </a:t>
            </a:r>
            <a:r>
              <a:rPr lang="es-MX" dirty="0" err="1" smtClean="0">
                <a:solidFill>
                  <a:srgbClr val="00B0F0"/>
                </a:solidFill>
              </a:rPr>
              <a:t>main</a:t>
            </a:r>
            <a:endParaRPr lang="es-AR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9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Crear una rama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99700" y="1114572"/>
            <a:ext cx="11360800" cy="5486468"/>
          </a:xfrm>
        </p:spPr>
        <p:txBody>
          <a:bodyPr/>
          <a:lstStyle/>
          <a:p>
            <a:r>
              <a:rPr lang="es-MX" dirty="0"/>
              <a:t>Haga clic en la ficha Código del </a:t>
            </a:r>
            <a:r>
              <a:rPr lang="es-MX" dirty="0" err="1"/>
              <a:t>repositorio.hello-world</a:t>
            </a:r>
            <a:endParaRPr lang="es-MX" dirty="0"/>
          </a:p>
          <a:p>
            <a:r>
              <a:rPr lang="es-MX" dirty="0"/>
              <a:t>Haga clic en el menú desplegable en la parte superior de la lista de archivos que dice </a:t>
            </a:r>
            <a:r>
              <a:rPr lang="es-MX" dirty="0" smtClean="0"/>
              <a:t>principal.</a:t>
            </a:r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r>
              <a:rPr lang="es-MX" dirty="0"/>
              <a:t>Escriba un nombre de rama, , en el cuadro de </a:t>
            </a:r>
            <a:r>
              <a:rPr lang="es-MX" dirty="0" err="1"/>
              <a:t>texto.readme-edits</a:t>
            </a:r>
            <a:endParaRPr lang="es-MX" dirty="0"/>
          </a:p>
          <a:p>
            <a:r>
              <a:rPr lang="es-MX" dirty="0"/>
              <a:t>Haga clic en Crear rama: ediciones de léame desde el archivo principal</a:t>
            </a:r>
            <a:r>
              <a:rPr lang="es-MX" dirty="0" smtClean="0"/>
              <a:t>.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r>
              <a:rPr lang="es-MX" dirty="0"/>
              <a:t>Ahora tienes dos ramas, y . En este momento, se ven exactamente iguales. A continuación, agregará cambios a la nueva </a:t>
            </a:r>
            <a:r>
              <a:rPr lang="es-MX" dirty="0" err="1" smtClean="0">
                <a:solidFill>
                  <a:srgbClr val="00B0F0"/>
                </a:solidFill>
              </a:rPr>
              <a:t>rama.main</a:t>
            </a:r>
            <a:r>
              <a:rPr lang="es-MX" dirty="0" smtClean="0">
                <a:solidFill>
                  <a:srgbClr val="00B0F0"/>
                </a:solidFill>
              </a:rPr>
              <a:t> </a:t>
            </a:r>
            <a:r>
              <a:rPr lang="es-MX" dirty="0" err="1" smtClean="0">
                <a:solidFill>
                  <a:srgbClr val="00B0F0"/>
                </a:solidFill>
              </a:rPr>
              <a:t>readme-edits</a:t>
            </a:r>
            <a:endParaRPr lang="es-AR" dirty="0">
              <a:solidFill>
                <a:srgbClr val="00B0F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948" y="1878172"/>
            <a:ext cx="2400301" cy="115706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799" y="3890087"/>
            <a:ext cx="4038601" cy="187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774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1360800" cy="763600"/>
          </a:xfrm>
        </p:spPr>
        <p:txBody>
          <a:bodyPr/>
          <a:lstStyle/>
          <a:p>
            <a:r>
              <a:rPr lang="es-MX" dirty="0"/>
              <a:t>Como subir </a:t>
            </a:r>
            <a:r>
              <a:rPr lang="es-MX" dirty="0" smtClean="0"/>
              <a:t>un Proyecto: </a:t>
            </a:r>
            <a:br>
              <a:rPr lang="es-MX" dirty="0" smtClean="0"/>
            </a:br>
            <a:r>
              <a:rPr lang="es-MX" sz="1200" dirty="0" smtClean="0">
                <a:solidFill>
                  <a:schemeClr val="accent5">
                    <a:lumMod val="75000"/>
                  </a:schemeClr>
                </a:solidFill>
              </a:rPr>
              <a:t>https</a:t>
            </a:r>
            <a:r>
              <a:rPr lang="es-MX" sz="1200" dirty="0">
                <a:solidFill>
                  <a:schemeClr val="accent5">
                    <a:lumMod val="75000"/>
                  </a:schemeClr>
                </a:solidFill>
              </a:rPr>
              <a:t>://gist.github.com/cgonzalezdai/cc33db72a6fe5178637aabb562eae35c#como-subir-un-proyecto-local-a-github local a </a:t>
            </a:r>
            <a:r>
              <a:rPr lang="es-MX" sz="1200" dirty="0" err="1">
                <a:solidFill>
                  <a:schemeClr val="accent5">
                    <a:lumMod val="75000"/>
                  </a:schemeClr>
                </a:solidFill>
              </a:rPr>
              <a:t>github</a:t>
            </a:r>
            <a:r>
              <a:rPr lang="es-MX" sz="1200" dirty="0">
                <a:solidFill>
                  <a:schemeClr val="accent5">
                    <a:lumMod val="75000"/>
                  </a:schemeClr>
                </a:solidFill>
              </a:rPr>
              <a:t>.</a:t>
            </a:r>
            <a:br>
              <a:rPr lang="es-MX" sz="1200" dirty="0">
                <a:solidFill>
                  <a:schemeClr val="accent5">
                    <a:lumMod val="75000"/>
                  </a:schemeClr>
                </a:solidFill>
              </a:rPr>
            </a:br>
            <a:endParaRPr lang="es-AR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63200" y="863532"/>
            <a:ext cx="11360800" cy="5676967"/>
          </a:xfrm>
        </p:spPr>
        <p:txBody>
          <a:bodyPr/>
          <a:lstStyle/>
          <a:p>
            <a:pPr marL="152396" indent="0">
              <a:buNone/>
            </a:pPr>
            <a:r>
              <a:rPr lang="es-MX" b="1" dirty="0" smtClean="0"/>
              <a:t>Desde </a:t>
            </a:r>
            <a:r>
              <a:rPr lang="es-MX" b="1" dirty="0"/>
              <a:t>la web de </a:t>
            </a:r>
            <a:r>
              <a:rPr lang="es-MX" b="1" dirty="0" err="1"/>
              <a:t>github</a:t>
            </a:r>
            <a:endParaRPr lang="es-MX" b="1" dirty="0"/>
          </a:p>
          <a:p>
            <a:r>
              <a:rPr lang="es-MX" dirty="0"/>
              <a:t>Creamos un nuevo repositorio en https://github.com. Le damos nombre, descripción, seleccionamos si va a ser un proyecto publico o privado si es el caso, y dejamos el </a:t>
            </a:r>
            <a:r>
              <a:rPr lang="es-MX" dirty="0" err="1"/>
              <a:t>check</a:t>
            </a:r>
            <a:r>
              <a:rPr lang="es-MX" dirty="0"/>
              <a:t> de crear README sin marcar. Le damos a crear repositorio y con esto ya tenemos el repositorio donde alojaremos nuestro proyecto.</a:t>
            </a:r>
          </a:p>
          <a:p>
            <a:endParaRPr lang="es-MX" dirty="0"/>
          </a:p>
          <a:p>
            <a:pPr marL="152396" indent="0">
              <a:buNone/>
            </a:pPr>
            <a:r>
              <a:rPr lang="es-MX" b="1" dirty="0" smtClean="0"/>
              <a:t>Desde </a:t>
            </a:r>
            <a:r>
              <a:rPr lang="es-MX" b="1" dirty="0"/>
              <a:t>la terminal del equipo donde esta el proyecto que queremos subir a </a:t>
            </a:r>
            <a:r>
              <a:rPr lang="es-MX" b="1" dirty="0" err="1"/>
              <a:t>github</a:t>
            </a:r>
            <a:endParaRPr lang="es-MX" b="1" dirty="0"/>
          </a:p>
          <a:p>
            <a:r>
              <a:rPr lang="es-MX" dirty="0"/>
              <a:t>Nos vamos a la carpeta del proyecto y ejecutamos estos comandos.</a:t>
            </a:r>
          </a:p>
          <a:p>
            <a:endParaRPr lang="es-MX" dirty="0"/>
          </a:p>
          <a:p>
            <a:r>
              <a:rPr lang="es-MX" dirty="0" err="1"/>
              <a:t>git</a:t>
            </a:r>
            <a:r>
              <a:rPr lang="es-MX" dirty="0"/>
              <a:t> </a:t>
            </a:r>
            <a:r>
              <a:rPr lang="es-MX" dirty="0" err="1"/>
              <a:t>init</a:t>
            </a:r>
            <a:endParaRPr lang="es-MX" dirty="0"/>
          </a:p>
          <a:p>
            <a:endParaRPr lang="es-MX" dirty="0"/>
          </a:p>
          <a:p>
            <a:r>
              <a:rPr lang="es-MX" dirty="0" err="1"/>
              <a:t>git</a:t>
            </a:r>
            <a:r>
              <a:rPr lang="es-MX" dirty="0"/>
              <a:t> </a:t>
            </a:r>
            <a:r>
              <a:rPr lang="es-MX" dirty="0" err="1"/>
              <a:t>add</a:t>
            </a:r>
            <a:r>
              <a:rPr lang="es-MX" dirty="0"/>
              <a:t> .</a:t>
            </a:r>
          </a:p>
          <a:p>
            <a:endParaRPr lang="es-MX" dirty="0"/>
          </a:p>
          <a:p>
            <a:r>
              <a:rPr lang="es-MX" dirty="0" err="1"/>
              <a:t>git</a:t>
            </a:r>
            <a:r>
              <a:rPr lang="es-MX" dirty="0"/>
              <a:t> </a:t>
            </a:r>
            <a:r>
              <a:rPr lang="es-MX" dirty="0" err="1"/>
              <a:t>commit</a:t>
            </a:r>
            <a:r>
              <a:rPr lang="es-MX" dirty="0"/>
              <a:t> -m "</a:t>
            </a:r>
            <a:r>
              <a:rPr lang="es-MX" dirty="0" err="1"/>
              <a:t>first</a:t>
            </a:r>
            <a:r>
              <a:rPr lang="es-MX" dirty="0"/>
              <a:t> </a:t>
            </a:r>
            <a:r>
              <a:rPr lang="es-MX" dirty="0" err="1"/>
              <a:t>commit</a:t>
            </a:r>
            <a:r>
              <a:rPr lang="es-MX" dirty="0"/>
              <a:t>"</a:t>
            </a:r>
          </a:p>
          <a:p>
            <a:endParaRPr lang="es-MX" dirty="0"/>
          </a:p>
          <a:p>
            <a:r>
              <a:rPr lang="es-MX" dirty="0" err="1"/>
              <a:t>git</a:t>
            </a:r>
            <a:r>
              <a:rPr lang="es-MX" dirty="0"/>
              <a:t> </a:t>
            </a:r>
            <a:r>
              <a:rPr lang="es-MX" dirty="0" err="1"/>
              <a:t>remote</a:t>
            </a:r>
            <a:r>
              <a:rPr lang="es-MX" dirty="0"/>
              <a:t> </a:t>
            </a:r>
            <a:r>
              <a:rPr lang="es-MX" dirty="0" err="1"/>
              <a:t>add</a:t>
            </a:r>
            <a:r>
              <a:rPr lang="es-MX" dirty="0"/>
              <a:t> </a:t>
            </a:r>
            <a:r>
              <a:rPr lang="es-MX" dirty="0" err="1"/>
              <a:t>origin</a:t>
            </a:r>
            <a:r>
              <a:rPr lang="es-MX" dirty="0"/>
              <a:t> https://github.com/NOMBRE_USUARIO/NOMBRE_PROYECTO.git</a:t>
            </a:r>
          </a:p>
          <a:p>
            <a:endParaRPr lang="es-MX" dirty="0"/>
          </a:p>
          <a:p>
            <a:r>
              <a:rPr lang="es-MX" dirty="0" err="1"/>
              <a:t>git</a:t>
            </a:r>
            <a:r>
              <a:rPr lang="es-MX" dirty="0"/>
              <a:t> </a:t>
            </a:r>
            <a:r>
              <a:rPr lang="es-MX" dirty="0" err="1"/>
              <a:t>push</a:t>
            </a:r>
            <a:r>
              <a:rPr lang="es-MX" dirty="0"/>
              <a:t> -u </a:t>
            </a:r>
            <a:r>
              <a:rPr lang="es-MX" dirty="0" err="1"/>
              <a:t>origin</a:t>
            </a:r>
            <a:r>
              <a:rPr lang="es-MX" dirty="0"/>
              <a:t> master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4701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Insertar un repositorio existente desde línea de </a:t>
            </a:r>
            <a:r>
              <a:rPr lang="es-AR" dirty="0" err="1" smtClean="0"/>
              <a:t>comamdos</a:t>
            </a:r>
            <a:endParaRPr lang="es-AR" dirty="0"/>
          </a:p>
        </p:txBody>
      </p:sp>
      <p:sp>
        <p:nvSpPr>
          <p:cNvPr id="4" name="Rectángulo 3"/>
          <p:cNvSpPr/>
          <p:nvPr/>
        </p:nvSpPr>
        <p:spPr>
          <a:xfrm>
            <a:off x="3048000" y="2828836"/>
            <a:ext cx="84658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git</a:t>
            </a:r>
            <a:r>
              <a:rPr lang="en-US" dirty="0"/>
              <a:t> remote add origin https://github.com/PariciaD/Prueba.git</a:t>
            </a:r>
          </a:p>
          <a:p>
            <a:r>
              <a:rPr lang="en-US" dirty="0" err="1"/>
              <a:t>git</a:t>
            </a:r>
            <a:r>
              <a:rPr lang="en-US" dirty="0"/>
              <a:t> branch -M main</a:t>
            </a:r>
          </a:p>
          <a:p>
            <a:r>
              <a:rPr lang="en-US" dirty="0" err="1"/>
              <a:t>git</a:t>
            </a:r>
            <a:r>
              <a:rPr lang="en-US" dirty="0"/>
              <a:t> push -u origin main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9486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AR" sz="2800" b="1" kern="0" dirty="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Argentina Programa</a:t>
            </a:r>
          </a:p>
          <a:p>
            <a:pPr defTabSz="1219170">
              <a:buClr>
                <a:srgbClr val="000000"/>
              </a:buClr>
              <a:buSzPts val="1100"/>
            </a:pPr>
            <a:r>
              <a:rPr lang="es-AR" sz="4000" b="1" kern="0" dirty="0">
                <a:solidFill>
                  <a:srgbClr val="FDE23D"/>
                </a:solidFill>
                <a:latin typeface="Encode Sans"/>
                <a:sym typeface="Encode Sans"/>
              </a:rPr>
              <a:t>Módulo 2 - </a:t>
            </a:r>
            <a:r>
              <a:rPr lang="es-AR" sz="4000" b="1" kern="0" dirty="0" err="1">
                <a:solidFill>
                  <a:srgbClr val="FDE23D"/>
                </a:solidFill>
                <a:latin typeface="Encode Sans"/>
                <a:sym typeface="Encode Sans"/>
              </a:rPr>
              <a:t>Frontend</a:t>
            </a:r>
            <a:r>
              <a:rPr lang="es-AR" sz="4000" b="1" kern="0" dirty="0">
                <a:solidFill>
                  <a:srgbClr val="FDE23D"/>
                </a:solidFill>
                <a:latin typeface="Encode Sans"/>
                <a:sym typeface="Encode Sans"/>
              </a:rPr>
              <a:t> estático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45823" y="3964312"/>
            <a:ext cx="900693" cy="90069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24;p7">
            <a:extLst>
              <a:ext uri="{FF2B5EF4-FFF2-40B4-BE49-F238E27FC236}">
                <a16:creationId xmlns="" xmlns:a16="http://schemas.microsoft.com/office/drawing/2014/main" id="{42586C2D-89D1-4B8A-9675-E07D4898191B}"/>
              </a:ext>
            </a:extLst>
          </p:cNvPr>
          <p:cNvSpPr txBox="1"/>
          <p:nvPr/>
        </p:nvSpPr>
        <p:spPr>
          <a:xfrm>
            <a:off x="2461165" y="2055966"/>
            <a:ext cx="8216213" cy="3395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-MX" sz="2400" b="1" dirty="0">
                <a:effectLst/>
                <a:latin typeface="Encode Sans" panose="020B0604020202020204"/>
                <a:ea typeface="Calibri" panose="020F0502020204030204" pitchFamily="34" charset="0"/>
              </a:rPr>
              <a:t>Tema: Programación de Sitio Web con HTML, CSS, JavaScript</a:t>
            </a:r>
          </a:p>
          <a:p>
            <a:endParaRPr lang="es-MX" sz="2400" b="1" dirty="0">
              <a:latin typeface="Encode Sans" panose="020B0604020202020204"/>
              <a:ea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>
                <a:latin typeface="Encode Sans" panose="020B0604020202020204"/>
                <a:ea typeface="Calibri" panose="020F0502020204030204" pitchFamily="34" charset="0"/>
              </a:rPr>
              <a:t>Explicación de </a:t>
            </a:r>
            <a:r>
              <a:rPr lang="es-MX" sz="2400" dirty="0" err="1">
                <a:latin typeface="Encode Sans" panose="020B0604020202020204"/>
                <a:ea typeface="Calibri" panose="020F0502020204030204" pitchFamily="34" charset="0"/>
              </a:rPr>
              <a:t>CheatSheet</a:t>
            </a:r>
            <a:r>
              <a:rPr lang="es-MX" sz="2400" dirty="0">
                <a:latin typeface="Encode Sans" panose="020B0604020202020204"/>
                <a:ea typeface="Calibri" panose="020F0502020204030204" pitchFamily="34" charset="0"/>
              </a:rPr>
              <a:t> de HTML y CSS.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>
                <a:effectLst/>
                <a:latin typeface="Encode Sans" panose="020B0604020202020204"/>
                <a:ea typeface="Calibri" panose="020F0502020204030204" pitchFamily="34" charset="0"/>
              </a:rPr>
              <a:t>Modelo por Cajas.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>
                <a:latin typeface="Encode Sans" panose="020B0604020202020204"/>
                <a:ea typeface="Calibri" panose="020F0502020204030204" pitchFamily="34" charset="0"/>
              </a:rPr>
              <a:t>Explicación y creación de </a:t>
            </a:r>
            <a:r>
              <a:rPr lang="es-MX" sz="2400" dirty="0" err="1">
                <a:latin typeface="Encode Sans" panose="020B0604020202020204"/>
                <a:ea typeface="Calibri" panose="020F0502020204030204" pitchFamily="34" charset="0"/>
              </a:rPr>
              <a:t>Timer</a:t>
            </a:r>
            <a:r>
              <a:rPr lang="es-MX" sz="2400" dirty="0">
                <a:latin typeface="Encode Sans" panose="020B0604020202020204"/>
                <a:ea typeface="Calibri" panose="020F0502020204030204" pitchFamily="34" charset="0"/>
              </a:rPr>
              <a:t>.</a:t>
            </a:r>
            <a:endParaRPr lang="es-AR" sz="2400" dirty="0">
              <a:effectLst/>
              <a:latin typeface="Encode Sans" panose="020B0604020202020204"/>
              <a:ea typeface="Calibri" panose="020F0502020204030204" pitchFamily="34" charset="0"/>
            </a:endParaRPr>
          </a:p>
          <a:p>
            <a:endParaRPr lang="es-ES" sz="1800" dirty="0">
              <a:effectLst/>
              <a:latin typeface="Encode Sans" panose="020B0604020202020204"/>
              <a:ea typeface="Calibri" panose="020F0502020204030204" pitchFamily="34" charset="0"/>
            </a:endParaRPr>
          </a:p>
          <a:p>
            <a:endParaRPr lang="es-ES" sz="1800" dirty="0">
              <a:effectLst/>
              <a:latin typeface="Encode Sans" panose="020B0604020202020204"/>
              <a:ea typeface="Calibri" panose="020F0502020204030204" pitchFamily="34" charset="0"/>
            </a:endParaRPr>
          </a:p>
          <a:p>
            <a:endParaRPr lang="es-ES" sz="1800" dirty="0">
              <a:effectLst/>
              <a:latin typeface="Encode Sans" panose="020B0604020202020204"/>
              <a:ea typeface="Calibri" panose="020F0502020204030204" pitchFamily="34" charset="0"/>
            </a:endParaRPr>
          </a:p>
          <a:p>
            <a:endParaRPr lang="es-ES" b="1" dirty="0">
              <a:latin typeface="Encode Sans" panose="020B0604020202020204"/>
              <a:ea typeface="Calibri" panose="020F050202020403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459D9B86-C9FE-4370-B4C5-675320EDD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6169" y="285121"/>
            <a:ext cx="1343182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44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 txBox="1"/>
          <p:nvPr/>
        </p:nvSpPr>
        <p:spPr>
          <a:xfrm>
            <a:off x="804220" y="2251200"/>
            <a:ext cx="9507200" cy="1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0000" rIns="121900" bIns="0" anchor="t" anchorCtr="0">
            <a:noAutofit/>
          </a:bodyPr>
          <a:lstStyle/>
          <a:p>
            <a:pPr defTabSz="1219170">
              <a:buClr>
                <a:srgbClr val="000000"/>
              </a:buClr>
              <a:buSzPts val="4000"/>
            </a:pPr>
            <a:r>
              <a:rPr lang="es-AR" sz="5333" b="1" kern="0" dirty="0">
                <a:solidFill>
                  <a:srgbClr val="FADA54"/>
                </a:solidFill>
                <a:latin typeface="Encode Sans"/>
                <a:ea typeface="Encode Sans"/>
                <a:cs typeface="Encode Sans"/>
                <a:sym typeface="Encode Sans"/>
              </a:rPr>
              <a:t>#YoProgramo</a:t>
            </a:r>
          </a:p>
          <a:p>
            <a:pPr defTabSz="1219170">
              <a:buClr>
                <a:srgbClr val="000000"/>
              </a:buClr>
              <a:buSzPts val="4000"/>
            </a:pPr>
            <a:r>
              <a:rPr lang="es-AR" sz="3200" kern="0" dirty="0">
                <a:solidFill>
                  <a:schemeClr val="bg1"/>
                </a:solidFill>
                <a:latin typeface="Encode Sans"/>
                <a:ea typeface="Encode Sans"/>
                <a:cs typeface="Encode Sans"/>
                <a:sym typeface="Encode Sans"/>
              </a:rPr>
              <a:t>(Programador Full </a:t>
            </a:r>
            <a:r>
              <a:rPr lang="es-AR" sz="3200" kern="0" dirty="0" err="1">
                <a:solidFill>
                  <a:schemeClr val="bg1"/>
                </a:solidFill>
                <a:latin typeface="Encode Sans"/>
                <a:ea typeface="Encode Sans"/>
                <a:cs typeface="Encode Sans"/>
                <a:sym typeface="Encode Sans"/>
              </a:rPr>
              <a:t>Stack</a:t>
            </a:r>
            <a:r>
              <a:rPr lang="es-AR" sz="3200" kern="0" dirty="0">
                <a:solidFill>
                  <a:schemeClr val="bg1"/>
                </a:solidFill>
                <a:latin typeface="Encode Sans"/>
                <a:ea typeface="Encode Sans"/>
                <a:cs typeface="Encode Sans"/>
                <a:sym typeface="Encode Sans"/>
              </a:rPr>
              <a:t> Web Jr.)</a:t>
            </a:r>
            <a:endParaRPr sz="3200" kern="0" dirty="0">
              <a:solidFill>
                <a:schemeClr val="bg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138" name="Google Shape;138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9328" y="5559934"/>
            <a:ext cx="1900933" cy="657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31"/>
          <p:cNvCxnSpPr/>
          <p:nvPr/>
        </p:nvCxnSpPr>
        <p:spPr>
          <a:xfrm rot="10800000">
            <a:off x="959347" y="4522684"/>
            <a:ext cx="2529200" cy="320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" name="Google Shape;5922;g9aee52a20c_0_2718">
            <a:extLst>
              <a:ext uri="{FF2B5EF4-FFF2-40B4-BE49-F238E27FC236}">
                <a16:creationId xmlns="" xmlns:a16="http://schemas.microsoft.com/office/drawing/2014/main" id="{13F6A18E-B133-4E58-B129-57E6DEA9FE5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50629"/>
          <a:stretch/>
        </p:blipFill>
        <p:spPr>
          <a:xfrm>
            <a:off x="3055662" y="5377670"/>
            <a:ext cx="1395837" cy="102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63CF2BD7-68B2-417B-BDBD-9EE278769E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2818" y="5669707"/>
            <a:ext cx="1343182" cy="438150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7594600" y="4522684"/>
            <a:ext cx="44958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dirty="0" smtClean="0"/>
              <a:t>CLASE 2</a:t>
            </a:r>
            <a:endParaRPr lang="es-AR" dirty="0"/>
          </a:p>
          <a:p>
            <a:r>
              <a:rPr lang="es-AR" dirty="0" smtClean="0"/>
              <a:t>Lic. Patricia Daitter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6580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AR" sz="2800" b="1" kern="0" dirty="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Argentina Programa</a:t>
            </a:r>
          </a:p>
          <a:p>
            <a:pPr defTabSz="1219170">
              <a:buClr>
                <a:srgbClr val="000000"/>
              </a:buClr>
              <a:buSzPts val="1100"/>
            </a:pPr>
            <a:r>
              <a:rPr lang="es-AR" sz="4000" b="1" kern="0" dirty="0" err="1">
                <a:solidFill>
                  <a:srgbClr val="FDE23D"/>
                </a:solidFill>
                <a:latin typeface="Encode Sans"/>
                <a:sym typeface="Encode Sans"/>
              </a:rPr>
              <a:t>Frontend</a:t>
            </a:r>
            <a:r>
              <a:rPr lang="es-AR" sz="4000" b="1" kern="0" dirty="0">
                <a:solidFill>
                  <a:srgbClr val="FDE23D"/>
                </a:solidFill>
                <a:latin typeface="Encode Sans"/>
                <a:sym typeface="Encode Sans"/>
              </a:rPr>
              <a:t> estático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45823" y="3964312"/>
            <a:ext cx="900693" cy="90069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24;p7">
            <a:extLst>
              <a:ext uri="{FF2B5EF4-FFF2-40B4-BE49-F238E27FC236}">
                <a16:creationId xmlns="" xmlns:a16="http://schemas.microsoft.com/office/drawing/2014/main" id="{42586C2D-89D1-4B8A-9675-E07D4898191B}"/>
              </a:ext>
            </a:extLst>
          </p:cNvPr>
          <p:cNvSpPr txBox="1"/>
          <p:nvPr/>
        </p:nvSpPr>
        <p:spPr>
          <a:xfrm>
            <a:off x="562026" y="1029950"/>
            <a:ext cx="2533512" cy="4784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-MX" sz="2400" b="1" dirty="0" err="1">
                <a:effectLst/>
                <a:latin typeface="Encode Sans" panose="020B0604020202020204"/>
                <a:ea typeface="Calibri" panose="020F0502020204030204" pitchFamily="34" charset="0"/>
              </a:rPr>
              <a:t>CheatSheet</a:t>
            </a:r>
            <a:r>
              <a:rPr lang="es-MX" sz="2400" b="1" dirty="0">
                <a:effectLst/>
                <a:latin typeface="Encode Sans" panose="020B0604020202020204"/>
                <a:ea typeface="Calibri" panose="020F0502020204030204" pitchFamily="34" charset="0"/>
              </a:rPr>
              <a:t> HTML</a:t>
            </a:r>
            <a:endParaRPr lang="es-ES" sz="1800" dirty="0">
              <a:effectLst/>
              <a:latin typeface="Encode Sans" panose="020B0604020202020204"/>
              <a:ea typeface="Calibri" panose="020F0502020204030204" pitchFamily="34" charset="0"/>
            </a:endParaRPr>
          </a:p>
          <a:p>
            <a:endParaRPr lang="es-ES" sz="1800" dirty="0">
              <a:effectLst/>
              <a:latin typeface="Encode Sans" panose="020B0604020202020204"/>
              <a:ea typeface="Calibri" panose="020F0502020204030204" pitchFamily="34" charset="0"/>
            </a:endParaRPr>
          </a:p>
          <a:p>
            <a:endParaRPr lang="es-ES" sz="1800" dirty="0">
              <a:effectLst/>
              <a:latin typeface="Encode Sans" panose="020B0604020202020204"/>
              <a:ea typeface="Calibri" panose="020F0502020204030204" pitchFamily="34" charset="0"/>
            </a:endParaRPr>
          </a:p>
          <a:p>
            <a:endParaRPr lang="es-ES" b="1" dirty="0">
              <a:latin typeface="Encode Sans" panose="020B0604020202020204"/>
              <a:ea typeface="Calibri" panose="020F050202020403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459D9B86-C9FE-4370-B4C5-675320EDD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6169" y="285121"/>
            <a:ext cx="1343182" cy="43815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DDC55687-EA27-4065-813A-5A63809E8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1558"/>
            <a:ext cx="12563251" cy="723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22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AR" sz="2800" b="1" kern="0" dirty="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Argentina Programa</a:t>
            </a:r>
          </a:p>
          <a:p>
            <a:pPr defTabSz="1219170">
              <a:buClr>
                <a:srgbClr val="000000"/>
              </a:buClr>
              <a:buSzPts val="1100"/>
            </a:pPr>
            <a:r>
              <a:rPr lang="es-AR" sz="4000" b="1" kern="0" dirty="0" err="1">
                <a:solidFill>
                  <a:srgbClr val="FDE23D"/>
                </a:solidFill>
                <a:latin typeface="Encode Sans"/>
                <a:sym typeface="Encode Sans"/>
              </a:rPr>
              <a:t>Frontend</a:t>
            </a:r>
            <a:r>
              <a:rPr lang="es-AR" sz="4000" b="1" kern="0" dirty="0">
                <a:solidFill>
                  <a:srgbClr val="FDE23D"/>
                </a:solidFill>
                <a:latin typeface="Encode Sans"/>
                <a:sym typeface="Encode Sans"/>
              </a:rPr>
              <a:t> estático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45823" y="3964312"/>
            <a:ext cx="900693" cy="90069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24;p7">
            <a:extLst>
              <a:ext uri="{FF2B5EF4-FFF2-40B4-BE49-F238E27FC236}">
                <a16:creationId xmlns="" xmlns:a16="http://schemas.microsoft.com/office/drawing/2014/main" id="{42586C2D-89D1-4B8A-9675-E07D4898191B}"/>
              </a:ext>
            </a:extLst>
          </p:cNvPr>
          <p:cNvSpPr txBox="1"/>
          <p:nvPr/>
        </p:nvSpPr>
        <p:spPr>
          <a:xfrm>
            <a:off x="1448291" y="1749287"/>
            <a:ext cx="2533512" cy="4784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-MX" sz="2400" b="1" dirty="0" err="1">
                <a:effectLst/>
                <a:latin typeface="Encode Sans" panose="020B0604020202020204"/>
                <a:ea typeface="Calibri" panose="020F0502020204030204" pitchFamily="34" charset="0"/>
              </a:rPr>
              <a:t>CheatSheet</a:t>
            </a:r>
            <a:r>
              <a:rPr lang="es-MX" sz="2400" b="1" dirty="0">
                <a:effectLst/>
                <a:latin typeface="Encode Sans" panose="020B0604020202020204"/>
                <a:ea typeface="Calibri" panose="020F0502020204030204" pitchFamily="34" charset="0"/>
              </a:rPr>
              <a:t> CSS</a:t>
            </a:r>
            <a:br>
              <a:rPr lang="es-MX" sz="2400" b="1" dirty="0">
                <a:effectLst/>
                <a:latin typeface="Encode Sans" panose="020B0604020202020204"/>
                <a:ea typeface="Calibri" panose="020F0502020204030204" pitchFamily="34" charset="0"/>
              </a:rPr>
            </a:br>
            <a:r>
              <a:rPr lang="es-MX" sz="2400" b="1" dirty="0">
                <a:effectLst/>
                <a:latin typeface="Encode Sans" panose="020B0604020202020204"/>
                <a:ea typeface="Calibri" panose="020F0502020204030204" pitchFamily="34" charset="0"/>
              </a:rPr>
              <a:t/>
            </a:r>
            <a:br>
              <a:rPr lang="es-MX" sz="2400" b="1" dirty="0">
                <a:effectLst/>
                <a:latin typeface="Encode Sans" panose="020B0604020202020204"/>
                <a:ea typeface="Calibri" panose="020F0502020204030204" pitchFamily="34" charset="0"/>
              </a:rPr>
            </a:br>
            <a:r>
              <a:rPr lang="es-MX" sz="1400" b="1" dirty="0">
                <a:solidFill>
                  <a:schemeClr val="bg1">
                    <a:lumMod val="65000"/>
                  </a:schemeClr>
                </a:solidFill>
                <a:effectLst/>
                <a:latin typeface="Encode Sans" panose="020B0604020202020204"/>
                <a:ea typeface="Calibri" panose="020F0502020204030204" pitchFamily="34" charset="0"/>
              </a:rPr>
              <a:t>Nota: El archivo es un </a:t>
            </a:r>
            <a:r>
              <a:rPr lang="es-MX" sz="1400" b="1" dirty="0" err="1">
                <a:solidFill>
                  <a:schemeClr val="bg1">
                    <a:lumMod val="65000"/>
                  </a:schemeClr>
                </a:solidFill>
                <a:effectLst/>
                <a:latin typeface="Encode Sans" panose="020B0604020202020204"/>
                <a:ea typeface="Calibri" panose="020F0502020204030204" pitchFamily="34" charset="0"/>
              </a:rPr>
              <a:t>pdf</a:t>
            </a:r>
            <a:r>
              <a:rPr lang="es-MX" sz="1400" b="1" dirty="0">
                <a:solidFill>
                  <a:schemeClr val="bg1">
                    <a:lumMod val="65000"/>
                  </a:schemeClr>
                </a:solidFill>
                <a:effectLst/>
                <a:latin typeface="Encode Sans" panose="020B0604020202020204"/>
                <a:ea typeface="Calibri" panose="020F0502020204030204" pitchFamily="34" charset="0"/>
              </a:rPr>
              <a:t>, dar doble clic sobre él</a:t>
            </a:r>
            <a:endParaRPr lang="es-ES" sz="1800" dirty="0">
              <a:solidFill>
                <a:schemeClr val="bg1">
                  <a:lumMod val="65000"/>
                </a:schemeClr>
              </a:solidFill>
              <a:effectLst/>
              <a:latin typeface="Encode Sans" panose="020B0604020202020204"/>
              <a:ea typeface="Calibri" panose="020F0502020204030204" pitchFamily="34" charset="0"/>
            </a:endParaRPr>
          </a:p>
          <a:p>
            <a:endParaRPr lang="es-ES" sz="1800" dirty="0">
              <a:effectLst/>
              <a:latin typeface="Encode Sans" panose="020B0604020202020204"/>
              <a:ea typeface="Calibri" panose="020F0502020204030204" pitchFamily="34" charset="0"/>
            </a:endParaRPr>
          </a:p>
          <a:p>
            <a:endParaRPr lang="es-ES" sz="1800" dirty="0">
              <a:effectLst/>
              <a:latin typeface="Encode Sans" panose="020B0604020202020204"/>
              <a:ea typeface="Calibri" panose="020F0502020204030204" pitchFamily="34" charset="0"/>
            </a:endParaRPr>
          </a:p>
          <a:p>
            <a:endParaRPr lang="es-ES" b="1" dirty="0">
              <a:latin typeface="Encode Sans" panose="020B0604020202020204"/>
              <a:ea typeface="Calibri" panose="020F050202020403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459D9B86-C9FE-4370-B4C5-675320EDD4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96169" y="285121"/>
            <a:ext cx="1343182" cy="438150"/>
          </a:xfrm>
          <a:prstGeom prst="rect">
            <a:avLst/>
          </a:prstGeom>
        </p:spPr>
      </p:pic>
      <p:graphicFrame>
        <p:nvGraphicFramePr>
          <p:cNvPr id="2" name="Objeto 1">
            <a:extLst>
              <a:ext uri="{FF2B5EF4-FFF2-40B4-BE49-F238E27FC236}">
                <a16:creationId xmlns="" xmlns:a16="http://schemas.microsoft.com/office/drawing/2014/main" id="{6DFDF42B-5216-46FB-9925-95E1211FD6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7905987"/>
              </p:ext>
            </p:extLst>
          </p:nvPr>
        </p:nvGraphicFramePr>
        <p:xfrm>
          <a:off x="5373818" y="-56477"/>
          <a:ext cx="6818182" cy="7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Acrobat Document" r:id="rId6" imgW="5667480" imgH="8020080" progId="AcroExch.Document.DC">
                  <p:embed/>
                </p:oleObj>
              </mc:Choice>
              <mc:Fallback>
                <p:oleObj name="Acrobat Document" r:id="rId6" imgW="5667480" imgH="802008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73818" y="-56477"/>
                        <a:ext cx="6818182" cy="7420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637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Actividad clase 2: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56900" y="2412933"/>
            <a:ext cx="11360800" cy="1422467"/>
          </a:xfrm>
        </p:spPr>
        <p:txBody>
          <a:bodyPr/>
          <a:lstStyle/>
          <a:p>
            <a:r>
              <a:rPr lang="es-AR" dirty="0" smtClean="0"/>
              <a:t>Crear  una carpeta con nombre del proyecto y un archivo </a:t>
            </a:r>
            <a:r>
              <a:rPr lang="es-AR" b="1" dirty="0" smtClean="0">
                <a:solidFill>
                  <a:srgbClr val="00B0F0"/>
                </a:solidFill>
              </a:rPr>
              <a:t>index.html </a:t>
            </a:r>
            <a:r>
              <a:rPr lang="es-AR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s-AR" dirty="0" smtClean="0"/>
              <a:t>Crear un repositorio </a:t>
            </a:r>
            <a:r>
              <a:rPr lang="es-AR" b="1" dirty="0" smtClean="0">
                <a:solidFill>
                  <a:srgbClr val="00B0F0"/>
                </a:solidFill>
              </a:rPr>
              <a:t>Local</a:t>
            </a:r>
            <a:r>
              <a:rPr lang="es-AR" dirty="0" smtClean="0"/>
              <a:t> y </a:t>
            </a:r>
            <a:r>
              <a:rPr lang="es-AR" b="1" dirty="0" smtClean="0">
                <a:solidFill>
                  <a:srgbClr val="00B0F0"/>
                </a:solidFill>
              </a:rPr>
              <a:t>Remoto</a:t>
            </a:r>
            <a:r>
              <a:rPr lang="es-AR" dirty="0" smtClean="0"/>
              <a:t> para tu </a:t>
            </a:r>
            <a:r>
              <a:rPr lang="es-AR" dirty="0" smtClean="0"/>
              <a:t>proyecto con </a:t>
            </a:r>
            <a:r>
              <a:rPr lang="es-AR" dirty="0" err="1" smtClean="0"/>
              <a:t>git</a:t>
            </a:r>
            <a:r>
              <a:rPr lang="es-AR" dirty="0" smtClean="0"/>
              <a:t> y </a:t>
            </a:r>
            <a:r>
              <a:rPr lang="es-AR" dirty="0" err="1" smtClean="0"/>
              <a:t>github</a:t>
            </a:r>
            <a:r>
              <a:rPr lang="es-AR" dirty="0" smtClean="0"/>
              <a:t>.</a:t>
            </a:r>
            <a:endParaRPr lang="es-AR" dirty="0" smtClean="0"/>
          </a:p>
          <a:p>
            <a:r>
              <a:rPr lang="es-AR" dirty="0" smtClean="0"/>
              <a:t>Luego clonar para hacer una rama </a:t>
            </a:r>
            <a:r>
              <a:rPr lang="es-AR" b="1" dirty="0" err="1" smtClean="0">
                <a:solidFill>
                  <a:srgbClr val="00B0F0"/>
                </a:solidFill>
              </a:rPr>
              <a:t>develop</a:t>
            </a:r>
            <a:r>
              <a:rPr lang="es-AR" dirty="0" smtClean="0"/>
              <a:t>. Copia exacta de la </a:t>
            </a:r>
            <a:r>
              <a:rPr lang="es-AR" b="1" dirty="0" smtClean="0">
                <a:solidFill>
                  <a:srgbClr val="00B0F0"/>
                </a:solidFill>
              </a:rPr>
              <a:t>master </a:t>
            </a:r>
            <a:r>
              <a:rPr lang="es-AR" b="1" dirty="0" smtClean="0">
                <a:solidFill>
                  <a:schemeClr val="tx1"/>
                </a:solidFill>
              </a:rPr>
              <a:t>.</a:t>
            </a:r>
            <a:endParaRPr lang="es-A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054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AR" sz="2800" b="1" kern="0" dirty="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Argentina Programa</a:t>
            </a:r>
          </a:p>
          <a:p>
            <a:pPr defTabSz="1219170">
              <a:buClr>
                <a:srgbClr val="000000"/>
              </a:buClr>
              <a:buSzPts val="1100"/>
            </a:pPr>
            <a:r>
              <a:rPr lang="es-AR" sz="4000" b="1" kern="0" dirty="0">
                <a:solidFill>
                  <a:srgbClr val="FDE23D"/>
                </a:solidFill>
                <a:latin typeface="Encode Sans"/>
                <a:sym typeface="Encode Sans"/>
              </a:rPr>
              <a:t>Front </a:t>
            </a:r>
            <a:r>
              <a:rPr lang="es-AR" sz="4000" b="1" kern="0" dirty="0" err="1">
                <a:solidFill>
                  <a:srgbClr val="FDE23D"/>
                </a:solidFill>
                <a:latin typeface="Encode Sans"/>
                <a:sym typeface="Encode Sans"/>
              </a:rPr>
              <a:t>End</a:t>
            </a:r>
            <a:r>
              <a:rPr lang="es-AR" sz="4000" b="1" kern="0" dirty="0">
                <a:solidFill>
                  <a:srgbClr val="FDE23D"/>
                </a:solidFill>
                <a:latin typeface="Encode Sans"/>
                <a:sym typeface="Encode Sans"/>
              </a:rPr>
              <a:t> Estático</a:t>
            </a: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45823" y="3964312"/>
            <a:ext cx="900693" cy="900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88FF1567-8C71-46A4-AA01-574ED95C9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6169" y="285121"/>
            <a:ext cx="1343182" cy="43815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="" xmlns:a16="http://schemas.microsoft.com/office/drawing/2014/main" id="{2D580C10-C9CD-45E3-819D-109046C5B4EA}"/>
              </a:ext>
            </a:extLst>
          </p:cNvPr>
          <p:cNvSpPr txBox="1"/>
          <p:nvPr/>
        </p:nvSpPr>
        <p:spPr>
          <a:xfrm>
            <a:off x="562027" y="2053389"/>
            <a:ext cx="11277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Práctica Sugerida explicando o generando el siguiente código:</a:t>
            </a:r>
          </a:p>
          <a:p>
            <a:endParaRPr lang="es-MX" b="1" dirty="0"/>
          </a:p>
          <a:p>
            <a:endParaRPr lang="es-MX" b="1" dirty="0"/>
          </a:p>
          <a:p>
            <a:r>
              <a:rPr lang="es-MX" dirty="0"/>
              <a:t>https://codepen.io/ArgentinaPrograma/pen/bGRvJQY</a:t>
            </a:r>
          </a:p>
        </p:txBody>
      </p:sp>
    </p:spTree>
    <p:extLst>
      <p:ext uri="{BB962C8B-B14F-4D97-AF65-F5344CB8AC3E}">
        <p14:creationId xmlns:p14="http://schemas.microsoft.com/office/powerpoint/2010/main" val="259820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 txBox="1"/>
          <p:nvPr/>
        </p:nvSpPr>
        <p:spPr>
          <a:xfrm>
            <a:off x="804220" y="2251200"/>
            <a:ext cx="9507200" cy="1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0000" rIns="121900" bIns="0" anchor="t" anchorCtr="0">
            <a:noAutofit/>
          </a:bodyPr>
          <a:lstStyle/>
          <a:p>
            <a:pPr defTabSz="1219170">
              <a:buClr>
                <a:srgbClr val="000000"/>
              </a:buClr>
              <a:buSzPts val="4000"/>
            </a:pPr>
            <a:r>
              <a:rPr lang="es-AR" sz="5333" b="1" kern="0" dirty="0">
                <a:solidFill>
                  <a:srgbClr val="FADA54"/>
                </a:solidFill>
                <a:latin typeface="Encode Sans"/>
                <a:ea typeface="Encode Sans"/>
                <a:cs typeface="Encode Sans"/>
                <a:sym typeface="Encode Sans"/>
              </a:rPr>
              <a:t>Muchas gracias.</a:t>
            </a:r>
            <a:endParaRPr sz="5333" b="1" kern="0" dirty="0">
              <a:solidFill>
                <a:srgbClr val="FADA54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138" name="Google Shape;138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9328" y="5559934"/>
            <a:ext cx="1900933" cy="657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31"/>
          <p:cNvCxnSpPr/>
          <p:nvPr/>
        </p:nvCxnSpPr>
        <p:spPr>
          <a:xfrm rot="10800000">
            <a:off x="959347" y="4522684"/>
            <a:ext cx="2529200" cy="320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" name="Google Shape;5922;g9aee52a20c_0_2718">
            <a:extLst>
              <a:ext uri="{FF2B5EF4-FFF2-40B4-BE49-F238E27FC236}">
                <a16:creationId xmlns="" xmlns:a16="http://schemas.microsoft.com/office/drawing/2014/main" id="{13F6A18E-B133-4E58-B129-57E6DEA9FE5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50629"/>
          <a:stretch/>
        </p:blipFill>
        <p:spPr>
          <a:xfrm>
            <a:off x="3055662" y="5377670"/>
            <a:ext cx="1395837" cy="102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63CF2BD7-68B2-417B-BDBD-9EE278769E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2818" y="5669707"/>
            <a:ext cx="1343182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1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s-AR" dirty="0" smtClean="0"/>
              <a:t>BIENVENIDOS!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s-AR" dirty="0" smtClean="0"/>
              <a:t>CONTENIDOS:</a:t>
            </a:r>
          </a:p>
          <a:p>
            <a:endParaRPr lang="es-AR" dirty="0"/>
          </a:p>
          <a:p>
            <a:endParaRPr lang="es-AR" dirty="0" smtClean="0"/>
          </a:p>
          <a:p>
            <a:endParaRPr lang="es-AR" dirty="0"/>
          </a:p>
          <a:p>
            <a:endParaRPr lang="es-AR" dirty="0" smtClean="0"/>
          </a:p>
          <a:p>
            <a:r>
              <a:rPr lang="es-AR" dirty="0" smtClean="0"/>
              <a:t>Repaso clase 1: Actividad 1</a:t>
            </a:r>
          </a:p>
          <a:p>
            <a:r>
              <a:rPr lang="es-AR" dirty="0"/>
              <a:t>GIT – GITHUB</a:t>
            </a:r>
          </a:p>
          <a:p>
            <a:r>
              <a:rPr lang="es-AR" dirty="0" smtClean="0"/>
              <a:t>HTML Adelanto clase 3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1224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533400"/>
            <a:ext cx="10756900" cy="591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966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ACTIVIDAD 1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s-MX" dirty="0"/>
              <a:t>Comenzar con la primera Historia de Usuario </a:t>
            </a:r>
          </a:p>
          <a:p>
            <a:pPr marL="152396" indent="0">
              <a:buNone/>
            </a:pPr>
            <a:r>
              <a:rPr lang="es-MX" dirty="0"/>
              <a:t>Tomando en cuenta estas consignas</a:t>
            </a:r>
            <a:r>
              <a:rPr lang="es-MX" dirty="0" smtClean="0"/>
              <a:t>:</a:t>
            </a:r>
          </a:p>
          <a:p>
            <a:pPr marL="152396" indent="0">
              <a:buNone/>
            </a:pPr>
            <a:endParaRPr lang="es-MX" dirty="0"/>
          </a:p>
          <a:p>
            <a:r>
              <a:rPr lang="es-MX" dirty="0" smtClean="0"/>
              <a:t>Nombre </a:t>
            </a:r>
            <a:r>
              <a:rPr lang="es-MX" dirty="0"/>
              <a:t>de la Historia:   Ejemplo: app </a:t>
            </a:r>
            <a:r>
              <a:rPr lang="es-MX" dirty="0" smtClean="0"/>
              <a:t>para Agenda Digital</a:t>
            </a:r>
          </a:p>
          <a:p>
            <a:r>
              <a:rPr lang="es-MX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MX" dirty="0" smtClean="0">
                <a:solidFill>
                  <a:schemeClr val="accent5">
                    <a:lumMod val="75000"/>
                  </a:schemeClr>
                </a:solidFill>
              </a:rPr>
              <a:t>                          </a:t>
            </a:r>
            <a:r>
              <a:rPr lang="es-MX" dirty="0" smtClean="0">
                <a:solidFill>
                  <a:schemeClr val="accent5">
                    <a:lumMod val="75000"/>
                  </a:schemeClr>
                </a:solidFill>
              </a:rPr>
              <a:t>Como</a:t>
            </a:r>
            <a:r>
              <a:rPr lang="es-MX" dirty="0" smtClean="0"/>
              <a:t> </a:t>
            </a:r>
            <a:r>
              <a:rPr lang="es-MX" dirty="0"/>
              <a:t>&lt;ROL&gt; </a:t>
            </a:r>
            <a:r>
              <a:rPr lang="es-MX" dirty="0" err="1"/>
              <a:t>ej</a:t>
            </a:r>
            <a:r>
              <a:rPr lang="es-MX" dirty="0"/>
              <a:t> </a:t>
            </a:r>
            <a:r>
              <a:rPr lang="es-MX" dirty="0" err="1" smtClean="0"/>
              <a:t>dra</a:t>
            </a:r>
            <a:r>
              <a:rPr lang="es-MX" dirty="0" smtClean="0"/>
              <a:t> Veterinaria</a:t>
            </a:r>
          </a:p>
          <a:p>
            <a:r>
              <a:rPr lang="es-MX" dirty="0">
                <a:solidFill>
                  <a:srgbClr val="C00000"/>
                </a:solidFill>
              </a:rPr>
              <a:t> </a:t>
            </a:r>
            <a:r>
              <a:rPr lang="es-MX" dirty="0" smtClean="0">
                <a:solidFill>
                  <a:srgbClr val="C00000"/>
                </a:solidFill>
              </a:rPr>
              <a:t>                          </a:t>
            </a:r>
            <a:r>
              <a:rPr lang="es-MX" dirty="0" smtClean="0">
                <a:solidFill>
                  <a:srgbClr val="C00000"/>
                </a:solidFill>
              </a:rPr>
              <a:t>Puedo</a:t>
            </a:r>
            <a:r>
              <a:rPr lang="es-MX" dirty="0" smtClean="0"/>
              <a:t>&lt;Acciones</a:t>
            </a:r>
            <a:r>
              <a:rPr lang="es-MX" dirty="0"/>
              <a:t>&gt;  </a:t>
            </a:r>
            <a:r>
              <a:rPr lang="es-MX" dirty="0" err="1"/>
              <a:t>ej</a:t>
            </a:r>
            <a:r>
              <a:rPr lang="es-MX" dirty="0"/>
              <a:t> </a:t>
            </a:r>
            <a:r>
              <a:rPr lang="es-MX" dirty="0" smtClean="0"/>
              <a:t>agendar</a:t>
            </a:r>
          </a:p>
          <a:p>
            <a:r>
              <a:rPr lang="es-MX" dirty="0" smtClean="0"/>
              <a:t>                           </a:t>
            </a:r>
            <a:r>
              <a:rPr lang="es-MX" dirty="0">
                <a:solidFill>
                  <a:srgbClr val="00B050"/>
                </a:solidFill>
              </a:rPr>
              <a:t>Para</a:t>
            </a:r>
            <a:r>
              <a:rPr lang="es-MX" dirty="0"/>
              <a:t>&lt;justificar&gt; </a:t>
            </a:r>
            <a:r>
              <a:rPr lang="es-MX" dirty="0" err="1"/>
              <a:t>ej</a:t>
            </a:r>
            <a:r>
              <a:rPr lang="es-MX" dirty="0"/>
              <a:t> </a:t>
            </a:r>
            <a:r>
              <a:rPr lang="es-MX" dirty="0" smtClean="0"/>
              <a:t>comunicar </a:t>
            </a:r>
          </a:p>
          <a:p>
            <a:r>
              <a:rPr lang="es-MX" dirty="0" smtClean="0"/>
              <a:t>Comprobación </a:t>
            </a:r>
            <a:r>
              <a:rPr lang="es-MX" dirty="0"/>
              <a:t> criterios – se construyo el software correcto, dado el entorno donde se encuentra, cuando hago algo  pasa algo </a:t>
            </a:r>
          </a:p>
          <a:p>
            <a:r>
              <a:rPr lang="es-MX" dirty="0"/>
              <a:t>En el modulo 2 realizaremos </a:t>
            </a:r>
            <a:r>
              <a:rPr lang="es-MX" dirty="0" err="1"/>
              <a:t>Grooming</a:t>
            </a:r>
            <a:r>
              <a:rPr lang="es-MX" dirty="0"/>
              <a:t>  priorizaremos las Historias de Usuario, Definiremos y analizamos el primer sprint.</a:t>
            </a:r>
          </a:p>
          <a:p>
            <a:r>
              <a:rPr lang="es-MX" dirty="0"/>
              <a:t>Recordar que: </a:t>
            </a:r>
            <a:r>
              <a:rPr lang="es-MX" dirty="0" err="1"/>
              <a:t>Produc</a:t>
            </a:r>
            <a:r>
              <a:rPr lang="es-MX" dirty="0"/>
              <a:t> </a:t>
            </a:r>
            <a:r>
              <a:rPr lang="es-MX" dirty="0" err="1"/>
              <a:t>Backlog</a:t>
            </a:r>
            <a:r>
              <a:rPr lang="es-MX" dirty="0"/>
              <a:t>  pila de historia de Usuario 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1704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91160"/>
            <a:ext cx="12065000" cy="755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72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GIT: Comandos Básicos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8900" y="3301933"/>
            <a:ext cx="8242300" cy="2743267"/>
          </a:xfrm>
        </p:spPr>
        <p:txBody>
          <a:bodyPr/>
          <a:lstStyle/>
          <a:p>
            <a:r>
              <a:rPr lang="es-AR" dirty="0" err="1" smtClean="0"/>
              <a:t>Git</a:t>
            </a:r>
            <a:r>
              <a:rPr lang="es-AR" dirty="0" smtClean="0"/>
              <a:t> </a:t>
            </a:r>
            <a:r>
              <a:rPr lang="es-AR" dirty="0" err="1" smtClean="0"/>
              <a:t>init</a:t>
            </a:r>
            <a:r>
              <a:rPr lang="es-AR" dirty="0" smtClean="0"/>
              <a:t>  </a:t>
            </a:r>
            <a:r>
              <a:rPr lang="es-AR" dirty="0" smtClean="0">
                <a:sym typeface="Wingdings" panose="05000000000000000000" pitchFamily="2" charset="2"/>
              </a:rPr>
              <a:t> crea un proyecto nuevo en </a:t>
            </a:r>
            <a:r>
              <a:rPr lang="es-AR" dirty="0" err="1" smtClean="0">
                <a:sym typeface="Wingdings" panose="05000000000000000000" pitchFamily="2" charset="2"/>
              </a:rPr>
              <a:t>git</a:t>
            </a:r>
            <a:endParaRPr lang="es-AR" dirty="0" smtClean="0"/>
          </a:p>
          <a:p>
            <a:r>
              <a:rPr lang="es-AR" dirty="0" err="1" smtClean="0"/>
              <a:t>Git</a:t>
            </a:r>
            <a:r>
              <a:rPr lang="es-AR" dirty="0" smtClean="0"/>
              <a:t> </a:t>
            </a:r>
            <a:r>
              <a:rPr lang="es-AR" dirty="0" err="1" smtClean="0"/>
              <a:t>add</a:t>
            </a:r>
            <a:r>
              <a:rPr lang="es-AR" dirty="0" smtClean="0"/>
              <a:t> &lt;file&gt; </a:t>
            </a:r>
            <a:r>
              <a:rPr lang="es-AR" dirty="0" smtClean="0">
                <a:sym typeface="Wingdings" panose="05000000000000000000" pitchFamily="2" charset="2"/>
              </a:rPr>
              <a:t> </a:t>
            </a:r>
            <a:r>
              <a:rPr lang="es-AR" dirty="0" smtClean="0"/>
              <a:t>pasar los archivos del 1 al 2</a:t>
            </a:r>
          </a:p>
          <a:p>
            <a:r>
              <a:rPr lang="es-AR" dirty="0" err="1" smtClean="0"/>
              <a:t>Git</a:t>
            </a:r>
            <a:r>
              <a:rPr lang="es-AR" dirty="0" smtClean="0"/>
              <a:t> status </a:t>
            </a:r>
            <a:r>
              <a:rPr lang="es-AR" dirty="0" smtClean="0">
                <a:sym typeface="Wingdings" panose="05000000000000000000" pitchFamily="2" charset="2"/>
              </a:rPr>
              <a:t> ver en que estado están los archivos</a:t>
            </a:r>
            <a:endParaRPr lang="es-AR" dirty="0" smtClean="0"/>
          </a:p>
          <a:p>
            <a:r>
              <a:rPr lang="es-AR" dirty="0" err="1" smtClean="0"/>
              <a:t>Git</a:t>
            </a:r>
            <a:r>
              <a:rPr lang="es-AR" dirty="0" smtClean="0"/>
              <a:t> </a:t>
            </a:r>
            <a:r>
              <a:rPr lang="es-AR" dirty="0" err="1" smtClean="0"/>
              <a:t>commit</a:t>
            </a:r>
            <a:r>
              <a:rPr lang="es-AR" dirty="0" smtClean="0"/>
              <a:t> </a:t>
            </a:r>
            <a:r>
              <a:rPr lang="es-AR" dirty="0" smtClean="0">
                <a:sym typeface="Wingdings" panose="05000000000000000000" pitchFamily="2" charset="2"/>
              </a:rPr>
              <a:t> pasar del 2 al 3</a:t>
            </a:r>
            <a:endParaRPr lang="es-AR" dirty="0" smtClean="0"/>
          </a:p>
          <a:p>
            <a:r>
              <a:rPr lang="es-AR" dirty="0" err="1" smtClean="0"/>
              <a:t>Git</a:t>
            </a:r>
            <a:r>
              <a:rPr lang="es-AR" dirty="0" smtClean="0"/>
              <a:t> </a:t>
            </a:r>
            <a:r>
              <a:rPr lang="es-AR" dirty="0" err="1" smtClean="0"/>
              <a:t>push</a:t>
            </a:r>
            <a:r>
              <a:rPr lang="es-AR" dirty="0" smtClean="0">
                <a:sym typeface="Wingdings" panose="05000000000000000000" pitchFamily="2" charset="2"/>
              </a:rPr>
              <a:t> subir a un repositorio remoto</a:t>
            </a:r>
            <a:endParaRPr lang="es-AR" dirty="0" smtClean="0"/>
          </a:p>
          <a:p>
            <a:r>
              <a:rPr lang="es-AR" dirty="0" err="1" smtClean="0"/>
              <a:t>Git</a:t>
            </a:r>
            <a:r>
              <a:rPr lang="es-AR" dirty="0" smtClean="0"/>
              <a:t> </a:t>
            </a:r>
            <a:r>
              <a:rPr lang="es-AR" dirty="0" err="1" smtClean="0"/>
              <a:t>pull</a:t>
            </a:r>
            <a:r>
              <a:rPr lang="es-AR" dirty="0" err="1" smtClean="0">
                <a:sym typeface="Wingdings" panose="05000000000000000000" pitchFamily="2" charset="2"/>
              </a:rPr>
              <a:t>trae</a:t>
            </a:r>
            <a:r>
              <a:rPr lang="es-AR" dirty="0" smtClean="0">
                <a:sym typeface="Wingdings" panose="05000000000000000000" pitchFamily="2" charset="2"/>
              </a:rPr>
              <a:t> los cambios de los desarrolladores</a:t>
            </a:r>
            <a:endParaRPr lang="es-AR" dirty="0" smtClean="0"/>
          </a:p>
          <a:p>
            <a:r>
              <a:rPr lang="es-AR" dirty="0" err="1" smtClean="0"/>
              <a:t>Git</a:t>
            </a:r>
            <a:r>
              <a:rPr lang="es-AR" dirty="0" smtClean="0"/>
              <a:t> </a:t>
            </a:r>
            <a:r>
              <a:rPr lang="es-AR" dirty="0" err="1" smtClean="0"/>
              <a:t>clone</a:t>
            </a:r>
            <a:r>
              <a:rPr lang="es-AR" dirty="0" err="1" smtClean="0">
                <a:sym typeface="Wingdings" panose="05000000000000000000" pitchFamily="2" charset="2"/>
              </a:rPr>
              <a:t>hace</a:t>
            </a:r>
            <a:r>
              <a:rPr lang="es-AR" dirty="0" smtClean="0">
                <a:sym typeface="Wingdings" panose="05000000000000000000" pitchFamily="2" charset="2"/>
              </a:rPr>
              <a:t> una copia del servidor central a tu computadora</a:t>
            </a:r>
            <a:endParaRPr lang="es-AR" dirty="0" smtClean="0"/>
          </a:p>
          <a:p>
            <a:endParaRPr lang="es-AR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39724526"/>
              </p:ext>
            </p:extLst>
          </p:nvPr>
        </p:nvGraphicFramePr>
        <p:xfrm>
          <a:off x="5105400" y="723900"/>
          <a:ext cx="6159500" cy="4483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3988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5600" y="364766"/>
            <a:ext cx="11360800" cy="1654533"/>
          </a:xfrm>
        </p:spPr>
        <p:txBody>
          <a:bodyPr/>
          <a:lstStyle/>
          <a:p>
            <a:r>
              <a:rPr lang="es-AR" dirty="0" smtClean="0"/>
              <a:t>COMENCEMOS:</a:t>
            </a:r>
            <a:br>
              <a:rPr lang="es-AR" dirty="0" smtClean="0"/>
            </a:br>
            <a:r>
              <a:rPr lang="es-AR" dirty="0" smtClean="0"/>
              <a:t/>
            </a:r>
            <a:br>
              <a:rPr lang="es-AR" dirty="0" smtClean="0"/>
            </a:br>
            <a:r>
              <a:rPr lang="es-AR" sz="2000" dirty="0" err="1" smtClean="0">
                <a:solidFill>
                  <a:srgbClr val="0070C0"/>
                </a:solidFill>
              </a:rPr>
              <a:t>Ref</a:t>
            </a:r>
            <a:r>
              <a:rPr lang="es-AR" sz="2000" dirty="0">
                <a:solidFill>
                  <a:srgbClr val="0070C0"/>
                </a:solidFill>
              </a:rPr>
              <a:t>: https://docs.github.com/en/get-started/quickstart/hello-world</a:t>
            </a:r>
            <a:r>
              <a:rPr lang="es-AR" dirty="0"/>
              <a:t/>
            </a:r>
            <a:br>
              <a:rPr lang="es-AR" dirty="0"/>
            </a:b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15600" y="2743133"/>
            <a:ext cx="11360800" cy="3619567"/>
          </a:xfrm>
        </p:spPr>
        <p:txBody>
          <a:bodyPr/>
          <a:lstStyle/>
          <a:p>
            <a:r>
              <a:rPr lang="es-MX" dirty="0" smtClean="0"/>
              <a:t>Entonces </a:t>
            </a:r>
            <a:r>
              <a:rPr lang="es-MX" dirty="0" smtClean="0">
                <a:sym typeface="Wingdings" panose="05000000000000000000" pitchFamily="2" charset="2"/>
              </a:rPr>
              <a:t> </a:t>
            </a:r>
            <a:r>
              <a:rPr lang="es-MX" dirty="0" err="1" smtClean="0"/>
              <a:t>GitHub</a:t>
            </a:r>
            <a:r>
              <a:rPr lang="es-MX" dirty="0" smtClean="0"/>
              <a:t> </a:t>
            </a:r>
            <a:r>
              <a:rPr lang="es-MX" dirty="0"/>
              <a:t>es una plataforma de alojamiento de código para el control de versiones </a:t>
            </a:r>
            <a:endParaRPr lang="es-MX" dirty="0" smtClean="0"/>
          </a:p>
          <a:p>
            <a:r>
              <a:rPr lang="es-MX" dirty="0" smtClean="0"/>
              <a:t>Es colaborativa </a:t>
            </a:r>
            <a:r>
              <a:rPr lang="es-MX" dirty="0" smtClean="0">
                <a:sym typeface="Wingdings" panose="05000000000000000000" pitchFamily="2" charset="2"/>
              </a:rPr>
              <a:t> te p</a:t>
            </a:r>
            <a:r>
              <a:rPr lang="es-MX" dirty="0" smtClean="0"/>
              <a:t>ermite trabajar junto a otros </a:t>
            </a:r>
            <a:r>
              <a:rPr lang="es-MX" dirty="0"/>
              <a:t>en proyectos desde cualquier lugar.</a:t>
            </a:r>
          </a:p>
          <a:p>
            <a:endParaRPr lang="es-MX" dirty="0"/>
          </a:p>
          <a:p>
            <a:r>
              <a:rPr lang="es-MX" dirty="0" err="1" smtClean="0"/>
              <a:t>Reaparemos</a:t>
            </a:r>
            <a:r>
              <a:rPr lang="es-MX" dirty="0" smtClean="0"/>
              <a:t> los elementos </a:t>
            </a:r>
            <a:r>
              <a:rPr lang="es-MX" dirty="0"/>
              <a:t>esenciales de </a:t>
            </a:r>
            <a:r>
              <a:rPr lang="es-MX" dirty="0" err="1"/>
              <a:t>GitHub</a:t>
            </a:r>
            <a:r>
              <a:rPr lang="es-MX" dirty="0"/>
              <a:t> como repositorios, ramas, confirmaciones y solicitudes de extracción</a:t>
            </a:r>
            <a:r>
              <a:rPr lang="es-MX" dirty="0" smtClean="0"/>
              <a:t>.</a:t>
            </a:r>
          </a:p>
          <a:p>
            <a:endParaRPr lang="es-MX" dirty="0" smtClean="0"/>
          </a:p>
          <a:p>
            <a:r>
              <a:rPr lang="es-MX" dirty="0" smtClean="0"/>
              <a:t>Crearás </a:t>
            </a:r>
            <a:r>
              <a:rPr lang="es-MX" dirty="0"/>
              <a:t>tu propio repositorio de </a:t>
            </a:r>
            <a:r>
              <a:rPr lang="es-MX" dirty="0" smtClean="0"/>
              <a:t>Hola mundo </a:t>
            </a:r>
            <a:r>
              <a:rPr lang="es-MX" dirty="0"/>
              <a:t>y aprenderás el flujo de trabajo de solicitudes de extracción de </a:t>
            </a:r>
            <a:r>
              <a:rPr lang="es-MX" dirty="0" err="1"/>
              <a:t>GitHub</a:t>
            </a:r>
            <a:r>
              <a:rPr lang="es-MX" dirty="0"/>
              <a:t>, una forma popular de crear y revisar código.</a:t>
            </a:r>
          </a:p>
        </p:txBody>
      </p:sp>
    </p:spTree>
    <p:extLst>
      <p:ext uri="{BB962C8B-B14F-4D97-AF65-F5344CB8AC3E}">
        <p14:creationId xmlns:p14="http://schemas.microsoft.com/office/powerpoint/2010/main" val="411034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CREAR NUEVO REPOSITORIO con línea de comandos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1360800" cy="3695767"/>
          </a:xfrm>
        </p:spPr>
        <p:txBody>
          <a:bodyPr/>
          <a:lstStyle/>
          <a:p>
            <a:r>
              <a:rPr lang="es-AR" sz="2400" dirty="0"/>
              <a:t>echo "# Prueba" &gt;&gt; README.md</a:t>
            </a:r>
          </a:p>
          <a:p>
            <a:r>
              <a:rPr lang="es-AR" sz="2400" dirty="0" err="1"/>
              <a:t>git</a:t>
            </a:r>
            <a:r>
              <a:rPr lang="es-AR" sz="2400" dirty="0"/>
              <a:t> </a:t>
            </a:r>
            <a:r>
              <a:rPr lang="es-AR" sz="2400" dirty="0" err="1"/>
              <a:t>init</a:t>
            </a:r>
            <a:endParaRPr lang="es-AR" sz="2400" dirty="0"/>
          </a:p>
          <a:p>
            <a:r>
              <a:rPr lang="es-AR" sz="2400" dirty="0" err="1"/>
              <a:t>git</a:t>
            </a:r>
            <a:r>
              <a:rPr lang="es-AR" sz="2400" dirty="0"/>
              <a:t> </a:t>
            </a:r>
            <a:r>
              <a:rPr lang="es-AR" sz="2400" dirty="0" err="1"/>
              <a:t>add</a:t>
            </a:r>
            <a:r>
              <a:rPr lang="es-AR" sz="2400" dirty="0"/>
              <a:t> README.md</a:t>
            </a:r>
          </a:p>
          <a:p>
            <a:r>
              <a:rPr lang="es-AR" sz="2400" dirty="0" err="1"/>
              <a:t>git</a:t>
            </a:r>
            <a:r>
              <a:rPr lang="es-AR" sz="2400" dirty="0"/>
              <a:t> </a:t>
            </a:r>
            <a:r>
              <a:rPr lang="es-AR" sz="2400" dirty="0" err="1"/>
              <a:t>commit</a:t>
            </a:r>
            <a:r>
              <a:rPr lang="es-AR" sz="2400" dirty="0"/>
              <a:t> -m "</a:t>
            </a:r>
            <a:r>
              <a:rPr lang="es-AR" sz="2400" dirty="0" err="1"/>
              <a:t>first</a:t>
            </a:r>
            <a:r>
              <a:rPr lang="es-AR" sz="2400" dirty="0"/>
              <a:t> </a:t>
            </a:r>
            <a:r>
              <a:rPr lang="es-AR" sz="2400" dirty="0" err="1"/>
              <a:t>commit</a:t>
            </a:r>
            <a:r>
              <a:rPr lang="es-AR" sz="2400" dirty="0"/>
              <a:t>"</a:t>
            </a:r>
          </a:p>
          <a:p>
            <a:r>
              <a:rPr lang="es-AR" sz="2400" dirty="0" err="1"/>
              <a:t>git</a:t>
            </a:r>
            <a:r>
              <a:rPr lang="es-AR" sz="2400" dirty="0"/>
              <a:t> </a:t>
            </a:r>
            <a:r>
              <a:rPr lang="es-AR" sz="2400" dirty="0" err="1"/>
              <a:t>branch</a:t>
            </a:r>
            <a:r>
              <a:rPr lang="es-AR" sz="2400" dirty="0"/>
              <a:t> -M </a:t>
            </a:r>
            <a:r>
              <a:rPr lang="es-AR" sz="2400" dirty="0" err="1"/>
              <a:t>main</a:t>
            </a:r>
            <a:endParaRPr lang="es-AR" sz="2400" dirty="0"/>
          </a:p>
          <a:p>
            <a:r>
              <a:rPr lang="es-AR" sz="2400" dirty="0" err="1"/>
              <a:t>git</a:t>
            </a:r>
            <a:r>
              <a:rPr lang="es-AR" sz="2400" dirty="0"/>
              <a:t> </a:t>
            </a:r>
            <a:r>
              <a:rPr lang="es-AR" sz="2400" dirty="0" err="1"/>
              <a:t>remote</a:t>
            </a:r>
            <a:r>
              <a:rPr lang="es-AR" sz="2400" dirty="0"/>
              <a:t> </a:t>
            </a:r>
            <a:r>
              <a:rPr lang="es-AR" sz="2400" dirty="0" err="1"/>
              <a:t>add</a:t>
            </a:r>
            <a:r>
              <a:rPr lang="es-AR" sz="2400" dirty="0"/>
              <a:t> </a:t>
            </a:r>
            <a:r>
              <a:rPr lang="es-AR" sz="2400" dirty="0" err="1"/>
              <a:t>origin</a:t>
            </a:r>
            <a:r>
              <a:rPr lang="es-AR" sz="2400" dirty="0"/>
              <a:t> https://github.com/PariciaD/Prueba.git</a:t>
            </a:r>
          </a:p>
          <a:p>
            <a:r>
              <a:rPr lang="es-AR" sz="2400" dirty="0" err="1"/>
              <a:t>git</a:t>
            </a:r>
            <a:r>
              <a:rPr lang="es-AR" sz="2400" dirty="0"/>
              <a:t> </a:t>
            </a:r>
            <a:r>
              <a:rPr lang="es-AR" sz="2400" dirty="0" err="1"/>
              <a:t>push</a:t>
            </a:r>
            <a:r>
              <a:rPr lang="es-AR" sz="2400" dirty="0"/>
              <a:t> -u </a:t>
            </a:r>
            <a:r>
              <a:rPr lang="es-AR" sz="2400" dirty="0" err="1"/>
              <a:t>origin</a:t>
            </a:r>
            <a:r>
              <a:rPr lang="es-AR" sz="2400" dirty="0"/>
              <a:t> </a:t>
            </a:r>
            <a:r>
              <a:rPr lang="es-AR" sz="2400" dirty="0" err="1"/>
              <a:t>main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48294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5477</TotalTime>
  <Words>1071</Words>
  <Application>Microsoft Office PowerPoint</Application>
  <PresentationFormat>Panorámica</PresentationFormat>
  <Paragraphs>159</Paragraphs>
  <Slides>24</Slides>
  <Notes>7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1" baseType="lpstr">
      <vt:lpstr>Arial</vt:lpstr>
      <vt:lpstr>Calibri</vt:lpstr>
      <vt:lpstr>Encode Sans</vt:lpstr>
      <vt:lpstr>Roboto</vt:lpstr>
      <vt:lpstr>Wingdings</vt:lpstr>
      <vt:lpstr>Simple Light</vt:lpstr>
      <vt:lpstr>Acrobat Document</vt:lpstr>
      <vt:lpstr>Presentación de PowerPoint</vt:lpstr>
      <vt:lpstr>Presentación de PowerPoint</vt:lpstr>
      <vt:lpstr>BIENVENIDOS!</vt:lpstr>
      <vt:lpstr>Presentación de PowerPoint</vt:lpstr>
      <vt:lpstr>ACTIVIDAD 1</vt:lpstr>
      <vt:lpstr>Presentación de PowerPoint</vt:lpstr>
      <vt:lpstr>GIT: Comandos Básicos</vt:lpstr>
      <vt:lpstr>COMENCEMOS:  Ref: https://docs.github.com/en/get-started/quickstart/hello-world </vt:lpstr>
      <vt:lpstr>CREAR NUEVO REPOSITORIO con línea de comandos</vt:lpstr>
      <vt:lpstr>GUIA de INICIO RAPIDO</vt:lpstr>
      <vt:lpstr>CREACION DE REPOSITORIO</vt:lpstr>
      <vt:lpstr>Presentación de PowerPoint</vt:lpstr>
      <vt:lpstr>Presentación de PowerPoint</vt:lpstr>
      <vt:lpstr>Creación de una rama</vt:lpstr>
      <vt:lpstr>Este diagrama muestra: </vt:lpstr>
      <vt:lpstr>Crear una rama</vt:lpstr>
      <vt:lpstr>Como subir un Proyecto:  https://gist.github.com/cgonzalezdai/cc33db72a6fe5178637aabb562eae35c#como-subir-un-proyecto-local-a-github local a github. </vt:lpstr>
      <vt:lpstr>Insertar un repositorio existente desde línea de comamdos</vt:lpstr>
      <vt:lpstr>Presentación de PowerPoint</vt:lpstr>
      <vt:lpstr>Presentación de PowerPoint</vt:lpstr>
      <vt:lpstr>Presentación de PowerPoint</vt:lpstr>
      <vt:lpstr>Actividad clase 2: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Estrella Noemí Pujol</dc:creator>
  <cp:lastModifiedBy>Patricia Daitter</cp:lastModifiedBy>
  <cp:revision>64</cp:revision>
  <dcterms:created xsi:type="dcterms:W3CDTF">2021-07-26T23:29:19Z</dcterms:created>
  <dcterms:modified xsi:type="dcterms:W3CDTF">2021-11-29T20:19:00Z</dcterms:modified>
</cp:coreProperties>
</file>