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6"/>
  </p:notesMasterIdLst>
  <p:sldIdLst>
    <p:sldId id="256" r:id="rId5"/>
    <p:sldId id="268" r:id="rId6"/>
    <p:sldId id="257" r:id="rId7"/>
    <p:sldId id="258" r:id="rId8"/>
    <p:sldId id="276" r:id="rId9"/>
    <p:sldId id="277" r:id="rId10"/>
    <p:sldId id="266" r:id="rId11"/>
    <p:sldId id="271" r:id="rId12"/>
    <p:sldId id="272" r:id="rId13"/>
    <p:sldId id="273" r:id="rId14"/>
    <p:sldId id="269" r:id="rId15"/>
    <p:sldId id="259" r:id="rId16"/>
    <p:sldId id="260" r:id="rId17"/>
    <p:sldId id="274" r:id="rId18"/>
    <p:sldId id="261" r:id="rId19"/>
    <p:sldId id="264" r:id="rId20"/>
    <p:sldId id="265" r:id="rId21"/>
    <p:sldId id="262" r:id="rId22"/>
    <p:sldId id="267" r:id="rId23"/>
    <p:sldId id="275"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862" autoAdjust="0"/>
  </p:normalViewPr>
  <p:slideViewPr>
    <p:cSldViewPr snapToGrid="0">
      <p:cViewPr varScale="1">
        <p:scale>
          <a:sx n="68" d="100"/>
          <a:sy n="68" d="100"/>
        </p:scale>
        <p:origin x="120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74E79-B782-46AA-B326-F3D9FECB14C7}"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23A22-DCC3-4DB5-BBCF-17003E305E73}" type="slidenum">
              <a:rPr lang="en-US" smtClean="0"/>
              <a:t>‹#›</a:t>
            </a:fld>
            <a:endParaRPr lang="en-US"/>
          </a:p>
        </p:txBody>
      </p:sp>
    </p:spTree>
    <p:extLst>
      <p:ext uri="{BB962C8B-B14F-4D97-AF65-F5344CB8AC3E}">
        <p14:creationId xmlns:p14="http://schemas.microsoft.com/office/powerpoint/2010/main" val="343355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GNS.</a:t>
            </a:r>
            <a:r>
              <a:rPr lang="en-US" baseline="0" dirty="0" smtClean="0"/>
              <a:t> I work at Clear Measure as a distinguished </a:t>
            </a:r>
            <a:r>
              <a:rPr lang="en-US" baseline="0" dirty="0" err="1" smtClean="0"/>
              <a:t>sw</a:t>
            </a:r>
            <a:r>
              <a:rPr lang="en-US" baseline="0" dirty="0" smtClean="0"/>
              <a:t> architect. I also have a background as physicist and have a PhD in Astrophysics. I am a member of </a:t>
            </a:r>
            <a:r>
              <a:rPr lang="en-US" baseline="0" dirty="0" err="1" smtClean="0"/>
              <a:t>LosTechies</a:t>
            </a:r>
            <a:r>
              <a:rPr lang="en-US" baseline="0" dirty="0" smtClean="0"/>
              <a:t> and have my blog there. You can also see my coordinates on Twitter, LinkedIn and GitHub. I am a father of 4 and some of my hobbies are cooking, scuba diving, skiing, hiking in the mountains,…</a:t>
            </a:r>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2</a:t>
            </a:fld>
            <a:endParaRPr lang="en-US"/>
          </a:p>
        </p:txBody>
      </p:sp>
    </p:spTree>
    <p:extLst>
      <p:ext uri="{BB962C8B-B14F-4D97-AF65-F5344CB8AC3E}">
        <p14:creationId xmlns:p14="http://schemas.microsoft.com/office/powerpoint/2010/main" val="265101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clone the repo from the given address. Then I can use</a:t>
            </a:r>
            <a:r>
              <a:rPr lang="en-US" baseline="0" dirty="0" smtClean="0"/>
              <a:t> </a:t>
            </a:r>
            <a:r>
              <a:rPr lang="en-US" baseline="0" dirty="0" err="1" smtClean="0"/>
              <a:t>git</a:t>
            </a:r>
            <a:r>
              <a:rPr lang="en-US" baseline="0" dirty="0" smtClean="0"/>
              <a:t> to move the HEAD to the first step. </a:t>
            </a:r>
          </a:p>
          <a:p>
            <a:pPr marL="171450" indent="-171450">
              <a:buFontTx/>
              <a:buChar char="-"/>
            </a:pPr>
            <a:r>
              <a:rPr lang="en-US" baseline="0" dirty="0" smtClean="0"/>
              <a:t>In this first step I just lay ground for the whole sample. This is an ASP.NET Web API project and I have added a simple controller to the project. We can run the project and test if it is working</a:t>
            </a:r>
          </a:p>
          <a:p>
            <a:pPr marL="171450" indent="-171450">
              <a:buFontTx/>
              <a:buChar char="-"/>
            </a:pPr>
            <a:r>
              <a:rPr lang="en-US" baseline="0" dirty="0" smtClean="0"/>
              <a:t>In the second step I will introduce the Application Service which will host the aggregate. The application service provides the infrastructure to the aggregate</a:t>
            </a:r>
          </a:p>
          <a:p>
            <a:pPr marL="171450" indent="-171450">
              <a:buFontTx/>
              <a:buChar char="-"/>
            </a:pPr>
            <a:r>
              <a:rPr lang="en-US" dirty="0" smtClean="0"/>
              <a:t>Step 3: Adding state to the aggregate; adding pre-condition checks to the aggregate. Also</a:t>
            </a:r>
            <a:r>
              <a:rPr lang="en-US" baseline="0" dirty="0" smtClean="0"/>
              <a:t> handling another command. Trigger events from aggregate</a:t>
            </a:r>
          </a:p>
          <a:p>
            <a:pPr marL="171450" indent="-171450">
              <a:buFontTx/>
              <a:buChar char="-"/>
            </a:pPr>
            <a:r>
              <a:rPr lang="en-US" baseline="0" dirty="0" smtClean="0"/>
              <a:t>Step 4: Implementing </a:t>
            </a:r>
            <a:r>
              <a:rPr lang="en-US" baseline="0" dirty="0" err="1" smtClean="0"/>
              <a:t>IAggregate</a:t>
            </a:r>
            <a:r>
              <a:rPr lang="en-US" baseline="0" dirty="0" smtClean="0"/>
              <a:t> interface; implemented repository for GetEventStore; implemented aggregate factory</a:t>
            </a:r>
          </a:p>
          <a:p>
            <a:pPr marL="171450" indent="-171450">
              <a:buFontTx/>
              <a:buChar char="-"/>
            </a:pPr>
            <a:r>
              <a:rPr lang="en-US" baseline="0" dirty="0" smtClean="0"/>
              <a:t>Step 5: Define events dispatcher infrastructure. Implement projection writer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20</a:t>
            </a:fld>
            <a:endParaRPr lang="en-US"/>
          </a:p>
        </p:txBody>
      </p:sp>
    </p:spTree>
    <p:extLst>
      <p:ext uri="{BB962C8B-B14F-4D97-AF65-F5344CB8AC3E}">
        <p14:creationId xmlns:p14="http://schemas.microsoft.com/office/powerpoint/2010/main" val="419781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CQRS. As simple as it sounds as effective it can be. Separating</a:t>
            </a:r>
            <a:r>
              <a:rPr lang="en-US" baseline="0" dirty="0" smtClean="0"/>
              <a:t> commands from queries can have a huge impact on the complexity, maintainability and robustness of an application. Commands are the operations that change state in the system and are mostly triggered by some action of a user working with an application. Queries on the other hand are used by an application to populate the screen with useful data. Usually the commands that modify the system need to carry much less information than (the result of) a query. E.g. in a typical e-commerce site I want to add a product to my shopping cart. I only need to send the ID of the cart, the ID of the product and the quantity to the backend. On the other hand if the application needs to populate the view with my shopping cart much more details need to be transferred from the backend to the screen. </a:t>
            </a:r>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4</a:t>
            </a:fld>
            <a:endParaRPr lang="en-US"/>
          </a:p>
        </p:txBody>
      </p:sp>
    </p:spTree>
    <p:extLst>
      <p:ext uri="{BB962C8B-B14F-4D97-AF65-F5344CB8AC3E}">
        <p14:creationId xmlns:p14="http://schemas.microsoft.com/office/powerpoint/2010/main" val="163431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past and sadly in</a:t>
            </a:r>
            <a:r>
              <a:rPr lang="en-US" baseline="0" dirty="0" smtClean="0"/>
              <a:t> a lot of companies till this day we have learned that what matters most is a good data model. Thus we all first started with the database design. Everything else had to follow. Luckily we have learned our lesson and found out that this often lead to applications that were sub-optimal at best from a users’ perspective. These days we prefer to implement our mission critical applications by either starting with the UI – a UI or task driven development - or like in this case with the domain model. There is this one blue book that everyone who has professionally worked with DDD has probably read or at least heard of. It is kind of the bible of DDD. When we do DDD then some keywords are very important. I have tried to list them starting with the most important or relevant one and so on.</a:t>
            </a:r>
          </a:p>
          <a:p>
            <a:r>
              <a:rPr lang="en-US" baseline="0" dirty="0" smtClean="0"/>
              <a:t>First we have what is called the ubiquitous language, then we need bound context, aggregate and finally service, factory and repository.</a:t>
            </a:r>
          </a:p>
          <a:p>
            <a:r>
              <a:rPr lang="en-US" baseline="0" dirty="0" smtClean="0"/>
              <a:t>Let me explain those in detail </a:t>
            </a:r>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7</a:t>
            </a:fld>
            <a:endParaRPr lang="en-US"/>
          </a:p>
        </p:txBody>
      </p:sp>
    </p:spTree>
    <p:extLst>
      <p:ext uri="{BB962C8B-B14F-4D97-AF65-F5344CB8AC3E}">
        <p14:creationId xmlns:p14="http://schemas.microsoft.com/office/powerpoint/2010/main" val="258261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when creating</a:t>
            </a:r>
            <a:r>
              <a:rPr lang="en-US" baseline="0" dirty="0" smtClean="0"/>
              <a:t> business critical software we have many different stakeholders involved. We have business owners, users, and power users, trainers, architects, developers, QA people, DevOps and so on.</a:t>
            </a:r>
          </a:p>
          <a:p>
            <a:r>
              <a:rPr lang="en-US" dirty="0" smtClean="0"/>
              <a:t>One important goal of DDD is to come closer to the ideal that everybody without exception speaks the same language.</a:t>
            </a:r>
          </a:p>
          <a:p>
            <a:r>
              <a:rPr lang="en-US" dirty="0" smtClean="0"/>
              <a:t>In the image you see the builders of the tower of Babylon and how the abandoned their building when everyone spoke in a different language. A very powerful analogy!</a:t>
            </a:r>
          </a:p>
          <a:p>
            <a:endParaRPr lang="en-US" dirty="0" smtClean="0"/>
          </a:p>
          <a:p>
            <a:r>
              <a:rPr lang="en-US" dirty="0" smtClean="0"/>
              <a:t>Translating from one language to another causes loss and is a source for misunderstanding</a:t>
            </a:r>
          </a:p>
          <a:p>
            <a:r>
              <a:rPr lang="en-US" dirty="0" smtClean="0"/>
              <a:t>I</a:t>
            </a:r>
            <a:r>
              <a:rPr lang="en-US" baseline="0" dirty="0" smtClean="0"/>
              <a:t> want an architecture that allows me to picture out concepts/features/user stories with the domain experts and without translation implement them in code</a:t>
            </a:r>
          </a:p>
          <a:p>
            <a:r>
              <a:rPr lang="en-US" baseline="0" dirty="0" smtClean="0"/>
              <a:t>That is why the naming of </a:t>
            </a:r>
            <a:r>
              <a:rPr lang="en-US" b="1" baseline="0" dirty="0" smtClean="0"/>
              <a:t>Things</a:t>
            </a:r>
            <a:r>
              <a:rPr lang="en-US" baseline="0" dirty="0" smtClean="0"/>
              <a:t> and </a:t>
            </a:r>
            <a:r>
              <a:rPr lang="en-US" b="1" baseline="0" dirty="0" smtClean="0"/>
              <a:t>Actions</a:t>
            </a:r>
            <a:r>
              <a:rPr lang="en-US" baseline="0" dirty="0" smtClean="0"/>
              <a:t> or </a:t>
            </a:r>
            <a:r>
              <a:rPr lang="en-US" b="1" baseline="0" dirty="0" smtClean="0"/>
              <a:t>Events</a:t>
            </a:r>
            <a:r>
              <a:rPr lang="en-US" baseline="0" dirty="0" smtClean="0"/>
              <a:t> is so important.</a:t>
            </a:r>
          </a:p>
          <a:p>
            <a:endParaRPr lang="en-US" dirty="0"/>
          </a:p>
        </p:txBody>
      </p:sp>
      <p:sp>
        <p:nvSpPr>
          <p:cNvPr id="4" name="Slide Number Placeholder 3"/>
          <p:cNvSpPr>
            <a:spLocks noGrp="1"/>
          </p:cNvSpPr>
          <p:nvPr>
            <p:ph type="sldNum" sz="quarter" idx="10"/>
          </p:nvPr>
        </p:nvSpPr>
        <p:spPr/>
        <p:txBody>
          <a:bodyPr/>
          <a:lstStyle/>
          <a:p>
            <a:fld id="{A3BBB04B-43AC-457A-86DD-3F245A0ABE92}"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50887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Cesar</a:t>
            </a:r>
            <a:r>
              <a:rPr lang="en-US" baseline="0" dirty="0" smtClean="0"/>
              <a:t> did with his Roman empire, we divide our complex domain into “</a:t>
            </a:r>
            <a:r>
              <a:rPr lang="en-US" b="1" baseline="0" dirty="0" smtClean="0"/>
              <a:t>regions</a:t>
            </a:r>
            <a:r>
              <a:rPr lang="en-US" baseline="0" dirty="0" smtClean="0"/>
              <a:t>” and call them “</a:t>
            </a:r>
            <a:r>
              <a:rPr lang="en-US" b="1" baseline="0" dirty="0" smtClean="0"/>
              <a:t>bound contexts</a:t>
            </a:r>
            <a:r>
              <a:rPr lang="en-US" baseline="0" dirty="0" smtClean="0"/>
              <a:t>”</a:t>
            </a:r>
          </a:p>
          <a:p>
            <a:r>
              <a:rPr lang="en-US" baseline="0" dirty="0" smtClean="0"/>
              <a:t>Each bound context is only </a:t>
            </a:r>
            <a:r>
              <a:rPr lang="en-US" b="1" baseline="0" dirty="0" smtClean="0"/>
              <a:t>loosely</a:t>
            </a:r>
            <a:r>
              <a:rPr lang="en-US" baseline="0" dirty="0" smtClean="0"/>
              <a:t> coupled with all the other BCs. This allows us to work in parallel in different BCs</a:t>
            </a:r>
          </a:p>
          <a:p>
            <a:r>
              <a:rPr lang="en-US" baseline="0" dirty="0" smtClean="0"/>
              <a:t>No mutual blocking happens.</a:t>
            </a:r>
          </a:p>
          <a:p>
            <a:r>
              <a:rPr lang="en-US" baseline="0" dirty="0" smtClean="0"/>
              <a:t>In a product I helped to architect and build and that is used by all major pharmaceuticals, universities and big hospitals we e.g. had some bound contexts like protocols, reviews, animal orders, animal census, staff training, etc.</a:t>
            </a:r>
            <a:endParaRPr lang="en-US" dirty="0"/>
          </a:p>
        </p:txBody>
      </p:sp>
      <p:sp>
        <p:nvSpPr>
          <p:cNvPr id="4" name="Slide Number Placeholder 3"/>
          <p:cNvSpPr>
            <a:spLocks noGrp="1"/>
          </p:cNvSpPr>
          <p:nvPr>
            <p:ph type="sldNum" sz="quarter" idx="10"/>
          </p:nvPr>
        </p:nvSpPr>
        <p:spPr/>
        <p:txBody>
          <a:bodyPr/>
          <a:lstStyle/>
          <a:p>
            <a:fld id="{A3BBB04B-43AC-457A-86DD-3F245A0ABE92}"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7313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aggregate is</a:t>
            </a:r>
            <a:r>
              <a:rPr lang="en-US" baseline="0" dirty="0" smtClean="0"/>
              <a:t> the next important element in DDD. An aggregate is a logical concept and denotes the boundary of a business transaction. That is quite a mouth full. But what does it mean? In a business – even without computers – we can identify tasks that are executed at certain times. Those tasks have a limited scope. For example I might want to add the details of a new customer to the system could be one task. Or I could do inventory and change the properties, say prices of some of our products. Ideally I do not do those tasks at the very same time. They are different concerns. Similarly I try to model my aggregates. Am I doing inventory or am I doing customer (phone) support or am I billing? Thus we could have a customer aggregate which contains objects for the various properties of a customer that I might need to change like names, phone numbers, physical addresses, etc. On the other hand I have an Order aggregate which will contain all information regarding an order that was made by a customer. This order will not contain the customer as an object but rather refer to it by using a unique ID. As I said, we usually do not place an order and at the very same time modify the names or phone numbers of the customer.</a:t>
            </a:r>
          </a:p>
          <a:p>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10</a:t>
            </a:fld>
            <a:endParaRPr lang="en-US"/>
          </a:p>
        </p:txBody>
      </p:sp>
    </p:spTree>
    <p:extLst>
      <p:ext uri="{BB962C8B-B14F-4D97-AF65-F5344CB8AC3E}">
        <p14:creationId xmlns:p14="http://schemas.microsoft.com/office/powerpoint/2010/main" val="302692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Of course the aggregate does not live alone and thus in a typical application we have all these other elements. We have Web APIs and/or message queue handlers that serve as the public interface to the application. Then we have the application service which hosts an aggregate and provides it the necessary infrastructure specific environment. We have a repository to provide persistence to the aggregate. Finally to adhere to the single responsibility principle the aggregate (and sometimes the application service) uses services and factories to get the job done.</a:t>
            </a:r>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11</a:t>
            </a:fld>
            <a:endParaRPr lang="en-US"/>
          </a:p>
        </p:txBody>
      </p:sp>
    </p:spTree>
    <p:extLst>
      <p:ext uri="{BB962C8B-B14F-4D97-AF65-F5344CB8AC3E}">
        <p14:creationId xmlns:p14="http://schemas.microsoft.com/office/powerpoint/2010/main" val="2724351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users work with the system and add or change data events are created. These events are stored. </a:t>
            </a:r>
          </a:p>
          <a:p>
            <a:r>
              <a:rPr lang="en-US" dirty="0" smtClean="0"/>
              <a:t>-Events are always</a:t>
            </a:r>
            <a:r>
              <a:rPr lang="en-US" baseline="0" dirty="0" smtClean="0"/>
              <a:t> appended to the set of already existing events. Never is an event changed or even deleted</a:t>
            </a:r>
          </a:p>
          <a:p>
            <a:r>
              <a:rPr lang="en-US" baseline="0" dirty="0" smtClean="0"/>
              <a:t>-By having the set of all events we have full knowledge of the history of the system. We can not only answer questions about the current state of some elements like protocols or order</a:t>
            </a:r>
          </a:p>
          <a:p>
            <a:r>
              <a:rPr lang="en-US" baseline="0" dirty="0" smtClean="0"/>
              <a:t> but also how it came that e.g. a protocol is in the current state</a:t>
            </a:r>
          </a:p>
          <a:p>
            <a:r>
              <a:rPr lang="en-US" baseline="0" dirty="0" smtClean="0"/>
              <a:t>-The list of events represent the full truth of the system. They are basically the only thing that really matters</a:t>
            </a:r>
          </a:p>
          <a:p>
            <a:r>
              <a:rPr lang="en-US" baseline="0" dirty="0" smtClean="0"/>
              <a:t>-If something goes wrong we can always replay events to get projections</a:t>
            </a:r>
          </a:p>
          <a:p>
            <a:r>
              <a:rPr lang="en-US" baseline="0" dirty="0" smtClean="0"/>
              <a:t>-If some new (previously unknown) requirements surface we can create new or modified projections and “just replay” the events</a:t>
            </a:r>
            <a:endParaRPr lang="en-US" dirty="0"/>
          </a:p>
        </p:txBody>
      </p:sp>
      <p:sp>
        <p:nvSpPr>
          <p:cNvPr id="4" name="Slide Number Placeholder 3"/>
          <p:cNvSpPr>
            <a:spLocks noGrp="1"/>
          </p:cNvSpPr>
          <p:nvPr>
            <p:ph type="sldNum" sz="quarter" idx="10"/>
          </p:nvPr>
        </p:nvSpPr>
        <p:spPr/>
        <p:txBody>
          <a:bodyPr/>
          <a:lstStyle/>
          <a:p>
            <a:fld id="{C1067CA7-1184-41C6-98E3-CD390764AF6B}" type="slidenum">
              <a:rPr lang="en-US" smtClean="0"/>
              <a:t>14</a:t>
            </a:fld>
            <a:endParaRPr lang="en-US"/>
          </a:p>
        </p:txBody>
      </p:sp>
    </p:spTree>
    <p:extLst>
      <p:ext uri="{BB962C8B-B14F-4D97-AF65-F5344CB8AC3E}">
        <p14:creationId xmlns:p14="http://schemas.microsoft.com/office/powerpoint/2010/main" val="128688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23A22-DCC3-4DB5-BBCF-17003E305E73}" type="slidenum">
              <a:rPr lang="en-US" smtClean="0"/>
              <a:t>18</a:t>
            </a:fld>
            <a:endParaRPr lang="en-US"/>
          </a:p>
        </p:txBody>
      </p:sp>
    </p:spTree>
    <p:extLst>
      <p:ext uri="{BB962C8B-B14F-4D97-AF65-F5344CB8AC3E}">
        <p14:creationId xmlns:p14="http://schemas.microsoft.com/office/powerpoint/2010/main" val="66215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CB3AF1-8A6C-49E7-9A18-716AA92F721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321367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B3AF1-8A6C-49E7-9A18-716AA92F721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148307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B3AF1-8A6C-49E7-9A18-716AA92F721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1654458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611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010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276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0600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79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660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4591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131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B3AF1-8A6C-49E7-9A18-716AA92F721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935029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8513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1132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700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3228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9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9393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90933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1126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2275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885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CB3AF1-8A6C-49E7-9A18-716AA92F7217}"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197177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92377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680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53871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4812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4516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97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67918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7647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85213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077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CB3AF1-8A6C-49E7-9A18-716AA92F7217}"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34028213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74929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3109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5643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4407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370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CB3AF1-8A6C-49E7-9A18-716AA92F7217}"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119072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CB3AF1-8A6C-49E7-9A18-716AA92F7217}"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57773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3AF1-8A6C-49E7-9A18-716AA92F7217}"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364966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B3AF1-8A6C-49E7-9A18-716AA92F7217}"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129376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B3AF1-8A6C-49E7-9A18-716AA92F7217}"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DBC6-2122-4F23-8133-167A9051EC00}" type="slidenum">
              <a:rPr lang="en-US" smtClean="0"/>
              <a:t>‹#›</a:t>
            </a:fld>
            <a:endParaRPr lang="en-US"/>
          </a:p>
        </p:txBody>
      </p:sp>
    </p:spTree>
    <p:extLst>
      <p:ext uri="{BB962C8B-B14F-4D97-AF65-F5344CB8AC3E}">
        <p14:creationId xmlns:p14="http://schemas.microsoft.com/office/powerpoint/2010/main" val="114885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B3AF1-8A6C-49E7-9A18-716AA92F7217}" type="datetimeFigureOut">
              <a:rPr lang="en-US" smtClean="0"/>
              <a:t>12/8/2015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0DBC6-2122-4F23-8133-167A9051EC00}" type="slidenum">
              <a:rPr lang="en-US" smtClean="0"/>
              <a:t>‹#›</a:t>
            </a:fld>
            <a:endParaRPr lang="en-US"/>
          </a:p>
        </p:txBody>
      </p:sp>
    </p:spTree>
    <p:extLst>
      <p:ext uri="{BB962C8B-B14F-4D97-AF65-F5344CB8AC3E}">
        <p14:creationId xmlns:p14="http://schemas.microsoft.com/office/powerpoint/2010/main" val="5352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9908-DC08-4CFF-8AC1-FFB3104B9A69}"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7D991-B82F-4AEC-AB16-FD6075BF69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3806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6481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7AB22-B8E5-4B45-B9FF-73E1FA0AEA8F}" type="datetimeFigureOut">
              <a:rPr lang="en-US" smtClean="0">
                <a:solidFill>
                  <a:prstClr val="black">
                    <a:tint val="75000"/>
                  </a:prstClr>
                </a:solidFill>
              </a:rPr>
              <a:pPr/>
              <a:t>12/8/2015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44182-D370-44EC-95CD-938679D0B78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7426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356" y="681729"/>
            <a:ext cx="9445375" cy="1601079"/>
          </a:xfrm>
        </p:spPr>
        <p:txBody>
          <a:bodyPr>
            <a:noAutofit/>
          </a:bodyPr>
          <a:lstStyle/>
          <a:p>
            <a:r>
              <a:rPr lang="en-US" sz="9600" dirty="0" smtClean="0"/>
              <a:t>CQRS, DDD &amp;ES</a:t>
            </a:r>
            <a:endParaRPr lang="en-US" sz="9600" dirty="0"/>
          </a:p>
        </p:txBody>
      </p:sp>
      <p:sp>
        <p:nvSpPr>
          <p:cNvPr id="3" name="TextBox 2"/>
          <p:cNvSpPr txBox="1"/>
          <p:nvPr/>
        </p:nvSpPr>
        <p:spPr>
          <a:xfrm>
            <a:off x="6049109" y="3632031"/>
            <a:ext cx="4248214" cy="769441"/>
          </a:xfrm>
          <a:prstGeom prst="rect">
            <a:avLst/>
          </a:prstGeom>
          <a:noFill/>
        </p:spPr>
        <p:txBody>
          <a:bodyPr wrap="none" rtlCol="0">
            <a:spAutoFit/>
          </a:bodyPr>
          <a:lstStyle/>
          <a:p>
            <a:r>
              <a:rPr lang="en-US" sz="4400" dirty="0" smtClean="0"/>
              <a:t>The 3 Musketeers</a:t>
            </a:r>
            <a:endParaRPr lang="en-US" sz="4400" dirty="0"/>
          </a:p>
        </p:txBody>
      </p:sp>
      <p:pic>
        <p:nvPicPr>
          <p:cNvPr id="1026" name="Picture 2" descr="http://1.bp.blogspot.com/-HB4VPNe0Lhc/TuE6d7bilsI/AAAAAAAAHJg/w-1snKe0E-c/s400/3-musketeers_2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810" y="2596284"/>
            <a:ext cx="3810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73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445"/>
            <a:ext cx="2859639" cy="1143000"/>
          </a:xfrm>
        </p:spPr>
        <p:txBody>
          <a:bodyPr/>
          <a:lstStyle/>
          <a:p>
            <a:r>
              <a:rPr lang="en-US" dirty="0" smtClean="0"/>
              <a:t>Aggregate</a:t>
            </a:r>
            <a:endParaRPr lang="en-US" dirty="0"/>
          </a:p>
        </p:txBody>
      </p:sp>
      <p:sp>
        <p:nvSpPr>
          <p:cNvPr id="4" name="Rounded Rectangle 3"/>
          <p:cNvSpPr/>
          <p:nvPr/>
        </p:nvSpPr>
        <p:spPr>
          <a:xfrm>
            <a:off x="1017142" y="1335446"/>
            <a:ext cx="4078840" cy="473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p:cNvSpPr txBox="1"/>
          <p:nvPr/>
        </p:nvSpPr>
        <p:spPr>
          <a:xfrm>
            <a:off x="1017142" y="6165424"/>
            <a:ext cx="2095254" cy="369332"/>
          </a:xfrm>
          <a:prstGeom prst="rect">
            <a:avLst/>
          </a:prstGeom>
          <a:noFill/>
        </p:spPr>
        <p:txBody>
          <a:bodyPr wrap="none" rtlCol="0">
            <a:spAutoFit/>
          </a:bodyPr>
          <a:lstStyle/>
          <a:p>
            <a:r>
              <a:rPr lang="en-US" dirty="0" smtClean="0"/>
              <a:t>Customer Aggregate</a:t>
            </a:r>
            <a:endParaRPr lang="en-US" dirty="0"/>
          </a:p>
        </p:txBody>
      </p:sp>
      <p:sp>
        <p:nvSpPr>
          <p:cNvPr id="6" name="Rounded Rectangle 5"/>
          <p:cNvSpPr/>
          <p:nvPr/>
        </p:nvSpPr>
        <p:spPr>
          <a:xfrm>
            <a:off x="1366463" y="1828800"/>
            <a:ext cx="1745933" cy="1058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7" name="Rounded Rectangle 6"/>
          <p:cNvSpPr/>
          <p:nvPr/>
        </p:nvSpPr>
        <p:spPr>
          <a:xfrm>
            <a:off x="1900719" y="3195263"/>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1849919" y="3144086"/>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0" name="Rounded Rectangle 9"/>
          <p:cNvSpPr/>
          <p:nvPr/>
        </p:nvSpPr>
        <p:spPr>
          <a:xfrm>
            <a:off x="1799119" y="3087149"/>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2" name="Rounded Rectangle 11"/>
          <p:cNvSpPr/>
          <p:nvPr/>
        </p:nvSpPr>
        <p:spPr>
          <a:xfrm>
            <a:off x="1900719" y="3976099"/>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3" name="Rounded Rectangle 12"/>
          <p:cNvSpPr/>
          <p:nvPr/>
        </p:nvSpPr>
        <p:spPr>
          <a:xfrm>
            <a:off x="1849919" y="3924922"/>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4" name="Rounded Rectangle 13"/>
          <p:cNvSpPr/>
          <p:nvPr/>
        </p:nvSpPr>
        <p:spPr>
          <a:xfrm>
            <a:off x="1799119" y="3864111"/>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15" name="Rounded Rectangle 14"/>
          <p:cNvSpPr/>
          <p:nvPr/>
        </p:nvSpPr>
        <p:spPr>
          <a:xfrm>
            <a:off x="1900719" y="4731763"/>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6" name="Rounded Rectangle 15"/>
          <p:cNvSpPr/>
          <p:nvPr/>
        </p:nvSpPr>
        <p:spPr>
          <a:xfrm>
            <a:off x="1849206" y="4680586"/>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7" name="Rounded Rectangle 16"/>
          <p:cNvSpPr/>
          <p:nvPr/>
        </p:nvSpPr>
        <p:spPr>
          <a:xfrm>
            <a:off x="1797693" y="4622707"/>
            <a:ext cx="1006868"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a:t>
            </a:r>
            <a:endParaRPr lang="en-US" dirty="0"/>
          </a:p>
        </p:txBody>
      </p:sp>
      <p:sp>
        <p:nvSpPr>
          <p:cNvPr id="18" name="TextBox 17"/>
          <p:cNvSpPr txBox="1"/>
          <p:nvPr/>
        </p:nvSpPr>
        <p:spPr>
          <a:xfrm>
            <a:off x="1369235" y="1792734"/>
            <a:ext cx="385042" cy="369332"/>
          </a:xfrm>
          <a:prstGeom prst="rect">
            <a:avLst/>
          </a:prstGeom>
          <a:solidFill>
            <a:schemeClr val="bg1">
              <a:lumMod val="85000"/>
              <a:alpha val="50000"/>
            </a:schemeClr>
          </a:solidFill>
        </p:spPr>
        <p:txBody>
          <a:bodyPr wrap="none" rtlCol="0">
            <a:spAutoFit/>
          </a:bodyPr>
          <a:lstStyle/>
          <a:p>
            <a:r>
              <a:rPr lang="en-US" dirty="0" smtClean="0"/>
              <a:t>ID</a:t>
            </a:r>
            <a:endParaRPr lang="en-US" dirty="0"/>
          </a:p>
        </p:txBody>
      </p:sp>
      <p:sp>
        <p:nvSpPr>
          <p:cNvPr id="19" name="TextBox 18"/>
          <p:cNvSpPr txBox="1"/>
          <p:nvPr/>
        </p:nvSpPr>
        <p:spPr>
          <a:xfrm>
            <a:off x="1275163" y="1490022"/>
            <a:ext cx="625556" cy="369332"/>
          </a:xfrm>
          <a:prstGeom prst="rect">
            <a:avLst/>
          </a:prstGeom>
          <a:noFill/>
        </p:spPr>
        <p:txBody>
          <a:bodyPr wrap="none" rtlCol="0">
            <a:spAutoFit/>
          </a:bodyPr>
          <a:lstStyle/>
          <a:p>
            <a:r>
              <a:rPr lang="en-US" dirty="0" smtClean="0"/>
              <a:t>Root</a:t>
            </a:r>
            <a:endParaRPr lang="en-US" dirty="0"/>
          </a:p>
        </p:txBody>
      </p:sp>
      <p:sp>
        <p:nvSpPr>
          <p:cNvPr id="21" name="Rounded Rectangle 20"/>
          <p:cNvSpPr/>
          <p:nvPr/>
        </p:nvSpPr>
        <p:spPr>
          <a:xfrm>
            <a:off x="6584023" y="1335446"/>
            <a:ext cx="4078840" cy="47365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TextBox 21"/>
          <p:cNvSpPr txBox="1"/>
          <p:nvPr/>
        </p:nvSpPr>
        <p:spPr>
          <a:xfrm>
            <a:off x="6584023" y="6194326"/>
            <a:ext cx="1921616" cy="369332"/>
          </a:xfrm>
          <a:prstGeom prst="rect">
            <a:avLst/>
          </a:prstGeom>
          <a:noFill/>
        </p:spPr>
        <p:txBody>
          <a:bodyPr wrap="none" rtlCol="0">
            <a:spAutoFit/>
          </a:bodyPr>
          <a:lstStyle/>
          <a:p>
            <a:r>
              <a:rPr lang="en-US" dirty="0" smtClean="0"/>
              <a:t>Product Aggregate</a:t>
            </a:r>
            <a:endParaRPr lang="en-US" dirty="0"/>
          </a:p>
        </p:txBody>
      </p:sp>
      <p:sp>
        <p:nvSpPr>
          <p:cNvPr id="23" name="Rounded Rectangle 22"/>
          <p:cNvSpPr/>
          <p:nvPr/>
        </p:nvSpPr>
        <p:spPr>
          <a:xfrm>
            <a:off x="6902522" y="1828799"/>
            <a:ext cx="1745933" cy="1787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6902522" y="1818148"/>
            <a:ext cx="385042" cy="369332"/>
          </a:xfrm>
          <a:prstGeom prst="rect">
            <a:avLst/>
          </a:prstGeom>
          <a:solidFill>
            <a:schemeClr val="bg1">
              <a:lumMod val="85000"/>
              <a:alpha val="50000"/>
            </a:schemeClr>
          </a:solidFill>
        </p:spPr>
        <p:txBody>
          <a:bodyPr wrap="none" rtlCol="0">
            <a:spAutoFit/>
          </a:bodyPr>
          <a:lstStyle/>
          <a:p>
            <a:r>
              <a:rPr lang="en-US" dirty="0" smtClean="0"/>
              <a:t>ID</a:t>
            </a:r>
            <a:endParaRPr lang="en-US" dirty="0"/>
          </a:p>
        </p:txBody>
      </p:sp>
      <p:sp>
        <p:nvSpPr>
          <p:cNvPr id="25" name="TextBox 24"/>
          <p:cNvSpPr txBox="1"/>
          <p:nvPr/>
        </p:nvSpPr>
        <p:spPr>
          <a:xfrm>
            <a:off x="6902522" y="2517706"/>
            <a:ext cx="1293944" cy="923330"/>
          </a:xfrm>
          <a:prstGeom prst="rect">
            <a:avLst/>
          </a:prstGeom>
          <a:noFill/>
        </p:spPr>
        <p:txBody>
          <a:bodyPr wrap="none" rtlCol="0">
            <a:spAutoFit/>
          </a:bodyPr>
          <a:lstStyle/>
          <a:p>
            <a:r>
              <a:rPr lang="en-US" dirty="0" err="1" smtClean="0">
                <a:solidFill>
                  <a:srgbClr val="FFFF00"/>
                </a:solidFill>
              </a:rPr>
              <a:t>CustomerID</a:t>
            </a:r>
            <a:endParaRPr lang="en-US" dirty="0" smtClean="0">
              <a:solidFill>
                <a:srgbClr val="FFFF00"/>
              </a:solidFill>
            </a:endParaRPr>
          </a:p>
          <a:p>
            <a:r>
              <a:rPr lang="en-US" dirty="0" err="1" smtClean="0">
                <a:solidFill>
                  <a:srgbClr val="FFFF00"/>
                </a:solidFill>
              </a:rPr>
              <a:t>VendorID</a:t>
            </a:r>
            <a:endParaRPr lang="en-US" dirty="0" smtClean="0">
              <a:solidFill>
                <a:srgbClr val="FFFF00"/>
              </a:solidFill>
            </a:endParaRPr>
          </a:p>
          <a:p>
            <a:r>
              <a:rPr lang="en-US" dirty="0" smtClean="0"/>
              <a:t>…</a:t>
            </a:r>
            <a:endParaRPr lang="en-US" dirty="0"/>
          </a:p>
        </p:txBody>
      </p:sp>
      <p:sp>
        <p:nvSpPr>
          <p:cNvPr id="26" name="TextBox 25"/>
          <p:cNvSpPr txBox="1"/>
          <p:nvPr/>
        </p:nvSpPr>
        <p:spPr>
          <a:xfrm>
            <a:off x="7287564" y="2076257"/>
            <a:ext cx="919932" cy="369332"/>
          </a:xfrm>
          <a:prstGeom prst="rect">
            <a:avLst/>
          </a:prstGeom>
          <a:noFill/>
        </p:spPr>
        <p:txBody>
          <a:bodyPr wrap="none" rtlCol="0">
            <a:spAutoFit/>
          </a:bodyPr>
          <a:lstStyle/>
          <a:p>
            <a:r>
              <a:rPr lang="en-US" dirty="0" smtClean="0">
                <a:solidFill>
                  <a:schemeClr val="bg1"/>
                </a:solidFill>
              </a:rPr>
              <a:t>Product</a:t>
            </a:r>
            <a:endParaRPr lang="en-US" dirty="0">
              <a:solidFill>
                <a:schemeClr val="bg1"/>
              </a:solidFill>
            </a:endParaRPr>
          </a:p>
        </p:txBody>
      </p:sp>
      <p:sp>
        <p:nvSpPr>
          <p:cNvPr id="27" name="Rounded Rectangle 26"/>
          <p:cNvSpPr/>
          <p:nvPr/>
        </p:nvSpPr>
        <p:spPr>
          <a:xfrm>
            <a:off x="7640161" y="4269341"/>
            <a:ext cx="1109894"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28" name="Rounded Rectangle 27"/>
          <p:cNvSpPr/>
          <p:nvPr/>
        </p:nvSpPr>
        <p:spPr>
          <a:xfrm>
            <a:off x="7589361" y="4218164"/>
            <a:ext cx="1109894"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29" name="Rounded Rectangle 28"/>
          <p:cNvSpPr/>
          <p:nvPr/>
        </p:nvSpPr>
        <p:spPr>
          <a:xfrm>
            <a:off x="7538561" y="4161227"/>
            <a:ext cx="1109894" cy="472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a:t>
            </a:r>
            <a:endParaRPr lang="en-US" dirty="0"/>
          </a:p>
        </p:txBody>
      </p:sp>
      <p:cxnSp>
        <p:nvCxnSpPr>
          <p:cNvPr id="31" name="Elbow Connector 30"/>
          <p:cNvCxnSpPr>
            <a:endCxn id="10" idx="1"/>
          </p:cNvCxnSpPr>
          <p:nvPr/>
        </p:nvCxnSpPr>
        <p:spPr>
          <a:xfrm rot="16200000" flipH="1">
            <a:off x="1471926" y="2996261"/>
            <a:ext cx="436417" cy="217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14" idx="1"/>
          </p:cNvCxnSpPr>
          <p:nvPr/>
        </p:nvCxnSpPr>
        <p:spPr>
          <a:xfrm rot="16200000" flipH="1">
            <a:off x="1049922" y="3351219"/>
            <a:ext cx="1209229" cy="289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17" idx="1"/>
          </p:cNvCxnSpPr>
          <p:nvPr/>
        </p:nvCxnSpPr>
        <p:spPr>
          <a:xfrm rot="16200000" flipH="1">
            <a:off x="629367" y="3690686"/>
            <a:ext cx="1990073" cy="346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9" idx="1"/>
          </p:cNvCxnSpPr>
          <p:nvPr/>
        </p:nvCxnSpPr>
        <p:spPr>
          <a:xfrm rot="16200000" flipH="1">
            <a:off x="7027971" y="3886942"/>
            <a:ext cx="770185" cy="2509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20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490918" y="447046"/>
            <a:ext cx="6076433" cy="6048147"/>
            <a:chOff x="2490918" y="447046"/>
            <a:chExt cx="6076433" cy="6048147"/>
          </a:xfrm>
        </p:grpSpPr>
        <p:sp>
          <p:nvSpPr>
            <p:cNvPr id="39" name="Rectangle 38"/>
            <p:cNvSpPr/>
            <p:nvPr/>
          </p:nvSpPr>
          <p:spPr>
            <a:xfrm>
              <a:off x="2520778" y="543696"/>
              <a:ext cx="6046573" cy="5951497"/>
            </a:xfrm>
            <a:prstGeom prst="rect">
              <a:avLst/>
            </a:prstGeom>
            <a:solidFill>
              <a:srgbClr val="FFFFCC"/>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Rounded Rectangle 5"/>
            <p:cNvSpPr/>
            <p:nvPr/>
          </p:nvSpPr>
          <p:spPr>
            <a:xfrm>
              <a:off x="3204525" y="2026508"/>
              <a:ext cx="2405448" cy="21583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 name="Rounded Rectangle 6"/>
            <p:cNvSpPr/>
            <p:nvPr/>
          </p:nvSpPr>
          <p:spPr>
            <a:xfrm>
              <a:off x="3484023" y="2581201"/>
              <a:ext cx="1806059" cy="121368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smtClean="0"/>
                <a:t>Aggregate</a:t>
              </a:r>
              <a:endParaRPr lang="en-US" dirty="0"/>
            </a:p>
          </p:txBody>
        </p:sp>
        <p:sp>
          <p:nvSpPr>
            <p:cNvPr id="40" name="TextBox 39"/>
            <p:cNvSpPr txBox="1"/>
            <p:nvPr/>
          </p:nvSpPr>
          <p:spPr>
            <a:xfrm>
              <a:off x="2490918" y="447046"/>
              <a:ext cx="1813317" cy="707886"/>
            </a:xfrm>
            <a:prstGeom prst="rect">
              <a:avLst/>
            </a:prstGeom>
            <a:noFill/>
          </p:spPr>
          <p:txBody>
            <a:bodyPr wrap="none" rtlCol="0">
              <a:spAutoFit/>
            </a:bodyPr>
            <a:lstStyle/>
            <a:p>
              <a:r>
                <a:rPr lang="en-US" sz="4000" dirty="0" smtClean="0"/>
                <a:t>Domain</a:t>
              </a:r>
              <a:endParaRPr lang="en-US" sz="4000" dirty="0"/>
            </a:p>
          </p:txBody>
        </p:sp>
      </p:grpSp>
      <p:sp>
        <p:nvSpPr>
          <p:cNvPr id="4" name="Rounded Rectangle 3"/>
          <p:cNvSpPr/>
          <p:nvPr/>
        </p:nvSpPr>
        <p:spPr>
          <a:xfrm>
            <a:off x="6705601" y="2685535"/>
            <a:ext cx="1326292" cy="1021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5" name="Can 4"/>
          <p:cNvSpPr/>
          <p:nvPr/>
        </p:nvSpPr>
        <p:spPr>
          <a:xfrm>
            <a:off x="8979243" y="2685534"/>
            <a:ext cx="1342768" cy="102149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Data Store</a:t>
            </a:r>
            <a:endParaRPr lang="en-US" dirty="0"/>
          </a:p>
        </p:txBody>
      </p:sp>
      <p:sp>
        <p:nvSpPr>
          <p:cNvPr id="8" name="Rounded Rectangle 7"/>
          <p:cNvSpPr/>
          <p:nvPr/>
        </p:nvSpPr>
        <p:spPr>
          <a:xfrm>
            <a:off x="743466" y="1746422"/>
            <a:ext cx="1326292" cy="10214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Web API</a:t>
            </a:r>
            <a:endParaRPr lang="en-US" dirty="0"/>
          </a:p>
        </p:txBody>
      </p:sp>
      <p:sp>
        <p:nvSpPr>
          <p:cNvPr id="9" name="Rounded Rectangle 8"/>
          <p:cNvSpPr/>
          <p:nvPr/>
        </p:nvSpPr>
        <p:spPr>
          <a:xfrm>
            <a:off x="743466" y="3451654"/>
            <a:ext cx="1326292" cy="102149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Message Queue Handler</a:t>
            </a:r>
            <a:endParaRPr lang="en-US" dirty="0"/>
          </a:p>
        </p:txBody>
      </p:sp>
      <p:sp>
        <p:nvSpPr>
          <p:cNvPr id="10" name="Right Arrow 9"/>
          <p:cNvSpPr/>
          <p:nvPr/>
        </p:nvSpPr>
        <p:spPr>
          <a:xfrm>
            <a:off x="5637775" y="3023286"/>
            <a:ext cx="1034425" cy="32951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ight Arrow 10"/>
          <p:cNvSpPr/>
          <p:nvPr/>
        </p:nvSpPr>
        <p:spPr>
          <a:xfrm>
            <a:off x="8065294" y="3031523"/>
            <a:ext cx="885825" cy="32951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3291125" y="2079427"/>
            <a:ext cx="1971694" cy="369332"/>
          </a:xfrm>
          <a:prstGeom prst="rect">
            <a:avLst/>
          </a:prstGeom>
          <a:noFill/>
        </p:spPr>
        <p:txBody>
          <a:bodyPr wrap="none" rtlCol="0">
            <a:spAutoFit/>
          </a:bodyPr>
          <a:lstStyle/>
          <a:p>
            <a:r>
              <a:rPr lang="en-US" dirty="0" smtClean="0"/>
              <a:t>Application Service</a:t>
            </a:r>
            <a:endParaRPr lang="en-US" dirty="0"/>
          </a:p>
        </p:txBody>
      </p:sp>
      <p:sp>
        <p:nvSpPr>
          <p:cNvPr id="13" name="Right Arrow 12"/>
          <p:cNvSpPr/>
          <p:nvPr/>
        </p:nvSpPr>
        <p:spPr>
          <a:xfrm rot="19634820">
            <a:off x="2079054" y="3458227"/>
            <a:ext cx="1095628" cy="3295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Right Arrow 13"/>
          <p:cNvSpPr/>
          <p:nvPr/>
        </p:nvSpPr>
        <p:spPr>
          <a:xfrm rot="1965180" flipV="1">
            <a:off x="2108897" y="2407110"/>
            <a:ext cx="1095628" cy="3295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nvGrpSpPr>
          <p:cNvPr id="18" name="Group 17"/>
          <p:cNvGrpSpPr/>
          <p:nvPr/>
        </p:nvGrpSpPr>
        <p:grpSpPr>
          <a:xfrm>
            <a:off x="5378528" y="4578573"/>
            <a:ext cx="1558518" cy="1206054"/>
            <a:chOff x="4387932" y="4486292"/>
            <a:chExt cx="1558518" cy="1206054"/>
          </a:xfrm>
        </p:grpSpPr>
        <p:sp>
          <p:nvSpPr>
            <p:cNvPr id="15" name="Rounded Rectangle 14"/>
            <p:cNvSpPr/>
            <p:nvPr/>
          </p:nvSpPr>
          <p:spPr>
            <a:xfrm>
              <a:off x="4620158" y="4670854"/>
              <a:ext cx="1326292" cy="1021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a:t>
              </a:r>
              <a:endParaRPr lang="en-US" dirty="0"/>
            </a:p>
          </p:txBody>
        </p:sp>
        <p:sp>
          <p:nvSpPr>
            <p:cNvPr id="16" name="Rounded Rectangle 15"/>
            <p:cNvSpPr/>
            <p:nvPr/>
          </p:nvSpPr>
          <p:spPr>
            <a:xfrm>
              <a:off x="4504045" y="4578573"/>
              <a:ext cx="1326292" cy="1021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a:t>
              </a:r>
              <a:endParaRPr lang="en-US" dirty="0"/>
            </a:p>
          </p:txBody>
        </p:sp>
        <p:sp>
          <p:nvSpPr>
            <p:cNvPr id="17" name="Rounded Rectangle 16"/>
            <p:cNvSpPr/>
            <p:nvPr/>
          </p:nvSpPr>
          <p:spPr>
            <a:xfrm>
              <a:off x="4387932" y="4486292"/>
              <a:ext cx="1326292" cy="1021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 &amp; Factories</a:t>
              </a:r>
              <a:endParaRPr lang="en-US" dirty="0"/>
            </a:p>
          </p:txBody>
        </p:sp>
      </p:grpSp>
      <p:cxnSp>
        <p:nvCxnSpPr>
          <p:cNvPr id="20" name="Straight Arrow Connector 19"/>
          <p:cNvCxnSpPr/>
          <p:nvPr/>
        </p:nvCxnSpPr>
        <p:spPr>
          <a:xfrm>
            <a:off x="5163429" y="3818278"/>
            <a:ext cx="537155" cy="654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00584" y="4149955"/>
            <a:ext cx="601447" cy="369332"/>
          </a:xfrm>
          <a:prstGeom prst="rect">
            <a:avLst/>
          </a:prstGeom>
          <a:noFill/>
        </p:spPr>
        <p:txBody>
          <a:bodyPr wrap="none" rtlCol="0">
            <a:spAutoFit/>
          </a:bodyPr>
          <a:lstStyle/>
          <a:p>
            <a:r>
              <a:rPr lang="en-US" dirty="0" smtClean="0"/>
              <a:t>uses</a:t>
            </a:r>
            <a:endParaRPr lang="en-US" dirty="0"/>
          </a:p>
        </p:txBody>
      </p:sp>
      <p:cxnSp>
        <p:nvCxnSpPr>
          <p:cNvPr id="22" name="Straight Arrow Connector 21"/>
          <p:cNvCxnSpPr/>
          <p:nvPr/>
        </p:nvCxnSpPr>
        <p:spPr>
          <a:xfrm>
            <a:off x="5045929" y="4221016"/>
            <a:ext cx="322056" cy="3780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738512" y="1301324"/>
            <a:ext cx="1247714" cy="1301874"/>
            <a:chOff x="6738512" y="1301324"/>
            <a:chExt cx="1247714" cy="1301874"/>
          </a:xfrm>
        </p:grpSpPr>
        <p:sp>
          <p:nvSpPr>
            <p:cNvPr id="24" name="TextBox 23"/>
            <p:cNvSpPr txBox="1"/>
            <p:nvPr/>
          </p:nvSpPr>
          <p:spPr>
            <a:xfrm>
              <a:off x="6738512" y="1301324"/>
              <a:ext cx="1247714" cy="369332"/>
            </a:xfrm>
            <a:prstGeom prst="rect">
              <a:avLst/>
            </a:prstGeom>
            <a:solidFill>
              <a:schemeClr val="bg2">
                <a:lumMod val="90000"/>
                <a:alpha val="50000"/>
              </a:schemeClr>
            </a:solidFill>
          </p:spPr>
          <p:txBody>
            <a:bodyPr wrap="none" rtlCol="0">
              <a:spAutoFit/>
            </a:bodyPr>
            <a:lstStyle/>
            <a:p>
              <a:r>
                <a:rPr lang="en-US" dirty="0" smtClean="0"/>
                <a:t>persistance</a:t>
              </a:r>
              <a:endParaRPr lang="en-US" dirty="0"/>
            </a:p>
          </p:txBody>
        </p:sp>
        <p:cxnSp>
          <p:nvCxnSpPr>
            <p:cNvPr id="25" name="Straight Arrow Connector 24"/>
            <p:cNvCxnSpPr/>
            <p:nvPr/>
          </p:nvCxnSpPr>
          <p:spPr>
            <a:xfrm>
              <a:off x="7362369" y="1670656"/>
              <a:ext cx="12755" cy="93254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nvGrpSpPr>
          <p:cNvPr id="49" name="Group 48"/>
          <p:cNvGrpSpPr/>
          <p:nvPr/>
        </p:nvGrpSpPr>
        <p:grpSpPr>
          <a:xfrm>
            <a:off x="2916195" y="3891535"/>
            <a:ext cx="1943353" cy="2059558"/>
            <a:chOff x="2916195" y="3891535"/>
            <a:chExt cx="1943353" cy="2059558"/>
          </a:xfrm>
        </p:grpSpPr>
        <p:sp>
          <p:nvSpPr>
            <p:cNvPr id="27" name="TextBox 26"/>
            <p:cNvSpPr txBox="1"/>
            <p:nvPr/>
          </p:nvSpPr>
          <p:spPr>
            <a:xfrm>
              <a:off x="2916195" y="5089319"/>
              <a:ext cx="1943353" cy="861774"/>
            </a:xfrm>
            <a:prstGeom prst="rect">
              <a:avLst/>
            </a:prstGeom>
            <a:solidFill>
              <a:schemeClr val="bg2">
                <a:lumMod val="90000"/>
                <a:alpha val="50000"/>
              </a:schemeClr>
            </a:solidFill>
          </p:spPr>
          <p:txBody>
            <a:bodyPr wrap="none" rtlCol="0">
              <a:spAutoFit/>
            </a:bodyPr>
            <a:lstStyle/>
            <a:p>
              <a:r>
                <a:rPr lang="en-US" dirty="0" smtClean="0"/>
                <a:t>State &amp;</a:t>
              </a:r>
            </a:p>
            <a:p>
              <a:r>
                <a:rPr lang="en-US" dirty="0" smtClean="0"/>
                <a:t>business logic</a:t>
              </a:r>
            </a:p>
            <a:p>
              <a:r>
                <a:rPr lang="en-US" sz="1400" dirty="0" smtClean="0"/>
                <a:t>(infrastructure agnostic)</a:t>
              </a:r>
            </a:p>
          </p:txBody>
        </p:sp>
        <p:cxnSp>
          <p:nvCxnSpPr>
            <p:cNvPr id="28" name="Straight Arrow Connector 27"/>
            <p:cNvCxnSpPr/>
            <p:nvPr/>
          </p:nvCxnSpPr>
          <p:spPr>
            <a:xfrm flipV="1">
              <a:off x="3626132" y="3891535"/>
              <a:ext cx="402530" cy="116032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nvGrpSpPr>
          <p:cNvPr id="48" name="Group 47"/>
          <p:cNvGrpSpPr/>
          <p:nvPr/>
        </p:nvGrpSpPr>
        <p:grpSpPr>
          <a:xfrm>
            <a:off x="853159" y="410343"/>
            <a:ext cx="1106906" cy="2950694"/>
            <a:chOff x="853159" y="410343"/>
            <a:chExt cx="1106906" cy="2950694"/>
          </a:xfrm>
        </p:grpSpPr>
        <p:cxnSp>
          <p:nvCxnSpPr>
            <p:cNvPr id="37" name="Straight Arrow Connector 36"/>
            <p:cNvCxnSpPr/>
            <p:nvPr/>
          </p:nvCxnSpPr>
          <p:spPr>
            <a:xfrm flipH="1">
              <a:off x="1084676" y="1019719"/>
              <a:ext cx="1862" cy="234131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853159" y="410343"/>
              <a:ext cx="1106906" cy="646331"/>
            </a:xfrm>
            <a:prstGeom prst="rect">
              <a:avLst/>
            </a:prstGeom>
            <a:solidFill>
              <a:schemeClr val="bg2">
                <a:lumMod val="90000"/>
                <a:alpha val="50000"/>
              </a:schemeClr>
            </a:solidFill>
          </p:spPr>
          <p:txBody>
            <a:bodyPr wrap="none" rtlCol="0">
              <a:spAutoFit/>
            </a:bodyPr>
            <a:lstStyle/>
            <a:p>
              <a:r>
                <a:rPr lang="en-US" dirty="0" smtClean="0"/>
                <a:t>Public</a:t>
              </a:r>
            </a:p>
            <a:p>
              <a:r>
                <a:rPr lang="en-US" dirty="0" smtClean="0"/>
                <a:t>interfaces</a:t>
              </a:r>
              <a:endParaRPr lang="en-US" dirty="0"/>
            </a:p>
          </p:txBody>
        </p:sp>
        <p:cxnSp>
          <p:nvCxnSpPr>
            <p:cNvPr id="31" name="Straight Arrow Connector 30"/>
            <p:cNvCxnSpPr/>
            <p:nvPr/>
          </p:nvCxnSpPr>
          <p:spPr>
            <a:xfrm flipH="1">
              <a:off x="1318054" y="1019719"/>
              <a:ext cx="1861" cy="65093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nvGrpSpPr>
          <p:cNvPr id="52" name="Group 51"/>
          <p:cNvGrpSpPr/>
          <p:nvPr/>
        </p:nvGrpSpPr>
        <p:grpSpPr>
          <a:xfrm>
            <a:off x="7118742" y="5412484"/>
            <a:ext cx="1436804" cy="1082710"/>
            <a:chOff x="7118742" y="5412484"/>
            <a:chExt cx="1436804" cy="1082710"/>
          </a:xfrm>
        </p:grpSpPr>
        <p:cxnSp>
          <p:nvCxnSpPr>
            <p:cNvPr id="41" name="Straight Arrow Connector 40"/>
            <p:cNvCxnSpPr/>
            <p:nvPr/>
          </p:nvCxnSpPr>
          <p:spPr>
            <a:xfrm flipH="1" flipV="1">
              <a:off x="7118742" y="5412484"/>
              <a:ext cx="362013" cy="43638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4" name="TextBox 43"/>
            <p:cNvSpPr txBox="1"/>
            <p:nvPr/>
          </p:nvSpPr>
          <p:spPr>
            <a:xfrm>
              <a:off x="7118742" y="5848863"/>
              <a:ext cx="1436804" cy="646331"/>
            </a:xfrm>
            <a:prstGeom prst="rect">
              <a:avLst/>
            </a:prstGeom>
            <a:solidFill>
              <a:schemeClr val="bg2">
                <a:lumMod val="90000"/>
                <a:alpha val="50000"/>
              </a:schemeClr>
            </a:solidFill>
          </p:spPr>
          <p:txBody>
            <a:bodyPr wrap="none" rtlCol="0">
              <a:spAutoFit/>
            </a:bodyPr>
            <a:lstStyle/>
            <a:p>
              <a:r>
                <a:rPr lang="en-US" dirty="0" smtClean="0"/>
                <a:t>Single</a:t>
              </a:r>
            </a:p>
            <a:p>
              <a:r>
                <a:rPr lang="en-US" dirty="0" smtClean="0"/>
                <a:t>responsibility</a:t>
              </a:r>
              <a:endParaRPr lang="en-US" dirty="0"/>
            </a:p>
          </p:txBody>
        </p:sp>
      </p:grpSp>
      <p:grpSp>
        <p:nvGrpSpPr>
          <p:cNvPr id="50" name="Group 49"/>
          <p:cNvGrpSpPr/>
          <p:nvPr/>
        </p:nvGrpSpPr>
        <p:grpSpPr>
          <a:xfrm>
            <a:off x="4640806" y="969357"/>
            <a:ext cx="918248" cy="1003946"/>
            <a:chOff x="4640806" y="969357"/>
            <a:chExt cx="918248" cy="1003946"/>
          </a:xfrm>
        </p:grpSpPr>
        <p:sp>
          <p:nvSpPr>
            <p:cNvPr id="45" name="TextBox 44"/>
            <p:cNvSpPr txBox="1"/>
            <p:nvPr/>
          </p:nvSpPr>
          <p:spPr>
            <a:xfrm>
              <a:off x="4966584" y="969357"/>
              <a:ext cx="592470" cy="369332"/>
            </a:xfrm>
            <a:prstGeom prst="rect">
              <a:avLst/>
            </a:prstGeom>
            <a:solidFill>
              <a:schemeClr val="bg2">
                <a:lumMod val="90000"/>
                <a:alpha val="50000"/>
              </a:schemeClr>
            </a:solidFill>
          </p:spPr>
          <p:txBody>
            <a:bodyPr wrap="none" rtlCol="0">
              <a:spAutoFit/>
            </a:bodyPr>
            <a:lstStyle/>
            <a:p>
              <a:r>
                <a:rPr lang="en-US" dirty="0" smtClean="0"/>
                <a:t>host</a:t>
              </a:r>
              <a:endParaRPr lang="en-US" dirty="0"/>
            </a:p>
          </p:txBody>
        </p:sp>
        <p:cxnSp>
          <p:nvCxnSpPr>
            <p:cNvPr id="46" name="Straight Arrow Connector 45"/>
            <p:cNvCxnSpPr/>
            <p:nvPr/>
          </p:nvCxnSpPr>
          <p:spPr>
            <a:xfrm flipH="1">
              <a:off x="4640806" y="1312123"/>
              <a:ext cx="627685" cy="66118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8788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p:bldP spid="13" grpId="0" animBg="1"/>
      <p:bldP spid="14"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386649"/>
            <a:ext cx="3124200" cy="2286000"/>
          </a:xfrm>
        </p:spPr>
        <p:txBody>
          <a:bodyPr>
            <a:noAutofit/>
          </a:bodyPr>
          <a:lstStyle/>
          <a:p>
            <a:r>
              <a:rPr lang="en-US" sz="23900" dirty="0"/>
              <a:t>ES</a:t>
            </a:r>
          </a:p>
        </p:txBody>
      </p:sp>
      <p:sp>
        <p:nvSpPr>
          <p:cNvPr id="3" name="Content Placeholder 2"/>
          <p:cNvSpPr>
            <a:spLocks noGrp="1"/>
          </p:cNvSpPr>
          <p:nvPr>
            <p:ph idx="1"/>
          </p:nvPr>
        </p:nvSpPr>
        <p:spPr>
          <a:xfrm>
            <a:off x="7972300" y="5918434"/>
            <a:ext cx="3886200" cy="639763"/>
          </a:xfrm>
        </p:spPr>
        <p:txBody>
          <a:bodyPr>
            <a:normAutofit/>
          </a:bodyPr>
          <a:lstStyle/>
          <a:p>
            <a:pPr marL="0" indent="0" algn="ctr">
              <a:buNone/>
            </a:pPr>
            <a:r>
              <a:rPr lang="en-US" sz="2800" dirty="0"/>
              <a:t>Event Sourcing</a:t>
            </a:r>
          </a:p>
        </p:txBody>
      </p:sp>
    </p:spTree>
    <p:extLst>
      <p:ext uri="{BB962C8B-B14F-4D97-AF65-F5344CB8AC3E}">
        <p14:creationId xmlns:p14="http://schemas.microsoft.com/office/powerpoint/2010/main" val="54764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0540" y="225211"/>
            <a:ext cx="8229600" cy="1143000"/>
          </a:xfrm>
        </p:spPr>
        <p:txBody>
          <a:bodyPr/>
          <a:lstStyle/>
          <a:p>
            <a:r>
              <a:rPr lang="en-US" dirty="0" smtClean="0"/>
              <a:t>Magic triangle</a:t>
            </a:r>
            <a:endParaRPr lang="en-US" dirty="0"/>
          </a:p>
        </p:txBody>
      </p:sp>
      <p:sp>
        <p:nvSpPr>
          <p:cNvPr id="5" name="Rounded Rectangle 4"/>
          <p:cNvSpPr/>
          <p:nvPr/>
        </p:nvSpPr>
        <p:spPr>
          <a:xfrm>
            <a:off x="5027140" y="1474573"/>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6" name="Rounded Rectangle 5"/>
          <p:cNvSpPr/>
          <p:nvPr/>
        </p:nvSpPr>
        <p:spPr>
          <a:xfrm>
            <a:off x="7465540" y="4235933"/>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Model</a:t>
            </a:r>
            <a:endParaRPr lang="en-US" dirty="0"/>
          </a:p>
        </p:txBody>
      </p:sp>
      <p:sp>
        <p:nvSpPr>
          <p:cNvPr id="7" name="Rounded Rectangle 6"/>
          <p:cNvSpPr/>
          <p:nvPr/>
        </p:nvSpPr>
        <p:spPr>
          <a:xfrm>
            <a:off x="2512540" y="4255873"/>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a:t>
            </a:r>
            <a:endParaRPr lang="en-US" dirty="0"/>
          </a:p>
        </p:txBody>
      </p:sp>
      <p:grpSp>
        <p:nvGrpSpPr>
          <p:cNvPr id="8" name="Group 7"/>
          <p:cNvGrpSpPr/>
          <p:nvPr/>
        </p:nvGrpSpPr>
        <p:grpSpPr>
          <a:xfrm>
            <a:off x="4722340" y="4426433"/>
            <a:ext cx="2362200" cy="922672"/>
            <a:chOff x="3429000" y="4475860"/>
            <a:chExt cx="2362200" cy="922672"/>
          </a:xfrm>
        </p:grpSpPr>
        <p:sp>
          <p:nvSpPr>
            <p:cNvPr id="9" name="Striped Right Arrow 8"/>
            <p:cNvSpPr/>
            <p:nvPr/>
          </p:nvSpPr>
          <p:spPr>
            <a:xfrm>
              <a:off x="3429000" y="4475860"/>
              <a:ext cx="2362200" cy="609600"/>
            </a:xfrm>
            <a:prstGeom prst="stripedRightArrow">
              <a:avLst>
                <a:gd name="adj1" fmla="val 52804"/>
                <a:gd name="adj2"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p:cNvSpPr txBox="1"/>
            <p:nvPr/>
          </p:nvSpPr>
          <p:spPr>
            <a:xfrm>
              <a:off x="3962400" y="5029200"/>
              <a:ext cx="795282" cy="369332"/>
            </a:xfrm>
            <a:prstGeom prst="rect">
              <a:avLst/>
            </a:prstGeom>
            <a:noFill/>
          </p:spPr>
          <p:txBody>
            <a:bodyPr wrap="none" rtlCol="0">
              <a:spAutoFit/>
            </a:bodyPr>
            <a:lstStyle/>
            <a:p>
              <a:r>
                <a:rPr lang="en-US" dirty="0" smtClean="0"/>
                <a:t>Events</a:t>
              </a:r>
              <a:endParaRPr lang="en-US" dirty="0"/>
            </a:p>
          </p:txBody>
        </p:sp>
      </p:grpSp>
      <p:sp>
        <p:nvSpPr>
          <p:cNvPr id="11" name="Right Arrow 10"/>
          <p:cNvSpPr/>
          <p:nvPr/>
        </p:nvSpPr>
        <p:spPr>
          <a:xfrm rot="7839647" flipV="1">
            <a:off x="3235353" y="2951357"/>
            <a:ext cx="2059572" cy="6096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4102860" y="3608173"/>
            <a:ext cx="1152880" cy="369332"/>
          </a:xfrm>
          <a:prstGeom prst="rect">
            <a:avLst/>
          </a:prstGeom>
          <a:noFill/>
        </p:spPr>
        <p:txBody>
          <a:bodyPr wrap="none" rtlCol="0">
            <a:spAutoFit/>
          </a:bodyPr>
          <a:lstStyle/>
          <a:p>
            <a:r>
              <a:rPr lang="en-US" dirty="0" smtClean="0"/>
              <a:t>Command</a:t>
            </a:r>
            <a:endParaRPr lang="en-US" dirty="0"/>
          </a:p>
        </p:txBody>
      </p:sp>
      <p:grpSp>
        <p:nvGrpSpPr>
          <p:cNvPr id="13" name="Group 12"/>
          <p:cNvGrpSpPr/>
          <p:nvPr/>
        </p:nvGrpSpPr>
        <p:grpSpPr>
          <a:xfrm>
            <a:off x="7160740" y="2226370"/>
            <a:ext cx="748692" cy="2059572"/>
            <a:chOff x="5867400" y="2275797"/>
            <a:chExt cx="748692" cy="2059572"/>
          </a:xfrm>
        </p:grpSpPr>
        <p:sp>
          <p:nvSpPr>
            <p:cNvPr id="14" name="Right Arrow 13"/>
            <p:cNvSpPr/>
            <p:nvPr/>
          </p:nvSpPr>
          <p:spPr>
            <a:xfrm rot="13760353">
              <a:off x="5142414" y="3000783"/>
              <a:ext cx="2059572" cy="6096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TextBox 14"/>
            <p:cNvSpPr txBox="1"/>
            <p:nvPr/>
          </p:nvSpPr>
          <p:spPr>
            <a:xfrm>
              <a:off x="5943600" y="2331199"/>
              <a:ext cx="672492" cy="369332"/>
            </a:xfrm>
            <a:prstGeom prst="rect">
              <a:avLst/>
            </a:prstGeom>
            <a:noFill/>
          </p:spPr>
          <p:txBody>
            <a:bodyPr wrap="none" rtlCol="0">
              <a:spAutoFit/>
            </a:bodyPr>
            <a:lstStyle/>
            <a:p>
              <a:r>
                <a:rPr lang="en-US" dirty="0" smtClean="0"/>
                <a:t>DTOs</a:t>
              </a:r>
              <a:endParaRPr lang="en-US" dirty="0"/>
            </a:p>
          </p:txBody>
        </p:sp>
      </p:grpSp>
      <p:grpSp>
        <p:nvGrpSpPr>
          <p:cNvPr id="16" name="Group 15"/>
          <p:cNvGrpSpPr/>
          <p:nvPr/>
        </p:nvGrpSpPr>
        <p:grpSpPr>
          <a:xfrm>
            <a:off x="2512540" y="5360773"/>
            <a:ext cx="2514600" cy="1143000"/>
            <a:chOff x="1219200" y="5410200"/>
            <a:chExt cx="2514600" cy="1143000"/>
          </a:xfrm>
        </p:grpSpPr>
        <p:grpSp>
          <p:nvGrpSpPr>
            <p:cNvPr id="17" name="Group 16"/>
            <p:cNvGrpSpPr/>
            <p:nvPr/>
          </p:nvGrpSpPr>
          <p:grpSpPr>
            <a:xfrm>
              <a:off x="1718508" y="5867400"/>
              <a:ext cx="685800" cy="685800"/>
              <a:chOff x="1447800" y="5867400"/>
              <a:chExt cx="685800" cy="685800"/>
            </a:xfrm>
          </p:grpSpPr>
          <p:cxnSp>
            <p:nvCxnSpPr>
              <p:cNvPr id="24" name="Straight Connector 23"/>
              <p:cNvCxnSpPr/>
              <p:nvPr/>
            </p:nvCxnSpPr>
            <p:spPr>
              <a:xfrm>
                <a:off x="1447800" y="5867400"/>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6553200"/>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33600" y="5867400"/>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1743027" y="6382692"/>
              <a:ext cx="647700" cy="152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1</a:t>
              </a:r>
              <a:endParaRPr lang="en-US" dirty="0"/>
            </a:p>
          </p:txBody>
        </p:sp>
        <p:sp>
          <p:nvSpPr>
            <p:cNvPr id="19" name="Rectangle 18"/>
            <p:cNvSpPr/>
            <p:nvPr/>
          </p:nvSpPr>
          <p:spPr>
            <a:xfrm>
              <a:off x="1736616" y="6203889"/>
              <a:ext cx="647700" cy="152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a:t>
              </a:r>
              <a:endParaRPr lang="en-US" dirty="0"/>
            </a:p>
          </p:txBody>
        </p:sp>
        <p:sp>
          <p:nvSpPr>
            <p:cNvPr id="20" name="Rectangle 19"/>
            <p:cNvSpPr/>
            <p:nvPr/>
          </p:nvSpPr>
          <p:spPr>
            <a:xfrm>
              <a:off x="1741509" y="6032595"/>
              <a:ext cx="647700" cy="152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a:t>
              </a:r>
              <a:endParaRPr lang="en-US" sz="1200" dirty="0"/>
            </a:p>
          </p:txBody>
        </p:sp>
        <p:sp>
          <p:nvSpPr>
            <p:cNvPr id="21" name="TextBox 20"/>
            <p:cNvSpPr txBox="1"/>
            <p:nvPr/>
          </p:nvSpPr>
          <p:spPr>
            <a:xfrm>
              <a:off x="2480508" y="6049596"/>
              <a:ext cx="1253292" cy="369332"/>
            </a:xfrm>
            <a:prstGeom prst="rect">
              <a:avLst/>
            </a:prstGeom>
            <a:noFill/>
          </p:spPr>
          <p:txBody>
            <a:bodyPr wrap="none" rtlCol="0">
              <a:spAutoFit/>
            </a:bodyPr>
            <a:lstStyle/>
            <a:p>
              <a:r>
                <a:rPr lang="en-US" dirty="0" smtClean="0"/>
                <a:t>Event Store</a:t>
              </a:r>
              <a:endParaRPr lang="en-US" dirty="0"/>
            </a:p>
          </p:txBody>
        </p:sp>
        <p:sp>
          <p:nvSpPr>
            <p:cNvPr id="22" name="Down Arrow 21"/>
            <p:cNvSpPr/>
            <p:nvPr/>
          </p:nvSpPr>
          <p:spPr>
            <a:xfrm>
              <a:off x="1981200" y="5410200"/>
              <a:ext cx="190500" cy="39266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TextBox 22"/>
            <p:cNvSpPr txBox="1"/>
            <p:nvPr/>
          </p:nvSpPr>
          <p:spPr>
            <a:xfrm>
              <a:off x="1219200" y="5421868"/>
              <a:ext cx="795282" cy="369332"/>
            </a:xfrm>
            <a:prstGeom prst="rect">
              <a:avLst/>
            </a:prstGeom>
            <a:noFill/>
          </p:spPr>
          <p:txBody>
            <a:bodyPr wrap="none" rtlCol="0">
              <a:spAutoFit/>
            </a:bodyPr>
            <a:lstStyle/>
            <a:p>
              <a:r>
                <a:rPr lang="en-US" dirty="0" smtClean="0"/>
                <a:t>Events</a:t>
              </a:r>
              <a:endParaRPr lang="en-US" dirty="0"/>
            </a:p>
          </p:txBody>
        </p:sp>
      </p:grpSp>
      <p:grpSp>
        <p:nvGrpSpPr>
          <p:cNvPr id="27" name="Group 26"/>
          <p:cNvGrpSpPr/>
          <p:nvPr/>
        </p:nvGrpSpPr>
        <p:grpSpPr>
          <a:xfrm>
            <a:off x="3100681" y="4522573"/>
            <a:ext cx="5105400" cy="1817132"/>
            <a:chOff x="1807341" y="4572000"/>
            <a:chExt cx="5105400" cy="1817132"/>
          </a:xfrm>
        </p:grpSpPr>
        <p:sp>
          <p:nvSpPr>
            <p:cNvPr id="28" name="Arc 27"/>
            <p:cNvSpPr/>
            <p:nvPr/>
          </p:nvSpPr>
          <p:spPr>
            <a:xfrm rot="10800000" flipH="1">
              <a:off x="1807341" y="4572000"/>
              <a:ext cx="5105400" cy="1638300"/>
            </a:xfrm>
            <a:prstGeom prst="arc">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757108" y="6019800"/>
              <a:ext cx="806311" cy="369332"/>
            </a:xfrm>
            <a:prstGeom prst="rect">
              <a:avLst/>
            </a:prstGeom>
            <a:noFill/>
          </p:spPr>
          <p:txBody>
            <a:bodyPr wrap="none" rtlCol="0">
              <a:spAutoFit/>
            </a:bodyPr>
            <a:lstStyle/>
            <a:p>
              <a:r>
                <a:rPr lang="en-US" dirty="0" smtClean="0"/>
                <a:t>Replay</a:t>
              </a:r>
              <a:endParaRPr lang="en-US" dirty="0"/>
            </a:p>
          </p:txBody>
        </p:sp>
      </p:grpSp>
      <p:grpSp>
        <p:nvGrpSpPr>
          <p:cNvPr id="30" name="Group 29"/>
          <p:cNvGrpSpPr/>
          <p:nvPr/>
        </p:nvGrpSpPr>
        <p:grpSpPr>
          <a:xfrm>
            <a:off x="3011848" y="2007973"/>
            <a:ext cx="1447800" cy="1784866"/>
            <a:chOff x="1718508" y="2057400"/>
            <a:chExt cx="1447800" cy="1784866"/>
          </a:xfrm>
        </p:grpSpPr>
        <p:cxnSp>
          <p:nvCxnSpPr>
            <p:cNvPr id="31" name="Straight Arrow Connector 30"/>
            <p:cNvCxnSpPr/>
            <p:nvPr/>
          </p:nvCxnSpPr>
          <p:spPr>
            <a:xfrm flipV="1">
              <a:off x="1718508" y="2209800"/>
              <a:ext cx="1447800" cy="163246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2" name="TextBox 31"/>
            <p:cNvSpPr txBox="1"/>
            <p:nvPr/>
          </p:nvSpPr>
          <p:spPr>
            <a:xfrm>
              <a:off x="1818920" y="2057400"/>
              <a:ext cx="1173591" cy="369332"/>
            </a:xfrm>
            <a:prstGeom prst="rect">
              <a:avLst/>
            </a:prstGeom>
            <a:noFill/>
          </p:spPr>
          <p:txBody>
            <a:bodyPr wrap="none" rtlCol="0">
              <a:spAutoFit/>
            </a:bodyPr>
            <a:lstStyle/>
            <a:p>
              <a:r>
                <a:rPr lang="en-US" dirty="0" smtClean="0">
                  <a:solidFill>
                    <a:schemeClr val="bg1">
                      <a:lumMod val="50000"/>
                    </a:schemeClr>
                  </a:solidFill>
                </a:rPr>
                <a:t>ACK/NACK</a:t>
              </a:r>
              <a:endParaRPr lang="en-US" dirty="0">
                <a:solidFill>
                  <a:schemeClr val="bg1">
                    <a:lumMod val="50000"/>
                  </a:schemeClr>
                </a:solidFill>
              </a:endParaRPr>
            </a:p>
          </p:txBody>
        </p:sp>
      </p:grpSp>
      <p:grpSp>
        <p:nvGrpSpPr>
          <p:cNvPr id="33" name="Group 32"/>
          <p:cNvGrpSpPr/>
          <p:nvPr/>
        </p:nvGrpSpPr>
        <p:grpSpPr>
          <a:xfrm>
            <a:off x="6125386" y="2563340"/>
            <a:ext cx="1447800" cy="1632466"/>
            <a:chOff x="4832046" y="2612767"/>
            <a:chExt cx="1447800" cy="1632466"/>
          </a:xfrm>
        </p:grpSpPr>
        <p:cxnSp>
          <p:nvCxnSpPr>
            <p:cNvPr id="34" name="Straight Arrow Connector 33"/>
            <p:cNvCxnSpPr/>
            <p:nvPr/>
          </p:nvCxnSpPr>
          <p:spPr>
            <a:xfrm>
              <a:off x="4832046" y="2612767"/>
              <a:ext cx="1447800" cy="1632466"/>
            </a:xfrm>
            <a:prstGeom prst="straightConnector1">
              <a:avLst/>
            </a:prstGeom>
            <a:ln>
              <a:solidFill>
                <a:schemeClr val="accent1"/>
              </a:solidFill>
              <a:tailEnd type="arrow"/>
            </a:ln>
          </p:spPr>
          <p:style>
            <a:lnRef idx="2">
              <a:schemeClr val="accent5"/>
            </a:lnRef>
            <a:fillRef idx="0">
              <a:schemeClr val="accent5"/>
            </a:fillRef>
            <a:effectRef idx="1">
              <a:schemeClr val="accent5"/>
            </a:effectRef>
            <a:fontRef idx="minor">
              <a:schemeClr val="tx1"/>
            </a:fontRef>
          </p:style>
        </p:cxnSp>
        <p:sp>
          <p:nvSpPr>
            <p:cNvPr id="35" name="TextBox 34"/>
            <p:cNvSpPr txBox="1"/>
            <p:nvPr/>
          </p:nvSpPr>
          <p:spPr>
            <a:xfrm>
              <a:off x="5105400" y="3821668"/>
              <a:ext cx="915635" cy="369332"/>
            </a:xfrm>
            <a:prstGeom prst="rect">
              <a:avLst/>
            </a:prstGeom>
            <a:noFill/>
          </p:spPr>
          <p:txBody>
            <a:bodyPr wrap="none" rtlCol="0">
              <a:spAutoFit/>
            </a:bodyPr>
            <a:lstStyle/>
            <a:p>
              <a:r>
                <a:rPr lang="en-US" dirty="0" smtClean="0">
                  <a:solidFill>
                    <a:schemeClr val="bg1">
                      <a:lumMod val="50000"/>
                    </a:schemeClr>
                  </a:solidFill>
                </a:rPr>
                <a:t>Queries</a:t>
              </a:r>
              <a:endParaRPr lang="en-US" dirty="0">
                <a:solidFill>
                  <a:schemeClr val="bg1">
                    <a:lumMod val="50000"/>
                  </a:schemeClr>
                </a:solidFill>
              </a:endParaRPr>
            </a:p>
          </p:txBody>
        </p:sp>
      </p:grpSp>
    </p:spTree>
    <p:extLst>
      <p:ext uri="{BB962C8B-B14F-4D97-AF65-F5344CB8AC3E}">
        <p14:creationId xmlns:p14="http://schemas.microsoft.com/office/powerpoint/2010/main" val="364716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store</a:t>
            </a:r>
            <a:endParaRPr lang="en-US" dirty="0"/>
          </a:p>
        </p:txBody>
      </p:sp>
      <p:sp>
        <p:nvSpPr>
          <p:cNvPr id="3" name="Content Placeholder 2"/>
          <p:cNvSpPr>
            <a:spLocks noGrp="1"/>
          </p:cNvSpPr>
          <p:nvPr>
            <p:ph idx="1"/>
          </p:nvPr>
        </p:nvSpPr>
        <p:spPr>
          <a:xfrm>
            <a:off x="5334000" y="1600201"/>
            <a:ext cx="4876800" cy="4525963"/>
          </a:xfrm>
        </p:spPr>
        <p:txBody>
          <a:bodyPr/>
          <a:lstStyle/>
          <a:p>
            <a:r>
              <a:rPr lang="en-US" dirty="0" smtClean="0"/>
              <a:t>Append only</a:t>
            </a:r>
          </a:p>
          <a:p>
            <a:r>
              <a:rPr lang="en-US" dirty="0" smtClean="0">
                <a:solidFill>
                  <a:srgbClr val="C00000"/>
                </a:solidFill>
              </a:rPr>
              <a:t>No change, no delete</a:t>
            </a:r>
          </a:p>
          <a:p>
            <a:r>
              <a:rPr lang="en-US" dirty="0" smtClean="0"/>
              <a:t>Full history</a:t>
            </a:r>
          </a:p>
          <a:p>
            <a:r>
              <a:rPr lang="en-US" dirty="0" smtClean="0"/>
              <a:t>Truth</a:t>
            </a:r>
          </a:p>
          <a:p>
            <a:r>
              <a:rPr lang="en-US" dirty="0" smtClean="0"/>
              <a:t>Replay</a:t>
            </a:r>
          </a:p>
          <a:p>
            <a:r>
              <a:rPr lang="en-US" dirty="0" smtClean="0"/>
              <a:t>Open for the unknown</a:t>
            </a:r>
            <a:endParaRPr lang="en-US" dirty="0"/>
          </a:p>
        </p:txBody>
      </p:sp>
      <p:sp>
        <p:nvSpPr>
          <p:cNvPr id="4" name="Rectangle 3"/>
          <p:cNvSpPr/>
          <p:nvPr/>
        </p:nvSpPr>
        <p:spPr>
          <a:xfrm>
            <a:off x="2362200" y="1676400"/>
            <a:ext cx="17526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396704" y="5697748"/>
            <a:ext cx="1676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Event 1</a:t>
            </a:r>
          </a:p>
        </p:txBody>
      </p:sp>
      <p:sp>
        <p:nvSpPr>
          <p:cNvPr id="6" name="Rounded Rectangle 5"/>
          <p:cNvSpPr/>
          <p:nvPr/>
        </p:nvSpPr>
        <p:spPr>
          <a:xfrm>
            <a:off x="2405332" y="5207478"/>
            <a:ext cx="1676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Event 2</a:t>
            </a:r>
          </a:p>
        </p:txBody>
      </p:sp>
      <p:sp>
        <p:nvSpPr>
          <p:cNvPr id="7" name="Rounded Rectangle 6"/>
          <p:cNvSpPr/>
          <p:nvPr/>
        </p:nvSpPr>
        <p:spPr>
          <a:xfrm>
            <a:off x="2396704" y="4724400"/>
            <a:ext cx="1676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Event 3</a:t>
            </a:r>
          </a:p>
        </p:txBody>
      </p:sp>
      <p:sp>
        <p:nvSpPr>
          <p:cNvPr id="8" name="Rounded Rectangle 7"/>
          <p:cNvSpPr/>
          <p:nvPr/>
        </p:nvSpPr>
        <p:spPr>
          <a:xfrm>
            <a:off x="2405332" y="3503044"/>
            <a:ext cx="1676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Event n</a:t>
            </a:r>
          </a:p>
        </p:txBody>
      </p:sp>
      <p:sp>
        <p:nvSpPr>
          <p:cNvPr id="9" name="Rounded Rectangle 8"/>
          <p:cNvSpPr/>
          <p:nvPr/>
        </p:nvSpPr>
        <p:spPr>
          <a:xfrm>
            <a:off x="2405332" y="3014930"/>
            <a:ext cx="1676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Event n+1</a:t>
            </a:r>
          </a:p>
        </p:txBody>
      </p:sp>
      <p:sp>
        <p:nvSpPr>
          <p:cNvPr id="10" name="Flowchart: Connector 9"/>
          <p:cNvSpPr/>
          <p:nvPr/>
        </p:nvSpPr>
        <p:spPr>
          <a:xfrm>
            <a:off x="3183148" y="4309872"/>
            <a:ext cx="110704" cy="10972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Flowchart: Connector 10"/>
          <p:cNvSpPr/>
          <p:nvPr/>
        </p:nvSpPr>
        <p:spPr>
          <a:xfrm>
            <a:off x="3179552" y="4517136"/>
            <a:ext cx="110704" cy="10972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Flowchart: Connector 11"/>
          <p:cNvSpPr/>
          <p:nvPr/>
        </p:nvSpPr>
        <p:spPr>
          <a:xfrm>
            <a:off x="3188180" y="4093464"/>
            <a:ext cx="110704" cy="10972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4" name="Straight Arrow Connector 13"/>
          <p:cNvCxnSpPr/>
          <p:nvPr/>
        </p:nvCxnSpPr>
        <p:spPr>
          <a:xfrm flipV="1">
            <a:off x="4343400" y="1676400"/>
            <a:ext cx="0" cy="449580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43401" y="1491734"/>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242924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t>Events of a single aggregate instance</a:t>
            </a:r>
            <a:endParaRPr lang="en-US" dirty="0"/>
          </a:p>
        </p:txBody>
      </p:sp>
      <p:sp>
        <p:nvSpPr>
          <p:cNvPr id="5" name="Rectangle 4"/>
          <p:cNvSpPr/>
          <p:nvPr/>
        </p:nvSpPr>
        <p:spPr>
          <a:xfrm>
            <a:off x="3101864" y="4658708"/>
            <a:ext cx="1491673"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1 - NewTaskScheduled</a:t>
            </a:r>
            <a:endParaRPr lang="en-US" dirty="0"/>
          </a:p>
        </p:txBody>
      </p:sp>
      <p:sp>
        <p:nvSpPr>
          <p:cNvPr id="6" name="Rectangle 5"/>
          <p:cNvSpPr/>
          <p:nvPr/>
        </p:nvSpPr>
        <p:spPr>
          <a:xfrm>
            <a:off x="3096624" y="4110379"/>
            <a:ext cx="1491673"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2 - TaskPublished</a:t>
            </a:r>
            <a:endParaRPr lang="en-US" dirty="0"/>
          </a:p>
        </p:txBody>
      </p:sp>
      <p:sp>
        <p:nvSpPr>
          <p:cNvPr id="7" name="Rectangle 6"/>
          <p:cNvSpPr/>
          <p:nvPr/>
        </p:nvSpPr>
        <p:spPr>
          <a:xfrm>
            <a:off x="3098368" y="3585077"/>
            <a:ext cx="1491673"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3 - TaskAccepted</a:t>
            </a:r>
            <a:endParaRPr lang="en-US" sz="1200" dirty="0"/>
          </a:p>
        </p:txBody>
      </p:sp>
      <p:grpSp>
        <p:nvGrpSpPr>
          <p:cNvPr id="8" name="Group 7"/>
          <p:cNvGrpSpPr/>
          <p:nvPr/>
        </p:nvGrpSpPr>
        <p:grpSpPr>
          <a:xfrm>
            <a:off x="3054921" y="2286000"/>
            <a:ext cx="1579418" cy="3300947"/>
            <a:chOff x="3054921" y="2286000"/>
            <a:chExt cx="1579418" cy="3300947"/>
          </a:xfrm>
        </p:grpSpPr>
        <p:grpSp>
          <p:nvGrpSpPr>
            <p:cNvPr id="9" name="Group 8"/>
            <p:cNvGrpSpPr/>
            <p:nvPr/>
          </p:nvGrpSpPr>
          <p:grpSpPr>
            <a:xfrm>
              <a:off x="3054921" y="2286000"/>
              <a:ext cx="1579418" cy="2895599"/>
              <a:chOff x="1447800" y="5608983"/>
              <a:chExt cx="685800" cy="944217"/>
            </a:xfrm>
          </p:grpSpPr>
          <p:cxnSp>
            <p:nvCxnSpPr>
              <p:cNvPr id="11" name="Straight Connector 10"/>
              <p:cNvCxnSpPr/>
              <p:nvPr/>
            </p:nvCxnSpPr>
            <p:spPr>
              <a:xfrm>
                <a:off x="1447800" y="5608983"/>
                <a:ext cx="0" cy="9442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47800" y="6553200"/>
                <a:ext cx="685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33600" y="5608983"/>
                <a:ext cx="0" cy="94421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277592" y="5217615"/>
              <a:ext cx="1294408" cy="369332"/>
            </a:xfrm>
            <a:prstGeom prst="rect">
              <a:avLst/>
            </a:prstGeom>
            <a:noFill/>
          </p:spPr>
          <p:txBody>
            <a:bodyPr wrap="square" rtlCol="0">
              <a:spAutoFit/>
            </a:bodyPr>
            <a:lstStyle/>
            <a:p>
              <a:r>
                <a:rPr lang="en-US" dirty="0" smtClean="0"/>
                <a:t>Event Store</a:t>
              </a:r>
              <a:endParaRPr lang="en-US" dirty="0"/>
            </a:p>
          </p:txBody>
        </p:sp>
      </p:grpSp>
      <p:sp>
        <p:nvSpPr>
          <p:cNvPr id="14" name="Rectangle 13"/>
          <p:cNvSpPr/>
          <p:nvPr/>
        </p:nvSpPr>
        <p:spPr>
          <a:xfrm>
            <a:off x="3095624" y="2656838"/>
            <a:ext cx="1491673"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n</a:t>
            </a:r>
            <a:r>
              <a:rPr lang="en-US" sz="1200" dirty="0" smtClean="0"/>
              <a:t> - TaskCompleted</a:t>
            </a:r>
            <a:endParaRPr lang="en-US" sz="1200" dirty="0"/>
          </a:p>
        </p:txBody>
      </p:sp>
      <p:sp>
        <p:nvSpPr>
          <p:cNvPr id="15" name="TextBox 14"/>
          <p:cNvSpPr txBox="1"/>
          <p:nvPr/>
        </p:nvSpPr>
        <p:spPr>
          <a:xfrm>
            <a:off x="3733799" y="3200398"/>
            <a:ext cx="245580" cy="338554"/>
          </a:xfrm>
          <a:prstGeom prst="rect">
            <a:avLst/>
          </a:prstGeom>
          <a:noFill/>
        </p:spPr>
        <p:txBody>
          <a:bodyPr wrap="none" rtlCol="0">
            <a:spAutoFit/>
          </a:bodyPr>
          <a:lstStyle/>
          <a:p>
            <a:r>
              <a:rPr lang="en-US" sz="1600" b="1" dirty="0"/>
              <a:t>⁞</a:t>
            </a:r>
          </a:p>
        </p:txBody>
      </p:sp>
      <p:sp>
        <p:nvSpPr>
          <p:cNvPr id="16" name="TextBox 15"/>
          <p:cNvSpPr txBox="1"/>
          <p:nvPr/>
        </p:nvSpPr>
        <p:spPr>
          <a:xfrm>
            <a:off x="5718752" y="2754122"/>
            <a:ext cx="3762377" cy="1569660"/>
          </a:xfrm>
          <a:prstGeom prst="rect">
            <a:avLst/>
          </a:prstGeom>
          <a:noFill/>
        </p:spPr>
        <p:txBody>
          <a:bodyPr wrap="none" rtlCol="0">
            <a:spAutoFit/>
          </a:bodyPr>
          <a:lstStyle/>
          <a:p>
            <a:r>
              <a:rPr lang="en-US" sz="9600" dirty="0" smtClean="0"/>
              <a:t>Stream</a:t>
            </a:r>
            <a:endParaRPr lang="en-US" sz="9600" dirty="0"/>
          </a:p>
        </p:txBody>
      </p:sp>
    </p:spTree>
    <p:extLst>
      <p:ext uri="{BB962C8B-B14F-4D97-AF65-F5344CB8AC3E}">
        <p14:creationId xmlns:p14="http://schemas.microsoft.com/office/powerpoint/2010/main" val="164190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Streams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2133600" cy="145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654465" cy="5520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06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Events</a:t>
            </a:r>
            <a:endParaRPr lang="en-US" dirty="0"/>
          </a:p>
        </p:txBody>
      </p:sp>
      <p:sp>
        <p:nvSpPr>
          <p:cNvPr id="5" name="Content Placeholder 2"/>
          <p:cNvSpPr>
            <a:spLocks noGrp="1"/>
          </p:cNvSpPr>
          <p:nvPr>
            <p:ph idx="1"/>
          </p:nvPr>
        </p:nvSpPr>
        <p:spPr>
          <a:xfrm>
            <a:off x="457200" y="1600200"/>
            <a:ext cx="8229600" cy="4525963"/>
          </a:xfrm>
        </p:spPr>
        <p:txBody>
          <a:bodyPr/>
          <a:lstStyle/>
          <a:p>
            <a:endParaRPr lang="en-US"/>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2133600" cy="1451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9820276"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086600" y="1752600"/>
            <a:ext cx="1255472" cy="707886"/>
          </a:xfrm>
          <a:prstGeom prst="rect">
            <a:avLst/>
          </a:prstGeom>
          <a:noFill/>
        </p:spPr>
        <p:txBody>
          <a:bodyPr wrap="none" rtlCol="0">
            <a:spAutoFit/>
          </a:bodyPr>
          <a:lstStyle/>
          <a:p>
            <a:r>
              <a:rPr lang="en-US" sz="4000" dirty="0" smtClean="0">
                <a:solidFill>
                  <a:srgbClr val="0070C0"/>
                </a:solidFill>
              </a:rPr>
              <a:t>JSON</a:t>
            </a:r>
            <a:endParaRPr lang="en-US" sz="4000" dirty="0">
              <a:solidFill>
                <a:srgbClr val="0070C0"/>
              </a:solidFill>
            </a:endParaRPr>
          </a:p>
        </p:txBody>
      </p:sp>
    </p:spTree>
    <p:extLst>
      <p:ext uri="{BB962C8B-B14F-4D97-AF65-F5344CB8AC3E}">
        <p14:creationId xmlns:p14="http://schemas.microsoft.com/office/powerpoint/2010/main" val="570674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817523"/>
          </a:xfrm>
        </p:spPr>
        <p:txBody>
          <a:bodyPr/>
          <a:lstStyle/>
          <a:p>
            <a:r>
              <a:rPr lang="en-US" dirty="0" smtClean="0"/>
              <a:t>Topology</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14" y="3128885"/>
            <a:ext cx="16478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3680" y="1608490"/>
            <a:ext cx="1420198" cy="185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0460" y="2394466"/>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1019" y="1752601"/>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63419" y="3200400"/>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66185" y="5138579"/>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20067" y="2880264"/>
            <a:ext cx="1042593" cy="369332"/>
          </a:xfrm>
          <a:prstGeom prst="rect">
            <a:avLst/>
          </a:prstGeom>
          <a:noFill/>
        </p:spPr>
        <p:txBody>
          <a:bodyPr wrap="none" rtlCol="0">
            <a:spAutoFit/>
          </a:bodyPr>
          <a:lstStyle/>
          <a:p>
            <a:r>
              <a:rPr lang="en-US" dirty="0" smtClean="0"/>
              <a:t>Observer</a:t>
            </a:r>
            <a:endParaRPr lang="en-US" dirty="0"/>
          </a:p>
        </p:txBody>
      </p:sp>
      <p:sp>
        <p:nvSpPr>
          <p:cNvPr id="12" name="TextBox 11"/>
          <p:cNvSpPr txBox="1"/>
          <p:nvPr/>
        </p:nvSpPr>
        <p:spPr>
          <a:xfrm>
            <a:off x="2863065" y="3409748"/>
            <a:ext cx="1253292" cy="369332"/>
          </a:xfrm>
          <a:prstGeom prst="rect">
            <a:avLst/>
          </a:prstGeom>
          <a:noFill/>
        </p:spPr>
        <p:txBody>
          <a:bodyPr wrap="none" rtlCol="0">
            <a:spAutoFit/>
          </a:bodyPr>
          <a:lstStyle/>
          <a:p>
            <a:r>
              <a:rPr lang="en-US" dirty="0" smtClean="0"/>
              <a:t>Event Store</a:t>
            </a:r>
            <a:endParaRPr lang="en-US" dirty="0"/>
          </a:p>
        </p:txBody>
      </p:sp>
      <p:sp>
        <p:nvSpPr>
          <p:cNvPr id="13" name="TextBox 12"/>
          <p:cNvSpPr txBox="1"/>
          <p:nvPr/>
        </p:nvSpPr>
        <p:spPr>
          <a:xfrm>
            <a:off x="7598390" y="6156530"/>
            <a:ext cx="880369" cy="369332"/>
          </a:xfrm>
          <a:prstGeom prst="rect">
            <a:avLst/>
          </a:prstGeom>
          <a:noFill/>
        </p:spPr>
        <p:txBody>
          <a:bodyPr wrap="none" rtlCol="0">
            <a:spAutoFit/>
          </a:bodyPr>
          <a:lstStyle/>
          <a:p>
            <a:r>
              <a:rPr lang="en-US" dirty="0" smtClean="0"/>
              <a:t>RDBMS</a:t>
            </a:r>
            <a:endParaRPr lang="en-US" dirty="0"/>
          </a:p>
        </p:txBody>
      </p:sp>
      <p:sp>
        <p:nvSpPr>
          <p:cNvPr id="14" name="TextBox 13"/>
          <p:cNvSpPr txBox="1"/>
          <p:nvPr/>
        </p:nvSpPr>
        <p:spPr>
          <a:xfrm>
            <a:off x="7408422" y="2298317"/>
            <a:ext cx="1564852" cy="369332"/>
          </a:xfrm>
          <a:prstGeom prst="rect">
            <a:avLst/>
          </a:prstGeom>
          <a:noFill/>
        </p:spPr>
        <p:txBody>
          <a:bodyPr wrap="none" rtlCol="0">
            <a:spAutoFit/>
          </a:bodyPr>
          <a:lstStyle/>
          <a:p>
            <a:r>
              <a:rPr lang="en-US" dirty="0" smtClean="0"/>
              <a:t>Lucene Indices</a:t>
            </a:r>
            <a:endParaRPr lang="en-US" dirty="0"/>
          </a:p>
        </p:txBody>
      </p:sp>
      <p:sp>
        <p:nvSpPr>
          <p:cNvPr id="15" name="TextBox 14"/>
          <p:cNvSpPr txBox="1"/>
          <p:nvPr/>
        </p:nvSpPr>
        <p:spPr>
          <a:xfrm>
            <a:off x="7726882" y="4449340"/>
            <a:ext cx="1175322" cy="369332"/>
          </a:xfrm>
          <a:prstGeom prst="rect">
            <a:avLst/>
          </a:prstGeom>
          <a:noFill/>
        </p:spPr>
        <p:txBody>
          <a:bodyPr wrap="none" rtlCol="0">
            <a:spAutoFit/>
          </a:bodyPr>
          <a:lstStyle/>
          <a:p>
            <a:r>
              <a:rPr lang="en-US" dirty="0" smtClean="0"/>
              <a:t>Mongo DB</a:t>
            </a:r>
            <a:endParaRPr lang="en-US" dirty="0"/>
          </a:p>
        </p:txBody>
      </p:sp>
      <p:sp>
        <p:nvSpPr>
          <p:cNvPr id="16" name="Right Arrow 15"/>
          <p:cNvSpPr/>
          <p:nvPr/>
        </p:nvSpPr>
        <p:spPr>
          <a:xfrm rot="19477229">
            <a:off x="1881231" y="2966763"/>
            <a:ext cx="838200"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970" y="2952750"/>
            <a:ext cx="16478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ight Arrow 17"/>
          <p:cNvSpPr/>
          <p:nvPr/>
        </p:nvSpPr>
        <p:spPr>
          <a:xfrm>
            <a:off x="6248400" y="3798158"/>
            <a:ext cx="141122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9275841">
            <a:off x="5977860" y="2568832"/>
            <a:ext cx="1566175"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98772" y="4395782"/>
            <a:ext cx="1189621" cy="369332"/>
          </a:xfrm>
          <a:prstGeom prst="rect">
            <a:avLst/>
          </a:prstGeom>
          <a:noFill/>
        </p:spPr>
        <p:txBody>
          <a:bodyPr wrap="none" rtlCol="0">
            <a:spAutoFit/>
          </a:bodyPr>
          <a:lstStyle/>
          <a:p>
            <a:r>
              <a:rPr lang="en-US" dirty="0" smtClean="0"/>
              <a:t>Dispatcher</a:t>
            </a:r>
            <a:endParaRPr lang="en-US" dirty="0"/>
          </a:p>
        </p:txBody>
      </p:sp>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065" y="3985940"/>
            <a:ext cx="1420198" cy="185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42450" y="5787198"/>
            <a:ext cx="1686680" cy="369332"/>
          </a:xfrm>
          <a:prstGeom prst="rect">
            <a:avLst/>
          </a:prstGeom>
          <a:noFill/>
        </p:spPr>
        <p:txBody>
          <a:bodyPr wrap="none" rtlCol="0">
            <a:spAutoFit/>
          </a:bodyPr>
          <a:lstStyle/>
          <a:p>
            <a:r>
              <a:rPr lang="en-US" dirty="0"/>
              <a:t>Schedule queue</a:t>
            </a:r>
          </a:p>
        </p:txBody>
      </p:sp>
      <p:sp>
        <p:nvSpPr>
          <p:cNvPr id="23" name="Right Arrow 22"/>
          <p:cNvSpPr/>
          <p:nvPr/>
        </p:nvSpPr>
        <p:spPr>
          <a:xfrm rot="1838836">
            <a:off x="1823150" y="4468874"/>
            <a:ext cx="838200"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www.graphicsfuel.com/wp-content/uploads/2012/10/database-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76748" y="3390830"/>
            <a:ext cx="1014576" cy="10145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www.large-icons.com/stock-icons/large-factory/database-icon.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8390" y="5243191"/>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www.mricons.com/store/png/117921_35491_128_archive_folder_index_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8031" y="1077142"/>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26"/>
          <p:cNvSpPr/>
          <p:nvPr/>
        </p:nvSpPr>
        <p:spPr>
          <a:xfrm rot="1838836">
            <a:off x="4253891" y="2797236"/>
            <a:ext cx="838200"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rved Up Arrow 27"/>
          <p:cNvSpPr/>
          <p:nvPr/>
        </p:nvSpPr>
        <p:spPr>
          <a:xfrm rot="1498252" flipH="1">
            <a:off x="531641" y="5239292"/>
            <a:ext cx="1890852" cy="771363"/>
          </a:xfrm>
          <a:prstGeom prst="curved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9369" y="3884518"/>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7448" y="6068662"/>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8" descr="http://www.thecalculatorsite.com/images/icons/tim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4893" y="5322264"/>
            <a:ext cx="857250" cy="857251"/>
          </a:xfrm>
          <a:prstGeom prst="rect">
            <a:avLst/>
          </a:prstGeom>
          <a:noFill/>
          <a:extLst>
            <a:ext uri="{909E8E84-426E-40DD-AFC4-6F175D3DCCD1}">
              <a14:hiddenFill xmlns:a14="http://schemas.microsoft.com/office/drawing/2010/main">
                <a:solidFill>
                  <a:srgbClr val="FFFFFF"/>
                </a:solidFill>
              </a14:hiddenFill>
            </a:ext>
          </a:extLst>
        </p:spPr>
      </p:pic>
      <p:sp>
        <p:nvSpPr>
          <p:cNvPr id="32" name="Right Arrow 31"/>
          <p:cNvSpPr/>
          <p:nvPr/>
        </p:nvSpPr>
        <p:spPr>
          <a:xfrm rot="2234552">
            <a:off x="6021846" y="4640451"/>
            <a:ext cx="1566175"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8785" y="2226236"/>
            <a:ext cx="5878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51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81665" y="1367481"/>
            <a:ext cx="2100648" cy="32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a:t>
            </a:r>
            <a:endParaRPr lang="en-US" dirty="0"/>
          </a:p>
        </p:txBody>
      </p:sp>
      <p:sp>
        <p:nvSpPr>
          <p:cNvPr id="5" name="Down Arrow 4"/>
          <p:cNvSpPr/>
          <p:nvPr/>
        </p:nvSpPr>
        <p:spPr>
          <a:xfrm>
            <a:off x="2529016" y="882133"/>
            <a:ext cx="280086" cy="444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809102" y="882133"/>
            <a:ext cx="1242648" cy="369332"/>
          </a:xfrm>
          <a:prstGeom prst="rect">
            <a:avLst/>
          </a:prstGeom>
          <a:noFill/>
        </p:spPr>
        <p:txBody>
          <a:bodyPr wrap="none" rtlCol="0">
            <a:spAutoFit/>
          </a:bodyPr>
          <a:lstStyle/>
          <a:p>
            <a:r>
              <a:rPr lang="en-US" dirty="0" smtClean="0"/>
              <a:t>Commands</a:t>
            </a:r>
            <a:endParaRPr lang="en-US" dirty="0"/>
          </a:p>
        </p:txBody>
      </p:sp>
      <p:sp>
        <p:nvSpPr>
          <p:cNvPr id="7" name="Rounded Rectangle 6"/>
          <p:cNvSpPr/>
          <p:nvPr/>
        </p:nvSpPr>
        <p:spPr>
          <a:xfrm>
            <a:off x="7956517" y="1402492"/>
            <a:ext cx="2100648" cy="329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Web API</a:t>
            </a:r>
            <a:endParaRPr lang="en-US" dirty="0"/>
          </a:p>
        </p:txBody>
      </p:sp>
      <p:sp>
        <p:nvSpPr>
          <p:cNvPr id="8" name="TextBox 7"/>
          <p:cNvSpPr txBox="1"/>
          <p:nvPr/>
        </p:nvSpPr>
        <p:spPr>
          <a:xfrm>
            <a:off x="9183954" y="855360"/>
            <a:ext cx="915635" cy="369332"/>
          </a:xfrm>
          <a:prstGeom prst="rect">
            <a:avLst/>
          </a:prstGeom>
          <a:noFill/>
        </p:spPr>
        <p:txBody>
          <a:bodyPr wrap="none" rtlCol="0">
            <a:spAutoFit/>
          </a:bodyPr>
          <a:lstStyle/>
          <a:p>
            <a:r>
              <a:rPr lang="en-US" dirty="0" smtClean="0"/>
              <a:t>Queries</a:t>
            </a:r>
            <a:endParaRPr lang="en-US" dirty="0"/>
          </a:p>
        </p:txBody>
      </p:sp>
      <p:sp>
        <p:nvSpPr>
          <p:cNvPr id="9" name="Rounded Rectangle 8"/>
          <p:cNvSpPr/>
          <p:nvPr/>
        </p:nvSpPr>
        <p:spPr>
          <a:xfrm>
            <a:off x="1581665" y="2215981"/>
            <a:ext cx="2100648" cy="1054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a:t>
            </a:r>
            <a:endParaRPr lang="en-US" dirty="0"/>
          </a:p>
        </p:txBody>
      </p:sp>
      <p:sp>
        <p:nvSpPr>
          <p:cNvPr id="10" name="Rounded Rectangle 9"/>
          <p:cNvSpPr/>
          <p:nvPr/>
        </p:nvSpPr>
        <p:spPr>
          <a:xfrm>
            <a:off x="1581665" y="3789407"/>
            <a:ext cx="2100648" cy="32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1" name="Can 10"/>
          <p:cNvSpPr/>
          <p:nvPr/>
        </p:nvSpPr>
        <p:spPr>
          <a:xfrm>
            <a:off x="2096529" y="4644773"/>
            <a:ext cx="1145060" cy="9803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p>
          <a:p>
            <a:pPr algn="ctr"/>
            <a:r>
              <a:rPr lang="en-US" dirty="0" smtClean="0"/>
              <a:t>Store</a:t>
            </a:r>
            <a:endParaRPr lang="en-US" dirty="0"/>
          </a:p>
        </p:txBody>
      </p:sp>
      <p:sp>
        <p:nvSpPr>
          <p:cNvPr id="12" name="Rectangle 11"/>
          <p:cNvSpPr/>
          <p:nvPr/>
        </p:nvSpPr>
        <p:spPr>
          <a:xfrm>
            <a:off x="8007179" y="2817341"/>
            <a:ext cx="2092410" cy="32292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 name="TextBox 12"/>
          <p:cNvSpPr txBox="1"/>
          <p:nvPr/>
        </p:nvSpPr>
        <p:spPr>
          <a:xfrm>
            <a:off x="8010062" y="5697834"/>
            <a:ext cx="1315553" cy="369332"/>
          </a:xfrm>
          <a:prstGeom prst="rect">
            <a:avLst/>
          </a:prstGeom>
          <a:noFill/>
        </p:spPr>
        <p:txBody>
          <a:bodyPr wrap="none" rtlCol="0">
            <a:spAutoFit/>
          </a:bodyPr>
          <a:lstStyle/>
          <a:p>
            <a:r>
              <a:rPr lang="en-US" dirty="0" smtClean="0"/>
              <a:t>Read Model</a:t>
            </a:r>
            <a:endParaRPr lang="en-US" dirty="0"/>
          </a:p>
        </p:txBody>
      </p:sp>
      <p:sp>
        <p:nvSpPr>
          <p:cNvPr id="14" name="Can 13"/>
          <p:cNvSpPr/>
          <p:nvPr/>
        </p:nvSpPr>
        <p:spPr>
          <a:xfrm>
            <a:off x="8583826" y="3129698"/>
            <a:ext cx="1087393" cy="80730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RDBMS</a:t>
            </a:r>
            <a:endParaRPr lang="en-US" dirty="0"/>
          </a:p>
        </p:txBody>
      </p:sp>
      <p:sp>
        <p:nvSpPr>
          <p:cNvPr id="15" name="Can 14"/>
          <p:cNvSpPr/>
          <p:nvPr/>
        </p:nvSpPr>
        <p:spPr>
          <a:xfrm>
            <a:off x="8583826" y="3978192"/>
            <a:ext cx="1087395" cy="80730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Document</a:t>
            </a:r>
            <a:endParaRPr lang="en-US" dirty="0" smtClean="0"/>
          </a:p>
          <a:p>
            <a:pPr algn="ctr"/>
            <a:r>
              <a:rPr lang="en-US" dirty="0" smtClean="0"/>
              <a:t>DB</a:t>
            </a:r>
            <a:endParaRPr lang="en-US" dirty="0"/>
          </a:p>
        </p:txBody>
      </p:sp>
      <p:sp>
        <p:nvSpPr>
          <p:cNvPr id="16" name="Can 15"/>
          <p:cNvSpPr/>
          <p:nvPr/>
        </p:nvSpPr>
        <p:spPr>
          <a:xfrm>
            <a:off x="8572697" y="4880235"/>
            <a:ext cx="1098523" cy="80730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Elastic</a:t>
            </a:r>
          </a:p>
          <a:p>
            <a:pPr algn="ctr"/>
            <a:r>
              <a:rPr lang="en-US" dirty="0" smtClean="0"/>
              <a:t>Search</a:t>
            </a:r>
            <a:endParaRPr lang="en-US" dirty="0"/>
          </a:p>
        </p:txBody>
      </p:sp>
      <p:sp>
        <p:nvSpPr>
          <p:cNvPr id="17" name="Rounded Rectangle 16"/>
          <p:cNvSpPr/>
          <p:nvPr/>
        </p:nvSpPr>
        <p:spPr>
          <a:xfrm>
            <a:off x="7998941" y="2236576"/>
            <a:ext cx="2100648" cy="329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Light weight DAL</a:t>
            </a:r>
            <a:endParaRPr lang="en-US" dirty="0"/>
          </a:p>
        </p:txBody>
      </p:sp>
      <p:sp>
        <p:nvSpPr>
          <p:cNvPr id="18" name="Flowchart: Multidocument 17"/>
          <p:cNvSpPr/>
          <p:nvPr/>
        </p:nvSpPr>
        <p:spPr>
          <a:xfrm>
            <a:off x="6351373" y="3480487"/>
            <a:ext cx="1334530" cy="1491049"/>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Observers</a:t>
            </a:r>
            <a:endParaRPr lang="en-US" dirty="0"/>
          </a:p>
        </p:txBody>
      </p:sp>
      <p:sp>
        <p:nvSpPr>
          <p:cNvPr id="19" name="Rounded Rectangle 18"/>
          <p:cNvSpPr/>
          <p:nvPr/>
        </p:nvSpPr>
        <p:spPr>
          <a:xfrm>
            <a:off x="4213649" y="3698789"/>
            <a:ext cx="1363362" cy="115329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Events</a:t>
            </a:r>
          </a:p>
          <a:p>
            <a:pPr algn="ctr"/>
            <a:r>
              <a:rPr lang="en-US" dirty="0" smtClean="0"/>
              <a:t>Dispatcher</a:t>
            </a:r>
            <a:endParaRPr lang="en-US" dirty="0"/>
          </a:p>
        </p:txBody>
      </p:sp>
      <p:sp>
        <p:nvSpPr>
          <p:cNvPr id="20" name="Down Arrow 19"/>
          <p:cNvSpPr/>
          <p:nvPr/>
        </p:nvSpPr>
        <p:spPr>
          <a:xfrm>
            <a:off x="2529016" y="1734066"/>
            <a:ext cx="280086" cy="444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2529016" y="3307492"/>
            <a:ext cx="280086" cy="444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wn Arrow 21"/>
          <p:cNvSpPr/>
          <p:nvPr/>
        </p:nvSpPr>
        <p:spPr>
          <a:xfrm>
            <a:off x="2529016" y="4159425"/>
            <a:ext cx="280086" cy="4448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8864738" y="882133"/>
            <a:ext cx="284206" cy="45583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Up Arrow 23"/>
          <p:cNvSpPr/>
          <p:nvPr/>
        </p:nvSpPr>
        <p:spPr>
          <a:xfrm>
            <a:off x="8899748" y="1753284"/>
            <a:ext cx="284206" cy="45583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5" name="Up Arrow 24"/>
          <p:cNvSpPr/>
          <p:nvPr/>
        </p:nvSpPr>
        <p:spPr>
          <a:xfrm>
            <a:off x="8907162" y="2585994"/>
            <a:ext cx="284206" cy="45583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 name="Right Arrow 25"/>
          <p:cNvSpPr/>
          <p:nvPr/>
        </p:nvSpPr>
        <p:spPr>
          <a:xfrm>
            <a:off x="5614082" y="4175217"/>
            <a:ext cx="700221" cy="2883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Right Arrow 26"/>
          <p:cNvSpPr/>
          <p:nvPr/>
        </p:nvSpPr>
        <p:spPr>
          <a:xfrm>
            <a:off x="7760044" y="4224644"/>
            <a:ext cx="700221" cy="2883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 name="Right Arrow 27"/>
          <p:cNvSpPr/>
          <p:nvPr/>
        </p:nvSpPr>
        <p:spPr>
          <a:xfrm rot="19517554">
            <a:off x="7727894" y="3751670"/>
            <a:ext cx="700221" cy="2883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Right Arrow 28"/>
          <p:cNvSpPr/>
          <p:nvPr/>
        </p:nvSpPr>
        <p:spPr>
          <a:xfrm rot="2542493">
            <a:off x="7733750" y="4721562"/>
            <a:ext cx="700221" cy="28832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 name="Right Arrow 29"/>
          <p:cNvSpPr/>
          <p:nvPr/>
        </p:nvSpPr>
        <p:spPr>
          <a:xfrm rot="19517554">
            <a:off x="3274998" y="4506884"/>
            <a:ext cx="974108" cy="43172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solidFill>
                  <a:schemeClr val="tx1"/>
                </a:solidFill>
              </a:rPr>
              <a:t>Async.</a:t>
            </a:r>
            <a:endParaRPr lang="en-US" sz="1600" dirty="0">
              <a:solidFill>
                <a:schemeClr val="tx1"/>
              </a:solidFill>
            </a:endParaRPr>
          </a:p>
        </p:txBody>
      </p:sp>
      <p:sp>
        <p:nvSpPr>
          <p:cNvPr id="31" name="TextBox 30"/>
          <p:cNvSpPr txBox="1"/>
          <p:nvPr/>
        </p:nvSpPr>
        <p:spPr>
          <a:xfrm>
            <a:off x="2766968" y="4175217"/>
            <a:ext cx="795282" cy="369332"/>
          </a:xfrm>
          <a:prstGeom prst="rect">
            <a:avLst/>
          </a:prstGeom>
          <a:noFill/>
        </p:spPr>
        <p:txBody>
          <a:bodyPr wrap="none" rtlCol="0">
            <a:spAutoFit/>
          </a:bodyPr>
          <a:lstStyle/>
          <a:p>
            <a:r>
              <a:rPr lang="en-US" dirty="0" smtClean="0"/>
              <a:t>Events</a:t>
            </a:r>
            <a:endParaRPr lang="en-US" dirty="0"/>
          </a:p>
        </p:txBody>
      </p:sp>
    </p:spTree>
    <p:extLst>
      <p:ext uri="{BB962C8B-B14F-4D97-AF65-F5344CB8AC3E}">
        <p14:creationId xmlns:p14="http://schemas.microsoft.com/office/powerpoint/2010/main" val="2925505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381" y="451103"/>
            <a:ext cx="3259096" cy="2172731"/>
          </a:xfrm>
          <a:prstGeom prst="rect">
            <a:avLst/>
          </a:prstGeom>
        </p:spPr>
      </p:pic>
      <p:sp>
        <p:nvSpPr>
          <p:cNvPr id="6" name="TextBox 5"/>
          <p:cNvSpPr txBox="1"/>
          <p:nvPr/>
        </p:nvSpPr>
        <p:spPr>
          <a:xfrm>
            <a:off x="4212413" y="451103"/>
            <a:ext cx="4279826" cy="707886"/>
          </a:xfrm>
          <a:prstGeom prst="rect">
            <a:avLst/>
          </a:prstGeom>
          <a:noFill/>
        </p:spPr>
        <p:txBody>
          <a:bodyPr wrap="none" rtlCol="0">
            <a:spAutoFit/>
          </a:bodyPr>
          <a:lstStyle/>
          <a:p>
            <a:r>
              <a:rPr lang="en-US" sz="4000" dirty="0" smtClean="0"/>
              <a:t>Gabriel N. Schenker</a:t>
            </a:r>
            <a:endParaRPr lang="en-US" sz="4000" dirty="0"/>
          </a:p>
        </p:txBody>
      </p:sp>
      <p:sp>
        <p:nvSpPr>
          <p:cNvPr id="7" name="TextBox 6"/>
          <p:cNvSpPr txBox="1"/>
          <p:nvPr/>
        </p:nvSpPr>
        <p:spPr>
          <a:xfrm>
            <a:off x="4212413" y="1091596"/>
            <a:ext cx="4718536" cy="646331"/>
          </a:xfrm>
          <a:prstGeom prst="rect">
            <a:avLst/>
          </a:prstGeom>
          <a:noFill/>
        </p:spPr>
        <p:txBody>
          <a:bodyPr wrap="none" rtlCol="0">
            <a:spAutoFit/>
          </a:bodyPr>
          <a:lstStyle/>
          <a:p>
            <a:r>
              <a:rPr lang="en-US" dirty="0" smtClean="0"/>
              <a:t>Distinguished Software Architect, Clear Measure</a:t>
            </a:r>
          </a:p>
          <a:p>
            <a:r>
              <a:rPr lang="en-US" dirty="0" smtClean="0"/>
              <a:t>Physicist, PhD in Astrophysics</a:t>
            </a:r>
            <a:endParaRPr lang="en-US" dirty="0"/>
          </a:p>
        </p:txBody>
      </p:sp>
      <p:sp>
        <p:nvSpPr>
          <p:cNvPr id="8" name="TextBox 7"/>
          <p:cNvSpPr txBox="1"/>
          <p:nvPr/>
        </p:nvSpPr>
        <p:spPr>
          <a:xfrm>
            <a:off x="1470792" y="3784534"/>
            <a:ext cx="1461234" cy="369332"/>
          </a:xfrm>
          <a:prstGeom prst="rect">
            <a:avLst/>
          </a:prstGeom>
          <a:noFill/>
        </p:spPr>
        <p:txBody>
          <a:bodyPr wrap="none" rtlCol="0">
            <a:spAutoFit/>
          </a:bodyPr>
          <a:lstStyle/>
          <a:p>
            <a:r>
              <a:rPr lang="en-US" dirty="0" smtClean="0"/>
              <a:t>@</a:t>
            </a:r>
            <a:r>
              <a:rPr lang="en-US" dirty="0" err="1" smtClean="0"/>
              <a:t>gnschenker</a:t>
            </a:r>
            <a:endParaRPr lang="en-US" dirty="0"/>
          </a:p>
        </p:txBody>
      </p:sp>
      <p:pic>
        <p:nvPicPr>
          <p:cNvPr id="1026" name="Picture 2" descr="http://www.swinburne.edu.au/images/2013/twit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593" y="3677303"/>
            <a:ext cx="523875"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sodahead.com/polls/002740707/1410173585_linkedin_logo2_answer_3_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593" y="4229754"/>
            <a:ext cx="5238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lostechies.com/wp-content/themes/lostechies/images/lostechies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268" y="3201869"/>
            <a:ext cx="2842998" cy="3447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47271" y="3201869"/>
            <a:ext cx="3677225" cy="646331"/>
          </a:xfrm>
          <a:prstGeom prst="rect">
            <a:avLst/>
          </a:prstGeom>
          <a:noFill/>
        </p:spPr>
        <p:txBody>
          <a:bodyPr wrap="none" rtlCol="0">
            <a:spAutoFit/>
          </a:bodyPr>
          <a:lstStyle/>
          <a:p>
            <a:r>
              <a:rPr lang="en-US" dirty="0" smtClean="0"/>
              <a:t>www.lostechies.com/gabrielschenker</a:t>
            </a:r>
          </a:p>
          <a:p>
            <a:endParaRPr lang="en-US" dirty="0"/>
          </a:p>
        </p:txBody>
      </p:sp>
      <p:sp>
        <p:nvSpPr>
          <p:cNvPr id="13" name="TextBox 12"/>
          <p:cNvSpPr txBox="1"/>
          <p:nvPr/>
        </p:nvSpPr>
        <p:spPr>
          <a:xfrm>
            <a:off x="1470792" y="4307025"/>
            <a:ext cx="3748590" cy="369332"/>
          </a:xfrm>
          <a:prstGeom prst="rect">
            <a:avLst/>
          </a:prstGeom>
          <a:noFill/>
        </p:spPr>
        <p:txBody>
          <a:bodyPr wrap="none" rtlCol="0">
            <a:spAutoFit/>
          </a:bodyPr>
          <a:lstStyle/>
          <a:p>
            <a:r>
              <a:rPr lang="en-US" dirty="0" smtClean="0"/>
              <a:t>www.linkedin.com/in/gabrielschenker</a:t>
            </a:r>
            <a:endParaRPr lang="en-US" dirty="0"/>
          </a:p>
        </p:txBody>
      </p:sp>
      <p:pic>
        <p:nvPicPr>
          <p:cNvPr id="1032" name="Picture 8" descr="http://www.markwk.com/images/github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593" y="4810117"/>
            <a:ext cx="592144" cy="5921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70792" y="4921523"/>
            <a:ext cx="3123163" cy="369332"/>
          </a:xfrm>
          <a:prstGeom prst="rect">
            <a:avLst/>
          </a:prstGeom>
          <a:noFill/>
        </p:spPr>
        <p:txBody>
          <a:bodyPr wrap="none" rtlCol="0">
            <a:spAutoFit/>
          </a:bodyPr>
          <a:lstStyle/>
          <a:p>
            <a:r>
              <a:rPr lang="en-US" dirty="0" smtClean="0"/>
              <a:t>https://github.com/gnschenker</a:t>
            </a:r>
            <a:endParaRPr lang="en-US" dirty="0"/>
          </a:p>
        </p:txBody>
      </p:sp>
    </p:spTree>
    <p:extLst>
      <p:ext uri="{BB962C8B-B14F-4D97-AF65-F5344CB8AC3E}">
        <p14:creationId xmlns:p14="http://schemas.microsoft.com/office/powerpoint/2010/main" val="644128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1555" y="1387011"/>
            <a:ext cx="6409127" cy="3154710"/>
          </a:xfrm>
          <a:prstGeom prst="rect">
            <a:avLst/>
          </a:prstGeom>
          <a:noFill/>
        </p:spPr>
        <p:txBody>
          <a:bodyPr wrap="none" rtlCol="0">
            <a:spAutoFit/>
          </a:bodyPr>
          <a:lstStyle/>
          <a:p>
            <a:r>
              <a:rPr lang="en-US" sz="19900" dirty="0" smtClean="0"/>
              <a:t>Demo</a:t>
            </a:r>
            <a:endParaRPr lang="en-US" sz="19900" dirty="0"/>
          </a:p>
        </p:txBody>
      </p:sp>
      <p:sp>
        <p:nvSpPr>
          <p:cNvPr id="5" name="TextBox 4"/>
          <p:cNvSpPr txBox="1"/>
          <p:nvPr/>
        </p:nvSpPr>
        <p:spPr>
          <a:xfrm>
            <a:off x="2907586" y="4027470"/>
            <a:ext cx="4645695" cy="369332"/>
          </a:xfrm>
          <a:prstGeom prst="rect">
            <a:avLst/>
          </a:prstGeom>
          <a:noFill/>
        </p:spPr>
        <p:txBody>
          <a:bodyPr wrap="none" rtlCol="0">
            <a:spAutoFit/>
          </a:bodyPr>
          <a:lstStyle/>
          <a:p>
            <a:r>
              <a:rPr lang="en-US" dirty="0" smtClean="0"/>
              <a:t>https://github.com/gnschenker/ES-and-DDD.git</a:t>
            </a:r>
            <a:endParaRPr lang="en-US" dirty="0"/>
          </a:p>
        </p:txBody>
      </p:sp>
    </p:spTree>
    <p:extLst>
      <p:ext uri="{BB962C8B-B14F-4D97-AF65-F5344CB8AC3E}">
        <p14:creationId xmlns:p14="http://schemas.microsoft.com/office/powerpoint/2010/main" val="3959018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8583" y="297041"/>
            <a:ext cx="3000633" cy="6375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ounded Rectangle 3"/>
          <p:cNvSpPr/>
          <p:nvPr/>
        </p:nvSpPr>
        <p:spPr>
          <a:xfrm>
            <a:off x="1843217" y="459260"/>
            <a:ext cx="7848600" cy="15522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 name="Flowchart: Process 4"/>
          <p:cNvSpPr/>
          <p:nvPr/>
        </p:nvSpPr>
        <p:spPr>
          <a:xfrm>
            <a:off x="4510217" y="4366806"/>
            <a:ext cx="1981200" cy="19812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Flowchart: Process 5"/>
          <p:cNvSpPr/>
          <p:nvPr/>
        </p:nvSpPr>
        <p:spPr>
          <a:xfrm>
            <a:off x="6796217" y="2995206"/>
            <a:ext cx="3733800" cy="33528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Flowchart: Process 6"/>
          <p:cNvSpPr/>
          <p:nvPr/>
        </p:nvSpPr>
        <p:spPr>
          <a:xfrm>
            <a:off x="1538417" y="4345460"/>
            <a:ext cx="2209800" cy="19812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Magnetic Disk 7"/>
          <p:cNvSpPr/>
          <p:nvPr/>
        </p:nvSpPr>
        <p:spPr>
          <a:xfrm>
            <a:off x="1919417" y="4650260"/>
            <a:ext cx="1447800" cy="13716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RDBMS</a:t>
            </a:r>
            <a:endParaRPr lang="en-US" dirty="0"/>
          </a:p>
        </p:txBody>
      </p:sp>
      <p:sp>
        <p:nvSpPr>
          <p:cNvPr id="9" name="Flowchart: Magnetic Disk 8"/>
          <p:cNvSpPr/>
          <p:nvPr/>
        </p:nvSpPr>
        <p:spPr>
          <a:xfrm>
            <a:off x="6948617" y="4709706"/>
            <a:ext cx="1447800" cy="13335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Document DB</a:t>
            </a:r>
            <a:endParaRPr lang="en-US" dirty="0"/>
          </a:p>
        </p:txBody>
      </p:sp>
      <p:sp>
        <p:nvSpPr>
          <p:cNvPr id="10" name="Flowchart: Multidocument 9"/>
          <p:cNvSpPr/>
          <p:nvPr/>
        </p:nvSpPr>
        <p:spPr>
          <a:xfrm>
            <a:off x="8929817" y="4738379"/>
            <a:ext cx="1219200" cy="1219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Elastic Search</a:t>
            </a:r>
            <a:endParaRPr lang="en-US" dirty="0"/>
          </a:p>
        </p:txBody>
      </p:sp>
      <p:sp>
        <p:nvSpPr>
          <p:cNvPr id="11" name="Flowchart: Predefined Process 10"/>
          <p:cNvSpPr/>
          <p:nvPr/>
        </p:nvSpPr>
        <p:spPr>
          <a:xfrm>
            <a:off x="4738817" y="4776479"/>
            <a:ext cx="1371600" cy="11430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a:t>
            </a:r>
          </a:p>
          <a:p>
            <a:pPr algn="ctr"/>
            <a:r>
              <a:rPr lang="en-US" dirty="0" smtClean="0"/>
              <a:t>Store</a:t>
            </a:r>
            <a:endParaRPr lang="en-US" dirty="0"/>
          </a:p>
        </p:txBody>
      </p:sp>
      <p:sp>
        <p:nvSpPr>
          <p:cNvPr id="12" name="TextBox 11"/>
          <p:cNvSpPr txBox="1"/>
          <p:nvPr/>
        </p:nvSpPr>
        <p:spPr>
          <a:xfrm>
            <a:off x="1104257" y="6337439"/>
            <a:ext cx="815160" cy="369332"/>
          </a:xfrm>
          <a:prstGeom prst="rect">
            <a:avLst/>
          </a:prstGeom>
          <a:noFill/>
        </p:spPr>
        <p:txBody>
          <a:bodyPr wrap="none" rtlCol="0">
            <a:spAutoFit/>
          </a:bodyPr>
          <a:lstStyle/>
          <a:p>
            <a:r>
              <a:rPr lang="en-US" dirty="0" smtClean="0"/>
              <a:t>Legacy</a:t>
            </a:r>
            <a:endParaRPr lang="en-US" dirty="0"/>
          </a:p>
        </p:txBody>
      </p:sp>
      <p:sp>
        <p:nvSpPr>
          <p:cNvPr id="13" name="Flowchart: Magnetic Disk 12"/>
          <p:cNvSpPr/>
          <p:nvPr/>
        </p:nvSpPr>
        <p:spPr>
          <a:xfrm>
            <a:off x="8205917" y="3147606"/>
            <a:ext cx="1447800" cy="13335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RDBMS</a:t>
            </a:r>
            <a:endParaRPr lang="en-US" dirty="0"/>
          </a:p>
        </p:txBody>
      </p:sp>
      <p:sp>
        <p:nvSpPr>
          <p:cNvPr id="14" name="TextBox 13"/>
          <p:cNvSpPr txBox="1"/>
          <p:nvPr/>
        </p:nvSpPr>
        <p:spPr>
          <a:xfrm>
            <a:off x="9214464" y="5922113"/>
            <a:ext cx="1315553" cy="369332"/>
          </a:xfrm>
          <a:prstGeom prst="rect">
            <a:avLst/>
          </a:prstGeom>
          <a:noFill/>
        </p:spPr>
        <p:txBody>
          <a:bodyPr wrap="none" rtlCol="0">
            <a:spAutoFit/>
          </a:bodyPr>
          <a:lstStyle/>
          <a:p>
            <a:r>
              <a:rPr lang="en-US" dirty="0" smtClean="0"/>
              <a:t>Read Model</a:t>
            </a:r>
            <a:endParaRPr lang="en-US" dirty="0"/>
          </a:p>
        </p:txBody>
      </p:sp>
      <p:sp>
        <p:nvSpPr>
          <p:cNvPr id="15" name="TextBox 14"/>
          <p:cNvSpPr txBox="1"/>
          <p:nvPr/>
        </p:nvSpPr>
        <p:spPr>
          <a:xfrm>
            <a:off x="5123350" y="5978674"/>
            <a:ext cx="1368067" cy="369332"/>
          </a:xfrm>
          <a:prstGeom prst="rect">
            <a:avLst/>
          </a:prstGeom>
          <a:noFill/>
        </p:spPr>
        <p:txBody>
          <a:bodyPr wrap="none" rtlCol="0">
            <a:spAutoFit/>
          </a:bodyPr>
          <a:lstStyle/>
          <a:p>
            <a:r>
              <a:rPr lang="en-US" dirty="0" smtClean="0"/>
              <a:t>Write Model</a:t>
            </a:r>
            <a:endParaRPr lang="en-US" dirty="0"/>
          </a:p>
        </p:txBody>
      </p:sp>
      <p:sp>
        <p:nvSpPr>
          <p:cNvPr id="16" name="Rounded Rectangle 15"/>
          <p:cNvSpPr/>
          <p:nvPr/>
        </p:nvSpPr>
        <p:spPr>
          <a:xfrm>
            <a:off x="1919417" y="916460"/>
            <a:ext cx="7696200" cy="990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Application</a:t>
            </a:r>
            <a:endParaRPr lang="en-US" dirty="0"/>
          </a:p>
        </p:txBody>
      </p:sp>
      <p:sp>
        <p:nvSpPr>
          <p:cNvPr id="17" name="Down Arrow 16"/>
          <p:cNvSpPr/>
          <p:nvPr/>
        </p:nvSpPr>
        <p:spPr>
          <a:xfrm>
            <a:off x="5005517" y="2195106"/>
            <a:ext cx="838200" cy="19050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8" name="Down Arrow 17"/>
          <p:cNvSpPr/>
          <p:nvPr/>
        </p:nvSpPr>
        <p:spPr>
          <a:xfrm rot="10800000">
            <a:off x="8129717" y="2032887"/>
            <a:ext cx="800100" cy="8382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Up-Down Arrow 18"/>
          <p:cNvSpPr/>
          <p:nvPr/>
        </p:nvSpPr>
        <p:spPr>
          <a:xfrm>
            <a:off x="2355934" y="2149800"/>
            <a:ext cx="762000" cy="2057401"/>
          </a:xfrm>
          <a:prstGeom prst="upDownArrow">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Read/write</a:t>
            </a:r>
            <a:endParaRPr lang="en-US" dirty="0"/>
          </a:p>
        </p:txBody>
      </p:sp>
      <p:sp>
        <p:nvSpPr>
          <p:cNvPr id="20" name="12-Point Star 19"/>
          <p:cNvSpPr/>
          <p:nvPr/>
        </p:nvSpPr>
        <p:spPr>
          <a:xfrm>
            <a:off x="6034217" y="2842806"/>
            <a:ext cx="1638300" cy="1449522"/>
          </a:xfrm>
          <a:prstGeom prst="star1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Message</a:t>
            </a:r>
          </a:p>
          <a:p>
            <a:pPr algn="ctr"/>
            <a:r>
              <a:rPr lang="en-US" sz="1200" dirty="0" smtClean="0"/>
              <a:t>Dispatcher</a:t>
            </a:r>
            <a:endParaRPr lang="en-US" sz="1200" dirty="0"/>
          </a:p>
        </p:txBody>
      </p:sp>
      <p:sp>
        <p:nvSpPr>
          <p:cNvPr id="21" name="Down Arrow 20"/>
          <p:cNvSpPr/>
          <p:nvPr/>
        </p:nvSpPr>
        <p:spPr>
          <a:xfrm rot="18273178">
            <a:off x="7405817" y="3914453"/>
            <a:ext cx="533400" cy="5524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rot="12953565">
            <a:off x="5881817" y="3985806"/>
            <a:ext cx="609600" cy="58119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TextBox 22"/>
          <p:cNvSpPr txBox="1"/>
          <p:nvPr/>
        </p:nvSpPr>
        <p:spPr>
          <a:xfrm>
            <a:off x="5043617" y="480606"/>
            <a:ext cx="1447800" cy="367193"/>
          </a:xfrm>
          <a:prstGeom prst="rect">
            <a:avLst/>
          </a:prstGeom>
          <a:noFill/>
        </p:spPr>
        <p:txBody>
          <a:bodyPr wrap="square" rtlCol="0">
            <a:spAutoFit/>
          </a:bodyPr>
          <a:lstStyle/>
          <a:p>
            <a:r>
              <a:rPr lang="en-US" dirty="0" smtClean="0"/>
              <a:t>Web Server</a:t>
            </a:r>
            <a:endParaRPr lang="en-US" dirty="0"/>
          </a:p>
        </p:txBody>
      </p:sp>
      <p:sp>
        <p:nvSpPr>
          <p:cNvPr id="25" name="TextBox 24"/>
          <p:cNvSpPr txBox="1"/>
          <p:nvPr/>
        </p:nvSpPr>
        <p:spPr>
          <a:xfrm>
            <a:off x="1843217" y="5979779"/>
            <a:ext cx="1933834" cy="369332"/>
          </a:xfrm>
          <a:prstGeom prst="rect">
            <a:avLst/>
          </a:prstGeom>
          <a:noFill/>
        </p:spPr>
        <p:txBody>
          <a:bodyPr wrap="square" rtlCol="0">
            <a:spAutoFit/>
          </a:bodyPr>
          <a:lstStyle/>
          <a:p>
            <a:r>
              <a:rPr lang="en-US" dirty="0" smtClean="0"/>
              <a:t>Read/Write Model</a:t>
            </a:r>
            <a:endParaRPr lang="en-US" dirty="0"/>
          </a:p>
        </p:txBody>
      </p:sp>
    </p:spTree>
    <p:extLst>
      <p:ext uri="{BB962C8B-B14F-4D97-AF65-F5344CB8AC3E}">
        <p14:creationId xmlns:p14="http://schemas.microsoft.com/office/powerpoint/2010/main" val="3375489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CQRS – Command Query Responsibility Segregation</a:t>
            </a:r>
          </a:p>
          <a:p>
            <a:r>
              <a:rPr lang="en-US" dirty="0" smtClean="0"/>
              <a:t>DDD – Domain Driven Design</a:t>
            </a:r>
          </a:p>
          <a:p>
            <a:r>
              <a:rPr lang="en-US" dirty="0" smtClean="0"/>
              <a:t>ES – Event Sourcing</a:t>
            </a:r>
            <a:endParaRPr lang="en-US" dirty="0"/>
          </a:p>
        </p:txBody>
      </p:sp>
    </p:spTree>
    <p:extLst>
      <p:ext uri="{BB962C8B-B14F-4D97-AF65-F5344CB8AC3E}">
        <p14:creationId xmlns:p14="http://schemas.microsoft.com/office/powerpoint/2010/main" val="1575974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638" y="3012989"/>
            <a:ext cx="3019425" cy="40100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39" y="580767"/>
            <a:ext cx="2857500" cy="2847975"/>
          </a:xfrm>
          <a:prstGeom prst="rect">
            <a:avLst/>
          </a:prstGeom>
        </p:spPr>
      </p:pic>
      <p:sp>
        <p:nvSpPr>
          <p:cNvPr id="7" name="Content Placeholder 2"/>
          <p:cNvSpPr>
            <a:spLocks noGrp="1"/>
          </p:cNvSpPr>
          <p:nvPr>
            <p:ph idx="1"/>
          </p:nvPr>
        </p:nvSpPr>
        <p:spPr>
          <a:xfrm>
            <a:off x="228600" y="4953000"/>
            <a:ext cx="7329488" cy="609600"/>
          </a:xfrm>
        </p:spPr>
        <p:txBody>
          <a:bodyPr>
            <a:normAutofit/>
          </a:bodyPr>
          <a:lstStyle/>
          <a:p>
            <a:pPr marL="0" indent="0" algn="ctr">
              <a:buNone/>
            </a:pPr>
            <a:r>
              <a:rPr lang="en-US" sz="2800" dirty="0" smtClean="0"/>
              <a:t>Command Query Responsibility Segregation</a:t>
            </a:r>
            <a:endParaRPr lang="en-US" sz="2800" dirty="0"/>
          </a:p>
        </p:txBody>
      </p:sp>
      <p:sp>
        <p:nvSpPr>
          <p:cNvPr id="6" name="Title 1"/>
          <p:cNvSpPr>
            <a:spLocks noGrp="1"/>
          </p:cNvSpPr>
          <p:nvPr>
            <p:ph type="title"/>
          </p:nvPr>
        </p:nvSpPr>
        <p:spPr>
          <a:xfrm>
            <a:off x="3563961" y="1869989"/>
            <a:ext cx="7025780" cy="1143000"/>
          </a:xfrm>
        </p:spPr>
        <p:txBody>
          <a:bodyPr>
            <a:noAutofit/>
          </a:bodyPr>
          <a:lstStyle/>
          <a:p>
            <a:r>
              <a:rPr lang="en-US" sz="23900" dirty="0" smtClean="0"/>
              <a:t>CQRS</a:t>
            </a:r>
            <a:endParaRPr lang="en-US" sz="23900" dirty="0"/>
          </a:p>
        </p:txBody>
      </p:sp>
    </p:spTree>
    <p:extLst>
      <p:ext uri="{BB962C8B-B14F-4D97-AF65-F5344CB8AC3E}">
        <p14:creationId xmlns:p14="http://schemas.microsoft.com/office/powerpoint/2010/main" val="100321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1170176" y="5262596"/>
            <a:ext cx="1368403" cy="8696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5" name="Rounded Rectangle 4"/>
          <p:cNvSpPr/>
          <p:nvPr/>
        </p:nvSpPr>
        <p:spPr>
          <a:xfrm>
            <a:off x="1003921" y="530735"/>
            <a:ext cx="1700911" cy="92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Frontend</a:t>
            </a:r>
            <a:endParaRPr lang="en-US" dirty="0"/>
          </a:p>
        </p:txBody>
      </p:sp>
      <p:sp>
        <p:nvSpPr>
          <p:cNvPr id="6" name="Rounded Rectangle 5"/>
          <p:cNvSpPr/>
          <p:nvPr/>
        </p:nvSpPr>
        <p:spPr>
          <a:xfrm>
            <a:off x="1003921" y="2946754"/>
            <a:ext cx="1700911" cy="92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Backend</a:t>
            </a:r>
            <a:endParaRPr lang="en-US" dirty="0"/>
          </a:p>
        </p:txBody>
      </p:sp>
      <p:sp>
        <p:nvSpPr>
          <p:cNvPr id="7" name="Up-Down Arrow 6"/>
          <p:cNvSpPr/>
          <p:nvPr/>
        </p:nvSpPr>
        <p:spPr>
          <a:xfrm>
            <a:off x="1640163" y="1572490"/>
            <a:ext cx="428425" cy="12740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Down Arrow 7"/>
          <p:cNvSpPr/>
          <p:nvPr/>
        </p:nvSpPr>
        <p:spPr>
          <a:xfrm>
            <a:off x="1640162" y="3945349"/>
            <a:ext cx="428425" cy="12389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1764854" y="2640889"/>
            <a:ext cx="2378720" cy="945305"/>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complicated</a:t>
            </a:r>
            <a:endParaRPr lang="en-US" dirty="0"/>
          </a:p>
        </p:txBody>
      </p:sp>
      <p:sp>
        <p:nvSpPr>
          <p:cNvPr id="10" name="Flowchart: Magnetic Disk 9"/>
          <p:cNvSpPr/>
          <p:nvPr/>
        </p:nvSpPr>
        <p:spPr>
          <a:xfrm>
            <a:off x="8170985" y="5262596"/>
            <a:ext cx="1368403" cy="8696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1" name="Rounded Rectangle 10"/>
          <p:cNvSpPr/>
          <p:nvPr/>
        </p:nvSpPr>
        <p:spPr>
          <a:xfrm>
            <a:off x="7154275" y="530734"/>
            <a:ext cx="3179084" cy="92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Frontend</a:t>
            </a:r>
            <a:endParaRPr lang="en-US" dirty="0"/>
          </a:p>
        </p:txBody>
      </p:sp>
      <p:sp>
        <p:nvSpPr>
          <p:cNvPr id="12" name="Rounded Rectangle 11"/>
          <p:cNvSpPr/>
          <p:nvPr/>
        </p:nvSpPr>
        <p:spPr>
          <a:xfrm>
            <a:off x="6477533" y="2846577"/>
            <a:ext cx="1776577" cy="12650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Domain</a:t>
            </a:r>
            <a:endParaRPr lang="en-US" dirty="0"/>
          </a:p>
        </p:txBody>
      </p:sp>
      <p:sp>
        <p:nvSpPr>
          <p:cNvPr id="13" name="Rounded Rectangle 12"/>
          <p:cNvSpPr/>
          <p:nvPr/>
        </p:nvSpPr>
        <p:spPr>
          <a:xfrm>
            <a:off x="9053412" y="4111604"/>
            <a:ext cx="1700911" cy="34529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Thin data layer</a:t>
            </a:r>
            <a:endParaRPr lang="en-US" dirty="0"/>
          </a:p>
        </p:txBody>
      </p:sp>
      <p:sp>
        <p:nvSpPr>
          <p:cNvPr id="15" name="Up Arrow 14"/>
          <p:cNvSpPr/>
          <p:nvPr/>
        </p:nvSpPr>
        <p:spPr>
          <a:xfrm>
            <a:off x="9711214" y="1563164"/>
            <a:ext cx="519835" cy="2443197"/>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TextBox 15"/>
          <p:cNvSpPr txBox="1"/>
          <p:nvPr/>
        </p:nvSpPr>
        <p:spPr>
          <a:xfrm>
            <a:off x="10231049" y="1726490"/>
            <a:ext cx="672492" cy="369332"/>
          </a:xfrm>
          <a:prstGeom prst="rect">
            <a:avLst/>
          </a:prstGeom>
          <a:noFill/>
        </p:spPr>
        <p:txBody>
          <a:bodyPr wrap="none" rtlCol="0">
            <a:spAutoFit/>
          </a:bodyPr>
          <a:lstStyle/>
          <a:p>
            <a:r>
              <a:rPr lang="en-US" dirty="0" smtClean="0"/>
              <a:t>DTOs</a:t>
            </a:r>
            <a:endParaRPr lang="en-US" dirty="0"/>
          </a:p>
        </p:txBody>
      </p:sp>
      <p:sp>
        <p:nvSpPr>
          <p:cNvPr id="17" name="Down Arrow 16"/>
          <p:cNvSpPr/>
          <p:nvPr/>
        </p:nvSpPr>
        <p:spPr>
          <a:xfrm>
            <a:off x="9578820" y="1563163"/>
            <a:ext cx="57550" cy="244319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TextBox 17"/>
          <p:cNvSpPr txBox="1"/>
          <p:nvPr/>
        </p:nvSpPr>
        <p:spPr>
          <a:xfrm>
            <a:off x="8855186" y="3593494"/>
            <a:ext cx="762901" cy="369332"/>
          </a:xfrm>
          <a:prstGeom prst="rect">
            <a:avLst/>
          </a:prstGeom>
          <a:noFill/>
        </p:spPr>
        <p:txBody>
          <a:bodyPr wrap="none" rtlCol="0">
            <a:spAutoFit/>
          </a:bodyPr>
          <a:lstStyle/>
          <a:p>
            <a:r>
              <a:rPr lang="en-US" dirty="0" smtClean="0"/>
              <a:t>Query</a:t>
            </a:r>
            <a:endParaRPr lang="en-US" dirty="0"/>
          </a:p>
        </p:txBody>
      </p:sp>
      <p:sp>
        <p:nvSpPr>
          <p:cNvPr id="20" name="Down Arrow 19"/>
          <p:cNvSpPr/>
          <p:nvPr/>
        </p:nvSpPr>
        <p:spPr>
          <a:xfrm>
            <a:off x="7443082" y="1566633"/>
            <a:ext cx="287748" cy="122239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1" name="TextBox 20"/>
          <p:cNvSpPr txBox="1"/>
          <p:nvPr/>
        </p:nvSpPr>
        <p:spPr>
          <a:xfrm>
            <a:off x="6350954" y="2415431"/>
            <a:ext cx="1152880" cy="369332"/>
          </a:xfrm>
          <a:prstGeom prst="rect">
            <a:avLst/>
          </a:prstGeom>
          <a:noFill/>
        </p:spPr>
        <p:txBody>
          <a:bodyPr wrap="none" rtlCol="0">
            <a:spAutoFit/>
          </a:bodyPr>
          <a:lstStyle/>
          <a:p>
            <a:r>
              <a:rPr lang="en-US" dirty="0" smtClean="0"/>
              <a:t>Command</a:t>
            </a:r>
            <a:endParaRPr lang="en-US" dirty="0"/>
          </a:p>
        </p:txBody>
      </p:sp>
      <p:sp>
        <p:nvSpPr>
          <p:cNvPr id="22" name="Up Arrow 21"/>
          <p:cNvSpPr/>
          <p:nvPr/>
        </p:nvSpPr>
        <p:spPr>
          <a:xfrm>
            <a:off x="7890697" y="1563163"/>
            <a:ext cx="63944" cy="1221598"/>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3" name="TextBox 22"/>
          <p:cNvSpPr txBox="1"/>
          <p:nvPr/>
        </p:nvSpPr>
        <p:spPr>
          <a:xfrm>
            <a:off x="7940676" y="1501347"/>
            <a:ext cx="1173591" cy="369332"/>
          </a:xfrm>
          <a:prstGeom prst="rect">
            <a:avLst/>
          </a:prstGeom>
          <a:noFill/>
        </p:spPr>
        <p:txBody>
          <a:bodyPr wrap="none" rtlCol="0">
            <a:spAutoFit/>
          </a:bodyPr>
          <a:lstStyle/>
          <a:p>
            <a:r>
              <a:rPr lang="en-US" dirty="0" smtClean="0"/>
              <a:t>ACK/NACK</a:t>
            </a:r>
            <a:endParaRPr lang="en-US" dirty="0"/>
          </a:p>
        </p:txBody>
      </p:sp>
      <p:sp>
        <p:nvSpPr>
          <p:cNvPr id="24" name="Down Arrow 23"/>
          <p:cNvSpPr/>
          <p:nvPr/>
        </p:nvSpPr>
        <p:spPr>
          <a:xfrm rot="19329330">
            <a:off x="7655551" y="4211543"/>
            <a:ext cx="335707" cy="97195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Up Arrow 24"/>
          <p:cNvSpPr/>
          <p:nvPr/>
        </p:nvSpPr>
        <p:spPr>
          <a:xfrm rot="1893715">
            <a:off x="9530100" y="4525246"/>
            <a:ext cx="362228" cy="69779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TextBox 25"/>
          <p:cNvSpPr txBox="1"/>
          <p:nvPr/>
        </p:nvSpPr>
        <p:spPr>
          <a:xfrm>
            <a:off x="9981262" y="4695036"/>
            <a:ext cx="653512" cy="369332"/>
          </a:xfrm>
          <a:prstGeom prst="rect">
            <a:avLst/>
          </a:prstGeom>
          <a:noFill/>
        </p:spPr>
        <p:txBody>
          <a:bodyPr wrap="none" rtlCol="0">
            <a:spAutoFit/>
          </a:bodyPr>
          <a:lstStyle/>
          <a:p>
            <a:r>
              <a:rPr lang="en-US" dirty="0" smtClean="0"/>
              <a:t>Read</a:t>
            </a:r>
            <a:endParaRPr lang="en-US" dirty="0"/>
          </a:p>
        </p:txBody>
      </p:sp>
      <p:sp>
        <p:nvSpPr>
          <p:cNvPr id="27" name="TextBox 26"/>
          <p:cNvSpPr txBox="1"/>
          <p:nvPr/>
        </p:nvSpPr>
        <p:spPr>
          <a:xfrm>
            <a:off x="7192243" y="4847436"/>
            <a:ext cx="706027" cy="369332"/>
          </a:xfrm>
          <a:prstGeom prst="rect">
            <a:avLst/>
          </a:prstGeom>
          <a:noFill/>
        </p:spPr>
        <p:txBody>
          <a:bodyPr wrap="none" rtlCol="0">
            <a:spAutoFit/>
          </a:bodyPr>
          <a:lstStyle/>
          <a:p>
            <a:r>
              <a:rPr lang="en-US" dirty="0" smtClean="0"/>
              <a:t>Write</a:t>
            </a:r>
            <a:endParaRPr lang="en-US" dirty="0"/>
          </a:p>
        </p:txBody>
      </p:sp>
      <p:sp>
        <p:nvSpPr>
          <p:cNvPr id="28" name="TextBox 27"/>
          <p:cNvSpPr txBox="1"/>
          <p:nvPr/>
        </p:nvSpPr>
        <p:spPr>
          <a:xfrm>
            <a:off x="6435453" y="1757533"/>
            <a:ext cx="4839466" cy="2646878"/>
          </a:xfrm>
          <a:prstGeom prst="rect">
            <a:avLst/>
          </a:prstGeom>
          <a:noFill/>
        </p:spPr>
        <p:txBody>
          <a:bodyPr wrap="none" rtlCol="0">
            <a:spAutoFit/>
          </a:bodyPr>
          <a:lstStyle/>
          <a:p>
            <a:r>
              <a:rPr lang="en-US" sz="16600" dirty="0" smtClean="0"/>
              <a:t>CQRS</a:t>
            </a:r>
            <a:endParaRPr lang="en-US" sz="16600" dirty="0"/>
          </a:p>
        </p:txBody>
      </p:sp>
      <p:sp>
        <p:nvSpPr>
          <p:cNvPr id="30" name="TextBox 29"/>
          <p:cNvSpPr txBox="1"/>
          <p:nvPr/>
        </p:nvSpPr>
        <p:spPr>
          <a:xfrm>
            <a:off x="2166921" y="1904347"/>
            <a:ext cx="7372467" cy="2646878"/>
          </a:xfrm>
          <a:prstGeom prst="rect">
            <a:avLst/>
          </a:prstGeom>
          <a:noFill/>
        </p:spPr>
        <p:txBody>
          <a:bodyPr wrap="none" rtlCol="0">
            <a:spAutoFit/>
          </a:bodyPr>
          <a:lstStyle/>
          <a:p>
            <a:r>
              <a:rPr lang="en-US" sz="16600" dirty="0" smtClean="0"/>
              <a:t>Classical</a:t>
            </a:r>
            <a:endParaRPr lang="en-US" sz="16600" dirty="0"/>
          </a:p>
        </p:txBody>
      </p:sp>
    </p:spTree>
    <p:extLst>
      <p:ext uri="{BB962C8B-B14F-4D97-AF65-F5344CB8AC3E}">
        <p14:creationId xmlns:p14="http://schemas.microsoft.com/office/powerpoint/2010/main" val="3817820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p:bldP spid="17" grpId="0" animBg="1"/>
      <p:bldP spid="18" grpId="0"/>
      <p:bldP spid="20" grpId="0" animBg="1"/>
      <p:bldP spid="21" grpId="0"/>
      <p:bldP spid="22" grpId="0" animBg="1"/>
      <p:bldP spid="23" grpId="0"/>
      <p:bldP spid="24" grpId="0" animBg="1"/>
      <p:bldP spid="25" grpId="0" animBg="1"/>
      <p:bldP spid="26" grpId="0"/>
      <p:bldP spid="27" grpId="0"/>
      <p:bldP spid="28" grpId="0"/>
      <p:bldP spid="28" grpId="1"/>
      <p:bldP spid="30" grpId="0"/>
      <p:bldP spid="3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3847386" y="5328311"/>
            <a:ext cx="1368403" cy="8696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model</a:t>
            </a:r>
            <a:endParaRPr lang="en-US" dirty="0"/>
          </a:p>
        </p:txBody>
      </p:sp>
      <p:sp>
        <p:nvSpPr>
          <p:cNvPr id="5" name="Rounded Rectangle 4"/>
          <p:cNvSpPr/>
          <p:nvPr/>
        </p:nvSpPr>
        <p:spPr>
          <a:xfrm>
            <a:off x="4242781" y="575612"/>
            <a:ext cx="3179084" cy="927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Frontend</a:t>
            </a:r>
            <a:endParaRPr lang="en-US" dirty="0"/>
          </a:p>
        </p:txBody>
      </p:sp>
      <p:sp>
        <p:nvSpPr>
          <p:cNvPr id="6" name="Rounded Rectangle 5"/>
          <p:cNvSpPr/>
          <p:nvPr/>
        </p:nvSpPr>
        <p:spPr>
          <a:xfrm>
            <a:off x="3566039" y="2891455"/>
            <a:ext cx="1776577" cy="12650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Domain</a:t>
            </a:r>
            <a:endParaRPr lang="en-US" dirty="0"/>
          </a:p>
        </p:txBody>
      </p:sp>
      <p:sp>
        <p:nvSpPr>
          <p:cNvPr id="7" name="Rounded Rectangle 6"/>
          <p:cNvSpPr/>
          <p:nvPr/>
        </p:nvSpPr>
        <p:spPr>
          <a:xfrm>
            <a:off x="6141918" y="4156482"/>
            <a:ext cx="1700911" cy="34529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Thin data layer</a:t>
            </a:r>
            <a:endParaRPr lang="en-US" dirty="0"/>
          </a:p>
        </p:txBody>
      </p:sp>
      <p:sp>
        <p:nvSpPr>
          <p:cNvPr id="8" name="Up Arrow 7"/>
          <p:cNvSpPr/>
          <p:nvPr/>
        </p:nvSpPr>
        <p:spPr>
          <a:xfrm>
            <a:off x="6799720" y="1608042"/>
            <a:ext cx="519835" cy="2443197"/>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TextBox 8"/>
          <p:cNvSpPr txBox="1"/>
          <p:nvPr/>
        </p:nvSpPr>
        <p:spPr>
          <a:xfrm>
            <a:off x="7319555" y="1771368"/>
            <a:ext cx="672492" cy="369332"/>
          </a:xfrm>
          <a:prstGeom prst="rect">
            <a:avLst/>
          </a:prstGeom>
          <a:noFill/>
        </p:spPr>
        <p:txBody>
          <a:bodyPr wrap="none" rtlCol="0">
            <a:spAutoFit/>
          </a:bodyPr>
          <a:lstStyle/>
          <a:p>
            <a:r>
              <a:rPr lang="en-US" dirty="0" smtClean="0"/>
              <a:t>DTOs</a:t>
            </a:r>
            <a:endParaRPr lang="en-US" dirty="0"/>
          </a:p>
        </p:txBody>
      </p:sp>
      <p:sp>
        <p:nvSpPr>
          <p:cNvPr id="10" name="Down Arrow 9"/>
          <p:cNvSpPr/>
          <p:nvPr/>
        </p:nvSpPr>
        <p:spPr>
          <a:xfrm>
            <a:off x="6667326" y="1608041"/>
            <a:ext cx="57550" cy="244319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Box 10"/>
          <p:cNvSpPr txBox="1"/>
          <p:nvPr/>
        </p:nvSpPr>
        <p:spPr>
          <a:xfrm>
            <a:off x="5943692" y="3638372"/>
            <a:ext cx="762901" cy="369332"/>
          </a:xfrm>
          <a:prstGeom prst="rect">
            <a:avLst/>
          </a:prstGeom>
          <a:noFill/>
        </p:spPr>
        <p:txBody>
          <a:bodyPr wrap="none" rtlCol="0">
            <a:spAutoFit/>
          </a:bodyPr>
          <a:lstStyle/>
          <a:p>
            <a:r>
              <a:rPr lang="en-US" dirty="0" smtClean="0"/>
              <a:t>Query</a:t>
            </a:r>
            <a:endParaRPr lang="en-US" dirty="0"/>
          </a:p>
        </p:txBody>
      </p:sp>
      <p:sp>
        <p:nvSpPr>
          <p:cNvPr id="12" name="Down Arrow 11"/>
          <p:cNvSpPr/>
          <p:nvPr/>
        </p:nvSpPr>
        <p:spPr>
          <a:xfrm>
            <a:off x="4531588" y="1611511"/>
            <a:ext cx="287748" cy="122239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 name="TextBox 12"/>
          <p:cNvSpPr txBox="1"/>
          <p:nvPr/>
        </p:nvSpPr>
        <p:spPr>
          <a:xfrm>
            <a:off x="3439460" y="2460309"/>
            <a:ext cx="1152880" cy="369332"/>
          </a:xfrm>
          <a:prstGeom prst="rect">
            <a:avLst/>
          </a:prstGeom>
          <a:noFill/>
        </p:spPr>
        <p:txBody>
          <a:bodyPr wrap="none" rtlCol="0">
            <a:spAutoFit/>
          </a:bodyPr>
          <a:lstStyle/>
          <a:p>
            <a:r>
              <a:rPr lang="en-US" dirty="0" smtClean="0"/>
              <a:t>Command</a:t>
            </a:r>
            <a:endParaRPr lang="en-US" dirty="0"/>
          </a:p>
        </p:txBody>
      </p:sp>
      <p:sp>
        <p:nvSpPr>
          <p:cNvPr id="14" name="Up Arrow 13"/>
          <p:cNvSpPr/>
          <p:nvPr/>
        </p:nvSpPr>
        <p:spPr>
          <a:xfrm>
            <a:off x="4979203" y="1608041"/>
            <a:ext cx="63944" cy="1221598"/>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5029182" y="1546225"/>
            <a:ext cx="1173591" cy="369332"/>
          </a:xfrm>
          <a:prstGeom prst="rect">
            <a:avLst/>
          </a:prstGeom>
          <a:noFill/>
        </p:spPr>
        <p:txBody>
          <a:bodyPr wrap="none" rtlCol="0">
            <a:spAutoFit/>
          </a:bodyPr>
          <a:lstStyle/>
          <a:p>
            <a:r>
              <a:rPr lang="en-US" dirty="0" smtClean="0"/>
              <a:t>ACK/NACK</a:t>
            </a:r>
            <a:endParaRPr lang="en-US" dirty="0"/>
          </a:p>
        </p:txBody>
      </p:sp>
      <p:sp>
        <p:nvSpPr>
          <p:cNvPr id="16" name="Down Arrow 15"/>
          <p:cNvSpPr/>
          <p:nvPr/>
        </p:nvSpPr>
        <p:spPr>
          <a:xfrm>
            <a:off x="4339755" y="4216767"/>
            <a:ext cx="335707" cy="97195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Up Arrow 16"/>
          <p:cNvSpPr/>
          <p:nvPr/>
        </p:nvSpPr>
        <p:spPr>
          <a:xfrm>
            <a:off x="6817173" y="4566150"/>
            <a:ext cx="362228" cy="69779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TextBox 17"/>
          <p:cNvSpPr txBox="1"/>
          <p:nvPr/>
        </p:nvSpPr>
        <p:spPr>
          <a:xfrm>
            <a:off x="7189317" y="4845199"/>
            <a:ext cx="653512" cy="369332"/>
          </a:xfrm>
          <a:prstGeom prst="rect">
            <a:avLst/>
          </a:prstGeom>
          <a:noFill/>
        </p:spPr>
        <p:txBody>
          <a:bodyPr wrap="none" rtlCol="0">
            <a:spAutoFit/>
          </a:bodyPr>
          <a:lstStyle/>
          <a:p>
            <a:r>
              <a:rPr lang="en-US" dirty="0" smtClean="0"/>
              <a:t>Read</a:t>
            </a:r>
            <a:endParaRPr lang="en-US" dirty="0"/>
          </a:p>
        </p:txBody>
      </p:sp>
      <p:sp>
        <p:nvSpPr>
          <p:cNvPr id="19" name="TextBox 18"/>
          <p:cNvSpPr txBox="1"/>
          <p:nvPr/>
        </p:nvSpPr>
        <p:spPr>
          <a:xfrm>
            <a:off x="3649133" y="4813776"/>
            <a:ext cx="706027" cy="369332"/>
          </a:xfrm>
          <a:prstGeom prst="rect">
            <a:avLst/>
          </a:prstGeom>
          <a:noFill/>
        </p:spPr>
        <p:txBody>
          <a:bodyPr wrap="none" rtlCol="0">
            <a:spAutoFit/>
          </a:bodyPr>
          <a:lstStyle/>
          <a:p>
            <a:r>
              <a:rPr lang="en-US" dirty="0" smtClean="0"/>
              <a:t>Write</a:t>
            </a:r>
            <a:endParaRPr lang="en-US" dirty="0"/>
          </a:p>
        </p:txBody>
      </p:sp>
      <p:sp>
        <p:nvSpPr>
          <p:cNvPr id="21" name="Flowchart: Magnetic Disk 20"/>
          <p:cNvSpPr/>
          <p:nvPr/>
        </p:nvSpPr>
        <p:spPr>
          <a:xfrm>
            <a:off x="6375435" y="5328311"/>
            <a:ext cx="1368403" cy="869639"/>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Read model</a:t>
            </a:r>
            <a:endParaRPr lang="en-US" dirty="0"/>
          </a:p>
        </p:txBody>
      </p:sp>
      <p:sp>
        <p:nvSpPr>
          <p:cNvPr id="22" name="Right Arrow 21"/>
          <p:cNvSpPr/>
          <p:nvPr/>
        </p:nvSpPr>
        <p:spPr>
          <a:xfrm>
            <a:off x="5288892" y="5605550"/>
            <a:ext cx="1022151" cy="4179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TextBox 22"/>
          <p:cNvSpPr txBox="1"/>
          <p:nvPr/>
        </p:nvSpPr>
        <p:spPr>
          <a:xfrm>
            <a:off x="5371288" y="6109438"/>
            <a:ext cx="1621085" cy="646331"/>
          </a:xfrm>
          <a:prstGeom prst="rect">
            <a:avLst/>
          </a:prstGeom>
          <a:noFill/>
        </p:spPr>
        <p:txBody>
          <a:bodyPr wrap="none" rtlCol="0">
            <a:spAutoFit/>
          </a:bodyPr>
          <a:lstStyle/>
          <a:p>
            <a:r>
              <a:rPr lang="en-US" dirty="0" smtClean="0"/>
              <a:t>Update</a:t>
            </a:r>
          </a:p>
          <a:p>
            <a:r>
              <a:rPr lang="en-US" dirty="0" smtClean="0"/>
              <a:t>(asynchronous)</a:t>
            </a:r>
            <a:endParaRPr lang="en-US" dirty="0"/>
          </a:p>
        </p:txBody>
      </p:sp>
    </p:spTree>
    <p:extLst>
      <p:ext uri="{BB962C8B-B14F-4D97-AF65-F5344CB8AC3E}">
        <p14:creationId xmlns:p14="http://schemas.microsoft.com/office/powerpoint/2010/main" val="231843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animBg="1"/>
      <p:bldP spid="11" grpId="0"/>
      <p:bldP spid="12" grpId="0" animBg="1"/>
      <p:bldP spid="13" grpId="0"/>
      <p:bldP spid="14" grpId="0" animBg="1"/>
      <p:bldP spid="15" grpId="0"/>
      <p:bldP spid="16" grpId="0" animBg="1"/>
      <p:bldP spid="17" grpId="0" animBg="1"/>
      <p:bldP spid="18" grpId="0"/>
      <p:bldP spid="19"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6665" y="914398"/>
            <a:ext cx="7025780" cy="2421925"/>
          </a:xfrm>
        </p:spPr>
        <p:txBody>
          <a:bodyPr>
            <a:noAutofit/>
          </a:bodyPr>
          <a:lstStyle/>
          <a:p>
            <a:r>
              <a:rPr lang="en-US" sz="23900" dirty="0" smtClean="0"/>
              <a:t>DDD</a:t>
            </a:r>
            <a:endParaRPr lang="en-US" sz="23900" dirty="0"/>
          </a:p>
        </p:txBody>
      </p:sp>
      <p:pic>
        <p:nvPicPr>
          <p:cNvPr id="2050" name="Picture 2" descr="http://www.duncannisbet.co.uk/wp-content/uploads/2014/04/DomainDrivenDesig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7282" y="3435177"/>
            <a:ext cx="2505247" cy="33119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208015" y="3699545"/>
            <a:ext cx="5779018" cy="2554545"/>
          </a:xfrm>
          <a:prstGeom prst="rect">
            <a:avLst/>
          </a:prstGeom>
          <a:noFill/>
        </p:spPr>
        <p:txBody>
          <a:bodyPr wrap="none" rtlCol="0">
            <a:spAutoFit/>
          </a:bodyPr>
          <a:lstStyle/>
          <a:p>
            <a:pPr marL="285750" indent="-285750">
              <a:buFont typeface="Arial" panose="020B0604020202020204" pitchFamily="34" charset="0"/>
              <a:buChar char="•"/>
            </a:pPr>
            <a:r>
              <a:rPr lang="en-US" sz="4800" dirty="0" smtClean="0"/>
              <a:t>Ubiquitous Language</a:t>
            </a:r>
          </a:p>
          <a:p>
            <a:pPr marL="285750" indent="-285750">
              <a:buFont typeface="Arial" panose="020B0604020202020204" pitchFamily="34" charset="0"/>
              <a:buChar char="•"/>
            </a:pPr>
            <a:r>
              <a:rPr lang="en-US" sz="4800" dirty="0" smtClean="0"/>
              <a:t>Bound context</a:t>
            </a:r>
          </a:p>
          <a:p>
            <a:pPr marL="285750" indent="-285750">
              <a:buFont typeface="Arial" panose="020B0604020202020204" pitchFamily="34" charset="0"/>
              <a:buChar char="•"/>
            </a:pPr>
            <a:r>
              <a:rPr lang="en-US" sz="3200" dirty="0" smtClean="0"/>
              <a:t>Aggregate</a:t>
            </a:r>
          </a:p>
          <a:p>
            <a:pPr marL="285750" indent="-285750">
              <a:buFont typeface="Arial" panose="020B0604020202020204" pitchFamily="34" charset="0"/>
              <a:buChar char="•"/>
            </a:pPr>
            <a:r>
              <a:rPr lang="en-US" sz="3200" dirty="0" smtClean="0"/>
              <a:t>Service, Factory, Repository</a:t>
            </a:r>
            <a:endParaRPr lang="en-US" sz="3200" dirty="0"/>
          </a:p>
        </p:txBody>
      </p:sp>
    </p:spTree>
    <p:extLst>
      <p:ext uri="{BB962C8B-B14F-4D97-AF65-F5344CB8AC3E}">
        <p14:creationId xmlns:p14="http://schemas.microsoft.com/office/powerpoint/2010/main" val="273002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19356" y="82927"/>
            <a:ext cx="8229600" cy="1143000"/>
          </a:xfrm>
        </p:spPr>
        <p:txBody>
          <a:bodyPr>
            <a:normAutofit/>
          </a:bodyPr>
          <a:lstStyle/>
          <a:p>
            <a:pPr algn="l"/>
            <a:r>
              <a:rPr lang="en-US" sz="5400" dirty="0"/>
              <a:t>Ubiquitous language</a:t>
            </a:r>
          </a:p>
        </p:txBody>
      </p:sp>
    </p:spTree>
    <p:extLst>
      <p:ext uri="{BB962C8B-B14F-4D97-AF65-F5344CB8AC3E}">
        <p14:creationId xmlns:p14="http://schemas.microsoft.com/office/powerpoint/2010/main" val="2868829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7000" b="-27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6646878" y="0"/>
            <a:ext cx="5545122" cy="1143000"/>
          </a:xfrm>
          <a:prstGeom prst="rect">
            <a:avLst/>
          </a:prstGeom>
          <a:solidFill>
            <a:schemeClr val="accent1">
              <a:alpha val="43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dirty="0">
                <a:solidFill>
                  <a:prstClr val="white">
                    <a:lumMod val="95000"/>
                  </a:prstClr>
                </a:solidFill>
              </a:rPr>
              <a:t>Bound Context</a:t>
            </a:r>
          </a:p>
        </p:txBody>
      </p:sp>
    </p:spTree>
    <p:extLst>
      <p:ext uri="{BB962C8B-B14F-4D97-AF65-F5344CB8AC3E}">
        <p14:creationId xmlns:p14="http://schemas.microsoft.com/office/powerpoint/2010/main" val="4084633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TotalTime>
  <Words>1638</Words>
  <Application>Microsoft Office PowerPoint</Application>
  <PresentationFormat>Widescreen</PresentationFormat>
  <Paragraphs>224</Paragraphs>
  <Slides>21</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21</vt:i4>
      </vt:variant>
    </vt:vector>
  </HeadingPairs>
  <TitlesOfParts>
    <vt:vector size="28" baseType="lpstr">
      <vt:lpstr>Arial</vt:lpstr>
      <vt:lpstr>Calibri</vt:lpstr>
      <vt:lpstr>Calibri Light</vt:lpstr>
      <vt:lpstr>Office Theme</vt:lpstr>
      <vt:lpstr>1_Office Theme</vt:lpstr>
      <vt:lpstr>2_Office Theme</vt:lpstr>
      <vt:lpstr>3_Office Theme</vt:lpstr>
      <vt:lpstr>CQRS, DDD &amp;ES</vt:lpstr>
      <vt:lpstr>PowerPoint Presentation</vt:lpstr>
      <vt:lpstr>Agenda</vt:lpstr>
      <vt:lpstr>CQRS</vt:lpstr>
      <vt:lpstr>PowerPoint Presentation</vt:lpstr>
      <vt:lpstr>PowerPoint Presentation</vt:lpstr>
      <vt:lpstr>DDD</vt:lpstr>
      <vt:lpstr>Ubiquitous language</vt:lpstr>
      <vt:lpstr>PowerPoint Presentation</vt:lpstr>
      <vt:lpstr>Aggregate</vt:lpstr>
      <vt:lpstr>PowerPoint Presentation</vt:lpstr>
      <vt:lpstr>ES</vt:lpstr>
      <vt:lpstr>Magic triangle</vt:lpstr>
      <vt:lpstr>Event store</vt:lpstr>
      <vt:lpstr>Events of a single aggregate instance</vt:lpstr>
      <vt:lpstr>Streams</vt:lpstr>
      <vt:lpstr>Events</vt:lpstr>
      <vt:lpstr>Topology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 DDD and ES</dc:title>
  <dc:creator>Gabriel Nicolas Schenker</dc:creator>
  <cp:lastModifiedBy>Gabriel Nicolas Schenker</cp:lastModifiedBy>
  <cp:revision>48</cp:revision>
  <dcterms:created xsi:type="dcterms:W3CDTF">2015-09-20T15:50:30Z</dcterms:created>
  <dcterms:modified xsi:type="dcterms:W3CDTF">2015-12-08T17:25:31Z</dcterms:modified>
</cp:coreProperties>
</file>