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3" r:id="rId6"/>
    <p:sldId id="281" r:id="rId7"/>
    <p:sldId id="264" r:id="rId8"/>
    <p:sldId id="266" r:id="rId9"/>
    <p:sldId id="267" r:id="rId10"/>
    <p:sldId id="273" r:id="rId11"/>
    <p:sldId id="274" r:id="rId12"/>
    <p:sldId id="275" r:id="rId13"/>
    <p:sldId id="276" r:id="rId14"/>
    <p:sldId id="278" r:id="rId15"/>
    <p:sldId id="277" r:id="rId16"/>
    <p:sldId id="280" r:id="rId17"/>
    <p:sldId id="259" r:id="rId18"/>
    <p:sldId id="272" r:id="rId19"/>
    <p:sldId id="268" r:id="rId20"/>
    <p:sldId id="269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90"/>
    <a:srgbClr val="0094CC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3176" autoAdjust="0"/>
  </p:normalViewPr>
  <p:slideViewPr>
    <p:cSldViewPr>
      <p:cViewPr varScale="1">
        <p:scale>
          <a:sx n="61" d="100"/>
          <a:sy n="6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E8C7-5300-4361-AD7B-C58B830613F1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0F83B-6A7F-4C4E-A7FE-407088F52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starts </a:t>
            </a:r>
            <a:r>
              <a:rPr lang="en-US" smtClean="0"/>
              <a:t>on slide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0F83B-6A7F-4C4E-A7FE-407088F526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0F83B-6A7F-4C4E-A7FE-407088F5264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0F83B-6A7F-4C4E-A7FE-407088F5264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8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3999" cy="3581400"/>
          </a:xfrm>
          <a:prstGeom prst="rect">
            <a:avLst/>
          </a:prstGeom>
          <a:gradFill flip="none" rotWithShape="1">
            <a:gsLst>
              <a:gs pos="0">
                <a:srgbClr val="00AEEF"/>
              </a:gs>
              <a:gs pos="50000">
                <a:srgbClr val="0094CC"/>
              </a:gs>
              <a:gs pos="100000">
                <a:srgbClr val="00689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819399"/>
          </a:xfrm>
        </p:spPr>
        <p:txBody>
          <a:bodyPr anchor="b"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381000" y="5867400"/>
            <a:ext cx="7391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/>
              <a:t>CODE Training</a:t>
            </a:r>
          </a:p>
          <a:p>
            <a:pPr algn="l"/>
            <a:r>
              <a:rPr lang="en-US" dirty="0" smtClean="0"/>
              <a:t>An</a:t>
            </a:r>
            <a:r>
              <a:rPr lang="en-US" baseline="0" dirty="0" smtClean="0"/>
              <a:t> EPS Company</a:t>
            </a:r>
          </a:p>
          <a:p>
            <a:pPr algn="l"/>
            <a:r>
              <a:rPr lang="en-US" baseline="0" dirty="0" smtClean="0"/>
              <a:t>codemag.com/training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162800" y="5867400"/>
            <a:ext cx="1981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728712"/>
            <a:ext cx="2633268" cy="951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7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5638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6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42389E-3618-4511-8459-EB4FF618C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8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9143999" cy="1143000"/>
          </a:xfrm>
          <a:prstGeom prst="rect">
            <a:avLst/>
          </a:prstGeom>
          <a:gradFill flip="none" rotWithShape="1">
            <a:gsLst>
              <a:gs pos="0">
                <a:srgbClr val="00AEEF"/>
              </a:gs>
              <a:gs pos="50000">
                <a:srgbClr val="0094CC"/>
              </a:gs>
              <a:gs pos="100000">
                <a:srgbClr val="00689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by CODE Training – codemag.com/training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52868"/>
            <a:ext cx="1185468" cy="42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8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codema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facebook.com/codemag" TargetMode="External"/><Relationship Id="rId7" Type="http://schemas.openxmlformats.org/officeDocument/2006/relationships/image" Target="../media/image9.png"/><Relationship Id="rId2" Type="http://schemas.openxmlformats.org/officeDocument/2006/relationships/hyperlink" Target="mailto:info@codemag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hyperlink" Target="mailto:tchichester@eps-software.com" TargetMode="External"/><Relationship Id="rId4" Type="http://schemas.openxmlformats.org/officeDocument/2006/relationships/hyperlink" Target="twitter.com/codemagazine" TargetMode="Externa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hyperlink" Target="http://www.code-magazine.com/DisplayIssue.aspx?id=f203b232-9de5-4802-8e55-f50a686c4a2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gif"/><Relationship Id="rId4" Type="http://schemas.openxmlformats.org/officeDocument/2006/relationships/hyperlink" Target="http://www.code-magazine.com/DisplayIssue.aspx?id=54a3ff0d-5089-4eee-bf14-9a7265567f59" TargetMode="External"/><Relationship Id="rId9" Type="http://schemas.openxmlformats.org/officeDocument/2006/relationships/hyperlink" Target="http://www.ineta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codemag.com/subscribe/Mark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code-magazine.com/DisplayIssue.aspx?id=f203b232-9de5-4802-8e55-f50a686c4a2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tower48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ramework.codeplex.com/" TargetMode="External"/><Relationship Id="rId2" Type="http://schemas.openxmlformats.org/officeDocument/2006/relationships/hyperlink" Target="http://www.codemag.com/framework/GetStar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CODE </a:t>
            </a:r>
            <a:r>
              <a:rPr lang="en-US" sz="6600" dirty="0" smtClean="0"/>
              <a:t>Framework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Thom Chichester</a:t>
            </a:r>
          </a:p>
          <a:p>
            <a:r>
              <a:rPr lang="en-US" dirty="0" smtClean="0">
                <a:hlinkClick r:id="rId3"/>
              </a:rPr>
              <a:t>tchichester@eps-software.com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49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N-Tier: User Interface Tier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856758"/>
            <a:ext cx="7924800" cy="33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89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Tier Design Patterns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828" y="1828800"/>
            <a:ext cx="788356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89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 View  </a:t>
            </a:r>
            <a:r>
              <a:rPr lang="en-US" dirty="0" err="1" smtClean="0"/>
              <a:t>ViewModel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86067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72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038600" cy="449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3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Framework’s UI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8" y="2016369"/>
            <a:ext cx="843421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Framework UI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828800"/>
            <a:ext cx="2133600" cy="149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81400"/>
            <a:ext cx="1371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82925"/>
            <a:ext cx="34290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176371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800"/>
            <a:ext cx="1531937" cy="309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0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Framework – 4 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M</a:t>
            </a:r>
            <a:r>
              <a:rPr lang="en-US" dirty="0" smtClean="0"/>
              <a:t>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V</a:t>
            </a:r>
            <a:r>
              <a:rPr lang="en-US" dirty="0" smtClean="0"/>
              <a:t>iew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C</a:t>
            </a:r>
            <a:r>
              <a:rPr lang="en-US" dirty="0" smtClean="0"/>
              <a:t>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Hook It Up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3" y="2209800"/>
            <a:ext cx="248761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581" y="4114800"/>
            <a:ext cx="1006475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80" y="3485121"/>
            <a:ext cx="329247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15" y="1431925"/>
            <a:ext cx="1755775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9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Q&amp;A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Contact us with questions!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3962400" cy="1676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800" dirty="0" smtClean="0"/>
              <a:t>CODE/EPS Contact:</a:t>
            </a:r>
          </a:p>
          <a:p>
            <a:pPr algn="l"/>
            <a:r>
              <a:rPr lang="en-US" dirty="0" smtClean="0">
                <a:hlinkClick r:id="rId2"/>
              </a:rPr>
              <a:t>www.codemag.com</a:t>
            </a:r>
            <a:endParaRPr lang="en-US" dirty="0">
              <a:hlinkClick r:id="rId2"/>
            </a:endParaRPr>
          </a:p>
          <a:p>
            <a:pPr algn="l"/>
            <a:r>
              <a:rPr lang="en-US" dirty="0" smtClean="0">
                <a:hlinkClick r:id="rId2"/>
              </a:rPr>
              <a:t>info@codemag.com</a:t>
            </a:r>
            <a:endParaRPr lang="en-US" dirty="0" smtClean="0"/>
          </a:p>
          <a:p>
            <a:pPr algn="l"/>
            <a:r>
              <a:rPr lang="en-US" dirty="0" smtClean="0">
                <a:hlinkClick r:id="rId3" action="ppaction://hlinkfile"/>
              </a:rPr>
              <a:t>facebook.com/</a:t>
            </a:r>
            <a:r>
              <a:rPr lang="en-US" dirty="0" err="1" smtClean="0">
                <a:hlinkClick r:id="rId3" action="ppaction://hlinkfile"/>
              </a:rPr>
              <a:t>codemag</a:t>
            </a:r>
            <a:endParaRPr lang="en-US" dirty="0" smtClean="0"/>
          </a:p>
          <a:p>
            <a:pPr algn="l"/>
            <a:r>
              <a:rPr lang="en-US" dirty="0" smtClean="0">
                <a:hlinkClick r:id="rId4" action="ppaction://hlinkfile"/>
              </a:rPr>
              <a:t>twitter.com/</a:t>
            </a:r>
            <a:r>
              <a:rPr lang="en-US" dirty="0" err="1" smtClean="0">
                <a:hlinkClick r:id="rId4" action="ppaction://hlinkfile"/>
              </a:rPr>
              <a:t>codemagazine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953000" y="3886200"/>
            <a:ext cx="39624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Presenter Contact:</a:t>
            </a:r>
          </a:p>
          <a:p>
            <a:pPr algn="r"/>
            <a:r>
              <a:rPr lang="en-US" sz="1800" dirty="0" smtClean="0">
                <a:hlinkClick r:id="rId5"/>
              </a:rPr>
              <a:t>tchichester@eps-software.com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55626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76400" y="6140196"/>
            <a:ext cx="5791200" cy="413004"/>
            <a:chOff x="1828800" y="6140196"/>
            <a:chExt cx="5791200" cy="4130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140196"/>
              <a:ext cx="1138782" cy="4114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94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388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6140196"/>
              <a:ext cx="1143000" cy="4130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062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Magazine is now offering training classes!</a:t>
            </a:r>
          </a:p>
          <a:p>
            <a:pPr lvl="1"/>
            <a:r>
              <a:rPr lang="en-US" dirty="0" smtClean="0"/>
              <a:t>On-site and remotely</a:t>
            </a:r>
          </a:p>
          <a:p>
            <a:r>
              <a:rPr lang="en-US" dirty="0" smtClean="0"/>
              <a:t>Various Topics Announced!</a:t>
            </a:r>
          </a:p>
          <a:p>
            <a:pPr lvl="1"/>
            <a:r>
              <a:rPr lang="en-US" dirty="0" smtClean="0"/>
              <a:t>WPF &amp; Silverlight</a:t>
            </a:r>
          </a:p>
          <a:p>
            <a:pPr lvl="1"/>
            <a:r>
              <a:rPr lang="en-US" dirty="0" smtClean="0"/>
              <a:t>WCF</a:t>
            </a:r>
          </a:p>
          <a:p>
            <a:pPr lvl="1"/>
            <a:r>
              <a:rPr lang="en-US" dirty="0" smtClean="0"/>
              <a:t>ASP.NET Ajax, MVC, jQuery,…</a:t>
            </a:r>
          </a:p>
          <a:p>
            <a:pPr lvl="1"/>
            <a:r>
              <a:rPr lang="en-US" dirty="0" smtClean="0"/>
              <a:t>Azure</a:t>
            </a:r>
          </a:p>
          <a:p>
            <a:pPr lvl="1"/>
            <a:r>
              <a:rPr lang="en-US" dirty="0" smtClean="0"/>
              <a:t>iPhone for .NET Developers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Custom training and mentoring also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Training Coupon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 a discount of CODE Training classes</a:t>
            </a:r>
          </a:p>
          <a:p>
            <a:r>
              <a:rPr lang="en-US" smtClean="0"/>
              <a:t>See the schedule at </a:t>
            </a:r>
            <a:r>
              <a:rPr lang="en-US" smtClean="0">
                <a:hlinkClick r:id=""/>
              </a:rPr>
              <a:t>www.codemag.com/training</a:t>
            </a:r>
            <a:r>
              <a:rPr lang="en-US" smtClean="0"/>
              <a:t> </a:t>
            </a:r>
          </a:p>
          <a:p>
            <a:r>
              <a:rPr lang="en-US" smtClean="0"/>
              <a:t>To get the discount, email Patrick at </a:t>
            </a:r>
            <a:r>
              <a:rPr lang="en-US" smtClean="0">
                <a:hlinkClick r:id=""/>
              </a:rPr>
              <a:t>plashford@eps-software.com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5665724"/>
            <a:ext cx="2666999" cy="96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1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smtClean="0"/>
              <a:t>Thom Chichester</a:t>
            </a:r>
            <a:br>
              <a:rPr lang="en-US" b="1" dirty="0" smtClean="0"/>
            </a:b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Senior developer &amp; Project Manager</a:t>
            </a:r>
            <a:br>
              <a:rPr lang="en-US" sz="2000" dirty="0" smtClean="0"/>
            </a:br>
            <a:r>
              <a:rPr lang="en-US" sz="2000" i="1" dirty="0" smtClean="0"/>
              <a:t>EPS Software Corp. </a:t>
            </a:r>
            <a:r>
              <a:rPr lang="en-US" sz="2000" i="1" smtClean="0"/>
              <a:t/>
            </a:r>
            <a:br>
              <a:rPr lang="en-US" sz="2000" i="1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Author and Speaker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President of Houston Designers &amp; Developers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Special Interest Group (D2SIG)</a:t>
            </a:r>
          </a:p>
        </p:txBody>
      </p:sp>
      <p:pic>
        <p:nvPicPr>
          <p:cNvPr id="10" name="Picture 9" descr="2007 Sep/Oc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20000" y="3657600"/>
            <a:ext cx="1113693" cy="14478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20000"/>
              </a:schemeClr>
            </a:glow>
            <a:reflection blurRad="6350" stA="50000" endA="300" endPos="38500" dist="50800" dir="5400000" sy="-100000" algn="bl" rotWithShape="0"/>
            <a:softEdge rad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1" name="Picture 11" descr="2007 - Jul/Au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7086600" y="3810000"/>
            <a:ext cx="1113693" cy="14478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20000"/>
              </a:schemeClr>
            </a:glow>
            <a:reflection blurRad="6350" stA="50000" endA="300" endPos="38500" dist="50800" dir="5400000" sy="-100000" algn="bl" rotWithShape="0"/>
            <a:softEdge rad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2" name="Picture 11" descr="2007 Sep/Oct">
            <a:hlinkClick r:id="rId2"/>
          </p:cNvPr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553200" y="3962400"/>
            <a:ext cx="1113693" cy="14478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20000"/>
              </a:schemeClr>
            </a:glow>
            <a:reflection blurRad="6350" stA="50000" endA="300" endPos="38500" dist="50800" dir="5400000" sy="-100000" algn="bl" rotWithShape="0"/>
            <a:softEdge rad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8372" name="Picture 4" descr="http://www.markusegger.com/Press/Photos/Markus02_small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858000" y="1146480"/>
            <a:ext cx="1506940" cy="1593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 descr="2007 Sep/Oct">
            <a:hlinkClick r:id="rId2"/>
          </p:cNvPr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5867400" y="4267200"/>
            <a:ext cx="1371600" cy="13716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20000"/>
              </a:schemeClr>
            </a:glow>
            <a:reflection blurRad="6350" stA="50000" endA="300" endPos="38500" dist="50800" dir="5400000" sy="-100000" algn="bl" rotWithShape="0"/>
            <a:softEdge rad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6" name="Picture 13" descr="International .NET Association (INETA)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 r="37824"/>
          <a:stretch>
            <a:fillRect/>
          </a:stretch>
        </p:blipFill>
        <p:spPr bwMode="auto">
          <a:xfrm>
            <a:off x="2743200" y="6253146"/>
            <a:ext cx="762000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75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88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86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CODE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also entitled to a free 1-hour consultancy if you need a recommendation as to what technologies to use in your project(s)</a:t>
            </a:r>
          </a:p>
          <a:p>
            <a:pPr lvl="1"/>
            <a:r>
              <a:rPr lang="en-US" dirty="0" smtClean="0"/>
              <a:t>Also contact Patrick</a:t>
            </a:r>
            <a:br>
              <a:rPr lang="en-US" dirty="0" smtClean="0"/>
            </a:br>
            <a:r>
              <a:rPr lang="en-US" dirty="0" smtClean="0">
                <a:hlinkClick r:id=""/>
              </a:rPr>
              <a:t>plashford@eps-software.com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665724"/>
            <a:ext cx="2667000" cy="96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8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our Podcast!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3124200"/>
          </a:xfrm>
        </p:spPr>
        <p:txBody>
          <a:bodyPr/>
          <a:lstStyle/>
          <a:p>
            <a:r>
              <a:rPr lang="en-US" smtClean="0"/>
              <a:t>CodeCast</a:t>
            </a:r>
          </a:p>
          <a:p>
            <a:pPr lvl="1"/>
            <a:r>
              <a:rPr lang="en-US" smtClean="0"/>
              <a:t>The Late Night Show for .NET Developers</a:t>
            </a:r>
          </a:p>
          <a:p>
            <a:pPr lvl="1"/>
            <a:r>
              <a:rPr lang="en-US" smtClean="0"/>
              <a:t>Companion Podcast to CODE Magazine</a:t>
            </a:r>
          </a:p>
          <a:p>
            <a:r>
              <a:rPr lang="en-US" smtClean="0"/>
              <a:t>codemag.com/codecast</a:t>
            </a:r>
            <a:endParaRPr lang="en-US" dirty="0"/>
          </a:p>
        </p:txBody>
      </p:sp>
      <p:pic>
        <p:nvPicPr>
          <p:cNvPr id="5124" name="Picture 4" descr="http://www.code-magazine.com/codecast/Images/CodeCastHea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7467600" cy="149352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99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Magazine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 an attendee to this event, you are entitled to a free subscription! </a:t>
            </a:r>
            <a:r>
              <a:rPr lang="en-US" sz="3600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sz="3200" dirty="0" smtClean="0">
                <a:sym typeface="Wingdings" pitchFamily="2" charset="2"/>
              </a:rPr>
              <a:t>Use this special signup URL:</a:t>
            </a:r>
            <a:br>
              <a:rPr lang="en-US" sz="3200" dirty="0" smtClean="0">
                <a:sym typeface="Wingdings" pitchFamily="2" charset="2"/>
              </a:rPr>
            </a:br>
            <a:r>
              <a:rPr lang="en-US" sz="3200" dirty="0" smtClean="0">
                <a:sym typeface="Wingdings" pitchFamily="2" charset="2"/>
                <a:hlinkClick r:id="rId2"/>
              </a:rPr>
              <a:t>codemag.com/subscribe/Markus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672936"/>
            <a:ext cx="2670048" cy="96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9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CODE &amp; EPS Software Corp.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Software, Training, and Consulting</a:t>
            </a:r>
            <a:endParaRPr lang="en-US" baseline="0" dirty="0" smtClean="0"/>
          </a:p>
          <a:p>
            <a:pPr lvl="1"/>
            <a:r>
              <a:rPr lang="en-US" baseline="0" dirty="0" smtClean="0"/>
              <a:t>.NET, SQL Server, SharePoint,…</a:t>
            </a:r>
          </a:p>
          <a:p>
            <a:pPr lvl="1"/>
            <a:r>
              <a:rPr lang="en-US" dirty="0" smtClean="0"/>
              <a:t>Specialists in converting to .NET</a:t>
            </a:r>
          </a:p>
          <a:p>
            <a:pPr lvl="1"/>
            <a:r>
              <a:rPr lang="en-US" dirty="0" smtClean="0"/>
              <a:t>Object and Service Oriented Development</a:t>
            </a:r>
          </a:p>
          <a:p>
            <a:pPr lvl="1"/>
            <a:r>
              <a:rPr lang="en-US" baseline="0" dirty="0" smtClean="0"/>
              <a:t>Database Development</a:t>
            </a:r>
          </a:p>
          <a:p>
            <a:pPr lvl="1"/>
            <a:r>
              <a:rPr lang="en-US" dirty="0" smtClean="0"/>
              <a:t>User Interface/ Web</a:t>
            </a:r>
          </a:p>
          <a:p>
            <a:pPr lvl="2"/>
            <a:r>
              <a:rPr lang="en-US" baseline="0" dirty="0" smtClean="0"/>
              <a:t>ASP.NET,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, WPF, Silverlight, iPhone</a:t>
            </a:r>
          </a:p>
        </p:txBody>
      </p:sp>
      <p:pic>
        <p:nvPicPr>
          <p:cNvPr id="5" name="Picture 4" descr="2007 Sep/Oc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810000"/>
            <a:ext cx="1342293" cy="174498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75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88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6250367"/>
            <a:ext cx="1143000" cy="41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635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48 Software Escrow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Tower 48 is a Digital Software Escrow company owned by CODE/EPS</a:t>
            </a:r>
          </a:p>
          <a:p>
            <a:r>
              <a:rPr lang="en-US" sz="2800" dirty="0" smtClean="0"/>
              <a:t>What is software escrow?</a:t>
            </a:r>
          </a:p>
          <a:p>
            <a:pPr lvl="1"/>
            <a:r>
              <a:rPr lang="en-US" sz="2400" dirty="0" smtClean="0"/>
              <a:t>“What if you get run over by a truck?” – escrow fixes this problem</a:t>
            </a:r>
          </a:p>
          <a:p>
            <a:r>
              <a:rPr lang="en-US" sz="2800" dirty="0" smtClean="0"/>
              <a:t>Why Tower 48?</a:t>
            </a:r>
          </a:p>
          <a:p>
            <a:pPr lvl="1"/>
            <a:r>
              <a:rPr lang="en-US" sz="2400" dirty="0" smtClean="0"/>
              <a:t>Because it is inexpensive, high-tech, and you can actually make money with it!</a:t>
            </a:r>
          </a:p>
          <a:p>
            <a:r>
              <a:rPr lang="en-US" sz="2800" dirty="0" smtClean="0">
                <a:hlinkClick r:id=""/>
              </a:rPr>
              <a:t>www.Tower48.com</a:t>
            </a:r>
          </a:p>
        </p:txBody>
      </p:sp>
      <p:pic>
        <p:nvPicPr>
          <p:cNvPr id="5" name="Picture 10" descr="Tower 48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5943752"/>
            <a:ext cx="3962400" cy="737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is Hiring!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currently hiring all positions!</a:t>
            </a:r>
          </a:p>
          <a:p>
            <a:pPr lvl="1"/>
            <a:r>
              <a:rPr lang="en-US" dirty="0" smtClean="0"/>
              <a:t>Project</a:t>
            </a:r>
            <a:r>
              <a:rPr lang="en-US" baseline="0" dirty="0" smtClean="0"/>
              <a:t> Management, Developers, Designers</a:t>
            </a:r>
          </a:p>
          <a:p>
            <a:pPr lvl="1"/>
            <a:r>
              <a:rPr lang="en-US" dirty="0" smtClean="0"/>
              <a:t>Employees and Contractors</a:t>
            </a:r>
          </a:p>
          <a:p>
            <a:pPr lvl="1"/>
            <a:r>
              <a:rPr lang="en-US" baseline="0" dirty="0" smtClean="0"/>
              <a:t>CODE Network</a:t>
            </a:r>
          </a:p>
          <a:p>
            <a:pPr lvl="0"/>
            <a:r>
              <a:rPr lang="en-US" dirty="0" smtClean="0"/>
              <a:t>Send us</a:t>
            </a:r>
            <a:r>
              <a:rPr lang="en-US" baseline="0" dirty="0" smtClean="0"/>
              <a:t> an email if you are interested or know someone!</a:t>
            </a:r>
          </a:p>
          <a:p>
            <a:pPr lvl="1"/>
            <a:r>
              <a:rPr lang="en-US" dirty="0" smtClean="0">
                <a:hlinkClick r:id=""/>
              </a:rPr>
              <a:t>jobs@eps-software.com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j00787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191000"/>
            <a:ext cx="2129534" cy="209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48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CODE Framework – What is it?</a:t>
            </a:r>
          </a:p>
          <a:p>
            <a:pPr lvl="1"/>
            <a:r>
              <a:rPr lang="en-US" dirty="0" smtClean="0"/>
              <a:t>A .NET application development framework/utility library</a:t>
            </a:r>
          </a:p>
          <a:p>
            <a:pPr lvl="1"/>
            <a:r>
              <a:rPr lang="en-US" dirty="0" smtClean="0"/>
              <a:t>N-Tier &amp; SOA Architecture</a:t>
            </a:r>
          </a:p>
          <a:p>
            <a:pPr lvl="1"/>
            <a:r>
              <a:rPr lang="en-US" dirty="0" smtClean="0"/>
              <a:t>Not-quite RAD</a:t>
            </a:r>
          </a:p>
          <a:p>
            <a:pPr marL="0" indent="0">
              <a:buNone/>
            </a:pPr>
            <a:r>
              <a:rPr lang="en-US" dirty="0" smtClean="0"/>
              <a:t>How to get it?</a:t>
            </a:r>
          </a:p>
          <a:p>
            <a:pPr lvl="1"/>
            <a:r>
              <a:rPr lang="en-US" dirty="0" smtClean="0"/>
              <a:t>Point of Entry: </a:t>
            </a:r>
            <a:r>
              <a:rPr lang="en-US" dirty="0" smtClean="0">
                <a:hlinkClick r:id="rId2"/>
              </a:rPr>
              <a:t>www.codemag.com/framework/GetStarted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Maintenance: Visual Studio Gallery</a:t>
            </a:r>
          </a:p>
          <a:p>
            <a:pPr marL="57150" indent="0">
              <a:buNone/>
            </a:pPr>
            <a:r>
              <a:rPr lang="en-US" dirty="0" smtClean="0"/>
              <a:t>How much is it?</a:t>
            </a:r>
          </a:p>
          <a:p>
            <a:pPr marL="457200" lvl="1" indent="0">
              <a:buNone/>
            </a:pPr>
            <a:r>
              <a:rPr lang="en-US" sz="5800" dirty="0" smtClean="0">
                <a:latin typeface="Wide Latin" pitchFamily="18" charset="0"/>
              </a:rPr>
              <a:t>FREE</a:t>
            </a:r>
          </a:p>
          <a:p>
            <a:pPr lvl="1"/>
            <a:r>
              <a:rPr lang="en-US" sz="2600" dirty="0" smtClean="0"/>
              <a:t>Open Source: </a:t>
            </a:r>
            <a:r>
              <a:rPr lang="en-US" sz="2600" dirty="0" smtClean="0">
                <a:hlinkClick r:id="rId3"/>
              </a:rPr>
              <a:t>http://codeframework.codeplex.com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Brief history of N-Tier architecture</a:t>
            </a:r>
          </a:p>
          <a:p>
            <a:r>
              <a:rPr lang="en-US" sz="4000" dirty="0" smtClean="0"/>
              <a:t>Describe MVVM &amp; MVC patterns</a:t>
            </a:r>
          </a:p>
          <a:p>
            <a:r>
              <a:rPr lang="en-US" sz="4000" dirty="0" smtClean="0"/>
              <a:t>Describe CODE Framework’s MVC implementation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to Three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Verdana"/>
                <a:ea typeface="Calibri"/>
                <a:cs typeface="Times New Roman"/>
              </a:rPr>
              <a:t>Monolithic</a:t>
            </a:r>
            <a:endParaRPr lang="en-US" dirty="0" smtClean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Client Server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Three Tier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086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352800"/>
            <a:ext cx="7086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105400"/>
            <a:ext cx="7086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09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Tier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04352"/>
            <a:ext cx="7440060" cy="345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89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DE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CODETraining</Template>
  <TotalTime>191</TotalTime>
  <Words>423</Words>
  <Application>Microsoft Office PowerPoint</Application>
  <PresentationFormat>On-screen Show (4:3)</PresentationFormat>
  <Paragraphs>105</Paragraphs>
  <Slides>22</Slides>
  <Notes>4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CODETraining</vt:lpstr>
      <vt:lpstr>CODE Framework </vt:lpstr>
      <vt:lpstr>About the Presenter</vt:lpstr>
      <vt:lpstr>About CODE &amp; EPS Software Corp.</vt:lpstr>
      <vt:lpstr>Tower 48 Software Escrow</vt:lpstr>
      <vt:lpstr>EPS is Hiring!</vt:lpstr>
      <vt:lpstr>Elevator Speech</vt:lpstr>
      <vt:lpstr>Agenda</vt:lpstr>
      <vt:lpstr>Monolithic to Three Tier</vt:lpstr>
      <vt:lpstr>Data Access Tier</vt:lpstr>
      <vt:lpstr>N-Tier: User Interface Tier</vt:lpstr>
      <vt:lpstr>UI Tier Design Patterns</vt:lpstr>
      <vt:lpstr>Model  View  ViewModel</vt:lpstr>
      <vt:lpstr>Model View Controller</vt:lpstr>
      <vt:lpstr>CODE Framework’s UI Tier</vt:lpstr>
      <vt:lpstr>CODE Framework UI Architecture</vt:lpstr>
      <vt:lpstr>CODE Framework – 4 Step Process</vt:lpstr>
      <vt:lpstr>Q&amp;A  Contact us with questions!</vt:lpstr>
      <vt:lpstr>CODE  Training</vt:lpstr>
      <vt:lpstr>CODE Training Coupon</vt:lpstr>
      <vt:lpstr>Free CODE Consulting</vt:lpstr>
      <vt:lpstr>Check out our Podcast!</vt:lpstr>
      <vt:lpstr>CODE Magazine Offer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N-Tier Application Architecture</dc:title>
  <dc:creator>Thom Chichester</dc:creator>
  <cp:lastModifiedBy>tchichester</cp:lastModifiedBy>
  <cp:revision>23</cp:revision>
  <dcterms:created xsi:type="dcterms:W3CDTF">2011-03-01T16:56:05Z</dcterms:created>
  <dcterms:modified xsi:type="dcterms:W3CDTF">2012-03-09T00:48:07Z</dcterms:modified>
</cp:coreProperties>
</file>