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56" r:id="rId5"/>
    <p:sldId id="349" r:id="rId6"/>
    <p:sldId id="351" r:id="rId7"/>
    <p:sldId id="353" r:id="rId8"/>
    <p:sldId id="354" r:id="rId9"/>
    <p:sldId id="355" r:id="rId10"/>
    <p:sldId id="356" r:id="rId11"/>
    <p:sldId id="357" r:id="rId12"/>
    <p:sldId id="358" r:id="rId13"/>
    <p:sldId id="360" r:id="rId14"/>
    <p:sldId id="361" r:id="rId15"/>
    <p:sldId id="362" r:id="rId16"/>
    <p:sldId id="363"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 Standard intro" id="{EA47FE11-BD60-E748-9BDE-F532E597E9B6}">
          <p14:sldIdLst>
            <p14:sldId id="256"/>
            <p14:sldId id="349"/>
            <p14:sldId id="351"/>
            <p14:sldId id="353"/>
            <p14:sldId id="354"/>
            <p14:sldId id="355"/>
            <p14:sldId id="356"/>
            <p14:sldId id="357"/>
            <p14:sldId id="358"/>
            <p14:sldId id="360"/>
            <p14:sldId id="361"/>
            <p14:sldId id="362"/>
            <p14:sldId id="36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ison Pollard"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2064"/>
    <a:srgbClr val="2026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5"/>
    <p:restoredTop sz="50078" autoAdjust="0"/>
  </p:normalViewPr>
  <p:slideViewPr>
    <p:cSldViewPr snapToGrid="0" snapToObjects="1">
      <p:cViewPr>
        <p:scale>
          <a:sx n="114" d="100"/>
          <a:sy n="114" d="100"/>
        </p:scale>
        <p:origin x="144" y="-7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102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077CD-22E6-2440-81B4-CAFBABB0E470}" type="datetimeFigureOut">
              <a:rPr lang="en-US" smtClean="0"/>
              <a:t>4/19/16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C41C27-52ED-9643-98E9-78C073C43B18}" type="slidenum">
              <a:rPr lang="en-US" smtClean="0"/>
              <a:t>‹#›</a:t>
            </a:fld>
            <a:endParaRPr lang="en-US"/>
          </a:p>
        </p:txBody>
      </p:sp>
    </p:spTree>
    <p:extLst>
      <p:ext uri="{BB962C8B-B14F-4D97-AF65-F5344CB8AC3E}">
        <p14:creationId xmlns:p14="http://schemas.microsoft.com/office/powerpoint/2010/main" val="22346044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41C27-52ED-9643-98E9-78C073C43B18}" type="slidenum">
              <a:rPr lang="en-US" smtClean="0"/>
              <a:t>1</a:t>
            </a:fld>
            <a:endParaRPr lang="en-US"/>
          </a:p>
        </p:txBody>
      </p:sp>
    </p:spTree>
    <p:extLst>
      <p:ext uri="{BB962C8B-B14F-4D97-AF65-F5344CB8AC3E}">
        <p14:creationId xmlns:p14="http://schemas.microsoft.com/office/powerpoint/2010/main" val="71236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r>
              <a:rPr lang="en-US" sz="1200" kern="1200" baseline="0" dirty="0" smtClean="0">
                <a:solidFill>
                  <a:schemeClr val="tx1"/>
                </a:solidFill>
                <a:latin typeface="+mn-lt"/>
                <a:ea typeface="+mn-ea"/>
                <a:cs typeface="+mn-cs"/>
              </a:rPr>
              <a:t>This is the part where I talk about some war stories.  I didn’t specify the exact version of </a:t>
            </a:r>
            <a:r>
              <a:rPr lang="en-US" sz="1200" kern="1200" baseline="0" dirty="0" err="1" smtClean="0">
                <a:solidFill>
                  <a:schemeClr val="tx1"/>
                </a:solidFill>
                <a:latin typeface="+mn-lt"/>
                <a:ea typeface="+mn-ea"/>
                <a:cs typeface="+mn-cs"/>
              </a:rPr>
              <a:t>should.js</a:t>
            </a:r>
            <a:r>
              <a:rPr lang="en-US" sz="1200" kern="1200" baseline="0" dirty="0" smtClean="0">
                <a:solidFill>
                  <a:schemeClr val="tx1"/>
                </a:solidFill>
                <a:latin typeface="+mn-lt"/>
                <a:ea typeface="+mn-ea"/>
                <a:cs typeface="+mn-cs"/>
              </a:rPr>
              <a:t> in our </a:t>
            </a:r>
            <a:r>
              <a:rPr lang="en-US" sz="1200" kern="1200" baseline="0" dirty="0" err="1" smtClean="0">
                <a:solidFill>
                  <a:schemeClr val="tx1"/>
                </a:solidFill>
                <a:latin typeface="+mn-lt"/>
                <a:ea typeface="+mn-ea"/>
                <a:cs typeface="+mn-cs"/>
              </a:rPr>
              <a:t>packages.json</a:t>
            </a:r>
            <a:r>
              <a:rPr lang="en-US" sz="1200" kern="1200" baseline="0" dirty="0" smtClean="0">
                <a:solidFill>
                  <a:schemeClr val="tx1"/>
                </a:solidFill>
                <a:latin typeface="+mn-lt"/>
                <a:ea typeface="+mn-ea"/>
                <a:cs typeface="+mn-cs"/>
              </a:rPr>
              <a:t>, and then they released a new version that entirely changed the syntax, so every single one of our tests failed.</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Phantomjs’s</a:t>
            </a:r>
            <a:r>
              <a:rPr lang="en-US" sz="1200" kern="1200" baseline="0" dirty="0" smtClean="0">
                <a:solidFill>
                  <a:schemeClr val="tx1"/>
                </a:solidFill>
                <a:latin typeface="+mn-lt"/>
                <a:ea typeface="+mn-ea"/>
                <a:cs typeface="+mn-cs"/>
              </a:rPr>
              <a:t> CDN is super flaky so our builds failed every once in a while</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Protip</a:t>
            </a:r>
            <a:r>
              <a:rPr lang="en-US" sz="1200" kern="1200" baseline="0" dirty="0" smtClean="0">
                <a:solidFill>
                  <a:schemeClr val="tx1"/>
                </a:solidFill>
                <a:latin typeface="+mn-lt"/>
                <a:ea typeface="+mn-ea"/>
                <a:cs typeface="+mn-cs"/>
              </a:rPr>
              <a:t>: if you go to </a:t>
            </a:r>
            <a:r>
              <a:rPr lang="en-US" sz="1200" kern="1200" baseline="0" dirty="0" err="1" smtClean="0">
                <a:solidFill>
                  <a:schemeClr val="tx1"/>
                </a:solidFill>
                <a:latin typeface="+mn-lt"/>
                <a:ea typeface="+mn-ea"/>
                <a:cs typeface="+mn-cs"/>
              </a:rPr>
              <a:t>dunkin</a:t>
            </a:r>
            <a:r>
              <a:rPr lang="en-US" sz="1200" kern="1200" baseline="0" dirty="0" smtClean="0">
                <a:solidFill>
                  <a:schemeClr val="tx1"/>
                </a:solidFill>
                <a:latin typeface="+mn-lt"/>
                <a:ea typeface="+mn-ea"/>
                <a:cs typeface="+mn-cs"/>
              </a:rPr>
              <a:t> donuts, you can get 50 assorted donut holes for a reasonable price.</a:t>
            </a:r>
          </a:p>
          <a:p>
            <a:endParaRPr lang="en-US" sz="1200" kern="1200" baseline="0" dirty="0" smtClean="0">
              <a:solidFill>
                <a:schemeClr val="tx1"/>
              </a:solidFill>
              <a:latin typeface="+mn-lt"/>
              <a:ea typeface="+mn-ea"/>
              <a:cs typeface="+mn-cs"/>
            </a:endParaRPr>
          </a:p>
        </p:txBody>
      </p:sp>
      <p:sp>
        <p:nvSpPr>
          <p:cNvPr id="2" name="Footer Placeholder 1"/>
          <p:cNvSpPr>
            <a:spLocks noGrp="1"/>
          </p:cNvSpPr>
          <p:nvPr>
            <p:ph type="ftr" sz="quarter" idx="10"/>
          </p:nvPr>
        </p:nvSpPr>
        <p:spPr/>
        <p:txBody>
          <a:bodyPr/>
          <a:lstStyle/>
          <a:p>
            <a:pPr>
              <a:defRPr/>
            </a:pPr>
            <a:r>
              <a:rPr lang="en-US" smtClean="0"/>
              <a:t>© 2008-2014 Improving Enterprises, Inc.</a:t>
            </a:r>
            <a:endParaRPr lang="en-US"/>
          </a:p>
        </p:txBody>
      </p:sp>
      <p:sp>
        <p:nvSpPr>
          <p:cNvPr id="3" name="Slide Number Placeholder 2"/>
          <p:cNvSpPr>
            <a:spLocks noGrp="1"/>
          </p:cNvSpPr>
          <p:nvPr>
            <p:ph type="sldNum" sz="quarter" idx="11"/>
          </p:nvPr>
        </p:nvSpPr>
        <p:spPr/>
        <p:txBody>
          <a:bodyPr/>
          <a:lstStyle/>
          <a:p>
            <a:pPr>
              <a:defRPr/>
            </a:pPr>
            <a:fld id="{DDEF4E5A-DF24-480B-ADD8-B3A918B0AB4B}" type="slidenum">
              <a:rPr lang="en-US" smtClean="0"/>
              <a:pPr>
                <a:defRPr/>
              </a:pPr>
              <a:t>10</a:t>
            </a:fld>
            <a:endParaRPr lang="en-US"/>
          </a:p>
        </p:txBody>
      </p:sp>
    </p:spTree>
    <p:extLst>
      <p:ext uri="{BB962C8B-B14F-4D97-AF65-F5344CB8AC3E}">
        <p14:creationId xmlns:p14="http://schemas.microsoft.com/office/powerpoint/2010/main" val="140571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these I even</a:t>
            </a:r>
            <a:r>
              <a:rPr lang="en-US" baseline="0" dirty="0" smtClean="0"/>
              <a:t> hit when I was writing these demos, despite learning them the first time from painful experience.  We’re going to demo some of these explicitly in the next demo, but they’re important enough I wanted to highlight them.</a:t>
            </a:r>
          </a:p>
          <a:p>
            <a:endParaRPr lang="en-US" baseline="0" dirty="0" smtClean="0"/>
          </a:p>
          <a:p>
            <a:r>
              <a:rPr lang="en-US" baseline="0" dirty="0" smtClean="0"/>
              <a:t>Tests succeed if and only if there are no exceptions thrown or assertions failed between the start and end of their test.  With asynchronous testing, if you call done outside of an </a:t>
            </a:r>
            <a:r>
              <a:rPr lang="en-US" baseline="0" dirty="0" err="1" smtClean="0"/>
              <a:t>async</a:t>
            </a:r>
            <a:r>
              <a:rPr lang="en-US" baseline="0" dirty="0" smtClean="0"/>
              <a:t> block, it will not only report as passing, but it’s entirely possible that if an exception is thrown in that block, it might get reported in a subsequent test.  That’s a nightmare to debug.  </a:t>
            </a:r>
          </a:p>
          <a:p>
            <a:endParaRPr lang="en-US" baseline="0" dirty="0" smtClean="0"/>
          </a:p>
          <a:p>
            <a:r>
              <a:rPr lang="en-US" baseline="0" dirty="0" smtClean="0"/>
              <a:t>Also </a:t>
            </a:r>
            <a:r>
              <a:rPr lang="en-US" baseline="0" dirty="0" err="1" smtClean="0"/>
              <a:t>javascript</a:t>
            </a:r>
            <a:r>
              <a:rPr lang="en-US" baseline="0" dirty="0" smtClean="0"/>
              <a:t> doesn’t recover from unhandled exceptions super well in general.  I’d take any results after that with a grain of salt.</a:t>
            </a:r>
          </a:p>
          <a:p>
            <a:endParaRPr lang="en-US" dirty="0" smtClean="0"/>
          </a:p>
          <a:p>
            <a:endParaRPr lang="en-US" dirty="0" smtClean="0"/>
          </a:p>
          <a:p>
            <a:endParaRPr lang="en-US" dirty="0" smtClean="0"/>
          </a:p>
          <a:p>
            <a:endParaRPr lang="en-US" dirty="0" smtClean="0"/>
          </a:p>
          <a:p>
            <a:r>
              <a:rPr lang="en-US" sz="1200" kern="1200" dirty="0" smtClean="0">
                <a:solidFill>
                  <a:schemeClr val="tx1"/>
                </a:solidFill>
                <a:latin typeface="+mn-lt"/>
                <a:ea typeface="+mn-ea"/>
                <a:cs typeface="+mn-cs"/>
              </a:rPr>
              <a:t>Code coverage - It’s really difficult in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You can blame the language for being so flexible, or you could blame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developers for not caring enough.</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EC41C27-52ED-9643-98E9-78C073C43B18}" type="slidenum">
              <a:rPr lang="en-US" smtClean="0"/>
              <a:t>11</a:t>
            </a:fld>
            <a:endParaRPr lang="en-US"/>
          </a:p>
        </p:txBody>
      </p:sp>
    </p:spTree>
    <p:extLst>
      <p:ext uri="{BB962C8B-B14F-4D97-AF65-F5344CB8AC3E}">
        <p14:creationId xmlns:p14="http://schemas.microsoft.com/office/powerpoint/2010/main" val="140857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[Run tests</a:t>
            </a:r>
            <a:r>
              <a:rPr lang="en-US" baseline="0" dirty="0" smtClean="0"/>
              <a:t> through </a:t>
            </a:r>
            <a:r>
              <a:rPr lang="en-US" baseline="0" dirty="0" err="1" smtClean="0"/>
              <a:t>psake</a:t>
            </a:r>
            <a:r>
              <a:rPr lang="en-US" baseline="0" dirty="0" smtClean="0"/>
              <a:t> -&gt; </a:t>
            </a:r>
            <a:r>
              <a:rPr lang="en-US" baseline="0" dirty="0" err="1" smtClean="0"/>
              <a:t>testrunner.html</a:t>
            </a:r>
            <a:r>
              <a:rPr lang="en-US" baseline="0" dirty="0" smtClean="0"/>
              <a:t> -&gt; require </a:t>
            </a:r>
            <a:r>
              <a:rPr lang="en-US" baseline="0" dirty="0" err="1" smtClean="0"/>
              <a:t>config</a:t>
            </a:r>
            <a:r>
              <a:rPr lang="en-US" baseline="0" dirty="0" smtClean="0"/>
              <a:t> -&gt;  cart view model tests</a:t>
            </a:r>
            <a:endParaRPr lang="en-US" dirty="0" smtClean="0"/>
          </a:p>
          <a:p>
            <a:r>
              <a:rPr lang="en-US" dirty="0" err="1" smtClean="0"/>
              <a:t>Javascript</a:t>
            </a:r>
            <a:r>
              <a:rPr lang="en-US" baseline="0" dirty="0" smtClean="0"/>
              <a:t> tests are fast</a:t>
            </a:r>
            <a:endParaRPr lang="en-US" dirty="0"/>
          </a:p>
        </p:txBody>
      </p:sp>
      <p:sp>
        <p:nvSpPr>
          <p:cNvPr id="4" name="Footer Placeholder 3"/>
          <p:cNvSpPr>
            <a:spLocks noGrp="1"/>
          </p:cNvSpPr>
          <p:nvPr>
            <p:ph type="ftr" sz="quarter" idx="10"/>
          </p:nvPr>
        </p:nvSpPr>
        <p:spPr/>
        <p:txBody>
          <a:bodyPr/>
          <a:lstStyle/>
          <a:p>
            <a:pPr>
              <a:defRPr/>
            </a:pPr>
            <a:r>
              <a:rPr lang="en-US" smtClean="0"/>
              <a:t>© 2008-2014 Improving Enterprises, Inc.</a:t>
            </a:r>
            <a:endParaRPr lang="en-US"/>
          </a:p>
        </p:txBody>
      </p:sp>
      <p:sp>
        <p:nvSpPr>
          <p:cNvPr id="5" name="Slide Number Placeholder 4"/>
          <p:cNvSpPr>
            <a:spLocks noGrp="1"/>
          </p:cNvSpPr>
          <p:nvPr>
            <p:ph type="sldNum" sz="quarter" idx="11"/>
          </p:nvPr>
        </p:nvSpPr>
        <p:spPr/>
        <p:txBody>
          <a:bodyPr/>
          <a:lstStyle/>
          <a:p>
            <a:pPr>
              <a:defRPr/>
            </a:pPr>
            <a:fld id="{DDEF4E5A-DF24-480B-ADD8-B3A918B0AB4B}" type="slidenum">
              <a:rPr lang="en-US" smtClean="0"/>
              <a:pPr>
                <a:defRPr/>
              </a:pPr>
              <a:t>12</a:t>
            </a:fld>
            <a:endParaRPr lang="en-US"/>
          </a:p>
        </p:txBody>
      </p:sp>
    </p:spTree>
    <p:extLst>
      <p:ext uri="{BB962C8B-B14F-4D97-AF65-F5344CB8AC3E}">
        <p14:creationId xmlns:p14="http://schemas.microsoft.com/office/powerpoint/2010/main" val="194199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r>
              <a:rPr lang="en-US" sz="1200" kern="1200" baseline="0" dirty="0" smtClean="0">
                <a:solidFill>
                  <a:schemeClr val="tx1"/>
                </a:solidFill>
                <a:latin typeface="+mn-lt"/>
                <a:ea typeface="+mn-ea"/>
                <a:cs typeface="+mn-cs"/>
              </a:rPr>
              <a:t>End to End testing -  I am kind of a believer that the only way you REALLY know if your code works is to actually hit it end to end.  I also hate selenium tests.  This is directly contradictory, but that is why developers are like onions.  I find them very flakey.    Maybe I’m just bad at writing them!</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stack overflow post covers most of what I did not here, namely it goes tool by tool and gives pro and con lists.  That stuff is super important but very boring to hear!</a:t>
            </a:r>
          </a:p>
        </p:txBody>
      </p:sp>
      <p:sp>
        <p:nvSpPr>
          <p:cNvPr id="2" name="Footer Placeholder 1"/>
          <p:cNvSpPr>
            <a:spLocks noGrp="1"/>
          </p:cNvSpPr>
          <p:nvPr>
            <p:ph type="ftr" sz="quarter" idx="10"/>
          </p:nvPr>
        </p:nvSpPr>
        <p:spPr/>
        <p:txBody>
          <a:bodyPr/>
          <a:lstStyle/>
          <a:p>
            <a:pPr>
              <a:defRPr/>
            </a:pPr>
            <a:r>
              <a:rPr lang="en-US" smtClean="0"/>
              <a:t>© 2008-2014 Improving Enterprises, Inc.</a:t>
            </a:r>
            <a:endParaRPr lang="en-US"/>
          </a:p>
        </p:txBody>
      </p:sp>
      <p:sp>
        <p:nvSpPr>
          <p:cNvPr id="3" name="Slide Number Placeholder 2"/>
          <p:cNvSpPr>
            <a:spLocks noGrp="1"/>
          </p:cNvSpPr>
          <p:nvPr>
            <p:ph type="sldNum" sz="quarter" idx="11"/>
          </p:nvPr>
        </p:nvSpPr>
        <p:spPr/>
        <p:txBody>
          <a:bodyPr/>
          <a:lstStyle/>
          <a:p>
            <a:pPr>
              <a:defRPr/>
            </a:pPr>
            <a:fld id="{DDEF4E5A-DF24-480B-ADD8-B3A918B0AB4B}" type="slidenum">
              <a:rPr lang="en-US" smtClean="0"/>
              <a:pPr>
                <a:defRPr/>
              </a:pPr>
              <a:t>13</a:t>
            </a:fld>
            <a:endParaRPr lang="en-US"/>
          </a:p>
        </p:txBody>
      </p:sp>
    </p:spTree>
    <p:extLst>
      <p:ext uri="{BB962C8B-B14F-4D97-AF65-F5344CB8AC3E}">
        <p14:creationId xmlns:p14="http://schemas.microsoft.com/office/powerpoint/2010/main" val="139915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endParaRPr lang="is-IS" sz="1200" kern="1200" baseline="0" dirty="0" smtClean="0">
              <a:solidFill>
                <a:schemeClr val="tx1"/>
              </a:solidFill>
              <a:latin typeface="+mn-lt"/>
              <a:ea typeface="+mn-ea"/>
              <a:cs typeface="+mn-cs"/>
            </a:endParaRPr>
          </a:p>
          <a:p>
            <a:r>
              <a:rPr lang="is-IS" sz="1200" kern="1200" baseline="0" dirty="0" smtClean="0">
                <a:solidFill>
                  <a:schemeClr val="tx1"/>
                </a:solidFill>
                <a:latin typeface="+mn-lt"/>
                <a:ea typeface="+mn-ea"/>
                <a:cs typeface="+mn-cs"/>
              </a:rPr>
              <a:t>Second, I’d like to say thanks for coming out, despite the occasional still high waters.  I hope everyone survived floodpocalypse intact.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talk</a:t>
            </a:r>
            <a:r>
              <a:rPr lang="en-US" sz="1200" kern="1200" baseline="0" dirty="0" smtClean="0">
                <a:solidFill>
                  <a:schemeClr val="tx1"/>
                </a:solidFill>
                <a:latin typeface="+mn-lt"/>
                <a:ea typeface="+mn-ea"/>
                <a:cs typeface="+mn-cs"/>
              </a:rPr>
              <a:t> is inspired by several days I spent in the trenches getting </a:t>
            </a:r>
            <a:r>
              <a:rPr lang="en-US" sz="1200" kern="1200" baseline="0" dirty="0" err="1" smtClean="0">
                <a:solidFill>
                  <a:schemeClr val="tx1"/>
                </a:solidFill>
                <a:latin typeface="+mn-lt"/>
                <a:ea typeface="+mn-ea"/>
                <a:cs typeface="+mn-cs"/>
              </a:rPr>
              <a:t>javascript</a:t>
            </a:r>
            <a:r>
              <a:rPr lang="en-US" sz="1200" kern="1200" baseline="0" dirty="0" smtClean="0">
                <a:solidFill>
                  <a:schemeClr val="tx1"/>
                </a:solidFill>
                <a:latin typeface="+mn-lt"/>
                <a:ea typeface="+mn-ea"/>
                <a:cs typeface="+mn-cs"/>
              </a:rPr>
              <a:t> testing up and running on a huge codebase.  I made some good decisions, and a few very bad decisions.  And I was not the first person to try!   I was the third, working from the lessons learned by the past.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motto I have is that anybody promising a hard and fast rule that works all the time is probably selling you something.  This talk is focused on providing a framework for making (and then justifying) decisions.</a:t>
            </a:r>
            <a:r>
              <a:rPr lang="en-US" sz="1200" kern="1200" baseline="0" dirty="0" smtClean="0">
                <a:solidFill>
                  <a:schemeClr val="tx1"/>
                </a:solidFill>
                <a:latin typeface="+mn-lt"/>
                <a:ea typeface="+mn-ea"/>
                <a:cs typeface="+mn-cs"/>
              </a:rPr>
              <a:t>  We’ll talk about the questions to ask yourself, and factors to consider to help make the decisions that are right for you.  And hopefully provoke some good conversation, ideally with only a few religious wars.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that, we’re going to go over a couple demos that walk through the basics, showing some gotchas and unexpected results, and some examples of specific things that you are going to want to do: </a:t>
            </a:r>
          </a:p>
          <a:p>
            <a:endParaRPr lang="en-US" sz="1200" kern="1200" baseline="0" dirty="0" smtClean="0">
              <a:solidFill>
                <a:schemeClr val="tx1"/>
              </a:solidFill>
              <a:latin typeface="+mn-lt"/>
              <a:ea typeface="+mn-ea"/>
              <a:cs typeface="+mn-cs"/>
            </a:endParaRPr>
          </a:p>
          <a:p>
            <a:pPr marL="228600" indent="-228600">
              <a:buAutoNum type="arabicPeriod"/>
            </a:pPr>
            <a:r>
              <a:rPr lang="en-US" sz="1200" kern="1200" baseline="0" dirty="0" smtClean="0">
                <a:solidFill>
                  <a:schemeClr val="tx1"/>
                </a:solidFill>
                <a:latin typeface="+mn-lt"/>
                <a:ea typeface="+mn-ea"/>
                <a:cs typeface="+mn-cs"/>
              </a:rPr>
              <a:t>Injecting module dependencies</a:t>
            </a:r>
          </a:p>
          <a:p>
            <a:pPr marL="228600" indent="-228600">
              <a:buAutoNum type="arabicPeriod"/>
            </a:pPr>
            <a:r>
              <a:rPr lang="en-US" sz="1200" kern="1200" baseline="0" dirty="0" smtClean="0">
                <a:solidFill>
                  <a:schemeClr val="tx1"/>
                </a:solidFill>
                <a:latin typeface="+mn-lt"/>
                <a:ea typeface="+mn-ea"/>
                <a:cs typeface="+mn-cs"/>
              </a:rPr>
              <a:t>Faking Ajax responses</a:t>
            </a:r>
          </a:p>
          <a:p>
            <a:pPr marL="228600" indent="-228600">
              <a:buAutoNum type="arabicPeriod"/>
            </a:pPr>
            <a:endParaRPr lang="en-US" sz="1200" kern="1200" baseline="0" dirty="0" smtClean="0">
              <a:solidFill>
                <a:schemeClr val="tx1"/>
              </a:solidFill>
              <a:latin typeface="+mn-lt"/>
              <a:ea typeface="+mn-ea"/>
              <a:cs typeface="+mn-cs"/>
            </a:endParaRPr>
          </a:p>
          <a:p>
            <a:pPr marL="228600" indent="-228600">
              <a:buAutoNum type="arabicPeriod"/>
            </a:pPr>
            <a:r>
              <a:rPr lang="en-US" sz="1200" kern="1200" baseline="0" dirty="0" smtClean="0">
                <a:solidFill>
                  <a:schemeClr val="tx1"/>
                </a:solidFill>
                <a:latin typeface="+mn-lt"/>
                <a:ea typeface="+mn-ea"/>
                <a:cs typeface="+mn-cs"/>
              </a:rPr>
              <a:t>And finally</a:t>
            </a:r>
          </a:p>
          <a:p>
            <a:r>
              <a:rPr lang="en-US" sz="1200" kern="1200" baseline="0" dirty="0" smtClean="0">
                <a:solidFill>
                  <a:schemeClr val="tx1"/>
                </a:solidFill>
                <a:latin typeface="+mn-lt"/>
                <a:ea typeface="+mn-ea"/>
                <a:cs typeface="+mn-cs"/>
              </a:rPr>
              <a:t>3.  jQuery/Dom manipulation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thing I am</a:t>
            </a:r>
            <a:r>
              <a:rPr lang="en-US" sz="1200" kern="1200" baseline="0" dirty="0" smtClean="0">
                <a:solidFill>
                  <a:schemeClr val="tx1"/>
                </a:solidFill>
                <a:latin typeface="+mn-lt"/>
                <a:ea typeface="+mn-ea"/>
                <a:cs typeface="+mn-cs"/>
              </a:rPr>
              <a:t> not going to discuss, but I do provide a link at the end, is go tool by tool and list pros and cons of each one.  That’s super useful information but would be incredibly dull to listen to.  </a:t>
            </a:r>
            <a:endParaRPr lang="en-US" sz="1200" kern="1200" dirty="0" smtClean="0">
              <a:solidFill>
                <a:schemeClr val="tx1"/>
              </a:solidFill>
              <a:latin typeface="+mn-lt"/>
              <a:ea typeface="+mn-ea"/>
              <a:cs typeface="+mn-cs"/>
            </a:endParaRPr>
          </a:p>
          <a:p>
            <a:pPr eaLnBrk="1" hangingPunct="1"/>
            <a:r>
              <a:rPr lang="en-US" dirty="0" smtClean="0"/>
              <a:t>Depending on the number of people</a:t>
            </a:r>
          </a:p>
          <a:p>
            <a:pPr eaLnBrk="1" hangingPunct="1"/>
            <a:endParaRPr lang="en-US" dirty="0" smtClean="0"/>
          </a:p>
          <a:p>
            <a:pPr eaLnBrk="1" hangingPunct="1"/>
            <a:r>
              <a:rPr lang="en-US" dirty="0" smtClean="0"/>
              <a:t>General</a:t>
            </a:r>
            <a:r>
              <a:rPr lang="en-US" baseline="0" dirty="0" smtClean="0"/>
              <a:t> comfort level with </a:t>
            </a:r>
            <a:r>
              <a:rPr lang="en-US" baseline="0" dirty="0" err="1" smtClean="0"/>
              <a:t>Javascript</a:t>
            </a:r>
            <a:r>
              <a:rPr lang="en-US" baseline="0" dirty="0" smtClean="0"/>
              <a:t>?</a:t>
            </a:r>
          </a:p>
          <a:p>
            <a:pPr eaLnBrk="1" hangingPunct="1"/>
            <a:r>
              <a:rPr lang="en-US" baseline="0" dirty="0" smtClean="0"/>
              <a:t>Preferred frameworks?</a:t>
            </a:r>
          </a:p>
          <a:p>
            <a:pPr eaLnBrk="1" hangingPunct="1"/>
            <a:r>
              <a:rPr lang="en-US" baseline="0" dirty="0" smtClean="0"/>
              <a:t>AMD? </a:t>
            </a:r>
            <a:endParaRPr lang="en-US" dirty="0" smtClean="0"/>
          </a:p>
        </p:txBody>
      </p:sp>
      <p:sp>
        <p:nvSpPr>
          <p:cNvPr id="2" name="Footer Placeholder 1"/>
          <p:cNvSpPr>
            <a:spLocks noGrp="1"/>
          </p:cNvSpPr>
          <p:nvPr>
            <p:ph type="ftr" sz="quarter" idx="10"/>
          </p:nvPr>
        </p:nvSpPr>
        <p:spPr/>
        <p:txBody>
          <a:bodyPr/>
          <a:lstStyle/>
          <a:p>
            <a:pPr>
              <a:defRPr/>
            </a:pPr>
            <a:r>
              <a:rPr lang="en-US" smtClean="0"/>
              <a:t>© 2008-2014 Improving Enterprises, Inc.</a:t>
            </a:r>
            <a:endParaRPr lang="en-US"/>
          </a:p>
        </p:txBody>
      </p:sp>
      <p:sp>
        <p:nvSpPr>
          <p:cNvPr id="3" name="Slide Number Placeholder 2"/>
          <p:cNvSpPr>
            <a:spLocks noGrp="1"/>
          </p:cNvSpPr>
          <p:nvPr>
            <p:ph type="sldNum" sz="quarter" idx="11"/>
          </p:nvPr>
        </p:nvSpPr>
        <p:spPr/>
        <p:txBody>
          <a:bodyPr/>
          <a:lstStyle/>
          <a:p>
            <a:pPr>
              <a:defRPr/>
            </a:pPr>
            <a:fld id="{DDEF4E5A-DF24-480B-ADD8-B3A918B0AB4B}" type="slidenum">
              <a:rPr lang="en-US" smtClean="0"/>
              <a:pPr>
                <a:defRPr/>
              </a:pPr>
              <a:t>2</a:t>
            </a:fld>
            <a:endParaRPr lang="en-US"/>
          </a:p>
        </p:txBody>
      </p:sp>
    </p:spTree>
    <p:extLst>
      <p:ext uri="{BB962C8B-B14F-4D97-AF65-F5344CB8AC3E}">
        <p14:creationId xmlns:p14="http://schemas.microsoft.com/office/powerpoint/2010/main" val="34540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Step 1, possibly surprisingly, is not picking a test framework.  Step 1 is to decide whether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test at all.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the purists are already going to be lighting torches and sharpening pitchforks, but this talk is going to focus more on the actual world,</a:t>
            </a:r>
            <a:r>
              <a:rPr lang="en-US" sz="1200" kern="1200" baseline="0" dirty="0" smtClean="0">
                <a:solidFill>
                  <a:schemeClr val="tx1"/>
                </a:solidFill>
                <a:latin typeface="+mn-lt"/>
                <a:ea typeface="+mn-ea"/>
                <a:cs typeface="+mn-cs"/>
              </a:rPr>
              <a:t> so</a:t>
            </a:r>
            <a:endParaRPr lang="en-US" dirty="0"/>
          </a:p>
        </p:txBody>
      </p:sp>
      <p:sp>
        <p:nvSpPr>
          <p:cNvPr id="4" name="Footer Placeholder 3"/>
          <p:cNvSpPr>
            <a:spLocks noGrp="1"/>
          </p:cNvSpPr>
          <p:nvPr>
            <p:ph type="ftr" sz="quarter" idx="10"/>
          </p:nvPr>
        </p:nvSpPr>
        <p:spPr/>
        <p:txBody>
          <a:bodyPr/>
          <a:lstStyle/>
          <a:p>
            <a:pPr>
              <a:defRPr/>
            </a:pPr>
            <a:r>
              <a:rPr lang="en-US" smtClean="0"/>
              <a:t>© 2008-2014 Improving Enterprises, Inc.</a:t>
            </a:r>
            <a:endParaRPr lang="en-US"/>
          </a:p>
        </p:txBody>
      </p:sp>
      <p:sp>
        <p:nvSpPr>
          <p:cNvPr id="5" name="Slide Number Placeholder 4"/>
          <p:cNvSpPr>
            <a:spLocks noGrp="1"/>
          </p:cNvSpPr>
          <p:nvPr>
            <p:ph type="sldNum" sz="quarter" idx="11"/>
          </p:nvPr>
        </p:nvSpPr>
        <p:spPr/>
        <p:txBody>
          <a:bodyPr/>
          <a:lstStyle/>
          <a:p>
            <a:pPr>
              <a:defRPr/>
            </a:pPr>
            <a:fld id="{DDEF4E5A-DF24-480B-ADD8-B3A918B0AB4B}" type="slidenum">
              <a:rPr lang="en-US" smtClean="0"/>
              <a:pPr>
                <a:defRPr/>
              </a:pPr>
              <a:t>3</a:t>
            </a:fld>
            <a:endParaRPr lang="en-US"/>
          </a:p>
        </p:txBody>
      </p:sp>
    </p:spTree>
    <p:extLst>
      <p:ext uri="{BB962C8B-B14F-4D97-AF65-F5344CB8AC3E}">
        <p14:creationId xmlns:p14="http://schemas.microsoft.com/office/powerpoint/2010/main" val="51883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greenfields</a:t>
            </a:r>
            <a:r>
              <a:rPr lang="en-US" sz="1200" kern="1200" baseline="0" dirty="0" smtClean="0">
                <a:solidFill>
                  <a:schemeClr val="tx1"/>
                </a:solidFill>
                <a:latin typeface="+mn-lt"/>
                <a:ea typeface="+mn-ea"/>
                <a:cs typeface="+mn-cs"/>
              </a:rPr>
              <a:t> scenario</a:t>
            </a:r>
            <a:r>
              <a:rPr lang="en-US" sz="1200" kern="1200" dirty="0" smtClean="0">
                <a:solidFill>
                  <a:schemeClr val="tx1"/>
                </a:solidFill>
                <a:latin typeface="+mn-lt"/>
                <a:ea typeface="+mn-ea"/>
                <a:cs typeface="+mn-cs"/>
              </a:rPr>
              <a:t>, you can live the disciplines of TDD.  The power is yours!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You’re working with an existing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codebase which is untested</a:t>
            </a:r>
          </a:p>
          <a:p>
            <a:r>
              <a:rPr lang="en-US" sz="1200" kern="1200" dirty="0" smtClean="0">
                <a:solidFill>
                  <a:schemeClr val="tx1"/>
                </a:solidFill>
                <a:latin typeface="+mn-lt"/>
                <a:ea typeface="+mn-ea"/>
                <a:cs typeface="+mn-cs"/>
              </a:rPr>
              <a:t>You’re starting a new project from scratch</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Any other scenario, you don’t have to make any decisions.  If you have testing set up all</a:t>
            </a:r>
            <a:r>
              <a:rPr lang="en-US" sz="1200" kern="1200" baseline="0" dirty="0" smtClean="0">
                <a:solidFill>
                  <a:schemeClr val="tx1"/>
                </a:solidFill>
                <a:latin typeface="+mn-lt"/>
                <a:ea typeface="+mn-ea"/>
                <a:cs typeface="+mn-cs"/>
              </a:rPr>
              <a:t> the way t</a:t>
            </a:r>
            <a:r>
              <a:rPr lang="en-US" sz="1200" kern="1200" dirty="0" smtClean="0">
                <a:solidFill>
                  <a:schemeClr val="tx1"/>
                </a:solidFill>
                <a:latin typeface="+mn-lt"/>
                <a:ea typeface="+mn-ea"/>
                <a:cs typeface="+mn-cs"/>
              </a:rPr>
              <a:t>hrough running as part of your CI build process, I don’t care how much you dislike it, the right call is to stick with what you have that is working.  Working tests &gt;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What if your tests are so weak that they aren’t providing value/are so brittle that their maintenance is costing more than their value.  The</a:t>
            </a:r>
            <a:r>
              <a:rPr lang="en-US" sz="1200" kern="1200" baseline="0" dirty="0" smtClean="0">
                <a:solidFill>
                  <a:schemeClr val="tx1"/>
                </a:solidFill>
                <a:latin typeface="+mn-lt"/>
                <a:ea typeface="+mn-ea"/>
                <a:cs typeface="+mn-cs"/>
              </a:rPr>
              <a:t> main question I’d ask there is, when tests fail, are they because the actual requirements changed, or because an implementation detail changed.  If the problem is that the code is just volatile, that’s a fact of life.  If the tests are coupled to the implementation: i.e. unrelated changes break tests, you probably need to torch them and start over.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Quick poll: what’s more valuable, writing new code or deleting old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Tests are code, and have to be maintained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talk is mostly about bringing</a:t>
            </a:r>
            <a:r>
              <a:rPr lang="en-US" sz="1200" kern="1200" baseline="0" dirty="0" smtClean="0">
                <a:solidFill>
                  <a:schemeClr val="tx1"/>
                </a:solidFill>
                <a:latin typeface="+mn-lt"/>
                <a:ea typeface="+mn-ea"/>
                <a:cs typeface="+mn-cs"/>
              </a:rPr>
              <a:t> tests to an untested codebase,</a:t>
            </a:r>
            <a:r>
              <a:rPr lang="en-US" sz="1200" kern="1200" dirty="0" smtClean="0">
                <a:solidFill>
                  <a:schemeClr val="tx1"/>
                </a:solidFill>
                <a:latin typeface="+mn-lt"/>
                <a:ea typeface="+mn-ea"/>
                <a:cs typeface="+mn-cs"/>
              </a:rPr>
              <a:t> because I’m guessing we’ve all written some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and haven’t tested it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is also where you should start to think about your build process.  A testing framework is going to add a bunch of new dependencies, which means more places to break.  We’re </a:t>
            </a:r>
            <a:r>
              <a:rPr lang="en-US" sz="1200" kern="1200" baseline="0" dirty="0" err="1" smtClean="0">
                <a:solidFill>
                  <a:schemeClr val="tx1"/>
                </a:solidFill>
                <a:latin typeface="+mn-lt"/>
                <a:ea typeface="+mn-ea"/>
                <a:cs typeface="+mn-cs"/>
              </a:rPr>
              <a:t>gonna</a:t>
            </a:r>
            <a:r>
              <a:rPr lang="en-US" sz="1200" kern="1200" baseline="0" dirty="0" smtClean="0">
                <a:solidFill>
                  <a:schemeClr val="tx1"/>
                </a:solidFill>
                <a:latin typeface="+mn-lt"/>
                <a:ea typeface="+mn-ea"/>
                <a:cs typeface="+mn-cs"/>
              </a:rPr>
              <a:t> come back to this in a bit, but take a second to think about it.</a:t>
            </a:r>
            <a:endParaRPr lang="en-US" sz="1200" kern="1200" dirty="0" smtClean="0">
              <a:solidFill>
                <a:schemeClr val="tx1"/>
              </a:solidFill>
              <a:latin typeface="+mn-lt"/>
              <a:ea typeface="+mn-ea"/>
              <a:cs typeface="+mn-cs"/>
            </a:endParaRPr>
          </a:p>
          <a:p>
            <a:pPr eaLnBrk="1" hangingPunct="1"/>
            <a:endParaRPr lang="en-US" baseline="0" dirty="0" smtClean="0"/>
          </a:p>
        </p:txBody>
      </p:sp>
      <p:sp>
        <p:nvSpPr>
          <p:cNvPr id="2" name="Footer Placeholder 1"/>
          <p:cNvSpPr>
            <a:spLocks noGrp="1"/>
          </p:cNvSpPr>
          <p:nvPr>
            <p:ph type="ftr" sz="quarter" idx="10"/>
          </p:nvPr>
        </p:nvSpPr>
        <p:spPr/>
        <p:txBody>
          <a:bodyPr/>
          <a:lstStyle/>
          <a:p>
            <a:pPr>
              <a:defRPr/>
            </a:pPr>
            <a:r>
              <a:rPr lang="en-US" smtClean="0"/>
              <a:t>© 2008-2014 Improving Enterprises, Inc.</a:t>
            </a:r>
            <a:endParaRPr lang="en-US"/>
          </a:p>
        </p:txBody>
      </p:sp>
      <p:sp>
        <p:nvSpPr>
          <p:cNvPr id="3" name="Slide Number Placeholder 2"/>
          <p:cNvSpPr>
            <a:spLocks noGrp="1"/>
          </p:cNvSpPr>
          <p:nvPr>
            <p:ph type="sldNum" sz="quarter" idx="11"/>
          </p:nvPr>
        </p:nvSpPr>
        <p:spPr/>
        <p:txBody>
          <a:bodyPr/>
          <a:lstStyle/>
          <a:p>
            <a:pPr>
              <a:defRPr/>
            </a:pPr>
            <a:fld id="{DDEF4E5A-DF24-480B-ADD8-B3A918B0AB4B}" type="slidenum">
              <a:rPr lang="en-US" smtClean="0"/>
              <a:pPr>
                <a:defRPr/>
              </a:pPr>
              <a:t>4</a:t>
            </a:fld>
            <a:endParaRPr lang="en-US"/>
          </a:p>
        </p:txBody>
      </p:sp>
    </p:spTree>
    <p:extLst>
      <p:ext uri="{BB962C8B-B14F-4D97-AF65-F5344CB8AC3E}">
        <p14:creationId xmlns:p14="http://schemas.microsoft.com/office/powerpoint/2010/main" val="957966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r>
              <a:rPr lang="en-US" sz="1200" kern="1200" dirty="0" smtClean="0">
                <a:solidFill>
                  <a:schemeClr val="tx1"/>
                </a:solidFill>
                <a:latin typeface="+mn-lt"/>
                <a:ea typeface="+mn-ea"/>
                <a:cs typeface="+mn-cs"/>
              </a:rPr>
              <a:t>So there’s a few ways you can work when it comes to identifying where to start testing.  </a:t>
            </a:r>
          </a:p>
          <a:p>
            <a:r>
              <a:rPr lang="en-US" sz="1200" kern="1200" dirty="0" smtClean="0">
                <a:solidFill>
                  <a:schemeClr val="tx1"/>
                </a:solidFill>
                <a:latin typeface="+mn-lt"/>
                <a:ea typeface="+mn-ea"/>
                <a:cs typeface="+mn-cs"/>
              </a:rPr>
              <a:t> Look for the most dangerous parts of your codebase.  You </a:t>
            </a:r>
            <a:r>
              <a:rPr lang="en-US" sz="1200" kern="1200" dirty="0" err="1" smtClean="0">
                <a:solidFill>
                  <a:schemeClr val="tx1"/>
                </a:solidFill>
                <a:latin typeface="+mn-lt"/>
                <a:ea typeface="+mn-ea"/>
                <a:cs typeface="+mn-cs"/>
              </a:rPr>
              <a:t>kinda</a:t>
            </a:r>
            <a:r>
              <a:rPr lang="en-US" sz="1200" kern="1200" dirty="0" smtClean="0">
                <a:solidFill>
                  <a:schemeClr val="tx1"/>
                </a:solidFill>
                <a:latin typeface="+mn-lt"/>
                <a:ea typeface="+mn-ea"/>
                <a:cs typeface="+mn-cs"/>
              </a:rPr>
              <a:t> know these right?  The pages that make you wince when you have to deal with them.  Positives: these tests provide the most value.  Drawback: These are very likely to be a giant pain to write, and combine it with the pain of setting up a testing framework from scratch, and you have a recipe for getting burnt out after working on it for two days and having nothing to show for yourself</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Look for the easiest things to test.  The pages with the fewest module dependencies.  Relatively straightforward models and the like.  Positive: you can generally get these done pretty easily.   Drawback: you finish them and after two days of work, you are staring at a test file that tests little to no business logic.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Look for the most stable code to test.  This is really more of a second dimension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consider along with degree of difficulty.  You</a:t>
            </a:r>
            <a:r>
              <a:rPr lang="en-US" sz="1200" kern="1200" baseline="0" dirty="0" smtClean="0">
                <a:solidFill>
                  <a:schemeClr val="tx1"/>
                </a:solidFill>
                <a:latin typeface="+mn-lt"/>
                <a:ea typeface="+mn-ea"/>
                <a:cs typeface="+mn-cs"/>
              </a:rPr>
              <a:t> really want to avoid writing a bunch of incredibly difficult tests that then immediately get invalidated next sprint.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Obviously you want to look for a unicorn, a module that includes significant, stable logic with a minimum number of dependencies.  Easier said than done, but in my experience this is crucial to the long term success of a testing initiative. </a:t>
            </a:r>
          </a:p>
          <a:p>
            <a:endParaRPr lang="en-US" sz="1200" kern="1200" baseline="0" dirty="0" smtClean="0">
              <a:solidFill>
                <a:schemeClr val="tx1"/>
              </a:solidFill>
              <a:latin typeface="+mn-lt"/>
              <a:ea typeface="+mn-ea"/>
              <a:cs typeface="+mn-cs"/>
            </a:endParaRPr>
          </a:p>
        </p:txBody>
      </p:sp>
      <p:sp>
        <p:nvSpPr>
          <p:cNvPr id="2" name="Footer Placeholder 1"/>
          <p:cNvSpPr>
            <a:spLocks noGrp="1"/>
          </p:cNvSpPr>
          <p:nvPr>
            <p:ph type="ftr" sz="quarter" idx="10"/>
          </p:nvPr>
        </p:nvSpPr>
        <p:spPr/>
        <p:txBody>
          <a:bodyPr/>
          <a:lstStyle/>
          <a:p>
            <a:pPr>
              <a:defRPr/>
            </a:pPr>
            <a:r>
              <a:rPr lang="en-US" smtClean="0"/>
              <a:t>© 2008-2014 Improving Enterprises, Inc.</a:t>
            </a:r>
            <a:endParaRPr lang="en-US"/>
          </a:p>
        </p:txBody>
      </p:sp>
      <p:sp>
        <p:nvSpPr>
          <p:cNvPr id="3" name="Slide Number Placeholder 2"/>
          <p:cNvSpPr>
            <a:spLocks noGrp="1"/>
          </p:cNvSpPr>
          <p:nvPr>
            <p:ph type="sldNum" sz="quarter" idx="11"/>
          </p:nvPr>
        </p:nvSpPr>
        <p:spPr/>
        <p:txBody>
          <a:bodyPr/>
          <a:lstStyle/>
          <a:p>
            <a:pPr>
              <a:defRPr/>
            </a:pPr>
            <a:fld id="{DDEF4E5A-DF24-480B-ADD8-B3A918B0AB4B}" type="slidenum">
              <a:rPr lang="en-US" smtClean="0"/>
              <a:pPr>
                <a:defRPr/>
              </a:pPr>
              <a:t>5</a:t>
            </a:fld>
            <a:endParaRPr lang="en-US"/>
          </a:p>
        </p:txBody>
      </p:sp>
    </p:spTree>
    <p:extLst>
      <p:ext uri="{BB962C8B-B14F-4D97-AF65-F5344CB8AC3E}">
        <p14:creationId xmlns:p14="http://schemas.microsoft.com/office/powerpoint/2010/main" val="26466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a:t>
            </a:r>
            <a:r>
              <a:rPr lang="en-US" sz="1200" kern="1200" baseline="0" dirty="0" smtClean="0">
                <a:solidFill>
                  <a:schemeClr val="tx1"/>
                </a:solidFill>
                <a:latin typeface="+mn-lt"/>
                <a:ea typeface="+mn-ea"/>
                <a:cs typeface="+mn-cs"/>
              </a:rPr>
              <a:t> warning sign on ‘difficult to test’ in an AMD is a module without a constructor, or one that does a ton of work in the constructor.  </a:t>
            </a:r>
          </a:p>
          <a:p>
            <a:r>
              <a:rPr lang="en-US" sz="1200" kern="1200" baseline="0" dirty="0" smtClean="0">
                <a:solidFill>
                  <a:schemeClr val="tx1"/>
                </a:solidFill>
                <a:latin typeface="+mn-lt"/>
                <a:ea typeface="+mn-ea"/>
                <a:cs typeface="+mn-cs"/>
              </a:rPr>
              <a:t>We’re definitely going to go deep into handling jQuery/</a:t>
            </a:r>
            <a:r>
              <a:rPr lang="en-US" sz="1200" kern="1200" baseline="0" dirty="0" err="1" smtClean="0">
                <a:solidFill>
                  <a:schemeClr val="tx1"/>
                </a:solidFill>
                <a:latin typeface="+mn-lt"/>
                <a:ea typeface="+mn-ea"/>
                <a:cs typeface="+mn-cs"/>
              </a:rPr>
              <a:t>dom</a:t>
            </a:r>
            <a:r>
              <a:rPr lang="en-US" sz="1200" kern="1200" baseline="0" dirty="0" smtClean="0">
                <a:solidFill>
                  <a:schemeClr val="tx1"/>
                </a:solidFill>
                <a:latin typeface="+mn-lt"/>
                <a:ea typeface="+mn-ea"/>
                <a:cs typeface="+mn-cs"/>
              </a:rPr>
              <a:t> manipulation in tests in a later demo, but it’s an extra layer to worry about.  Similarly we’re going to demo testing both the success and failure conditions of </a:t>
            </a:r>
            <a:r>
              <a:rPr lang="en-US" sz="1200" kern="1200" baseline="0" dirty="0" err="1" smtClean="0">
                <a:solidFill>
                  <a:schemeClr val="tx1"/>
                </a:solidFill>
                <a:latin typeface="+mn-lt"/>
                <a:ea typeface="+mn-ea"/>
                <a:cs typeface="+mn-cs"/>
              </a:rPr>
              <a:t>ajax</a:t>
            </a:r>
            <a:r>
              <a:rPr lang="en-US" sz="1200" kern="1200" baseline="0" dirty="0" smtClean="0">
                <a:solidFill>
                  <a:schemeClr val="tx1"/>
                </a:solidFill>
                <a:latin typeface="+mn-lt"/>
                <a:ea typeface="+mn-ea"/>
                <a:cs typeface="+mn-cs"/>
              </a:rPr>
              <a:t> requests, but again, an extra step.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A good sign is clear, cohesive functions.   A knockout computed that does significant work is generally a great example.  There may not be a ton of value in a Full Name computed, but one that say, converts measurements.  For blinds for the </a:t>
            </a:r>
            <a:r>
              <a:rPr lang="en-US" sz="1200" kern="1200" baseline="0" dirty="0" err="1" smtClean="0">
                <a:solidFill>
                  <a:schemeClr val="tx1"/>
                </a:solidFill>
                <a:latin typeface="+mn-lt"/>
                <a:ea typeface="+mn-ea"/>
                <a:cs typeface="+mn-cs"/>
              </a:rPr>
              <a:t>ui</a:t>
            </a:r>
            <a:r>
              <a:rPr lang="en-US" sz="1200" kern="1200" baseline="0" dirty="0" smtClean="0">
                <a:solidFill>
                  <a:schemeClr val="tx1"/>
                </a:solidFill>
                <a:latin typeface="+mn-lt"/>
                <a:ea typeface="+mn-ea"/>
                <a:cs typeface="+mn-cs"/>
              </a:rPr>
              <a:t> we use two dropdowns, one for the whole inch, and one for fractions in eighths, but we obviously send a decimal back to the server.  That might be worth testing, just in case someone fat fingered the comparisons.  It was me.  Thankfully I noticed it, that would have been an incredibly embarrassing bug.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classic example of something to unit test is complex custom client side validation.  While these might be relatively volatile, they are (hopefully) satisfying the open/closed principle.  It’s actually my go to recommendation, depending on your implementation.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Also, much like any kind of testing, a good candidate is a scenario that you’ve written for but is really difficult to actually do on the page.  Ajax requests that check the error code are a great example.  Distinguishing between a 500 error you want to hide vs an unauthorized you want to alert the user about.</a:t>
            </a:r>
          </a:p>
          <a:p>
            <a:endParaRPr lang="en-US" sz="1200" kern="1200" baseline="0" dirty="0" smtClean="0">
              <a:solidFill>
                <a:schemeClr val="tx1"/>
              </a:solidFill>
              <a:latin typeface="+mn-lt"/>
              <a:ea typeface="+mn-ea"/>
              <a:cs typeface="+mn-cs"/>
            </a:endParaRPr>
          </a:p>
        </p:txBody>
      </p:sp>
      <p:sp>
        <p:nvSpPr>
          <p:cNvPr id="2" name="Footer Placeholder 1"/>
          <p:cNvSpPr>
            <a:spLocks noGrp="1"/>
          </p:cNvSpPr>
          <p:nvPr>
            <p:ph type="ftr" sz="quarter" idx="10"/>
          </p:nvPr>
        </p:nvSpPr>
        <p:spPr/>
        <p:txBody>
          <a:bodyPr/>
          <a:lstStyle/>
          <a:p>
            <a:pPr>
              <a:defRPr/>
            </a:pPr>
            <a:r>
              <a:rPr lang="en-US" smtClean="0"/>
              <a:t>© 2008-2014 Improving Enterprises, Inc.</a:t>
            </a:r>
            <a:endParaRPr lang="en-US"/>
          </a:p>
        </p:txBody>
      </p:sp>
      <p:sp>
        <p:nvSpPr>
          <p:cNvPr id="3" name="Slide Number Placeholder 2"/>
          <p:cNvSpPr>
            <a:spLocks noGrp="1"/>
          </p:cNvSpPr>
          <p:nvPr>
            <p:ph type="sldNum" sz="quarter" idx="11"/>
          </p:nvPr>
        </p:nvSpPr>
        <p:spPr/>
        <p:txBody>
          <a:bodyPr/>
          <a:lstStyle/>
          <a:p>
            <a:pPr>
              <a:defRPr/>
            </a:pPr>
            <a:fld id="{DDEF4E5A-DF24-480B-ADD8-B3A918B0AB4B}" type="slidenum">
              <a:rPr lang="en-US" smtClean="0"/>
              <a:pPr>
                <a:defRPr/>
              </a:pPr>
              <a:t>6</a:t>
            </a:fld>
            <a:endParaRPr lang="en-US"/>
          </a:p>
        </p:txBody>
      </p:sp>
    </p:spTree>
    <p:extLst>
      <p:ext uri="{BB962C8B-B14F-4D97-AF65-F5344CB8AC3E}">
        <p14:creationId xmlns:p14="http://schemas.microsoft.com/office/powerpoint/2010/main" val="230051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Now that we have a good idea of what we’re going to test, we can start getting to those exciting tooling decisions.</a:t>
            </a:r>
            <a:r>
              <a:rPr lang="en-US" sz="1200" kern="1200" baseline="0" dirty="0" smtClean="0">
                <a:solidFill>
                  <a:schemeClr val="tx1"/>
                </a:solidFill>
                <a:latin typeface="+mn-lt"/>
                <a:ea typeface="+mn-ea"/>
                <a:cs typeface="+mn-cs"/>
              </a:rPr>
              <a:t>  This is the fun stuff, you get to go to the great coffee shop of the internet (NPM) and start ordering drinks.  [That joke might sound super weird to some of you but </a:t>
            </a:r>
            <a:r>
              <a:rPr lang="en-US" sz="1200" kern="1200" baseline="0" dirty="0" err="1" smtClean="0">
                <a:solidFill>
                  <a:schemeClr val="tx1"/>
                </a:solidFill>
                <a:latin typeface="+mn-lt"/>
                <a:ea typeface="+mn-ea"/>
                <a:cs typeface="+mn-cs"/>
              </a:rPr>
              <a:t>javascript</a:t>
            </a:r>
            <a:r>
              <a:rPr lang="en-US" sz="1200" kern="1200" baseline="0" dirty="0" smtClean="0">
                <a:solidFill>
                  <a:schemeClr val="tx1"/>
                </a:solidFill>
                <a:latin typeface="+mn-lt"/>
                <a:ea typeface="+mn-ea"/>
                <a:cs typeface="+mn-cs"/>
              </a:rPr>
              <a:t> testing frameworks tend to be named after hot beverages]</a:t>
            </a:r>
            <a:endParaRPr lang="en-US" dirty="0"/>
          </a:p>
        </p:txBody>
      </p:sp>
      <p:sp>
        <p:nvSpPr>
          <p:cNvPr id="4" name="Footer Placeholder 3"/>
          <p:cNvSpPr>
            <a:spLocks noGrp="1"/>
          </p:cNvSpPr>
          <p:nvPr>
            <p:ph type="ftr" sz="quarter" idx="10"/>
          </p:nvPr>
        </p:nvSpPr>
        <p:spPr/>
        <p:txBody>
          <a:bodyPr/>
          <a:lstStyle/>
          <a:p>
            <a:pPr>
              <a:defRPr/>
            </a:pPr>
            <a:r>
              <a:rPr lang="en-US" smtClean="0"/>
              <a:t>© 2008-2014 Improving Enterprises, Inc.</a:t>
            </a:r>
            <a:endParaRPr lang="en-US"/>
          </a:p>
        </p:txBody>
      </p:sp>
      <p:sp>
        <p:nvSpPr>
          <p:cNvPr id="5" name="Slide Number Placeholder 4"/>
          <p:cNvSpPr>
            <a:spLocks noGrp="1"/>
          </p:cNvSpPr>
          <p:nvPr>
            <p:ph type="sldNum" sz="quarter" idx="11"/>
          </p:nvPr>
        </p:nvSpPr>
        <p:spPr/>
        <p:txBody>
          <a:bodyPr/>
          <a:lstStyle/>
          <a:p>
            <a:pPr>
              <a:defRPr/>
            </a:pPr>
            <a:fld id="{DDEF4E5A-DF24-480B-ADD8-B3A918B0AB4B}" type="slidenum">
              <a:rPr lang="en-US" smtClean="0"/>
              <a:pPr>
                <a:defRPr/>
              </a:pPr>
              <a:t>7</a:t>
            </a:fld>
            <a:endParaRPr lang="en-US"/>
          </a:p>
        </p:txBody>
      </p:sp>
    </p:spTree>
    <p:extLst>
      <p:ext uri="{BB962C8B-B14F-4D97-AF65-F5344CB8AC3E}">
        <p14:creationId xmlns:p14="http://schemas.microsoft.com/office/powerpoint/2010/main" val="67894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pPr eaLnBrk="1" hangingPunct="1"/>
            <a:r>
              <a:rPr lang="en-US" baseline="0" noProof="0" dirty="0" smtClean="0"/>
              <a:t>This might look intimidating but many of the tools out there hit one or more of these.  For example, Tap for </a:t>
            </a:r>
            <a:r>
              <a:rPr lang="en-US" baseline="0" noProof="0" dirty="0" err="1" smtClean="0"/>
              <a:t>NodeJS</a:t>
            </a:r>
            <a:r>
              <a:rPr lang="en-US" baseline="0" noProof="0" dirty="0" smtClean="0"/>
              <a:t> hits almost all of them, plus code coverage.  That</a:t>
            </a:r>
            <a:r>
              <a:rPr lang="uk-UA" baseline="0" noProof="0" dirty="0" smtClean="0"/>
              <a:t>’</a:t>
            </a:r>
            <a:r>
              <a:rPr lang="en-US" baseline="0" noProof="0" dirty="0" smtClean="0"/>
              <a:t>s a bit of a spoiler for suggestions.  The names in parentheses are the ones that we’ll be using in the demos.  Anybody with experience or a strong opinion on these tools feel free to jump in here.  There’s more options for each of these than anybody could ever test out themselves.  This is very much a personal preference, we can talk a little bit about the tradeoffs and things to look for, but your choice of framework is really unlikely to have much impact on the overall success or failure of your testing.</a:t>
            </a:r>
          </a:p>
          <a:p>
            <a:pPr eaLnBrk="1" hangingPunct="1"/>
            <a:endParaRPr lang="en-US" baseline="0" noProof="0" dirty="0" smtClean="0"/>
          </a:p>
          <a:p>
            <a:pPr eaLnBrk="1" hangingPunct="1"/>
            <a:r>
              <a:rPr lang="en-US" baseline="0" noProof="0" dirty="0" smtClean="0"/>
              <a:t>Holy Wars!  Who thinks its ok, in the context of a test framework, to prototype Object?  Well </a:t>
            </a:r>
            <a:r>
              <a:rPr lang="en-US" baseline="0" noProof="0" dirty="0" err="1" smtClean="0"/>
              <a:t>should.js</a:t>
            </a:r>
            <a:r>
              <a:rPr lang="en-US" baseline="0" noProof="0" dirty="0" smtClean="0"/>
              <a:t> does that, as do many other assertion libraries.  If that</a:t>
            </a:r>
            <a:r>
              <a:rPr lang="uk-UA" baseline="0" noProof="0" dirty="0" smtClean="0"/>
              <a:t>’</a:t>
            </a:r>
            <a:r>
              <a:rPr lang="en-US" baseline="0" noProof="0" dirty="0" err="1" smtClean="0"/>
              <a:t>ss</a:t>
            </a:r>
            <a:r>
              <a:rPr lang="en-US" baseline="0" noProof="0" dirty="0" smtClean="0"/>
              <a:t> something you care about, go for it</a:t>
            </a:r>
          </a:p>
          <a:p>
            <a:pPr eaLnBrk="1" hangingPunct="1"/>
            <a:r>
              <a:rPr lang="en-US" baseline="0" noProof="0" dirty="0" smtClean="0"/>
              <a:t>Testing Framework – This is the framework for the test structure/organization.  They’re all pretty darn simple.  Mocha/jasmine/tap are some big examples.  </a:t>
            </a:r>
          </a:p>
          <a:p>
            <a:pPr eaLnBrk="1" hangingPunct="1"/>
            <a:endParaRPr lang="en-US" baseline="0" noProof="0" dirty="0" smtClean="0"/>
          </a:p>
          <a:p>
            <a:pPr eaLnBrk="1" hangingPunct="1"/>
            <a:r>
              <a:rPr lang="en-US" baseline="0" noProof="0" dirty="0" smtClean="0"/>
              <a:t>Assertion Library – this split is kind of handy.  For example Chai works with anything and actually supports should, expect, and assert language.  That can be a mixed bag though, how many people are on a team where everyone is in complete agreement on how tests should be named?  How much would it annoy you to see multiple assertion syntaxes in the same test file?  </a:t>
            </a:r>
          </a:p>
          <a:p>
            <a:pPr eaLnBrk="1" hangingPunct="1"/>
            <a:endParaRPr lang="en-US" baseline="0" noProof="0" dirty="0" smtClean="0"/>
          </a:p>
          <a:p>
            <a:pPr eaLnBrk="1" hangingPunct="1"/>
            <a:r>
              <a:rPr lang="en-US" baseline="0" noProof="0" dirty="0" smtClean="0"/>
              <a:t>Test runner – Exactly what it sounds like.  Karma, Wallaby, and Chutzpah are all prominent examples, some more fun to say than others.   I use mocha-</a:t>
            </a:r>
            <a:r>
              <a:rPr lang="en-US" baseline="0" noProof="0" dirty="0" err="1" smtClean="0"/>
              <a:t>phantomjs</a:t>
            </a:r>
            <a:r>
              <a:rPr lang="en-US" baseline="0" noProof="0" dirty="0" smtClean="0"/>
              <a:t> in our demos.  I’ve heard amazing things about Wallaby but it costs a surprisingly large amount of money and I’m a very cheap man, as you’ll soon see from the fact that I’m using </a:t>
            </a:r>
            <a:r>
              <a:rPr lang="en-US" baseline="0" noProof="0" dirty="0" err="1" smtClean="0"/>
              <a:t>virtuabox</a:t>
            </a:r>
            <a:r>
              <a:rPr lang="en-US" baseline="0" noProof="0" dirty="0" smtClean="0"/>
              <a:t> for my VM.  It’s main claim to fame is that because it handles code coverage, it watches and re-runs only the applicable tests whenever you change your </a:t>
            </a:r>
            <a:r>
              <a:rPr lang="en-US" baseline="0" noProof="0" dirty="0" err="1" smtClean="0"/>
              <a:t>javascript</a:t>
            </a:r>
            <a:r>
              <a:rPr lang="en-US" baseline="0" noProof="0" dirty="0" smtClean="0"/>
              <a:t>.  Also hooks into every IDE you can imagine.  </a:t>
            </a:r>
          </a:p>
          <a:p>
            <a:pPr eaLnBrk="1" hangingPunct="1"/>
            <a:endParaRPr lang="en-US" baseline="0" noProof="0" dirty="0" smtClean="0"/>
          </a:p>
          <a:p>
            <a:pPr eaLnBrk="1" hangingPunct="1"/>
            <a:r>
              <a:rPr lang="en-US" baseline="0" noProof="0" dirty="0" smtClean="0"/>
              <a:t>Output Reporter – this you want to mainly look at what integrates with your build process.  If you’re using </a:t>
            </a:r>
            <a:r>
              <a:rPr lang="en-US" baseline="0" noProof="0" dirty="0" err="1" smtClean="0"/>
              <a:t>teamcity</a:t>
            </a:r>
            <a:r>
              <a:rPr lang="en-US" baseline="0" noProof="0" dirty="0" smtClean="0"/>
              <a:t>, for example, you definitely want to verify that whatever tools you use can output in a TC friendly way.</a:t>
            </a:r>
          </a:p>
          <a:p>
            <a:pPr eaLnBrk="1" hangingPunct="1"/>
            <a:endParaRPr lang="en-US" baseline="0" noProof="0" dirty="0" smtClean="0"/>
          </a:p>
          <a:p>
            <a:pPr eaLnBrk="1" hangingPunct="1"/>
            <a:r>
              <a:rPr lang="en-US" baseline="0" noProof="0" dirty="0" smtClean="0"/>
              <a:t>Spy/Mock – you can totally get away without this to be honest.  </a:t>
            </a:r>
            <a:r>
              <a:rPr lang="en-US" baseline="0" noProof="0" dirty="0" err="1" smtClean="0"/>
              <a:t>Javascript</a:t>
            </a:r>
            <a:r>
              <a:rPr lang="en-US" baseline="0" noProof="0" dirty="0" smtClean="0"/>
              <a:t> is such a flexible language that, especially if your scripting-</a:t>
            </a:r>
            <a:r>
              <a:rPr lang="en-US" baseline="0" noProof="0" dirty="0" err="1" smtClean="0"/>
              <a:t>fu</a:t>
            </a:r>
            <a:r>
              <a:rPr lang="en-US" baseline="0" noProof="0" dirty="0" smtClean="0"/>
              <a:t> is strong, you can do a lot without a specific library.  But it’s easier and why reinvent the wheel?</a:t>
            </a:r>
          </a:p>
          <a:p>
            <a:pPr eaLnBrk="1" hangingPunct="1"/>
            <a:endParaRPr lang="en-US" baseline="0" noProof="0" dirty="0" smtClean="0"/>
          </a:p>
          <a:p>
            <a:pPr eaLnBrk="1" hangingPunct="1"/>
            <a:r>
              <a:rPr lang="en-US" baseline="0" noProof="0" dirty="0" smtClean="0"/>
              <a:t>AMD Injector – this is a huge one, and a huge problem with testing AMD modules.  Once teams move to an AMD pattern they tend to go a little crazy and everything you want to test suddenly has a ton of dependencies on other modules.  With a DI program, you can trick require calls into returning a simple shim.  </a:t>
            </a:r>
          </a:p>
          <a:p>
            <a:pPr eaLnBrk="1" hangingPunct="1"/>
            <a:endParaRPr lang="en-US" baseline="0" noProof="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This is a lot of info, but I wanted to at least go over tooling before we got into the live demo.  One note: </a:t>
            </a:r>
            <a:r>
              <a:rPr lang="en-US" sz="1200" kern="1200" dirty="0" smtClean="0">
                <a:solidFill>
                  <a:schemeClr val="tx1"/>
                </a:solidFill>
                <a:latin typeface="+mn-lt"/>
                <a:ea typeface="+mn-ea"/>
                <a:cs typeface="+mn-cs"/>
              </a:rPr>
              <a:t>Code coverage - It’s really difficult in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You can blame the language for being so flexible, or you could blame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developers for not caring enough.</a:t>
            </a:r>
          </a:p>
          <a:p>
            <a:pPr eaLnBrk="1" hangingPunct="1"/>
            <a:endParaRPr lang="en-US" baseline="0" noProof="0" dirty="0" smtClean="0"/>
          </a:p>
        </p:txBody>
      </p:sp>
      <p:sp>
        <p:nvSpPr>
          <p:cNvPr id="2" name="Footer Placeholder 1"/>
          <p:cNvSpPr>
            <a:spLocks noGrp="1"/>
          </p:cNvSpPr>
          <p:nvPr>
            <p:ph type="ftr" sz="quarter" idx="10"/>
          </p:nvPr>
        </p:nvSpPr>
        <p:spPr/>
        <p:txBody>
          <a:bodyPr/>
          <a:lstStyle/>
          <a:p>
            <a:pPr>
              <a:defRPr/>
            </a:pPr>
            <a:r>
              <a:rPr lang="en-US" smtClean="0"/>
              <a:t>© 2008-2014 Improving Enterprises, Inc.</a:t>
            </a:r>
            <a:endParaRPr lang="en-US"/>
          </a:p>
        </p:txBody>
      </p:sp>
      <p:sp>
        <p:nvSpPr>
          <p:cNvPr id="3" name="Slide Number Placeholder 2"/>
          <p:cNvSpPr>
            <a:spLocks noGrp="1"/>
          </p:cNvSpPr>
          <p:nvPr>
            <p:ph type="sldNum" sz="quarter" idx="11"/>
          </p:nvPr>
        </p:nvSpPr>
        <p:spPr/>
        <p:txBody>
          <a:bodyPr/>
          <a:lstStyle/>
          <a:p>
            <a:pPr>
              <a:defRPr/>
            </a:pPr>
            <a:fld id="{DDEF4E5A-DF24-480B-ADD8-B3A918B0AB4B}" type="slidenum">
              <a:rPr lang="en-US" smtClean="0"/>
              <a:pPr>
                <a:defRPr/>
              </a:pPr>
              <a:t>8</a:t>
            </a:fld>
            <a:endParaRPr lang="en-US"/>
          </a:p>
        </p:txBody>
      </p:sp>
    </p:spTree>
    <p:extLst>
      <p:ext uri="{BB962C8B-B14F-4D97-AF65-F5344CB8AC3E}">
        <p14:creationId xmlns:p14="http://schemas.microsoft.com/office/powerpoint/2010/main" val="187082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[Run tests</a:t>
            </a:r>
            <a:r>
              <a:rPr lang="en-US" baseline="0" dirty="0" smtClean="0"/>
              <a:t> through </a:t>
            </a:r>
            <a:r>
              <a:rPr lang="en-US" baseline="0" dirty="0" err="1" smtClean="0"/>
              <a:t>psake</a:t>
            </a:r>
            <a:r>
              <a:rPr lang="en-US" baseline="0" dirty="0" smtClean="0"/>
              <a:t> -&gt; </a:t>
            </a:r>
            <a:r>
              <a:rPr lang="en-US" baseline="0" dirty="0" err="1" smtClean="0"/>
              <a:t>testrunner.html</a:t>
            </a:r>
            <a:r>
              <a:rPr lang="en-US" baseline="0" dirty="0" smtClean="0"/>
              <a:t> -&gt; require </a:t>
            </a:r>
            <a:r>
              <a:rPr lang="en-US" baseline="0" dirty="0" err="1" smtClean="0"/>
              <a:t>config</a:t>
            </a:r>
            <a:r>
              <a:rPr lang="en-US" baseline="0" dirty="0" smtClean="0"/>
              <a:t> -&gt;  cart view model tests</a:t>
            </a:r>
            <a:endParaRPr lang="en-US" dirty="0" smtClean="0"/>
          </a:p>
          <a:p>
            <a:r>
              <a:rPr lang="en-US" dirty="0" err="1" smtClean="0"/>
              <a:t>Javascript</a:t>
            </a:r>
            <a:r>
              <a:rPr lang="en-US" baseline="0" dirty="0" smtClean="0"/>
              <a:t> tests are fast</a:t>
            </a:r>
            <a:endParaRPr lang="en-US" dirty="0"/>
          </a:p>
        </p:txBody>
      </p:sp>
      <p:sp>
        <p:nvSpPr>
          <p:cNvPr id="4" name="Footer Placeholder 3"/>
          <p:cNvSpPr>
            <a:spLocks noGrp="1"/>
          </p:cNvSpPr>
          <p:nvPr>
            <p:ph type="ftr" sz="quarter" idx="10"/>
          </p:nvPr>
        </p:nvSpPr>
        <p:spPr/>
        <p:txBody>
          <a:bodyPr/>
          <a:lstStyle/>
          <a:p>
            <a:pPr>
              <a:defRPr/>
            </a:pPr>
            <a:r>
              <a:rPr lang="en-US" smtClean="0"/>
              <a:t>© 2008-2014 Improving Enterprises, Inc.</a:t>
            </a:r>
            <a:endParaRPr lang="en-US"/>
          </a:p>
        </p:txBody>
      </p:sp>
      <p:sp>
        <p:nvSpPr>
          <p:cNvPr id="5" name="Slide Number Placeholder 4"/>
          <p:cNvSpPr>
            <a:spLocks noGrp="1"/>
          </p:cNvSpPr>
          <p:nvPr>
            <p:ph type="sldNum" sz="quarter" idx="11"/>
          </p:nvPr>
        </p:nvSpPr>
        <p:spPr/>
        <p:txBody>
          <a:bodyPr/>
          <a:lstStyle/>
          <a:p>
            <a:pPr>
              <a:defRPr/>
            </a:pPr>
            <a:fld id="{DDEF4E5A-DF24-480B-ADD8-B3A918B0AB4B}" type="slidenum">
              <a:rPr lang="en-US" smtClean="0"/>
              <a:pPr>
                <a:defRPr/>
              </a:pPr>
              <a:t>9</a:t>
            </a:fld>
            <a:endParaRPr lang="en-US"/>
          </a:p>
        </p:txBody>
      </p:sp>
    </p:spTree>
    <p:extLst>
      <p:ext uri="{BB962C8B-B14F-4D97-AF65-F5344CB8AC3E}">
        <p14:creationId xmlns:p14="http://schemas.microsoft.com/office/powerpoint/2010/main" val="857208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36576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BEF586D3-2CD0-5047-A6B8-EBE8BDCD688A}" type="datetimeFigureOut">
              <a:rPr lang="en-US" smtClean="0"/>
              <a:t>4/19/16</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ADB9EB5D-0597-8140-BBD9-A27280C83D72}" type="slidenum">
              <a:rPr lang="en-US" smtClean="0"/>
              <a:t>‹#›</a:t>
            </a:fld>
            <a:endParaRPr lang="en-US"/>
          </a:p>
        </p:txBody>
      </p:sp>
      <p:sp>
        <p:nvSpPr>
          <p:cNvPr id="5" name="Rectangle 4"/>
          <p:cNvSpPr/>
          <p:nvPr userDrawn="1"/>
        </p:nvSpPr>
        <p:spPr>
          <a:xfrm>
            <a:off x="0" y="2"/>
            <a:ext cx="9144000" cy="1349237"/>
          </a:xfrm>
          <a:prstGeom prst="rect">
            <a:avLst/>
          </a:prstGeom>
          <a:solidFill>
            <a:srgbClr val="1F206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white-logo.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425" y="199377"/>
            <a:ext cx="2750180" cy="886571"/>
          </a:xfrm>
          <a:prstGeom prst="rect">
            <a:avLst/>
          </a:prstGeom>
        </p:spPr>
      </p:pic>
      <p:pic>
        <p:nvPicPr>
          <p:cNvPr id="10" name="Picture 9" descr="splat-quality.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84351" y="4293637"/>
            <a:ext cx="912664"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586D3-2CD0-5047-A6B8-EBE8BDCD688A}" type="datetimeFigureOut">
              <a:rPr lang="en-US" smtClean="0"/>
              <a:t>4/19/16</a:t>
            </a:fld>
            <a:endParaRPr lang="en-US"/>
          </a:p>
        </p:txBody>
      </p:sp>
      <p:sp>
        <p:nvSpPr>
          <p:cNvPr id="6" name="Slide Number Placeholder 5"/>
          <p:cNvSpPr>
            <a:spLocks noGrp="1"/>
          </p:cNvSpPr>
          <p:nvPr>
            <p:ph type="sldNum" sz="quarter" idx="12"/>
          </p:nvPr>
        </p:nvSpPr>
        <p:spPr/>
        <p:txBody>
          <a:bodyPr/>
          <a:lstStyle/>
          <a:p>
            <a:fld id="{ADB9EB5D-0597-8140-BBD9-A27280C83D72}"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586D3-2CD0-5047-A6B8-EBE8BDCD688A}" type="datetimeFigureOut">
              <a:rPr lang="en-US" smtClean="0"/>
              <a:t>4/19/16</a:t>
            </a:fld>
            <a:endParaRPr lang="en-US"/>
          </a:p>
        </p:txBody>
      </p:sp>
      <p:sp>
        <p:nvSpPr>
          <p:cNvPr id="6" name="Slide Number Placeholder 5"/>
          <p:cNvSpPr>
            <a:spLocks noGrp="1"/>
          </p:cNvSpPr>
          <p:nvPr>
            <p:ph type="sldNum" sz="quarter" idx="12"/>
          </p:nvPr>
        </p:nvSpPr>
        <p:spPr/>
        <p:txBody>
          <a:bodyPr/>
          <a:lstStyle/>
          <a:p>
            <a:fld id="{ADB9EB5D-0597-8140-BBD9-A27280C83D72}"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text slide title</a:t>
            </a:r>
            <a:endParaRPr lang="en-US" dirty="0"/>
          </a:p>
        </p:txBody>
      </p:sp>
      <p:sp>
        <p:nvSpPr>
          <p:cNvPr id="5" name="Footer Placeholder 4"/>
          <p:cNvSpPr>
            <a:spLocks noGrp="1"/>
          </p:cNvSpPr>
          <p:nvPr>
            <p:ph type="ftr" sz="quarter" idx="11"/>
          </p:nvPr>
        </p:nvSpPr>
        <p:spPr>
          <a:xfrm>
            <a:off x="457200" y="4972463"/>
            <a:ext cx="3886200" cy="96012"/>
          </a:xfrm>
          <a:prstGeom prst="rect">
            <a:avLst/>
          </a:prstGeom>
        </p:spPr>
        <p:txBody>
          <a:bodyPr/>
          <a:lstStyle/>
          <a:p>
            <a:r>
              <a:rPr lang="en-US" smtClean="0"/>
              <a:t>Agile Product Owner v1.1</a:t>
            </a:r>
            <a:endParaRPr lang="en-US" dirty="0"/>
          </a:p>
        </p:txBody>
      </p:sp>
      <p:sp>
        <p:nvSpPr>
          <p:cNvPr id="6" name="Slide Number Placeholder 5"/>
          <p:cNvSpPr>
            <a:spLocks noGrp="1"/>
          </p:cNvSpPr>
          <p:nvPr>
            <p:ph type="sldNum" sz="quarter" idx="12"/>
          </p:nvPr>
        </p:nvSpPr>
        <p:spPr/>
        <p:txBody>
          <a:bodyPr/>
          <a:lstStyle/>
          <a:p>
            <a:fld id="{9E3C471D-FB94-43E4-8DFD-966A05A84658}" type="slidenum">
              <a:rPr lang="en-US" smtClean="0"/>
              <a:pPr/>
              <a:t>‹#›</a:t>
            </a:fld>
            <a:endParaRPr lang="en-US" dirty="0"/>
          </a:p>
        </p:txBody>
      </p:sp>
      <p:sp>
        <p:nvSpPr>
          <p:cNvPr id="16" name="Date Placeholder 15"/>
          <p:cNvSpPr>
            <a:spLocks noGrp="1"/>
          </p:cNvSpPr>
          <p:nvPr>
            <p:ph type="dt" sz="half" idx="14"/>
          </p:nvPr>
        </p:nvSpPr>
        <p:spPr/>
        <p:txBody>
          <a:bodyPr/>
          <a:lstStyle/>
          <a:p>
            <a:r>
              <a:rPr lang="en-US" smtClean="0"/>
              <a:t>12/19/2013</a:t>
            </a:r>
            <a:endParaRPr lang="en-US" dirty="0"/>
          </a:p>
        </p:txBody>
      </p:sp>
      <p:cxnSp>
        <p:nvCxnSpPr>
          <p:cNvPr id="9" name="Straight Connector 8"/>
          <p:cNvCxnSpPr/>
          <p:nvPr/>
        </p:nvCxnSpPr>
        <p:spPr>
          <a:xfrm>
            <a:off x="455616" y="1006673"/>
            <a:ext cx="8232775" cy="1191"/>
          </a:xfrm>
          <a:prstGeom prst="line">
            <a:avLst/>
          </a:prstGeom>
          <a:ln w="6350">
            <a:solidFill>
              <a:srgbClr val="0078D2"/>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5"/>
          </p:nvPr>
        </p:nvSpPr>
        <p:spPr>
          <a:xfrm>
            <a:off x="457203" y="1303020"/>
            <a:ext cx="8232775" cy="3257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784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586D3-2CD0-5047-A6B8-EBE8BDCD688A}" type="datetimeFigureOut">
              <a:rPr lang="en-US" smtClean="0"/>
              <a:t>4/19/16</a:t>
            </a:fld>
            <a:endParaRPr lang="en-US"/>
          </a:p>
        </p:txBody>
      </p:sp>
      <p:sp>
        <p:nvSpPr>
          <p:cNvPr id="6" name="Slide Number Placeholder 5"/>
          <p:cNvSpPr>
            <a:spLocks noGrp="1"/>
          </p:cNvSpPr>
          <p:nvPr>
            <p:ph type="sldNum" sz="quarter" idx="12"/>
          </p:nvPr>
        </p:nvSpPr>
        <p:spPr/>
        <p:txBody>
          <a:bodyPr/>
          <a:lstStyle/>
          <a:p>
            <a:fld id="{ADB9EB5D-0597-8140-BBD9-A27280C83D72}" type="slidenum">
              <a:rPr lang="en-US" smtClean="0"/>
              <a:t>‹#›</a:t>
            </a:fld>
            <a:endParaRPr lang="en-US"/>
          </a:p>
        </p:txBody>
      </p:sp>
      <p:pic>
        <p:nvPicPr>
          <p:cNvPr id="9" name="Picture 8" descr="splat-qualit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768" y="4676941"/>
            <a:ext cx="496125" cy="395381"/>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3708427"/>
            <a:ext cx="9144000" cy="1435075"/>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36576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586D3-2CD0-5047-A6B8-EBE8BDCD688A}" type="datetimeFigureOut">
              <a:rPr lang="en-US" smtClean="0"/>
              <a:t>4/19/16</a:t>
            </a:fld>
            <a:endParaRPr lang="en-US"/>
          </a:p>
        </p:txBody>
      </p:sp>
      <p:sp>
        <p:nvSpPr>
          <p:cNvPr id="6" name="Slide Number Placeholder 5"/>
          <p:cNvSpPr>
            <a:spLocks noGrp="1"/>
          </p:cNvSpPr>
          <p:nvPr>
            <p:ph type="sldNum" sz="quarter" idx="12"/>
          </p:nvPr>
        </p:nvSpPr>
        <p:spPr/>
        <p:txBody>
          <a:bodyPr/>
          <a:lstStyle/>
          <a:p>
            <a:fld id="{ADB9EB5D-0597-8140-BBD9-A27280C83D72}" type="slidenum">
              <a:rPr lang="en-US" smtClean="0"/>
              <a:t>‹#›</a:t>
            </a:fld>
            <a:endParaRPr lang="en-US"/>
          </a:p>
        </p:txBody>
      </p:sp>
      <p:sp>
        <p:nvSpPr>
          <p:cNvPr id="10" name="Rectangle 9"/>
          <p:cNvSpPr/>
          <p:nvPr userDrawn="1"/>
        </p:nvSpPr>
        <p:spPr>
          <a:xfrm>
            <a:off x="0" y="2"/>
            <a:ext cx="9144000" cy="1349237"/>
          </a:xfrm>
          <a:prstGeom prst="rect">
            <a:avLst/>
          </a:prstGeom>
          <a:solidFill>
            <a:srgbClr val="1F206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hite-logo.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425" y="199377"/>
            <a:ext cx="2750180" cy="886571"/>
          </a:xfrm>
          <a:prstGeom prst="rect">
            <a:avLst/>
          </a:prstGeom>
        </p:spPr>
      </p:pic>
      <p:pic>
        <p:nvPicPr>
          <p:cNvPr id="12" name="Picture 11" descr="splat-quality.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84351" y="4293637"/>
            <a:ext cx="912664" cy="727334"/>
          </a:xfrm>
          <a:prstGeom prst="rect">
            <a:avLst/>
          </a:prstGeom>
        </p:spPr>
      </p:pic>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800">
                <a:solidFill>
                  <a:srgbClr val="1F2160"/>
                </a:solidFill>
              </a:defRPr>
            </a:lvl1pPr>
            <a:lvl2pPr>
              <a:defRPr sz="2400">
                <a:solidFill>
                  <a:srgbClr val="1F2160"/>
                </a:solidFill>
              </a:defRPr>
            </a:lvl2pPr>
            <a:lvl3pPr>
              <a:defRPr sz="2000">
                <a:solidFill>
                  <a:srgbClr val="1F2160"/>
                </a:solidFill>
              </a:defRPr>
            </a:lvl3pPr>
            <a:lvl4pPr>
              <a:defRPr sz="1800">
                <a:solidFill>
                  <a:srgbClr val="1F2160"/>
                </a:solidFill>
              </a:defRPr>
            </a:lvl4pPr>
            <a:lvl5pPr>
              <a:defRPr sz="1800">
                <a:solidFill>
                  <a:srgbClr val="1F216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800">
                <a:solidFill>
                  <a:srgbClr val="1F2160"/>
                </a:solidFill>
              </a:defRPr>
            </a:lvl1pPr>
            <a:lvl2pPr>
              <a:defRPr sz="2400">
                <a:solidFill>
                  <a:srgbClr val="1F2160"/>
                </a:solidFill>
              </a:defRPr>
            </a:lvl2pPr>
            <a:lvl3pPr>
              <a:defRPr sz="2000">
                <a:solidFill>
                  <a:srgbClr val="1F2160"/>
                </a:solidFill>
              </a:defRPr>
            </a:lvl3pPr>
            <a:lvl4pPr>
              <a:defRPr sz="1800">
                <a:solidFill>
                  <a:srgbClr val="1F2160"/>
                </a:solidFill>
              </a:defRPr>
            </a:lvl4pPr>
            <a:lvl5pPr>
              <a:defRPr sz="1800">
                <a:solidFill>
                  <a:srgbClr val="1F216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F586D3-2CD0-5047-A6B8-EBE8BDCD688A}" type="datetimeFigureOut">
              <a:rPr lang="en-US" smtClean="0"/>
              <a:t>4/19/16</a:t>
            </a:fld>
            <a:endParaRPr lang="en-US"/>
          </a:p>
        </p:txBody>
      </p:sp>
      <p:sp>
        <p:nvSpPr>
          <p:cNvPr id="7" name="Slide Number Placeholder 6"/>
          <p:cNvSpPr>
            <a:spLocks noGrp="1"/>
          </p:cNvSpPr>
          <p:nvPr>
            <p:ph type="sldNum" sz="quarter" idx="12"/>
          </p:nvPr>
        </p:nvSpPr>
        <p:spPr/>
        <p:txBody>
          <a:bodyPr/>
          <a:lstStyle/>
          <a:p>
            <a:fld id="{ADB9EB5D-0597-8140-BBD9-A27280C83D72}" type="slidenum">
              <a:rPr lang="en-US" smtClean="0"/>
              <a:t>‹#›</a:t>
            </a:fld>
            <a:endParaRPr lang="en-US"/>
          </a:p>
        </p:txBody>
      </p:sp>
      <p:pic>
        <p:nvPicPr>
          <p:cNvPr id="10" name="Picture 9" descr="splat-qualit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768" y="4676941"/>
            <a:ext cx="496125" cy="395381"/>
          </a:xfrm>
          <a:prstGeom prst="rect">
            <a:avLst/>
          </a:prstGeom>
        </p:spPr>
      </p:pic>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rgbClr val="1F21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rgbClr val="1F2160"/>
                </a:solidFill>
              </a:defRPr>
            </a:lvl1pPr>
            <a:lvl2pPr>
              <a:defRPr sz="2000">
                <a:solidFill>
                  <a:srgbClr val="1F2160"/>
                </a:solidFill>
              </a:defRPr>
            </a:lvl2pPr>
            <a:lvl3pPr>
              <a:defRPr sz="1800">
                <a:solidFill>
                  <a:srgbClr val="1F2160"/>
                </a:solidFill>
              </a:defRPr>
            </a:lvl3pPr>
            <a:lvl4pPr>
              <a:defRPr sz="1600">
                <a:solidFill>
                  <a:srgbClr val="1F2160"/>
                </a:solidFill>
              </a:defRPr>
            </a:lvl4pPr>
            <a:lvl5pPr>
              <a:defRPr sz="1600">
                <a:solidFill>
                  <a:srgbClr val="1F216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solidFill>
                  <a:srgbClr val="1F21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solidFill>
                  <a:srgbClr val="1F2160"/>
                </a:solidFill>
              </a:defRPr>
            </a:lvl1pPr>
            <a:lvl2pPr>
              <a:defRPr sz="2000">
                <a:solidFill>
                  <a:srgbClr val="1F2160"/>
                </a:solidFill>
              </a:defRPr>
            </a:lvl2pPr>
            <a:lvl3pPr>
              <a:defRPr sz="1800">
                <a:solidFill>
                  <a:srgbClr val="1F2160"/>
                </a:solidFill>
              </a:defRPr>
            </a:lvl3pPr>
            <a:lvl4pPr>
              <a:defRPr sz="1600">
                <a:solidFill>
                  <a:srgbClr val="1F2160"/>
                </a:solidFill>
              </a:defRPr>
            </a:lvl4pPr>
            <a:lvl5pPr>
              <a:defRPr sz="1600">
                <a:solidFill>
                  <a:srgbClr val="1F216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F586D3-2CD0-5047-A6B8-EBE8BDCD688A}" type="datetimeFigureOut">
              <a:rPr lang="en-US" smtClean="0"/>
              <a:t>4/19/16</a:t>
            </a:fld>
            <a:endParaRPr lang="en-US"/>
          </a:p>
        </p:txBody>
      </p:sp>
      <p:sp>
        <p:nvSpPr>
          <p:cNvPr id="9" name="Slide Number Placeholder 8"/>
          <p:cNvSpPr>
            <a:spLocks noGrp="1"/>
          </p:cNvSpPr>
          <p:nvPr>
            <p:ph type="sldNum" sz="quarter" idx="12"/>
          </p:nvPr>
        </p:nvSpPr>
        <p:spPr/>
        <p:txBody>
          <a:bodyPr/>
          <a:lstStyle/>
          <a:p>
            <a:fld id="{ADB9EB5D-0597-8140-BBD9-A27280C83D72}" type="slidenum">
              <a:rPr lang="en-US" smtClean="0"/>
              <a:t>‹#›</a:t>
            </a:fld>
            <a:endParaRPr lang="en-US"/>
          </a:p>
        </p:txBody>
      </p:sp>
      <p:pic>
        <p:nvPicPr>
          <p:cNvPr id="12" name="Picture 11" descr="splat-qualit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768" y="4676941"/>
            <a:ext cx="496125" cy="395381"/>
          </a:xfrm>
          <a:prstGeom prst="rect">
            <a:avLst/>
          </a:prstGeom>
        </p:spPr>
      </p:pic>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BEF586D3-2CD0-5047-A6B8-EBE8BDCD688A}" type="datetimeFigureOut">
              <a:rPr lang="en-US" smtClean="0"/>
              <a:t>4/19/16</a:t>
            </a:fld>
            <a:endParaRPr lang="en-US"/>
          </a:p>
        </p:txBody>
      </p:sp>
      <p:sp>
        <p:nvSpPr>
          <p:cNvPr id="5" name="Slide Number Placeholder 4"/>
          <p:cNvSpPr>
            <a:spLocks noGrp="1"/>
          </p:cNvSpPr>
          <p:nvPr>
            <p:ph type="sldNum" sz="quarter" idx="12"/>
          </p:nvPr>
        </p:nvSpPr>
        <p:spPr/>
        <p:txBody>
          <a:bodyPr/>
          <a:lstStyle/>
          <a:p>
            <a:fld id="{ADB9EB5D-0597-8140-BBD9-A27280C83D72}" type="slidenum">
              <a:rPr lang="en-US" smtClean="0"/>
              <a:t>‹#›</a:t>
            </a:fld>
            <a:endParaRPr lang="en-US"/>
          </a:p>
        </p:txBody>
      </p:sp>
      <p:pic>
        <p:nvPicPr>
          <p:cNvPr id="8" name="Picture 7" descr="splat-qualit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768" y="4676941"/>
            <a:ext cx="496125" cy="395381"/>
          </a:xfrm>
          <a:prstGeom prst="rect">
            <a:avLst/>
          </a:prstGeom>
        </p:spPr>
      </p:pic>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416166"/>
            <a:ext cx="9144000" cy="727334"/>
          </a:xfrm>
          <a:prstGeom prst="rect">
            <a:avLst/>
          </a:prstGeom>
        </p:spPr>
      </p:pic>
      <p:sp>
        <p:nvSpPr>
          <p:cNvPr id="2" name="Date Placeholder 1"/>
          <p:cNvSpPr>
            <a:spLocks noGrp="1"/>
          </p:cNvSpPr>
          <p:nvPr>
            <p:ph type="dt" sz="half" idx="10"/>
          </p:nvPr>
        </p:nvSpPr>
        <p:spPr/>
        <p:txBody>
          <a:bodyPr/>
          <a:lstStyle/>
          <a:p>
            <a:fld id="{BEF586D3-2CD0-5047-A6B8-EBE8BDCD688A}" type="datetimeFigureOut">
              <a:rPr lang="en-US" smtClean="0"/>
              <a:t>4/19/16</a:t>
            </a:fld>
            <a:endParaRPr lang="en-US"/>
          </a:p>
        </p:txBody>
      </p:sp>
      <p:sp>
        <p:nvSpPr>
          <p:cNvPr id="4" name="Slide Number Placeholder 3"/>
          <p:cNvSpPr>
            <a:spLocks noGrp="1"/>
          </p:cNvSpPr>
          <p:nvPr>
            <p:ph type="sldNum" sz="quarter" idx="12"/>
          </p:nvPr>
        </p:nvSpPr>
        <p:spPr/>
        <p:txBody>
          <a:bodyPr/>
          <a:lstStyle/>
          <a:p>
            <a:fld id="{ADB9EB5D-0597-8140-BBD9-A27280C83D72}" type="slidenum">
              <a:rPr lang="en-US" smtClean="0"/>
              <a:t>‹#›</a:t>
            </a:fld>
            <a:endParaRPr lang="en-US"/>
          </a:p>
        </p:txBody>
      </p:sp>
      <p:pic>
        <p:nvPicPr>
          <p:cNvPr id="7" name="Picture 6" descr="splat-qualit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768" y="4676941"/>
            <a:ext cx="496125" cy="395381"/>
          </a:xfrm>
          <a:prstGeom prst="rect">
            <a:avLst/>
          </a:prstGeom>
        </p:spPr>
      </p:pic>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80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3200">
                <a:solidFill>
                  <a:srgbClr val="1F2160"/>
                </a:solidFill>
              </a:defRPr>
            </a:lvl1pPr>
            <a:lvl2pPr>
              <a:defRPr sz="2800">
                <a:solidFill>
                  <a:srgbClr val="1F2160"/>
                </a:solidFill>
              </a:defRPr>
            </a:lvl2pPr>
            <a:lvl3pPr>
              <a:defRPr sz="2400">
                <a:solidFill>
                  <a:srgbClr val="1F2160"/>
                </a:solidFill>
              </a:defRPr>
            </a:lvl3pPr>
            <a:lvl4pPr>
              <a:defRPr sz="2000">
                <a:solidFill>
                  <a:srgbClr val="1F2160"/>
                </a:solidFill>
              </a:defRPr>
            </a:lvl4pPr>
            <a:lvl5pPr>
              <a:defRPr sz="2000">
                <a:solidFill>
                  <a:srgbClr val="1F2160"/>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586D3-2CD0-5047-A6B8-EBE8BDCD688A}" type="datetimeFigureOut">
              <a:rPr lang="en-US" smtClean="0"/>
              <a:t>4/19/16</a:t>
            </a:fld>
            <a:endParaRPr lang="en-US"/>
          </a:p>
        </p:txBody>
      </p:sp>
      <p:sp>
        <p:nvSpPr>
          <p:cNvPr id="7" name="Slide Number Placeholder 6"/>
          <p:cNvSpPr>
            <a:spLocks noGrp="1"/>
          </p:cNvSpPr>
          <p:nvPr>
            <p:ph type="sldNum" sz="quarter" idx="12"/>
          </p:nvPr>
        </p:nvSpPr>
        <p:spPr/>
        <p:txBody>
          <a:bodyPr/>
          <a:lstStyle/>
          <a:p>
            <a:fld id="{ADB9EB5D-0597-8140-BBD9-A27280C83D72}" type="slidenum">
              <a:rPr lang="en-US" smtClean="0"/>
              <a:t>‹#›</a:t>
            </a:fld>
            <a:endParaRPr lang="en-US"/>
          </a:p>
        </p:txBody>
      </p:sp>
      <p:pic>
        <p:nvPicPr>
          <p:cNvPr id="10" name="Picture 9" descr="splat-qualit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768" y="4676941"/>
            <a:ext cx="496125" cy="395381"/>
          </a:xfrm>
          <a:prstGeom prst="rect">
            <a:avLst/>
          </a:prstGeom>
        </p:spPr>
      </p:pic>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586D3-2CD0-5047-A6B8-EBE8BDCD688A}" type="datetimeFigureOut">
              <a:rPr lang="en-US" smtClean="0"/>
              <a:t>4/19/16</a:t>
            </a:fld>
            <a:endParaRPr lang="en-US"/>
          </a:p>
        </p:txBody>
      </p:sp>
      <p:sp>
        <p:nvSpPr>
          <p:cNvPr id="7" name="Slide Number Placeholder 6"/>
          <p:cNvSpPr>
            <a:spLocks noGrp="1"/>
          </p:cNvSpPr>
          <p:nvPr>
            <p:ph type="sldNum" sz="quarter" idx="12"/>
          </p:nvPr>
        </p:nvSpPr>
        <p:spPr/>
        <p:txBody>
          <a:bodyPr/>
          <a:lstStyle/>
          <a:p>
            <a:fld id="{ADB9EB5D-0597-8140-BBD9-A27280C83D72}"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EF586D3-2CD0-5047-A6B8-EBE8BDCD688A}" type="datetimeFigureOut">
              <a:rPr lang="en-US" smtClean="0"/>
              <a:t>4/19/16</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DB9EB5D-0597-8140-BBD9-A27280C83D72}"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marL="365760" algn="l" defTabSz="457200" rtl="0" eaLnBrk="1" latinLnBrk="0" hangingPunct="1">
        <a:spcBef>
          <a:spcPct val="0"/>
        </a:spcBef>
        <a:buNone/>
        <a:defRPr sz="4400" kern="1200">
          <a:solidFill>
            <a:srgbClr val="1F216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1F2160"/>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1F2160"/>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F2160"/>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F2160"/>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F216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tackoverflow.com/questions/300855/javascript-unit-test-tools-for-td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Don’t Get Burned</a:t>
            </a:r>
            <a:r>
              <a:rPr lang="en-US" dirty="0" smtClean="0"/>
              <a:t/>
            </a:r>
            <a:br>
              <a:rPr lang="en-US" dirty="0" smtClean="0"/>
            </a:br>
            <a:r>
              <a:rPr lang="en-US" sz="2000" dirty="0" smtClean="0"/>
              <a:t>A Hot Take on </a:t>
            </a:r>
            <a:r>
              <a:rPr lang="en-US" sz="2000" dirty="0" err="1" smtClean="0"/>
              <a:t>Javascript</a:t>
            </a:r>
            <a:r>
              <a:rPr lang="en-US" sz="2000" dirty="0" smtClean="0"/>
              <a:t> Unit Testing</a:t>
            </a:r>
            <a:endParaRPr lang="en-US" sz="2000" dirty="0"/>
          </a:p>
        </p:txBody>
      </p:sp>
      <p:sp>
        <p:nvSpPr>
          <p:cNvPr id="3" name="Subtitle 2"/>
          <p:cNvSpPr>
            <a:spLocks noGrp="1"/>
          </p:cNvSpPr>
          <p:nvPr>
            <p:ph type="subTitle" idx="1"/>
          </p:nvPr>
        </p:nvSpPr>
        <p:spPr/>
        <p:txBody>
          <a:bodyPr/>
          <a:lstStyle/>
          <a:p>
            <a:r>
              <a:rPr lang="en-US" dirty="0" smtClean="0"/>
              <a:t>Kevin </a:t>
            </a:r>
            <a:r>
              <a:rPr lang="en-US" dirty="0" err="1" smtClean="0"/>
              <a:t>Cavnar</a:t>
            </a:r>
            <a:r>
              <a:rPr lang="en-US" dirty="0" smtClean="0"/>
              <a:t>-Johnson</a:t>
            </a:r>
            <a:endParaRPr lang="en-US" dirty="0"/>
          </a:p>
        </p:txBody>
      </p:sp>
    </p:spTree>
    <p:extLst>
      <p:ext uri="{BB962C8B-B14F-4D97-AF65-F5344CB8AC3E}">
        <p14:creationId xmlns:p14="http://schemas.microsoft.com/office/powerpoint/2010/main" val="2434780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rot="21312425">
            <a:off x="5753649" y="1353924"/>
            <a:ext cx="1687281" cy="76944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400" normalizeH="0" baseline="0" noProof="0" dirty="0" smtClean="0">
                <a:ln>
                  <a:noFill/>
                </a:ln>
                <a:solidFill>
                  <a:srgbClr val="FFFFFF"/>
                </a:solidFill>
                <a:effectLst/>
                <a:uLnTx/>
                <a:uFillTx/>
              </a:rPr>
              <a:t>HELLO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400" normalizeH="0" baseline="0" noProof="0" dirty="0" smtClean="0">
                <a:ln>
                  <a:noFill/>
                </a:ln>
                <a:solidFill>
                  <a:srgbClr val="FFFFFF"/>
                </a:solidFill>
                <a:effectLst/>
                <a:uLnTx/>
                <a:uFillTx/>
              </a:rPr>
              <a:t>MY NAME IS</a:t>
            </a:r>
          </a:p>
        </p:txBody>
      </p:sp>
      <p:sp>
        <p:nvSpPr>
          <p:cNvPr id="2" name="Title 1"/>
          <p:cNvSpPr>
            <a:spLocks noGrp="1"/>
          </p:cNvSpPr>
          <p:nvPr>
            <p:ph type="title"/>
          </p:nvPr>
        </p:nvSpPr>
        <p:spPr/>
        <p:txBody>
          <a:bodyPr>
            <a:normAutofit fontScale="90000"/>
          </a:bodyPr>
          <a:lstStyle/>
          <a:p>
            <a:r>
              <a:rPr lang="en-US" dirty="0" smtClean="0"/>
              <a:t>Build Process</a:t>
            </a:r>
            <a:endParaRPr lang="en-US" dirty="0"/>
          </a:p>
        </p:txBody>
      </p:sp>
      <p:sp>
        <p:nvSpPr>
          <p:cNvPr id="3" name="Content Placeholder 2"/>
          <p:cNvSpPr>
            <a:spLocks noGrp="1"/>
          </p:cNvSpPr>
          <p:nvPr>
            <p:ph idx="1"/>
          </p:nvPr>
        </p:nvSpPr>
        <p:spPr>
          <a:xfrm>
            <a:off x="457199" y="868853"/>
            <a:ext cx="8541835" cy="3887562"/>
          </a:xfrm>
        </p:spPr>
        <p:txBody>
          <a:bodyPr>
            <a:noAutofit/>
          </a:bodyPr>
          <a:lstStyle/>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Don’t break the build</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You will break the build</a:t>
            </a:r>
          </a:p>
          <a:p>
            <a:pPr marL="1165860" lvl="2"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Bring donuts </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Dependencies</a:t>
            </a:r>
            <a:endParaRPr lang="en-GB"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endParaRPr lang="en-US" sz="2000" dirty="0" smtClean="0"/>
          </a:p>
        </p:txBody>
      </p:sp>
    </p:spTree>
    <p:extLst>
      <p:ext uri="{BB962C8B-B14F-4D97-AF65-F5344CB8AC3E}">
        <p14:creationId xmlns:p14="http://schemas.microsoft.com/office/powerpoint/2010/main" val="2446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Gotchas</a:t>
            </a:r>
            <a:endParaRPr lang="en-US" dirty="0"/>
          </a:p>
        </p:txBody>
      </p:sp>
      <p:sp>
        <p:nvSpPr>
          <p:cNvPr id="3" name="Content Placeholder 2"/>
          <p:cNvSpPr>
            <a:spLocks noGrp="1"/>
          </p:cNvSpPr>
          <p:nvPr>
            <p:ph idx="1"/>
          </p:nvPr>
        </p:nvSpPr>
        <p:spPr/>
        <p:txBody>
          <a:bodyPr/>
          <a:lstStyle/>
          <a:p>
            <a:r>
              <a:rPr lang="en-US" dirty="0" smtClean="0"/>
              <a:t>Asynchronous tests will lie to you </a:t>
            </a:r>
          </a:p>
          <a:p>
            <a:r>
              <a:rPr lang="en-US" dirty="0" smtClean="0"/>
              <a:t>Unhandled exceptions will cause weird results</a:t>
            </a:r>
          </a:p>
          <a:p>
            <a:r>
              <a:rPr lang="en-US" dirty="0" smtClean="0"/>
              <a:t>Closures</a:t>
            </a:r>
            <a:endParaRPr lang="en-US" dirty="0"/>
          </a:p>
          <a:p>
            <a:r>
              <a:rPr lang="en-US" dirty="0" smtClean="0"/>
              <a:t>If you are seeing unexpected results in the command line, open your </a:t>
            </a:r>
            <a:r>
              <a:rPr lang="en-US" dirty="0" err="1" smtClean="0"/>
              <a:t>testrunner</a:t>
            </a:r>
            <a:r>
              <a:rPr lang="en-US" dirty="0" smtClean="0"/>
              <a:t> in a browser</a:t>
            </a:r>
            <a:endParaRPr lang="en-US" dirty="0"/>
          </a:p>
        </p:txBody>
      </p:sp>
    </p:spTree>
    <p:extLst>
      <p:ext uri="{BB962C8B-B14F-4D97-AF65-F5344CB8AC3E}">
        <p14:creationId xmlns:p14="http://schemas.microsoft.com/office/powerpoint/2010/main" val="1634262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Demo</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4090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rot="21312425">
            <a:off x="5753649" y="1353924"/>
            <a:ext cx="1687281" cy="76944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400" normalizeH="0" baseline="0" noProof="0" dirty="0" smtClean="0">
                <a:ln>
                  <a:noFill/>
                </a:ln>
                <a:solidFill>
                  <a:srgbClr val="FFFFFF"/>
                </a:solidFill>
                <a:effectLst/>
                <a:uLnTx/>
                <a:uFillTx/>
              </a:rPr>
              <a:t>HELLO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400" normalizeH="0" baseline="0" noProof="0" dirty="0" smtClean="0">
                <a:ln>
                  <a:noFill/>
                </a:ln>
                <a:solidFill>
                  <a:srgbClr val="FFFFFF"/>
                </a:solidFill>
                <a:effectLst/>
                <a:uLnTx/>
                <a:uFillTx/>
              </a:rPr>
              <a:t>MY NAME IS</a:t>
            </a:r>
          </a:p>
        </p:txBody>
      </p:sp>
      <p:sp>
        <p:nvSpPr>
          <p:cNvPr id="2" name="Title 1"/>
          <p:cNvSpPr>
            <a:spLocks noGrp="1"/>
          </p:cNvSpPr>
          <p:nvPr>
            <p:ph type="title"/>
          </p:nvPr>
        </p:nvSpPr>
        <p:spPr/>
        <p:txBody>
          <a:bodyPr>
            <a:normAutofit fontScale="90000"/>
          </a:bodyPr>
          <a:lstStyle/>
          <a:p>
            <a:r>
              <a:rPr lang="en-US" dirty="0" smtClean="0"/>
              <a:t>Further topics in testing</a:t>
            </a:r>
            <a:endParaRPr lang="en-US" dirty="0"/>
          </a:p>
        </p:txBody>
      </p:sp>
      <p:sp>
        <p:nvSpPr>
          <p:cNvPr id="3" name="Content Placeholder 2"/>
          <p:cNvSpPr>
            <a:spLocks noGrp="1"/>
          </p:cNvSpPr>
          <p:nvPr>
            <p:ph idx="1"/>
          </p:nvPr>
        </p:nvSpPr>
        <p:spPr>
          <a:xfrm>
            <a:off x="457199" y="868853"/>
            <a:ext cx="8541835" cy="3887562"/>
          </a:xfrm>
        </p:spPr>
        <p:txBody>
          <a:bodyPr>
            <a:noAutofit/>
          </a:bodyPr>
          <a:lstStyle/>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End to End Testing</a:t>
            </a:r>
          </a:p>
          <a:p>
            <a:pPr marL="1165860" lvl="2"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Selenium/Protractor</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Distributed testing – </a:t>
            </a:r>
            <a:r>
              <a:rPr lang="en-GB" dirty="0" err="1" smtClean="0"/>
              <a:t>TestSwarm</a:t>
            </a:r>
            <a:endParaRPr lang="en-GB" dirty="0"/>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Browser specific quirks</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Further reading</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hlinkClick r:id="rId3"/>
              </a:rPr>
              <a:t>This really good stack overflow post</a:t>
            </a:r>
            <a:endParaRPr lang="en-GB"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sz="2000" dirty="0" smtClean="0"/>
              <a:t>The Art of Unit Testing – Roy </a:t>
            </a:r>
            <a:r>
              <a:rPr lang="en-US" sz="2000" dirty="0" err="1"/>
              <a:t>Osherove</a:t>
            </a:r>
            <a:endParaRPr lang="en-US" sz="2000" dirty="0" smtClean="0"/>
          </a:p>
        </p:txBody>
      </p:sp>
    </p:spTree>
    <p:extLst>
      <p:ext uri="{BB962C8B-B14F-4D97-AF65-F5344CB8AC3E}">
        <p14:creationId xmlns:p14="http://schemas.microsoft.com/office/powerpoint/2010/main" val="722257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rot="21312425">
            <a:off x="4977113" y="1412832"/>
            <a:ext cx="3341040" cy="1714500"/>
          </a:xfrm>
          <a:prstGeom prst="rect">
            <a:avLst/>
          </a:prstGeom>
          <a:solidFill>
            <a:srgbClr val="225893"/>
          </a:solidFill>
          <a:ln w="9525" cap="flat" cmpd="sng" algn="ctr">
            <a:solidFill>
              <a:srgbClr val="1F2064"/>
            </a:solidFill>
            <a:prstDash val="solid"/>
            <a:round/>
            <a:headEnd type="none" w="med" len="med"/>
            <a:tailEnd type="triangle" w="med" len="med"/>
          </a:ln>
          <a:effectLst>
            <a:outerShdw blurRad="76200" dist="76200" dir="2700000">
              <a:srgbClr val="000000">
                <a:alpha val="43000"/>
              </a:srgbClr>
            </a:outerShdw>
          </a:effectLst>
        </p:spPr>
        <p:txBody>
          <a:bodyPr vert="horz" wrap="none" lIns="90000" tIns="46800" rIns="90000" bIns="46800" numCol="1" rtlCol="0" anchor="ctr" anchorCtr="0" compatLnSpc="1">
            <a:prstTxWarp prst="textNoShape">
              <a:avLst/>
            </a:prstTxWarp>
          </a:bodyPr>
          <a:lstStyle/>
          <a:p>
            <a:pPr marL="339725" marR="0" lvl="0" indent="-339725" algn="ctr" defTabSz="457200" rtl="0" eaLnBrk="1" fontAlgn="base" latinLnBrk="0" hangingPunct="1">
              <a:lnSpc>
                <a:spcPct val="100000"/>
              </a:lnSpc>
              <a:spcBef>
                <a:spcPts val="500"/>
              </a:spcBef>
              <a:spcAft>
                <a:spcPct val="0"/>
              </a:spcAft>
              <a:buClr>
                <a:srgbClr val="000000"/>
              </a:buClr>
              <a:buSzPct val="100000"/>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000" b="0" i="0" u="none" strike="noStrike" kern="0" cap="none" spc="0" normalizeH="0" baseline="0" noProof="0" dirty="0" smtClean="0">
                <a:ln>
                  <a:noFill/>
                </a:ln>
                <a:solidFill>
                  <a:srgbClr val="000000"/>
                </a:solidFill>
                <a:effectLst/>
                <a:uLnTx/>
                <a:uFillTx/>
                <a:latin typeface="Arial" charset="0"/>
                <a:ea typeface="Arial Unicode MS" pitchFamily="34" charset="-128"/>
                <a:cs typeface="Arial Unicode MS" pitchFamily="34" charset="-128"/>
              </a:rPr>
              <a:t>H</a:t>
            </a:r>
          </a:p>
        </p:txBody>
      </p:sp>
      <p:sp>
        <p:nvSpPr>
          <p:cNvPr id="38" name="Rectangle 37"/>
          <p:cNvSpPr/>
          <p:nvPr/>
        </p:nvSpPr>
        <p:spPr bwMode="auto">
          <a:xfrm rot="21312425">
            <a:off x="5008178" y="2096486"/>
            <a:ext cx="3313496" cy="800100"/>
          </a:xfrm>
          <a:prstGeom prst="rect">
            <a:avLst/>
          </a:prstGeom>
          <a:solidFill>
            <a:srgbClr val="FFFFFF"/>
          </a:solidFill>
          <a:ln w="25400" cap="flat" cmpd="sng" algn="ctr">
            <a:noFill/>
            <a:prstDash val="soli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339725" marR="0" lvl="0" indent="-339725" algn="ctr" defTabSz="457200" rtl="0" eaLnBrk="1" fontAlgn="base" latinLnBrk="0" hangingPunct="1">
              <a:lnSpc>
                <a:spcPct val="100000"/>
              </a:lnSpc>
              <a:spcBef>
                <a:spcPts val="500"/>
              </a:spcBef>
              <a:spcAft>
                <a:spcPct val="0"/>
              </a:spcAft>
              <a:buClr>
                <a:srgbClr val="000000"/>
              </a:buClr>
              <a:buSzPct val="100000"/>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000" b="0" i="0" u="none" strike="noStrike" kern="0" cap="none" spc="0" normalizeH="0" baseline="0" noProof="0" dirty="0" smtClean="0">
                <a:ln>
                  <a:noFill/>
                </a:ln>
                <a:solidFill>
                  <a:srgbClr val="000000"/>
                </a:solidFill>
                <a:effectLst/>
                <a:uLnTx/>
                <a:uFillTx/>
                <a:latin typeface="Arial" charset="0"/>
                <a:ea typeface="Arial Unicode MS" pitchFamily="34" charset="-128"/>
                <a:cs typeface="Arial Unicode MS" pitchFamily="34" charset="-128"/>
              </a:rPr>
              <a:t>KCJ</a:t>
            </a:r>
            <a:endParaRPr kumimoji="0" lang="en-US" sz="2000" b="0" i="0" u="none" strike="noStrike" kern="0" cap="none" spc="0" normalizeH="0" baseline="0" noProof="0" dirty="0" smtClean="0">
              <a:ln>
                <a:noFill/>
              </a:ln>
              <a:solidFill>
                <a:srgbClr val="000000"/>
              </a:solidFill>
              <a:effectLst/>
              <a:uLnTx/>
              <a:uFillTx/>
              <a:latin typeface="Arial" charset="0"/>
              <a:ea typeface="Arial Unicode MS" pitchFamily="34" charset="-128"/>
              <a:cs typeface="Arial Unicode MS" pitchFamily="34" charset="-128"/>
            </a:endParaRPr>
          </a:p>
        </p:txBody>
      </p:sp>
      <p:sp>
        <p:nvSpPr>
          <p:cNvPr id="39" name="TextBox 38"/>
          <p:cNvSpPr txBox="1"/>
          <p:nvPr/>
        </p:nvSpPr>
        <p:spPr>
          <a:xfrm rot="21312425">
            <a:off x="5753649" y="1353924"/>
            <a:ext cx="1687281" cy="76944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400" normalizeH="0" baseline="0" noProof="0" dirty="0" smtClean="0">
                <a:ln>
                  <a:noFill/>
                </a:ln>
                <a:solidFill>
                  <a:srgbClr val="FFFFFF"/>
                </a:solidFill>
                <a:effectLst/>
                <a:uLnTx/>
                <a:uFillTx/>
              </a:rPr>
              <a:t>HELLO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400" normalizeH="0" baseline="0" noProof="0" dirty="0" smtClean="0">
                <a:ln>
                  <a:noFill/>
                </a:ln>
                <a:solidFill>
                  <a:srgbClr val="FFFFFF"/>
                </a:solidFill>
                <a:effectLst/>
                <a:uLnTx/>
                <a:uFillTx/>
              </a:rPr>
              <a:t>MY NAME IS</a:t>
            </a:r>
          </a:p>
        </p:txBody>
      </p:sp>
      <p:sp>
        <p:nvSpPr>
          <p:cNvPr id="2" name="Title 1"/>
          <p:cNvSpPr>
            <a:spLocks noGrp="1"/>
          </p:cNvSpPr>
          <p:nvPr>
            <p:ph type="title"/>
          </p:nvPr>
        </p:nvSpPr>
        <p:spPr/>
        <p:txBody>
          <a:bodyPr>
            <a:normAutofit fontScale="90000"/>
          </a:bodyPr>
          <a:lstStyle/>
          <a:p>
            <a:r>
              <a:rPr lang="en-US" dirty="0" smtClean="0"/>
              <a:t>Introductions</a:t>
            </a:r>
            <a:endParaRPr lang="en-US" dirty="0"/>
          </a:p>
        </p:txBody>
      </p:sp>
      <p:sp>
        <p:nvSpPr>
          <p:cNvPr id="3" name="Content Placeholder 2"/>
          <p:cNvSpPr>
            <a:spLocks noGrp="1"/>
          </p:cNvSpPr>
          <p:nvPr>
            <p:ph idx="1"/>
          </p:nvPr>
        </p:nvSpPr>
        <p:spPr>
          <a:xfrm>
            <a:off x="457200" y="868853"/>
            <a:ext cx="4201994" cy="3887562"/>
          </a:xfrm>
        </p:spPr>
        <p:txBody>
          <a:bodyPr>
            <a:noAutofit/>
          </a:bodyPr>
          <a:lstStyle/>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sz="2400" dirty="0"/>
              <a:t>Hello!</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sz="2400" dirty="0" smtClean="0"/>
              <a:t>About Me</a:t>
            </a:r>
            <a:endParaRPr lang="en-GB" sz="2400"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sz="1600" dirty="0" smtClean="0"/>
              <a:t>Kevin </a:t>
            </a:r>
            <a:r>
              <a:rPr lang="en-US" sz="1600" dirty="0" err="1" smtClean="0"/>
              <a:t>Cavnar</a:t>
            </a:r>
            <a:r>
              <a:rPr lang="en-US" sz="1600" dirty="0" smtClean="0"/>
              <a:t>-Johnson</a:t>
            </a:r>
            <a:endParaRPr lang="en-US" sz="1600"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sz="1600" dirty="0" smtClean="0"/>
              <a:t>Sr. Consultant @ </a:t>
            </a:r>
            <a:r>
              <a:rPr lang="en-US" sz="1600" dirty="0" err="1" smtClean="0"/>
              <a:t>Blinds.com</a:t>
            </a:r>
            <a:endParaRPr lang="en-US" sz="1600"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sz="1600" dirty="0" smtClean="0"/>
              <a:t>10 years in software</a:t>
            </a:r>
            <a:endParaRPr lang="en-US" sz="1600" dirty="0"/>
          </a:p>
          <a:p>
            <a:r>
              <a:rPr lang="en-US" sz="2400" dirty="0" smtClean="0"/>
              <a:t> About you</a:t>
            </a:r>
          </a:p>
          <a:p>
            <a:pPr lvl="1"/>
            <a:r>
              <a:rPr lang="en-US" sz="2000" dirty="0" smtClean="0"/>
              <a:t>Expectations for the talk</a:t>
            </a:r>
            <a:endParaRPr lang="en-US" sz="2000" dirty="0" smtClean="0"/>
          </a:p>
        </p:txBody>
      </p:sp>
    </p:spTree>
    <p:extLst>
      <p:ext uri="{BB962C8B-B14F-4D97-AF65-F5344CB8AC3E}">
        <p14:creationId xmlns:p14="http://schemas.microsoft.com/office/powerpoint/2010/main" val="88586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Deciding What to test</a:t>
            </a:r>
            <a:endParaRPr lang="en-US" dirty="0"/>
          </a:p>
        </p:txBody>
      </p:sp>
      <p:sp>
        <p:nvSpPr>
          <p:cNvPr id="5" name="Text Placeholder 4"/>
          <p:cNvSpPr>
            <a:spLocks noGrp="1"/>
          </p:cNvSpPr>
          <p:nvPr>
            <p:ph type="body" idx="1"/>
          </p:nvPr>
        </p:nvSpPr>
        <p:spPr/>
        <p:txBody>
          <a:bodyPr/>
          <a:lstStyle/>
          <a:p>
            <a:r>
              <a:rPr lang="en-US" dirty="0" smtClean="0"/>
              <a:t>“fancy quote or something”</a:t>
            </a:r>
            <a:endParaRPr lang="en-US" dirty="0"/>
          </a:p>
        </p:txBody>
      </p:sp>
    </p:spTree>
    <p:extLst>
      <p:ext uri="{BB962C8B-B14F-4D97-AF65-F5344CB8AC3E}">
        <p14:creationId xmlns:p14="http://schemas.microsoft.com/office/powerpoint/2010/main" val="3221246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rot="21312425">
            <a:off x="5753649" y="1353924"/>
            <a:ext cx="1687281" cy="76944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400" normalizeH="0" baseline="0" noProof="0" dirty="0" smtClean="0">
                <a:ln>
                  <a:noFill/>
                </a:ln>
                <a:solidFill>
                  <a:srgbClr val="FFFFFF"/>
                </a:solidFill>
                <a:effectLst/>
                <a:uLnTx/>
                <a:uFillTx/>
              </a:rPr>
              <a:t>HELLO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400" normalizeH="0" baseline="0" noProof="0" dirty="0" smtClean="0">
                <a:ln>
                  <a:noFill/>
                </a:ln>
                <a:solidFill>
                  <a:srgbClr val="FFFFFF"/>
                </a:solidFill>
                <a:effectLst/>
                <a:uLnTx/>
                <a:uFillTx/>
              </a:rPr>
              <a:t>MY NAME IS</a:t>
            </a:r>
          </a:p>
        </p:txBody>
      </p:sp>
      <p:sp>
        <p:nvSpPr>
          <p:cNvPr id="2" name="Title 1"/>
          <p:cNvSpPr>
            <a:spLocks noGrp="1"/>
          </p:cNvSpPr>
          <p:nvPr>
            <p:ph type="title"/>
          </p:nvPr>
        </p:nvSpPr>
        <p:spPr/>
        <p:txBody>
          <a:bodyPr>
            <a:normAutofit fontScale="90000"/>
          </a:bodyPr>
          <a:lstStyle/>
          <a:p>
            <a:r>
              <a:rPr lang="en-US" dirty="0" smtClean="0"/>
              <a:t>Deciding What To Test</a:t>
            </a:r>
            <a:endParaRPr lang="en-US" dirty="0"/>
          </a:p>
        </p:txBody>
      </p:sp>
      <p:sp>
        <p:nvSpPr>
          <p:cNvPr id="3" name="Content Placeholder 2"/>
          <p:cNvSpPr>
            <a:spLocks noGrp="1"/>
          </p:cNvSpPr>
          <p:nvPr>
            <p:ph idx="1"/>
          </p:nvPr>
        </p:nvSpPr>
        <p:spPr>
          <a:xfrm>
            <a:off x="457200" y="868853"/>
            <a:ext cx="4201994" cy="3887562"/>
          </a:xfrm>
        </p:spPr>
        <p:txBody>
          <a:bodyPr>
            <a:noAutofit/>
          </a:bodyPr>
          <a:lstStyle/>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Should you start testing?</a:t>
            </a:r>
            <a:endParaRPr lang="en-GB"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Greenfield</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Untested Legacy</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Weakly tested Legacy</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Build Process</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endParaRPr lang="en-US" dirty="0" smtClean="0"/>
          </a:p>
        </p:txBody>
      </p:sp>
    </p:spTree>
    <p:extLst>
      <p:ext uri="{BB962C8B-B14F-4D97-AF65-F5344CB8AC3E}">
        <p14:creationId xmlns:p14="http://schemas.microsoft.com/office/powerpoint/2010/main" val="1793097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rot="21312425">
            <a:off x="5753649" y="1353924"/>
            <a:ext cx="1687281" cy="76944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400" normalizeH="0" baseline="0" noProof="0" dirty="0" smtClean="0">
                <a:ln>
                  <a:noFill/>
                </a:ln>
                <a:solidFill>
                  <a:srgbClr val="FFFFFF"/>
                </a:solidFill>
                <a:effectLst/>
                <a:uLnTx/>
                <a:uFillTx/>
              </a:rPr>
              <a:t>HELLO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400" normalizeH="0" baseline="0" noProof="0" dirty="0" smtClean="0">
                <a:ln>
                  <a:noFill/>
                </a:ln>
                <a:solidFill>
                  <a:srgbClr val="FFFFFF"/>
                </a:solidFill>
                <a:effectLst/>
                <a:uLnTx/>
                <a:uFillTx/>
              </a:rPr>
              <a:t>MY NAME IS</a:t>
            </a:r>
          </a:p>
        </p:txBody>
      </p:sp>
      <p:sp>
        <p:nvSpPr>
          <p:cNvPr id="2" name="Title 1"/>
          <p:cNvSpPr>
            <a:spLocks noGrp="1"/>
          </p:cNvSpPr>
          <p:nvPr>
            <p:ph type="title"/>
          </p:nvPr>
        </p:nvSpPr>
        <p:spPr/>
        <p:txBody>
          <a:bodyPr>
            <a:normAutofit fontScale="90000"/>
          </a:bodyPr>
          <a:lstStyle/>
          <a:p>
            <a:r>
              <a:rPr lang="en-US" dirty="0" smtClean="0"/>
              <a:t>Deciding What To Test</a:t>
            </a:r>
            <a:endParaRPr lang="en-US" dirty="0"/>
          </a:p>
        </p:txBody>
      </p:sp>
      <p:sp>
        <p:nvSpPr>
          <p:cNvPr id="3" name="Content Placeholder 2"/>
          <p:cNvSpPr>
            <a:spLocks noGrp="1"/>
          </p:cNvSpPr>
          <p:nvPr>
            <p:ph idx="1"/>
          </p:nvPr>
        </p:nvSpPr>
        <p:spPr>
          <a:xfrm>
            <a:off x="457199" y="868853"/>
            <a:ext cx="6411951" cy="3887562"/>
          </a:xfrm>
        </p:spPr>
        <p:txBody>
          <a:bodyPr>
            <a:noAutofit/>
          </a:bodyPr>
          <a:lstStyle/>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Where to start?</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Factors to consider </a:t>
            </a:r>
            <a:endParaRPr lang="en-GB"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Degree of Difficulty/Danger</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Number of dependencies</a:t>
            </a:r>
            <a:endParaRPr lang="en-US" dirty="0" smtClean="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Code Volatility</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endParaRPr lang="en-US" sz="2000" dirty="0" smtClean="0"/>
          </a:p>
        </p:txBody>
      </p:sp>
    </p:spTree>
    <p:extLst>
      <p:ext uri="{BB962C8B-B14F-4D97-AF65-F5344CB8AC3E}">
        <p14:creationId xmlns:p14="http://schemas.microsoft.com/office/powerpoint/2010/main" val="325823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rot="21312425">
            <a:off x="5753649" y="1353924"/>
            <a:ext cx="1687281" cy="76944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400" normalizeH="0" baseline="0" noProof="0" dirty="0" smtClean="0">
                <a:ln>
                  <a:noFill/>
                </a:ln>
                <a:solidFill>
                  <a:srgbClr val="FFFFFF"/>
                </a:solidFill>
                <a:effectLst/>
                <a:uLnTx/>
                <a:uFillTx/>
              </a:rPr>
              <a:t>HELLO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400" normalizeH="0" baseline="0" noProof="0" dirty="0" smtClean="0">
                <a:ln>
                  <a:noFill/>
                </a:ln>
                <a:solidFill>
                  <a:srgbClr val="FFFFFF"/>
                </a:solidFill>
                <a:effectLst/>
                <a:uLnTx/>
                <a:uFillTx/>
              </a:rPr>
              <a:t>MY NAME IS</a:t>
            </a:r>
          </a:p>
        </p:txBody>
      </p:sp>
      <p:sp>
        <p:nvSpPr>
          <p:cNvPr id="2" name="Title 1"/>
          <p:cNvSpPr>
            <a:spLocks noGrp="1"/>
          </p:cNvSpPr>
          <p:nvPr>
            <p:ph type="title"/>
          </p:nvPr>
        </p:nvSpPr>
        <p:spPr/>
        <p:txBody>
          <a:bodyPr>
            <a:normAutofit fontScale="90000"/>
          </a:bodyPr>
          <a:lstStyle/>
          <a:p>
            <a:r>
              <a:rPr lang="en-US" dirty="0" smtClean="0"/>
              <a:t>Deciding What To Test</a:t>
            </a:r>
            <a:endParaRPr lang="en-US" dirty="0"/>
          </a:p>
        </p:txBody>
      </p:sp>
      <p:sp>
        <p:nvSpPr>
          <p:cNvPr id="3" name="Content Placeholder 2"/>
          <p:cNvSpPr>
            <a:spLocks noGrp="1"/>
          </p:cNvSpPr>
          <p:nvPr>
            <p:ph idx="1"/>
          </p:nvPr>
        </p:nvSpPr>
        <p:spPr>
          <a:xfrm>
            <a:off x="457199" y="868853"/>
            <a:ext cx="8541835" cy="3887562"/>
          </a:xfrm>
        </p:spPr>
        <p:txBody>
          <a:bodyPr>
            <a:noAutofit/>
          </a:bodyPr>
          <a:lstStyle/>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Things to watch out for</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No constructor/does lots of work in constructor</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jQuery selectors/</a:t>
            </a:r>
            <a:r>
              <a:rPr lang="en-GB" dirty="0" err="1" smtClean="0"/>
              <a:t>ajax</a:t>
            </a:r>
            <a:r>
              <a:rPr lang="en-GB" dirty="0" smtClean="0"/>
              <a:t> requests</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Things to look for</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Low coupling, high cohesion</a:t>
            </a:r>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GB" dirty="0" smtClean="0"/>
              <a:t>Functions with clear inputs and outputs (ex: </a:t>
            </a:r>
            <a:r>
              <a:rPr lang="en-GB" dirty="0" err="1" smtClean="0"/>
              <a:t>computeds</a:t>
            </a:r>
            <a:r>
              <a:rPr lang="en-GB" dirty="0" smtClean="0"/>
              <a:t>, validations)</a:t>
            </a:r>
            <a:endParaRPr lang="en-GB" dirty="0"/>
          </a:p>
          <a:p>
            <a:pPr marL="765810" lvl="1"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endParaRPr lang="en-US" sz="2000" dirty="0" smtClean="0"/>
          </a:p>
        </p:txBody>
      </p:sp>
    </p:spTree>
    <p:extLst>
      <p:ext uri="{BB962C8B-B14F-4D97-AF65-F5344CB8AC3E}">
        <p14:creationId xmlns:p14="http://schemas.microsoft.com/office/powerpoint/2010/main" val="696760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Deciding on Tools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1198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rot="21312425">
            <a:off x="5753649" y="1353924"/>
            <a:ext cx="1687281" cy="76944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400" normalizeH="0" baseline="0" noProof="0" dirty="0" smtClean="0">
                <a:ln>
                  <a:noFill/>
                </a:ln>
                <a:solidFill>
                  <a:srgbClr val="FFFFFF"/>
                </a:solidFill>
                <a:effectLst/>
                <a:uLnTx/>
                <a:uFillTx/>
              </a:rPr>
              <a:t>HELLO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400" normalizeH="0" baseline="0" noProof="0" dirty="0" smtClean="0">
                <a:ln>
                  <a:noFill/>
                </a:ln>
                <a:solidFill>
                  <a:srgbClr val="FFFFFF"/>
                </a:solidFill>
                <a:effectLst/>
                <a:uLnTx/>
                <a:uFillTx/>
              </a:rPr>
              <a:t>MY NAME IS</a:t>
            </a:r>
          </a:p>
        </p:txBody>
      </p:sp>
      <p:sp>
        <p:nvSpPr>
          <p:cNvPr id="2" name="Title 1"/>
          <p:cNvSpPr>
            <a:spLocks noGrp="1"/>
          </p:cNvSpPr>
          <p:nvPr>
            <p:ph type="title"/>
          </p:nvPr>
        </p:nvSpPr>
        <p:spPr/>
        <p:txBody>
          <a:bodyPr>
            <a:normAutofit fontScale="90000"/>
          </a:bodyPr>
          <a:lstStyle/>
          <a:p>
            <a:r>
              <a:rPr lang="en-US" dirty="0" smtClean="0"/>
              <a:t>Tools</a:t>
            </a:r>
            <a:endParaRPr lang="en-US" dirty="0"/>
          </a:p>
        </p:txBody>
      </p:sp>
      <p:sp>
        <p:nvSpPr>
          <p:cNvPr id="3" name="Content Placeholder 2"/>
          <p:cNvSpPr>
            <a:spLocks noGrp="1"/>
          </p:cNvSpPr>
          <p:nvPr>
            <p:ph idx="1"/>
          </p:nvPr>
        </p:nvSpPr>
        <p:spPr>
          <a:xfrm>
            <a:off x="457200" y="868853"/>
            <a:ext cx="7482468" cy="3887562"/>
          </a:xfrm>
        </p:spPr>
        <p:txBody>
          <a:bodyPr>
            <a:noAutofit/>
          </a:bodyPr>
          <a:lstStyle/>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Testing Framework (mocha)</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Assertion Library (should)</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Test runner (mocha-</a:t>
            </a:r>
            <a:r>
              <a:rPr lang="en-US" dirty="0" err="1" smtClean="0"/>
              <a:t>phantomjs</a:t>
            </a:r>
            <a:r>
              <a:rPr lang="en-US" dirty="0" smtClean="0"/>
              <a:t>)</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Output reporter (</a:t>
            </a:r>
            <a:r>
              <a:rPr lang="en-US" dirty="0"/>
              <a:t>mocha-</a:t>
            </a:r>
            <a:r>
              <a:rPr lang="en-US" dirty="0" err="1"/>
              <a:t>phantomjs</a:t>
            </a:r>
            <a:r>
              <a:rPr lang="en-US" dirty="0" smtClean="0"/>
              <a:t>)</a:t>
            </a:r>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Spy/Mock framework (</a:t>
            </a:r>
            <a:r>
              <a:rPr lang="en-US" dirty="0" err="1" smtClean="0"/>
              <a:t>sinon</a:t>
            </a:r>
            <a:r>
              <a:rPr lang="en-US" dirty="0" smtClean="0"/>
              <a:t>)</a:t>
            </a:r>
            <a:endParaRPr lang="en-US" dirty="0"/>
          </a:p>
          <a:p>
            <a:pPr marL="365760" indent="-457200" defTabSz="914400">
              <a:spcAft>
                <a:spcPts val="600"/>
              </a:spcAft>
              <a:buClr>
                <a:srgbClr val="306FBB"/>
              </a:buClr>
              <a:buSzPct val="95000"/>
              <a:tabLst>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444500" algn="l"/>
                <a:tab pos="901700" algn="l"/>
                <a:tab pos="1358900" algn="l"/>
                <a:tab pos="1816100" algn="l"/>
                <a:tab pos="2273300" algn="l"/>
                <a:tab pos="2730500" algn="l"/>
                <a:tab pos="3187700" algn="l"/>
                <a:tab pos="3644900" algn="l"/>
                <a:tab pos="4102100" algn="l"/>
                <a:tab pos="4559300" algn="l"/>
                <a:tab pos="5016500" algn="l"/>
                <a:tab pos="5473700" algn="l"/>
              </a:tabLst>
            </a:pPr>
            <a:r>
              <a:rPr lang="en-US" dirty="0" smtClean="0"/>
              <a:t>AMD Dependency Injector (squire)</a:t>
            </a:r>
          </a:p>
        </p:txBody>
      </p:sp>
    </p:spTree>
    <p:extLst>
      <p:ext uri="{BB962C8B-B14F-4D97-AF65-F5344CB8AC3E}">
        <p14:creationId xmlns:p14="http://schemas.microsoft.com/office/powerpoint/2010/main" val="61802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Demo</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402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Improving 2013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potx" id="{C86B8FA0-4E6B-4C46-8C3F-11D5AE24A7D2}" vid="{32EC1218-AD3F-459C-BCD0-66B689AAD9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e1fac0b-1f14-4314-928e-3e735fdad2ca">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5DEDBD6E7508498F429CE00E1BBAEF" ma:contentTypeVersion="3" ma:contentTypeDescription="Create a new document." ma:contentTypeScope="" ma:versionID="bbe18d5c88bda2709f0c10b5c1557dd6">
  <xsd:schema xmlns:xsd="http://www.w3.org/2001/XMLSchema" xmlns:xs="http://www.w3.org/2001/XMLSchema" xmlns:p="http://schemas.microsoft.com/office/2006/metadata/properties" xmlns:ns2="2e1fac0b-1f14-4314-928e-3e735fdad2ca" targetNamespace="http://schemas.microsoft.com/office/2006/metadata/properties" ma:root="true" ma:fieldsID="b467e096ef57df26ae7b27885613c98e" ns2:_="">
    <xsd:import namespace="2e1fac0b-1f14-4314-928e-3e735fdad2c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fac0b-1f14-4314-928e-3e735fdad2c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61A6C-7250-4FDA-A8FF-FE17F53A84DB}">
  <ds:schemaRefs>
    <ds:schemaRef ds:uri="http://schemas.microsoft.com/sharepoint/v3/contenttype/forms"/>
  </ds:schemaRefs>
</ds:datastoreItem>
</file>

<file path=customXml/itemProps2.xml><?xml version="1.0" encoding="utf-8"?>
<ds:datastoreItem xmlns:ds="http://schemas.openxmlformats.org/officeDocument/2006/customXml" ds:itemID="{6E966D8D-C40F-4CCD-9396-198CA757D13D}">
  <ds:schemaRefs>
    <ds:schemaRef ds:uri="http://schemas.openxmlformats.org/package/2006/metadata/core-properties"/>
    <ds:schemaRef ds:uri="http://purl.org/dc/elements/1.1/"/>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2e1fac0b-1f14-4314-928e-3e735fdad2ca"/>
    <ds:schemaRef ds:uri="http://schemas.microsoft.com/office/2006/metadata/properties"/>
  </ds:schemaRefs>
</ds:datastoreItem>
</file>

<file path=customXml/itemProps3.xml><?xml version="1.0" encoding="utf-8"?>
<ds:datastoreItem xmlns:ds="http://schemas.openxmlformats.org/officeDocument/2006/customXml" ds:itemID="{6D94013E-A3A2-49A7-8CDC-4485C106E2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fac0b-1f14-4314-928e-3e735fdad2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Improving 2013 ppt template.thmx</Template>
  <TotalTime>15461</TotalTime>
  <Words>1694</Words>
  <Application>Microsoft Macintosh PowerPoint</Application>
  <PresentationFormat>On-screen Show (16:9)</PresentationFormat>
  <Paragraphs>198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Unicode MS</vt:lpstr>
      <vt:lpstr>Calibri</vt:lpstr>
      <vt:lpstr>Times New Roman</vt:lpstr>
      <vt:lpstr>Arial</vt:lpstr>
      <vt:lpstr>Improving 2013 ppt template</vt:lpstr>
      <vt:lpstr>Don’t Get Burned A Hot Take on Javascript Unit Testing</vt:lpstr>
      <vt:lpstr>Introductions</vt:lpstr>
      <vt:lpstr>Deciding What to test</vt:lpstr>
      <vt:lpstr>Deciding What To Test</vt:lpstr>
      <vt:lpstr>Deciding What To Test</vt:lpstr>
      <vt:lpstr>Deciding What To Test</vt:lpstr>
      <vt:lpstr>Deciding on Tools</vt:lpstr>
      <vt:lpstr>Tools</vt:lpstr>
      <vt:lpstr>Demo</vt:lpstr>
      <vt:lpstr>Build Process</vt:lpstr>
      <vt:lpstr>Gotchas</vt:lpstr>
      <vt:lpstr>Demo</vt:lpstr>
      <vt:lpstr>Further topics in testing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PMI-ACP Prep class</dc:title>
  <dc:creator>Allison Pollard</dc:creator>
  <cp:lastModifiedBy>Kevin Cavnar-Johnson</cp:lastModifiedBy>
  <cp:revision>174</cp:revision>
  <dcterms:created xsi:type="dcterms:W3CDTF">2014-03-18T02:35:05Z</dcterms:created>
  <dcterms:modified xsi:type="dcterms:W3CDTF">2016-04-22T14:04:51Z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0x010100B85DEDBD6E7508498F429CE00E1BBAEF</vt:lpwstr>
  </property>
</Properties>
</file>