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1" r:id="rId1"/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1373" r:id="rId4"/>
    <p:sldId id="1374" r:id="rId5"/>
    <p:sldId id="1375" r:id="rId6"/>
    <p:sldId id="1376" r:id="rId7"/>
    <p:sldId id="1377" r:id="rId8"/>
    <p:sldId id="1378" r:id="rId9"/>
    <p:sldId id="13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443F"/>
    <a:srgbClr val="47A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E71E72-4911-D7AC-6DB4-7A034CD8B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5A0F3-291E-8333-3203-F5AFE67568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64FB1-B07B-554C-8468-7DEAD4FE27E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EA643-5492-EB48-39D8-CAC6C37558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5E9E-4F5F-C811-4E3F-FC1EE068E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03A74-E339-D944-9181-76C29CEA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44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731F1-AAC2-A149-8DCD-9610859250B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C096A-A6CF-E740-9775-19F89716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614EFD9-9C82-459A-840D-7A22A91CB95A}"/>
              </a:ext>
            </a:extLst>
          </p:cNvPr>
          <p:cNvSpPr/>
          <p:nvPr userDrawn="1"/>
        </p:nvSpPr>
        <p:spPr>
          <a:xfrm>
            <a:off x="1" y="6532514"/>
            <a:ext cx="12192000" cy="325487"/>
          </a:xfrm>
          <a:prstGeom prst="rect">
            <a:avLst/>
          </a:prstGeom>
          <a:solidFill>
            <a:srgbClr val="126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052555-B440-415B-F926-0DAB595FD807}"/>
              </a:ext>
            </a:extLst>
          </p:cNvPr>
          <p:cNvGrpSpPr/>
          <p:nvPr userDrawn="1"/>
        </p:nvGrpSpPr>
        <p:grpSpPr>
          <a:xfrm>
            <a:off x="3710008" y="156852"/>
            <a:ext cx="4771984" cy="835915"/>
            <a:chOff x="3442513" y="235993"/>
            <a:chExt cx="2227693" cy="390228"/>
          </a:xfrm>
        </p:grpSpPr>
        <p:pic>
          <p:nvPicPr>
            <p:cNvPr id="6" name="Picture 4" descr="Image result for NSF logo">
              <a:extLst>
                <a:ext uri="{FF2B5EF4-FFF2-40B4-BE49-F238E27FC236}">
                  <a16:creationId xmlns:a16="http://schemas.microsoft.com/office/drawing/2014/main" id="{398E183E-A578-44DD-CE48-B4CA91EE20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513" y="245606"/>
              <a:ext cx="380615" cy="380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B7F33BC-8DF7-68D9-FB91-5C54B59CEF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23129" y="235993"/>
              <a:ext cx="1847077" cy="390228"/>
            </a:xfrm>
            <a:prstGeom prst="rect">
              <a:avLst/>
            </a:prstGeom>
          </p:spPr>
        </p:pic>
      </p:grpSp>
      <p:sp>
        <p:nvSpPr>
          <p:cNvPr id="11" name="Google Shape;11;p2">
            <a:extLst>
              <a:ext uri="{FF2B5EF4-FFF2-40B4-BE49-F238E27FC236}">
                <a16:creationId xmlns:a16="http://schemas.microsoft.com/office/drawing/2014/main" id="{F498939C-1DF3-392E-373D-C9042F7DCF4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5611" y="3115687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tx1"/>
                </a:solidFill>
                <a:latin typeface="+mn-lt"/>
                <a:ea typeface="Source Sans Pro" panose="020B0503030403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957A9468-577F-8DD5-B230-AFC757C191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0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333" b="1">
                <a:solidFill>
                  <a:schemeClr val="tx1"/>
                </a:solidFill>
                <a:latin typeface="+mn-lt"/>
                <a:ea typeface="Source Sans Pro SemiBold" panose="020B0603030403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1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24B07-B651-C34F-A4E0-DE0DDC55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E48DF-F708-AF4F-B893-E2C1D543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02CF8-D6D4-DC49-AF61-5EB9207C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4A3-A6ED-2D48-9F69-811849D09F5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63D91432-2D26-5841-BAD5-E5DF6D3FD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077" y="6044095"/>
            <a:ext cx="720124" cy="7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5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0EFC-1E42-C635-E832-CEAC5664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99CEA-7B74-BFF9-25C9-C03FC41D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59BBC-E95B-24FC-D54B-8FC2873B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40713-A05C-4DC3-1EE9-BE42F4D7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4A3-A6ED-2D48-9F69-811849D0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8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CE9121-ED56-4653-ACCC-054FF73668FA}"/>
              </a:ext>
            </a:extLst>
          </p:cNvPr>
          <p:cNvSpPr/>
          <p:nvPr userDrawn="1"/>
        </p:nvSpPr>
        <p:spPr>
          <a:xfrm>
            <a:off x="3064045" y="6443066"/>
            <a:ext cx="9127955" cy="414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97" y="1"/>
            <a:ext cx="11685724" cy="75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lang="en-US" sz="3733" b="1" i="0" u="none" strike="noStrike" cap="none" dirty="0">
                <a:solidFill>
                  <a:srgbClr val="126AC9"/>
                </a:solidFill>
                <a:latin typeface="+mn-lt"/>
                <a:ea typeface="Source Sans Pro SemiBold" panose="020B0603030403020204" pitchFamily="34" charset="0"/>
                <a:cs typeface="Arial"/>
                <a:sym typeface="Arial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73" y="1035182"/>
            <a:ext cx="10998200" cy="5210799"/>
          </a:xfrm>
          <a:prstGeom prst="rect">
            <a:avLst/>
          </a:prstGeom>
        </p:spPr>
        <p:txBody>
          <a:bodyPr/>
          <a:lstStyle>
            <a:lvl1pPr marL="228594" indent="-228594">
              <a:buFont typeface="Wingdings" panose="05000000000000000000" pitchFamily="2" charset="2"/>
              <a:buChar char="§"/>
              <a:defRPr sz="2667">
                <a:latin typeface="+mn-lt"/>
              </a:defRPr>
            </a:lvl1pPr>
            <a:lvl2pPr marL="685783" indent="-228594">
              <a:buFont typeface="Wingdings" panose="05000000000000000000" pitchFamily="2" charset="2"/>
              <a:buChar char="§"/>
              <a:defRPr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600160" indent="-228594"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2057349" indent="-228594"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334" y="6443066"/>
            <a:ext cx="795532" cy="41493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3281CA3C-E6C7-E345-AC43-4EE8CC48FC60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2CE7F04-8721-F5D2-2948-D632CF65F5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742"/>
          <a:stretch/>
        </p:blipFill>
        <p:spPr>
          <a:xfrm>
            <a:off x="488500" y="6434231"/>
            <a:ext cx="2551137" cy="378671"/>
          </a:xfrm>
          <a:prstGeom prst="rect">
            <a:avLst/>
          </a:prstGeom>
        </p:spPr>
      </p:pic>
      <p:pic>
        <p:nvPicPr>
          <p:cNvPr id="5" name="Picture 4" descr="Image result for NSF logo">
            <a:extLst>
              <a:ext uri="{FF2B5EF4-FFF2-40B4-BE49-F238E27FC236}">
                <a16:creationId xmlns:a16="http://schemas.microsoft.com/office/drawing/2014/main" id="{C25D0C35-346D-86DB-CD4C-3B295A1ED7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1" y="6433801"/>
            <a:ext cx="367279" cy="36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35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9D9DB7-23B9-715E-2B84-1D9D00B1323E}"/>
              </a:ext>
            </a:extLst>
          </p:cNvPr>
          <p:cNvSpPr/>
          <p:nvPr userDrawn="1"/>
        </p:nvSpPr>
        <p:spPr>
          <a:xfrm>
            <a:off x="3064045" y="6443066"/>
            <a:ext cx="9127955" cy="414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AEFE21-257E-4751-9E9B-37DDD95C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97" y="1"/>
            <a:ext cx="11740520" cy="751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>
              <a:defRPr lang="en-US" sz="3733" b="1" i="0" u="none" strike="noStrike" cap="none" dirty="0">
                <a:solidFill>
                  <a:srgbClr val="126AC9"/>
                </a:solidFill>
                <a:latin typeface="+mn-lt"/>
                <a:ea typeface="Source Sans Pro SemiBold" panose="020B0603030403020204" pitchFamily="34" charset="0"/>
                <a:cs typeface="Arial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</a:pPr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831103-109D-45D7-86FE-E1378B05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6469" y="6443066"/>
            <a:ext cx="795532" cy="41493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3281CA3C-E6C7-E345-AC43-4EE8CC48FC60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B6D60CE-441A-0654-F998-7C10D9BCAF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742"/>
          <a:stretch/>
        </p:blipFill>
        <p:spPr>
          <a:xfrm>
            <a:off x="488500" y="6434231"/>
            <a:ext cx="2551137" cy="378671"/>
          </a:xfrm>
          <a:prstGeom prst="rect">
            <a:avLst/>
          </a:prstGeom>
        </p:spPr>
      </p:pic>
      <p:pic>
        <p:nvPicPr>
          <p:cNvPr id="4" name="Picture 3" descr="Image result for NSF logo">
            <a:extLst>
              <a:ext uri="{FF2B5EF4-FFF2-40B4-BE49-F238E27FC236}">
                <a16:creationId xmlns:a16="http://schemas.microsoft.com/office/drawing/2014/main" id="{6B8AA41E-F0D8-2602-1E16-E54A29F4F7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1" y="6433801"/>
            <a:ext cx="367279" cy="36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07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C6D4-08F6-40C5-A5A0-3D4380101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69" y="1912374"/>
            <a:ext cx="11032067" cy="1272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126AC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81A92-8FAB-4E80-B432-4140A8E951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69289" y="3648398"/>
            <a:ext cx="6053667" cy="445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1430-7052-45CC-9077-BA791A86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521" y="486106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endParaRPr lang="en-US" dirty="0"/>
          </a:p>
        </p:txBody>
      </p:sp>
      <p:pic>
        <p:nvPicPr>
          <p:cNvPr id="7" name="Picture 4" descr="Image result for NSF logo">
            <a:extLst>
              <a:ext uri="{FF2B5EF4-FFF2-40B4-BE49-F238E27FC236}">
                <a16:creationId xmlns:a16="http://schemas.microsoft.com/office/drawing/2014/main" id="{1EAB1921-C594-4357-9C0E-47CBECE3B9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651" y="5129345"/>
            <a:ext cx="1089483" cy="108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BDD4699-0CD0-43DA-A217-A6410A52AC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294" y="5433774"/>
            <a:ext cx="4848287" cy="10242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9412EB-37A1-44E2-9E94-F4C412881335}"/>
              </a:ext>
            </a:extLst>
          </p:cNvPr>
          <p:cNvSpPr/>
          <p:nvPr userDrawn="1"/>
        </p:nvSpPr>
        <p:spPr>
          <a:xfrm>
            <a:off x="9819629" y="6212287"/>
            <a:ext cx="24609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NSF award: CMMI 1612843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EFAC022-D6FD-4EA7-B846-599411B9E5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245" y="4094395"/>
            <a:ext cx="6053667" cy="3555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0502F929-F3A9-4008-918E-C886B3D75C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9289" y="4483632"/>
            <a:ext cx="6053667" cy="3555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Affiliation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14EFD9-9C82-459A-840D-7A22A91CB95A}"/>
              </a:ext>
            </a:extLst>
          </p:cNvPr>
          <p:cNvSpPr/>
          <p:nvPr userDrawn="1"/>
        </p:nvSpPr>
        <p:spPr>
          <a:xfrm>
            <a:off x="1" y="6532514"/>
            <a:ext cx="12192000" cy="325487"/>
          </a:xfrm>
          <a:prstGeom prst="rect">
            <a:avLst/>
          </a:prstGeom>
          <a:solidFill>
            <a:srgbClr val="126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35757-7FB7-EE09-6B37-3F45452D7E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50C5-7909-116B-A491-06CD14A5E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1A23141-EF66-472B-8639-AC855AFE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20CF-F41F-1F4C-95AB-8A6F7C1CE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BB44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ECA93-DDBD-1E45-965F-BBF3701F3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153C-1BBD-A349-98CF-6E26B477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55250-CA8A-444E-A181-9B09B6C3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D773-3BE5-6E43-B0DD-69C83664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4A3-A6ED-2D48-9F69-811849D0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5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5A67-C27B-0D49-B58C-67FCF7FC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BB44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414B-4F95-584E-AE22-3679F34D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E7048-C9AA-CC4F-8314-40AD23CB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0975-9DCE-454A-A30D-780FDD18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452DA-E8AB-5C41-AE5E-E90F55DD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4A3-A6ED-2D48-9F69-811849D09F5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A1769ECC-74A1-2149-B10B-7ECDE66ED8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077" y="6044095"/>
            <a:ext cx="720124" cy="7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A968-6CB8-714F-9560-F5B77686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BB44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6EB8-BE3C-9C4F-8E53-485C4792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E2868-8AE0-2F4F-9561-26D94715E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C0BF0-B402-2646-B282-679CE345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6237F-C066-3F48-B6F6-324054BB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5D60F-880C-A846-92E7-FFC3529A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4A3-A6ED-2D48-9F69-811849D09F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3B9D12A7-25ED-664A-9E34-345ED9B910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077" y="6044095"/>
            <a:ext cx="720124" cy="7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9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C790-CEF2-FB43-B398-E632DBB8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BB44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15516-1992-974F-A3B8-8AD2FA8AD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8764A-D570-4248-858E-ECAE0974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DFAC1-178D-6B46-9FA6-C7FBD198A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EE003-FA17-6143-9CDE-E933A776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50AC2-A21D-B044-A94B-D3CC9D33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E001B-CCAB-364A-B563-D4D3190F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E18D8-EBBD-444E-9A36-E5D2E73D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4A3-A6ED-2D48-9F69-811849D09F5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97C0A5F5-94EC-7348-B42D-D6A3B2977B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077" y="6044095"/>
            <a:ext cx="720124" cy="7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E92D-C435-A248-B249-96EF4C83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BB44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FA761-1561-B24F-B933-5B100E43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8E901-CA87-8F4C-8592-77BA0541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657A4-4E16-164A-9397-F3679AE8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4A3-A6ED-2D48-9F69-811849D09F5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AFD95DE8-203F-7F42-8F7B-C95F223776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077" y="6044095"/>
            <a:ext cx="720124" cy="7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45942-547C-4E37-9655-060A69E2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F10C-C78F-4AF5-B713-F0A74CFB6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5DB1-07CA-43C2-8E3B-27A2E2597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E99A-3E6A-432F-A735-C7AF70EF3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5A03E-06E7-48CD-BB08-B90647C41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23141-EF66-472B-8639-AC855AFE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01B6F-F4F3-BF4C-ACFA-E64FEE82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A032A-2D57-4841-B6A8-9A72F784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63EBA-111E-8747-9A17-CDFACB16D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69CC1-F933-F245-92A9-235E13C19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2D5CF-8FF2-D045-A7AC-42D9CAA5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14A3-A6ED-2D48-9F69-811849D0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HERI-SimCenter/SimCenterBootcamp2024" TargetMode="External"/><Relationship Id="rId2" Type="http://schemas.openxmlformats.org/officeDocument/2006/relationships/hyperlink" Target="https://nheri-simcenter.github.io/SimCenterBootcamp2024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6358-0A05-BB45-BDE4-A1CBEFC4D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52914"/>
            <a:ext cx="12192000" cy="4405085"/>
          </a:xfrm>
          <a:solidFill>
            <a:schemeClr val="bg2">
              <a:lumMod val="25000"/>
            </a:schemeClr>
          </a:solidFill>
        </p:spPr>
        <p:txBody>
          <a:bodyPr tIns="274320" bIns="1097280" anchor="ctr" anchorCtr="0">
            <a:normAutofit/>
          </a:bodyPr>
          <a:lstStyle/>
          <a:p>
            <a:r>
              <a:rPr lang="en-US" sz="7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br>
              <a:rPr lang="en-US" sz="7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Bootcamp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08CC2-B673-C54E-8223-716A9AE7C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95" y="529391"/>
            <a:ext cx="7928810" cy="12298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0CD1AB-77FE-472A-65F1-613991D9186E}"/>
              </a:ext>
            </a:extLst>
          </p:cNvPr>
          <p:cNvSpPr txBox="1"/>
          <p:nvPr/>
        </p:nvSpPr>
        <p:spPr>
          <a:xfrm>
            <a:off x="0" y="57701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Online from UW Seattle and Cal Berkeley, July 29-Aug 2, 2024</a:t>
            </a:r>
          </a:p>
        </p:txBody>
      </p:sp>
    </p:spTree>
    <p:extLst>
      <p:ext uri="{BB962C8B-B14F-4D97-AF65-F5344CB8AC3E}">
        <p14:creationId xmlns:p14="http://schemas.microsoft.com/office/powerpoint/2010/main" val="71074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A325-B765-35A3-9717-E131C840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327F-25FF-99FF-1B2A-35BBFF63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Peter Mackenzie-Helnwein</a:t>
            </a:r>
          </a:p>
          <a:p>
            <a:pPr lvl="1"/>
            <a:r>
              <a:rPr lang="en-US" dirty="0"/>
              <a:t>University of Washington, Seattle</a:t>
            </a:r>
          </a:p>
          <a:p>
            <a:pPr lvl="1"/>
            <a:r>
              <a:rPr lang="en-US" b="1" dirty="0"/>
              <a:t>Python</a:t>
            </a:r>
          </a:p>
          <a:p>
            <a:endParaRPr lang="en-US" dirty="0"/>
          </a:p>
          <a:p>
            <a:r>
              <a:rPr lang="en-US" sz="3600" dirty="0"/>
              <a:t>Frank McKenna</a:t>
            </a:r>
          </a:p>
          <a:p>
            <a:pPr lvl="1"/>
            <a:r>
              <a:rPr lang="en-US" dirty="0"/>
              <a:t>University of California at Berkeley</a:t>
            </a:r>
          </a:p>
          <a:p>
            <a:pPr lvl="1"/>
            <a:r>
              <a:rPr lang="en-US" b="1" dirty="0"/>
              <a:t>C/C++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A9992-59C4-B8B1-6593-FF6DEA96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CA3C-E6C7-E345-AC43-4EE8CC48FC60}" type="slidenum">
              <a:rPr lang="en-US" smtClean="0"/>
              <a:pPr/>
              <a:t>2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CED0-CDEB-CBDE-F74C-2DB1F57C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and Modus of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D9AE0-02E6-B773-FC9B-54148FDD1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B443F"/>
                </a:solidFill>
              </a:rPr>
              <a:t>M-T-W-Th-F</a:t>
            </a:r>
          </a:p>
          <a:p>
            <a:pPr lvl="1"/>
            <a:r>
              <a:rPr lang="en-US" dirty="0">
                <a:solidFill>
                  <a:srgbClr val="47A59E"/>
                </a:solidFill>
              </a:rPr>
              <a:t>Morning Sessions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solidFill>
                  <a:srgbClr val="BB443F"/>
                </a:solidFill>
              </a:rPr>
              <a:t>9:00 am-12:00 pm </a:t>
            </a:r>
            <a:r>
              <a:rPr lang="en-US" dirty="0"/>
              <a:t>(Three ~50 mins sessions with 2 breaks)</a:t>
            </a:r>
          </a:p>
          <a:p>
            <a:pPr lvl="1"/>
            <a:r>
              <a:rPr lang="en-US" dirty="0">
                <a:solidFill>
                  <a:srgbClr val="47A59E"/>
                </a:solidFill>
              </a:rPr>
              <a:t>Afternoon Sessions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solidFill>
                  <a:srgbClr val="BB443F"/>
                </a:solidFill>
              </a:rPr>
              <a:t>1:30-4:30 pm </a:t>
            </a:r>
            <a:r>
              <a:rPr lang="en-US" dirty="0"/>
              <a:t>(Three ~50 mins sessions with 2 breaks)</a:t>
            </a:r>
          </a:p>
          <a:p>
            <a:pPr lvl="2"/>
            <a:r>
              <a:rPr lang="en-US" dirty="0"/>
              <a:t>The instructor will stay longer for Q&amp;A </a:t>
            </a:r>
          </a:p>
          <a:p>
            <a:pPr lvl="1"/>
            <a:r>
              <a:rPr lang="en-US" dirty="0">
                <a:solidFill>
                  <a:srgbClr val="47A59E"/>
                </a:solidFill>
              </a:rPr>
              <a:t>Homework</a:t>
            </a:r>
          </a:p>
          <a:p>
            <a:pPr lvl="2"/>
            <a:r>
              <a:rPr lang="en-US" dirty="0"/>
              <a:t>Self study videos, Lesson Review, Practice Problems</a:t>
            </a:r>
          </a:p>
          <a:p>
            <a:pPr lvl="2"/>
            <a:r>
              <a:rPr lang="en-US" dirty="0"/>
              <a:t>Please plan on 1-2 hours per day for review to get the most out of the </a:t>
            </a:r>
            <a:r>
              <a:rPr lang="en-US" dirty="0" err="1"/>
              <a:t>BootCamp</a:t>
            </a:r>
            <a:r>
              <a:rPr lang="en-US" dirty="0"/>
              <a:t>!</a:t>
            </a:r>
          </a:p>
          <a:p>
            <a:r>
              <a:rPr lang="en-US" dirty="0">
                <a:solidFill>
                  <a:srgbClr val="BB443F"/>
                </a:solidFill>
              </a:rPr>
              <a:t>Sessions will be recorded </a:t>
            </a:r>
          </a:p>
          <a:p>
            <a:pPr lvl="1"/>
            <a:r>
              <a:rPr lang="en-US" dirty="0"/>
              <a:t>recordings will be shared with participants only</a:t>
            </a:r>
          </a:p>
          <a:p>
            <a:r>
              <a:rPr lang="en-US" dirty="0">
                <a:solidFill>
                  <a:srgbClr val="BB443F"/>
                </a:solidFill>
                <a:highlight>
                  <a:srgbClr val="FFFF00"/>
                </a:highlight>
              </a:rPr>
              <a:t>Please show up on time!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68A2-B590-2763-B954-7AABB9BF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CA3C-E6C7-E345-AC43-4EE8CC48FC60}" type="slidenum">
              <a:rPr lang="en-US" smtClean="0"/>
              <a:pPr/>
              <a:t>3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2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FA60-5EDD-1ACC-740D-6C664E07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547B-73AA-A5A1-231A-714DC07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</a:p>
          <a:p>
            <a:pPr lvl="1"/>
            <a:r>
              <a:rPr lang="en-US" dirty="0">
                <a:hlinkClick r:id="rId2"/>
              </a:rPr>
              <a:t>https://nheri-simcenter.github.io/SimCenterBootcamp2024/</a:t>
            </a:r>
            <a:r>
              <a:rPr lang="en-US" dirty="0"/>
              <a:t> </a:t>
            </a:r>
          </a:p>
          <a:p>
            <a:r>
              <a:rPr lang="en-US" dirty="0"/>
              <a:t>Source files:  </a:t>
            </a:r>
          </a:p>
          <a:p>
            <a:pPr lvl="1"/>
            <a:r>
              <a:rPr lang="en-US" dirty="0">
                <a:hlinkClick r:id="rId3"/>
              </a:rPr>
              <a:t>https://github.com/NHERI-SimCenter/SimCenterBootcamp2024</a:t>
            </a:r>
            <a:r>
              <a:rPr lang="en-US" dirty="0"/>
              <a:t> </a:t>
            </a:r>
          </a:p>
          <a:p>
            <a:r>
              <a:rPr lang="en-US" dirty="0"/>
              <a:t>Questions/Discussion: </a:t>
            </a:r>
          </a:p>
          <a:p>
            <a:pPr lvl="1"/>
            <a:r>
              <a:rPr lang="en-US" dirty="0"/>
              <a:t>Slack via </a:t>
            </a:r>
            <a:r>
              <a:rPr lang="en-US" dirty="0" err="1"/>
              <a:t>DesignSafe</a:t>
            </a:r>
            <a:r>
              <a:rPr lang="en-US" dirty="0"/>
              <a:t>-CI account </a:t>
            </a:r>
          </a:p>
          <a:p>
            <a:pPr lvl="1"/>
            <a:r>
              <a:rPr lang="en-US" dirty="0">
                <a:solidFill>
                  <a:srgbClr val="BB443F"/>
                </a:solidFill>
              </a:rPr>
              <a:t>You will receive an invitation from us via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64E24-F99B-84B9-88EE-2E24B2A1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CA3C-E6C7-E345-AC43-4EE8CC48FC60}" type="slidenum">
              <a:rPr lang="en-US" smtClean="0"/>
              <a:pPr/>
              <a:t>4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1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B206-97A2-B56E-3F27-98A9B554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: Part 1 - Python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A5898DF-D8A0-0515-94E4-D42AB494E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100130"/>
              </p:ext>
            </p:extLst>
          </p:nvPr>
        </p:nvGraphicFramePr>
        <p:xfrm>
          <a:off x="3284031" y="932759"/>
          <a:ext cx="5623937" cy="5329324"/>
        </p:xfrm>
        <a:graphic>
          <a:graphicData uri="http://schemas.openxmlformats.org/drawingml/2006/table">
            <a:tbl>
              <a:tblPr/>
              <a:tblGrid>
                <a:gridCol w="710717">
                  <a:extLst>
                    <a:ext uri="{9D8B030D-6E8A-4147-A177-3AD203B41FA5}">
                      <a16:colId xmlns:a16="http://schemas.microsoft.com/office/drawing/2014/main" val="1183754972"/>
                    </a:ext>
                  </a:extLst>
                </a:gridCol>
                <a:gridCol w="690117">
                  <a:extLst>
                    <a:ext uri="{9D8B030D-6E8A-4147-A177-3AD203B41FA5}">
                      <a16:colId xmlns:a16="http://schemas.microsoft.com/office/drawing/2014/main" val="1237399066"/>
                    </a:ext>
                  </a:extLst>
                </a:gridCol>
                <a:gridCol w="4223103">
                  <a:extLst>
                    <a:ext uri="{9D8B030D-6E8A-4147-A177-3AD203B41FA5}">
                      <a16:colId xmlns:a16="http://schemas.microsoft.com/office/drawing/2014/main" val="3442436420"/>
                    </a:ext>
                  </a:extLst>
                </a:gridCol>
              </a:tblGrid>
              <a:tr h="236826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effectLst/>
                        </a:rPr>
                        <a:t>Monday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180731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9:00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9:50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</a:rPr>
                        <a:t>Jupyter</a:t>
                      </a:r>
                      <a:endParaRPr lang="en-US" sz="1400" dirty="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018142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10:05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10:55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Basic Data Types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812477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11:10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12:00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List, Loops, Conditions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441243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919304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1:30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2:20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Plotting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840762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2:35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3:25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Functions, Modules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548558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3:40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4:30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Combining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023973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514079"/>
                  </a:ext>
                </a:extLst>
              </a:tr>
              <a:tr h="236826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effectLst/>
                        </a:rPr>
                        <a:t>Tuesday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659858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9:00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9:50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Code planning, style, using tools, introduce debugger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935393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10:05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10:55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Modules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299137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11:10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12:00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File I/O, Error handling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050290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075530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1:30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2:20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include pandas, </a:t>
                      </a:r>
                      <a:r>
                        <a:rPr lang="en-US" sz="1400" dirty="0" err="1">
                          <a:effectLst/>
                        </a:rPr>
                        <a:t>json</a:t>
                      </a:r>
                      <a:endParaRPr lang="en-US" sz="1400" dirty="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477930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2:35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3:25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OOP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281973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3:40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4:30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basic data classes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635997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450291"/>
                  </a:ext>
                </a:extLst>
              </a:tr>
              <a:tr h="236826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effectLst/>
                        </a:rPr>
                        <a:t>Wednesday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15826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9:00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9:50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OOP, inheritance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877974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10:05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10:55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Exercises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570881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11:10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12:00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Exercises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91473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D02C2-3961-35D6-AEBC-2237D88B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CA3C-E6C7-E345-AC43-4EE8CC48FC60}" type="slidenum">
              <a:rPr lang="en-US" smtClean="0"/>
              <a:pPr/>
              <a:t>5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8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1D78-0D46-E4E1-45B5-5F2D513A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: Part 2 – C/C++ &amp; Parallel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DE68DC-034B-4F17-26F5-AE558ADA2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614099"/>
              </p:ext>
            </p:extLst>
          </p:nvPr>
        </p:nvGraphicFramePr>
        <p:xfrm>
          <a:off x="3363311" y="932759"/>
          <a:ext cx="5969876" cy="5329324"/>
        </p:xfrm>
        <a:graphic>
          <a:graphicData uri="http://schemas.openxmlformats.org/drawingml/2006/table">
            <a:tbl>
              <a:tblPr/>
              <a:tblGrid>
                <a:gridCol w="754434">
                  <a:extLst>
                    <a:ext uri="{9D8B030D-6E8A-4147-A177-3AD203B41FA5}">
                      <a16:colId xmlns:a16="http://schemas.microsoft.com/office/drawing/2014/main" val="1402650747"/>
                    </a:ext>
                  </a:extLst>
                </a:gridCol>
                <a:gridCol w="732568">
                  <a:extLst>
                    <a:ext uri="{9D8B030D-6E8A-4147-A177-3AD203B41FA5}">
                      <a16:colId xmlns:a16="http://schemas.microsoft.com/office/drawing/2014/main" val="1287385983"/>
                    </a:ext>
                  </a:extLst>
                </a:gridCol>
                <a:gridCol w="4482874">
                  <a:extLst>
                    <a:ext uri="{9D8B030D-6E8A-4147-A177-3AD203B41FA5}">
                      <a16:colId xmlns:a16="http://schemas.microsoft.com/office/drawing/2014/main" val="3567331637"/>
                    </a:ext>
                  </a:extLst>
                </a:gridCol>
              </a:tblGrid>
              <a:tr h="236826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effectLst/>
                        </a:rPr>
                        <a:t>Wednesday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68656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1:30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2:20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Programming, Computer and Basic C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630247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2:35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3:25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Designsafe - hello World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37953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3:40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4:30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 Language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757575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261731"/>
                  </a:ext>
                </a:extLst>
              </a:tr>
              <a:tr h="236826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effectLst/>
                        </a:rPr>
                        <a:t>Thursday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664293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9:00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9:50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Memory &amp; Pointers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494981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10:05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10:55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OOP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281902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11:10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12:00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Exercises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354694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15937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1:30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2:20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Exercises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623293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2:35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3:25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Object Oriented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847295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3:40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4:30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Exercises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367677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869990"/>
                  </a:ext>
                </a:extLst>
              </a:tr>
              <a:tr h="236826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effectLst/>
                        </a:rPr>
                        <a:t>Friday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4511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9:00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9:50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Parallel Programming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887536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10:05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10:55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MPI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993863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11:10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12:00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Exercises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766528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880718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1:30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2:20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Exercises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38070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2:35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3:25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Uncertainty Quantification using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218348"/>
                  </a:ext>
                </a:extLst>
              </a:tr>
              <a:tr h="236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3:40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4:30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  <a:highlight>
                            <a:srgbClr val="FFFFFF"/>
                          </a:highlight>
                        </a:rPr>
                        <a:t>SimCenter</a:t>
                      </a:r>
                      <a:r>
                        <a:rPr lang="en-US" sz="1400" dirty="0">
                          <a:effectLst/>
                          <a:highlight>
                            <a:srgbClr val="FFFFFF"/>
                          </a:highlight>
                        </a:rPr>
                        <a:t> Tools</a:t>
                      </a:r>
                    </a:p>
                  </a:txBody>
                  <a:tcPr marL="21661" marR="21661" marT="14441" marB="144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193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B6791-8DBA-8970-18CC-64FF4336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CA3C-E6C7-E345-AC43-4EE8CC48FC60}" type="slidenum">
              <a:rPr lang="en-US" smtClean="0"/>
              <a:pPr/>
              <a:t>6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0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B3B1-8E61-3CAF-C791-BA1D6FCF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: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78E8-575F-A3B2-39DB-895BC62A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 new programming language (python/C/C++)</a:t>
            </a:r>
          </a:p>
          <a:p>
            <a:r>
              <a:rPr lang="en-US" dirty="0"/>
              <a:t>Understand different data types</a:t>
            </a:r>
          </a:p>
          <a:p>
            <a:r>
              <a:rPr lang="en-US" dirty="0"/>
              <a:t>Improve your code development strategies</a:t>
            </a:r>
          </a:p>
          <a:p>
            <a:r>
              <a:rPr lang="en-US" dirty="0"/>
              <a:t>Understand the difference between scripts, functions, and classes</a:t>
            </a:r>
          </a:p>
          <a:p>
            <a:r>
              <a:rPr lang="en-US" dirty="0"/>
              <a:t>Learn to use a debugger to improve your code development work-flow</a:t>
            </a:r>
          </a:p>
          <a:p>
            <a:r>
              <a:rPr lang="en-US" dirty="0"/>
              <a:t>Understand the fundamentals of parallel computation (C/C++ only)</a:t>
            </a:r>
          </a:p>
          <a:p>
            <a:r>
              <a:rPr lang="en-US" dirty="0"/>
              <a:t>Learn to use a supercomputer at </a:t>
            </a:r>
            <a:r>
              <a:rPr lang="en-US" dirty="0" err="1"/>
              <a:t>DesignSafe</a:t>
            </a:r>
            <a:r>
              <a:rPr lang="en-US" dirty="0"/>
              <a:t>-CI (C/C++ only)</a:t>
            </a:r>
          </a:p>
          <a:p>
            <a:r>
              <a:rPr lang="en-US" dirty="0"/>
              <a:t>Get an introduction to uncertainty quantification through </a:t>
            </a:r>
            <a:r>
              <a:rPr lang="en-US" dirty="0" err="1"/>
              <a:t>SimCenter</a:t>
            </a:r>
            <a:r>
              <a:rPr lang="en-US" dirty="0"/>
              <a:t> Tools (Part 2 only)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BAD55-8F34-B87E-AA2C-CA021651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CA3C-E6C7-E345-AC43-4EE8CC48FC60}" type="slidenum">
              <a:rPr lang="en-US" smtClean="0"/>
              <a:pPr/>
              <a:t>7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3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322D-5A8C-1C30-D062-61041575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Diversity, Equity,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B43E-7FE1-CDC2-BFAB-9EE58ED0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understand that everybody comes from a different background and may have different needs and expectations.  Let’s be considerate about this and </a:t>
            </a:r>
            <a:r>
              <a:rPr lang="en-US" dirty="0">
                <a:solidFill>
                  <a:srgbClr val="BB443F"/>
                </a:solidFill>
              </a:rPr>
              <a:t>treat every question of comment as equally important</a:t>
            </a:r>
            <a:r>
              <a:rPr lang="en-US" dirty="0"/>
              <a:t>. There is nothing like a “stupid” or “unnecessary” question.</a:t>
            </a:r>
          </a:p>
          <a:p>
            <a:r>
              <a:rPr lang="en-US" dirty="0"/>
              <a:t>Our participants are from all over the world, speak many languages, may have some hard-to-understand accents (instructor included), struggle with bad Internet connectivity, or the like.  </a:t>
            </a:r>
            <a:r>
              <a:rPr lang="en-US" dirty="0">
                <a:solidFill>
                  <a:srgbClr val="BB443F"/>
                </a:solidFill>
              </a:rPr>
              <a:t>We all understand that sometimes it takes some patience to communicate, but we will succeed together</a:t>
            </a:r>
            <a:r>
              <a:rPr lang="en-US" dirty="0"/>
              <a:t>, so please don’t be shy repeating a question, or to help us understand a peer.</a:t>
            </a:r>
          </a:p>
          <a:p>
            <a:r>
              <a:rPr lang="en-US" dirty="0">
                <a:solidFill>
                  <a:srgbClr val="BB443F"/>
                </a:solidFill>
              </a:rPr>
              <a:t>Please make everybody welcome through friendly and considerate comments on ZOOM or slack</a:t>
            </a:r>
            <a:r>
              <a:rPr lang="en-US" dirty="0"/>
              <a:t>.  We are all here to learn and we want to learn as one large team.  If you already understand a concept, please join the team of instructors and help those who are still struggling with a new concept.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43710-419B-7220-A9DC-DC34871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CA3C-E6C7-E345-AC43-4EE8CC48FC60}" type="slidenum">
              <a:rPr lang="en-US" smtClean="0"/>
              <a:pPr/>
              <a:t>8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19527"/>
      </p:ext>
    </p:extLst>
  </p:cSld>
  <p:clrMapOvr>
    <a:masterClrMapping/>
  </p:clrMapOvr>
</p:sld>
</file>

<file path=ppt/theme/theme1.xml><?xml version="1.0" encoding="utf-8"?>
<a:theme xmlns:a="http://schemas.openxmlformats.org/drawingml/2006/main" name="2_SimCen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597</Words>
  <Application>Microsoft Macintosh PowerPoint</Application>
  <PresentationFormat>Widescreen</PresentationFormat>
  <Paragraphs>149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Wingdings</vt:lpstr>
      <vt:lpstr>2_SimCenter</vt:lpstr>
      <vt:lpstr>Office Theme</vt:lpstr>
      <vt:lpstr>Programming  Bootcamp 2024</vt:lpstr>
      <vt:lpstr>Your Team</vt:lpstr>
      <vt:lpstr>Schedule and Modus of Instruction</vt:lpstr>
      <vt:lpstr>Resources</vt:lpstr>
      <vt:lpstr>Syllabus : Part 1 - Python</vt:lpstr>
      <vt:lpstr>Syllabus : Part 2 – C/C++ &amp; Parallel</vt:lpstr>
      <vt:lpstr>Syllabus : Learning Goals</vt:lpstr>
      <vt:lpstr>Diversity, Equity, Inclusion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“Live Expert Tips”  with  NHERI SimCenter</dc:title>
  <dc:creator>Matt Schoettler</dc:creator>
  <cp:lastModifiedBy>Peter Mackenzie-Helnwein</cp:lastModifiedBy>
  <cp:revision>24</cp:revision>
  <dcterms:created xsi:type="dcterms:W3CDTF">2021-10-27T17:58:37Z</dcterms:created>
  <dcterms:modified xsi:type="dcterms:W3CDTF">2024-07-29T05:33:34Z</dcterms:modified>
</cp:coreProperties>
</file>