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70" r:id="rId5"/>
    <p:sldId id="260" r:id="rId6"/>
    <p:sldId id="264" r:id="rId7"/>
    <p:sldId id="268" r:id="rId8"/>
    <p:sldId id="267" r:id="rId9"/>
    <p:sldId id="262" r:id="rId10"/>
    <p:sldId id="269" r:id="rId11"/>
    <p:sldId id="265" r:id="rId12"/>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p:scale>
          <a:sx n="75" d="100"/>
          <a:sy n="75" d="100"/>
        </p:scale>
        <p:origin x="33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BAC4-C04D-4969-A8BB-188AA8489B67}" type="datetimeFigureOut">
              <a:rPr kumimoji="1" lang="ja-JP" altLang="en-US" smtClean="0"/>
              <a:t>2017/10/24</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B97A6-96AC-4930-A586-7B32CC3AFFC3}" type="slidenum">
              <a:rPr kumimoji="1" lang="ja-JP" altLang="en-US" smtClean="0"/>
              <a:t>‹#›</a:t>
            </a:fld>
            <a:endParaRPr kumimoji="1" lang="ja-JP" altLang="en-US"/>
          </a:p>
        </p:txBody>
      </p:sp>
    </p:spTree>
    <p:extLst>
      <p:ext uri="{BB962C8B-B14F-4D97-AF65-F5344CB8AC3E}">
        <p14:creationId xmlns:p14="http://schemas.microsoft.com/office/powerpoint/2010/main" val="34143651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5</a:t>
            </a:fld>
            <a:endParaRPr kumimoji="1" lang="ja-JP" altLang="en-US"/>
          </a:p>
        </p:txBody>
      </p:sp>
    </p:spTree>
    <p:extLst>
      <p:ext uri="{BB962C8B-B14F-4D97-AF65-F5344CB8AC3E}">
        <p14:creationId xmlns:p14="http://schemas.microsoft.com/office/powerpoint/2010/main" val="2486611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6</a:t>
            </a:fld>
            <a:endParaRPr kumimoji="1" lang="ja-JP" altLang="en-US"/>
          </a:p>
        </p:txBody>
      </p:sp>
    </p:spTree>
    <p:extLst>
      <p:ext uri="{BB962C8B-B14F-4D97-AF65-F5344CB8AC3E}">
        <p14:creationId xmlns:p14="http://schemas.microsoft.com/office/powerpoint/2010/main" val="1729258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7</a:t>
            </a:fld>
            <a:endParaRPr kumimoji="1" lang="ja-JP" altLang="en-US"/>
          </a:p>
        </p:txBody>
      </p:sp>
    </p:spTree>
    <p:extLst>
      <p:ext uri="{BB962C8B-B14F-4D97-AF65-F5344CB8AC3E}">
        <p14:creationId xmlns:p14="http://schemas.microsoft.com/office/powerpoint/2010/main" val="14843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8</a:t>
            </a:fld>
            <a:endParaRPr kumimoji="1" lang="ja-JP" altLang="en-US"/>
          </a:p>
        </p:txBody>
      </p:sp>
    </p:spTree>
    <p:extLst>
      <p:ext uri="{BB962C8B-B14F-4D97-AF65-F5344CB8AC3E}">
        <p14:creationId xmlns:p14="http://schemas.microsoft.com/office/powerpoint/2010/main" val="233452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9</a:t>
            </a:fld>
            <a:endParaRPr kumimoji="1" lang="ja-JP" altLang="en-US"/>
          </a:p>
        </p:txBody>
      </p:sp>
    </p:spTree>
    <p:extLst>
      <p:ext uri="{BB962C8B-B14F-4D97-AF65-F5344CB8AC3E}">
        <p14:creationId xmlns:p14="http://schemas.microsoft.com/office/powerpoint/2010/main" val="139008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10</a:t>
            </a:fld>
            <a:endParaRPr kumimoji="1" lang="ja-JP" altLang="en-US"/>
          </a:p>
        </p:txBody>
      </p:sp>
    </p:spTree>
    <p:extLst>
      <p:ext uri="{BB962C8B-B14F-4D97-AF65-F5344CB8AC3E}">
        <p14:creationId xmlns:p14="http://schemas.microsoft.com/office/powerpoint/2010/main" val="1072536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11</a:t>
            </a:fld>
            <a:endParaRPr kumimoji="1" lang="ja-JP" altLang="en-US"/>
          </a:p>
        </p:txBody>
      </p:sp>
    </p:spTree>
    <p:extLst>
      <p:ext uri="{BB962C8B-B14F-4D97-AF65-F5344CB8AC3E}">
        <p14:creationId xmlns:p14="http://schemas.microsoft.com/office/powerpoint/2010/main" val="31728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41615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00497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309775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27976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161097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7575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95673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38177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415970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64505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AF3CBB-D79F-447F-A9FD-6682532DA180}" type="datetimeFigureOut">
              <a:rPr kumimoji="1" lang="ja-JP" altLang="en-US" smtClean="0"/>
              <a:t>2017/10/24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134756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F3CBB-D79F-447F-A9FD-6682532DA180}" type="datetimeFigureOut">
              <a:rPr kumimoji="1" lang="ja-JP" altLang="en-US" smtClean="0"/>
              <a:t>2017/10/24</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501510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507176"/>
            <a:ext cx="9906000" cy="2387600"/>
          </a:xfrm>
        </p:spPr>
        <p:txBody>
          <a:bodyPr/>
          <a:lstStyle/>
          <a:p>
            <a:r>
              <a:rPr lang="en-US" altLang="ja-JP" dirty="0"/>
              <a:t/>
            </a:r>
            <a:br>
              <a:rPr lang="en-US" altLang="ja-JP" dirty="0"/>
            </a:br>
            <a:r>
              <a:rPr lang="en-US" altLang="ja-JP" dirty="0">
                <a:latin typeface="HGS創英角ｺﾞｼｯｸUB" panose="020B0900000000000000" pitchFamily="50" charset="-128"/>
                <a:ea typeface="HGS創英角ｺﾞｼｯｸUB" panose="020B0900000000000000" pitchFamily="50" charset="-128"/>
              </a:rPr>
              <a:t>Trap</a:t>
            </a:r>
            <a:r>
              <a:rPr lang="ja-JP" altLang="en-US" dirty="0" smtClean="0">
                <a:latin typeface="HGS創英角ｺﾞｼｯｸUB" panose="020B0900000000000000" pitchFamily="50" charset="-128"/>
                <a:ea typeface="HGS創英角ｺﾞｼｯｸUB" panose="020B0900000000000000" pitchFamily="50" charset="-128"/>
              </a:rPr>
              <a:t> </a:t>
            </a:r>
            <a:r>
              <a:rPr lang="en-US" altLang="ja-JP" dirty="0" smtClean="0">
                <a:latin typeface="HGS創英角ｺﾞｼｯｸUB" panose="020B0900000000000000" pitchFamily="50" charset="-128"/>
                <a:ea typeface="HGS創英角ｺﾞｼｯｸUB" panose="020B0900000000000000" pitchFamily="50" charset="-128"/>
              </a:rPr>
              <a:t>Spider</a:t>
            </a:r>
            <a:endParaRPr kumimoji="1" lang="ja-JP" altLang="en-US"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4710545" y="4338767"/>
            <a:ext cx="4439528" cy="1200329"/>
          </a:xfrm>
          <a:prstGeom prst="rect">
            <a:avLst/>
          </a:prstGeom>
          <a:noFill/>
        </p:spPr>
        <p:txBody>
          <a:bodyPr wrap="square" rtlCol="0">
            <a:spAutoFit/>
          </a:bodyPr>
          <a:lstStyle/>
          <a:p>
            <a:pPr algn="r"/>
            <a:r>
              <a:rPr lang="ja-JP" altLang="en-US" sz="2400" b="1" dirty="0" smtClean="0">
                <a:latin typeface="メイリオ" panose="020B0604030504040204" pitchFamily="50" charset="-128"/>
                <a:ea typeface="メイリオ" panose="020B0604030504040204" pitchFamily="50" charset="-128"/>
              </a:rPr>
              <a:t>ジャンル：３Ｄアクション</a:t>
            </a:r>
            <a:endParaRPr lang="en-US" altLang="ja-JP" sz="2400" b="1" dirty="0" smtClean="0">
              <a:latin typeface="メイリオ" panose="020B0604030504040204" pitchFamily="50" charset="-128"/>
              <a:ea typeface="メイリオ" panose="020B0604030504040204" pitchFamily="50" charset="-128"/>
            </a:endParaRPr>
          </a:p>
          <a:p>
            <a:pPr algn="r"/>
            <a:r>
              <a:rPr lang="ja-JP" altLang="en-US" sz="2400" b="1" dirty="0" smtClean="0">
                <a:latin typeface="メイリオ" panose="020B0604030504040204" pitchFamily="50" charset="-128"/>
                <a:ea typeface="メイリオ" panose="020B0604030504040204" pitchFamily="50" charset="-128"/>
              </a:rPr>
              <a:t>プラットフォーム：</a:t>
            </a:r>
            <a:r>
              <a:rPr lang="en-US" altLang="ja-JP" sz="2400" b="1" dirty="0" smtClean="0">
                <a:latin typeface="メイリオ" panose="020B0604030504040204" pitchFamily="50" charset="-128"/>
                <a:ea typeface="メイリオ" panose="020B0604030504040204" pitchFamily="50" charset="-128"/>
              </a:rPr>
              <a:t>PC</a:t>
            </a:r>
          </a:p>
          <a:p>
            <a:pPr algn="r"/>
            <a:r>
              <a:rPr lang="ja-JP" altLang="en-US" sz="2400" b="1" dirty="0" smtClean="0">
                <a:latin typeface="メイリオ" panose="020B0604030504040204" pitchFamily="50" charset="-128"/>
                <a:ea typeface="メイリオ" panose="020B0604030504040204" pitchFamily="50" charset="-128"/>
              </a:rPr>
              <a:t>プレイ人数：１人</a:t>
            </a:r>
            <a:endParaRPr lang="en-US" altLang="ja-JP" sz="2400" b="1" dirty="0" smtClean="0">
              <a:latin typeface="メイリオ" panose="020B0604030504040204" pitchFamily="50" charset="-128"/>
              <a:ea typeface="メイリオ" panose="020B0604030504040204" pitchFamily="50" charset="-128"/>
            </a:endParaRPr>
          </a:p>
        </p:txBody>
      </p:sp>
      <p:sp>
        <p:nvSpPr>
          <p:cNvPr id="5" name="角丸四角形 4"/>
          <p:cNvSpPr/>
          <p:nvPr/>
        </p:nvSpPr>
        <p:spPr>
          <a:xfrm>
            <a:off x="5015345" y="4239492"/>
            <a:ext cx="4339671" cy="1415720"/>
          </a:xfrm>
          <a:prstGeom prst="roundRect">
            <a:avLst/>
          </a:prstGeom>
          <a:no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2844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ゲームポイント</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830350" y="2149814"/>
            <a:ext cx="8273665" cy="1815882"/>
          </a:xfrm>
          <a:prstGeom prst="rect">
            <a:avLst/>
          </a:prstGeom>
          <a:noFill/>
        </p:spPr>
        <p:txBody>
          <a:bodyPr wrap="square" rtlCol="0">
            <a:spAutoFit/>
          </a:bodyPr>
          <a:lstStyle/>
          <a:p>
            <a:r>
              <a:rPr lang="ja-JP" altLang="en-US" sz="2800" b="1" dirty="0" smtClean="0">
                <a:latin typeface="メイリオ" panose="020B0604030504040204" pitchFamily="50" charset="-128"/>
                <a:ea typeface="メイリオ" panose="020B0604030504040204" pitchFamily="50" charset="-128"/>
              </a:rPr>
              <a:t>・移動だけで罠を貼りながら陣地を増やしていく</a:t>
            </a:r>
            <a:endParaRPr lang="en-US" altLang="ja-JP" sz="2800" b="1" dirty="0" smtClean="0">
              <a:latin typeface="メイリオ" panose="020B0604030504040204" pitchFamily="50" charset="-128"/>
              <a:ea typeface="メイリオ" panose="020B0604030504040204" pitchFamily="50" charset="-128"/>
            </a:endParaRPr>
          </a:p>
          <a:p>
            <a:endParaRPr lang="en-US" altLang="ja-JP" sz="2800" b="1" dirty="0">
              <a:latin typeface="メイリオ" panose="020B0604030504040204" pitchFamily="50" charset="-128"/>
              <a:ea typeface="メイリオ" panose="020B0604030504040204" pitchFamily="50" charset="-128"/>
            </a:endParaRPr>
          </a:p>
          <a:p>
            <a:r>
              <a:rPr lang="ja-JP" altLang="en-US" sz="2800" b="1" dirty="0" smtClean="0">
                <a:latin typeface="メイリオ" panose="020B0604030504040204" pitchFamily="50" charset="-128"/>
                <a:ea typeface="メイリオ" panose="020B0604030504040204" pitchFamily="50" charset="-128"/>
              </a:rPr>
              <a:t>・</a:t>
            </a:r>
            <a:r>
              <a:rPr lang="ja-JP" altLang="en-US" sz="2800" b="1" dirty="0" smtClean="0">
                <a:latin typeface="メイリオ" panose="020B0604030504040204" pitchFamily="50" charset="-128"/>
                <a:ea typeface="メイリオ" panose="020B0604030504040204" pitchFamily="50" charset="-128"/>
              </a:rPr>
              <a:t>移動や回避に</a:t>
            </a:r>
            <a:r>
              <a:rPr lang="ja-JP" altLang="en-US" sz="2800" b="1" dirty="0" smtClean="0">
                <a:latin typeface="メイリオ" panose="020B0604030504040204" pitchFamily="50" charset="-128"/>
                <a:ea typeface="メイリオ" panose="020B0604030504040204" pitchFamily="50" charset="-128"/>
              </a:rPr>
              <a:t>よって敵の陣地に潜入</a:t>
            </a:r>
            <a:r>
              <a:rPr lang="ja-JP" altLang="en-US" sz="2800" b="1" dirty="0" smtClean="0">
                <a:latin typeface="メイリオ" panose="020B0604030504040204" pitchFamily="50" charset="-128"/>
                <a:ea typeface="メイリオ" panose="020B0604030504040204" pitchFamily="50" charset="-128"/>
              </a:rPr>
              <a:t>し、</a:t>
            </a:r>
            <a:endParaRPr lang="en-US" altLang="ja-JP" sz="2800" b="1" dirty="0" smtClean="0">
              <a:latin typeface="メイリオ" panose="020B0604030504040204" pitchFamily="50" charset="-128"/>
              <a:ea typeface="メイリオ" panose="020B0604030504040204" pitchFamily="50" charset="-128"/>
            </a:endParaRPr>
          </a:p>
          <a:p>
            <a:r>
              <a:rPr lang="ja-JP" altLang="en-US" sz="2800" b="1" dirty="0">
                <a:latin typeface="メイリオ" panose="020B0604030504040204" pitchFamily="50" charset="-128"/>
                <a:ea typeface="メイリオ" panose="020B0604030504040204" pitchFamily="50" charset="-128"/>
              </a:rPr>
              <a:t>　</a:t>
            </a:r>
            <a:r>
              <a:rPr lang="ja-JP" altLang="en-US" sz="2800" b="1" dirty="0" smtClean="0">
                <a:latin typeface="メイリオ" panose="020B0604030504040204" pitchFamily="50" charset="-128"/>
                <a:ea typeface="メイリオ" panose="020B0604030504040204" pitchFamily="50" charset="-128"/>
              </a:rPr>
              <a:t>敵</a:t>
            </a:r>
            <a:r>
              <a:rPr lang="ja-JP" altLang="en-US" sz="2800" b="1" dirty="0" smtClean="0">
                <a:latin typeface="メイリオ" panose="020B0604030504040204" pitchFamily="50" charset="-128"/>
                <a:ea typeface="メイリオ" panose="020B0604030504040204" pitchFamily="50" charset="-128"/>
              </a:rPr>
              <a:t>の縄張りを奪って</a:t>
            </a:r>
            <a:r>
              <a:rPr lang="ja-JP" altLang="en-US" sz="2800" b="1" dirty="0" smtClean="0">
                <a:latin typeface="メイリオ" panose="020B0604030504040204" pitchFamily="50" charset="-128"/>
                <a:ea typeface="メイリオ" panose="020B0604030504040204" pitchFamily="50" charset="-128"/>
              </a:rPr>
              <a:t>いく</a:t>
            </a:r>
            <a:endParaRPr lang="en-US" altLang="ja-JP" sz="2800" b="1" dirty="0" smtClean="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699" y="4282494"/>
            <a:ext cx="1354998" cy="1354998"/>
          </a:xfrm>
          <a:prstGeom prst="rect">
            <a:avLst/>
          </a:prstGeom>
        </p:spPr>
      </p:pic>
      <p:cxnSp>
        <p:nvCxnSpPr>
          <p:cNvPr id="6" name="直線コネクタ 5"/>
          <p:cNvCxnSpPr/>
          <p:nvPr/>
        </p:nvCxnSpPr>
        <p:spPr>
          <a:xfrm flipH="1">
            <a:off x="5433662" y="4371094"/>
            <a:ext cx="486450" cy="16481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5642" y="4451636"/>
            <a:ext cx="2279417" cy="2279417"/>
          </a:xfrm>
          <a:prstGeom prst="rect">
            <a:avLst/>
          </a:prstGeom>
        </p:spPr>
      </p:pic>
      <p:cxnSp>
        <p:nvCxnSpPr>
          <p:cNvPr id="9" name="直線コネクタ 8"/>
          <p:cNvCxnSpPr/>
          <p:nvPr/>
        </p:nvCxnSpPr>
        <p:spPr>
          <a:xfrm flipH="1">
            <a:off x="6082201" y="5717333"/>
            <a:ext cx="2813149" cy="696922"/>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139257">
            <a:off x="5719079" y="6102638"/>
            <a:ext cx="1054706" cy="754710"/>
          </a:xfrm>
          <a:prstGeom prst="rect">
            <a:avLst/>
          </a:prstGeom>
        </p:spPr>
      </p:pic>
      <p:cxnSp>
        <p:nvCxnSpPr>
          <p:cNvPr id="11" name="直線コネクタ 10"/>
          <p:cNvCxnSpPr/>
          <p:nvPr/>
        </p:nvCxnSpPr>
        <p:spPr>
          <a:xfrm>
            <a:off x="6974001" y="5195690"/>
            <a:ext cx="1305997" cy="146714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8530594" y="5717333"/>
            <a:ext cx="367803" cy="1944698"/>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593553" y="6101989"/>
            <a:ext cx="1032526" cy="756011"/>
          </a:xfrm>
          <a:prstGeom prst="rect">
            <a:avLst/>
          </a:prstGeom>
        </p:spPr>
      </p:pic>
      <p:cxnSp>
        <p:nvCxnSpPr>
          <p:cNvPr id="14" name="直線コネクタ 13"/>
          <p:cNvCxnSpPr/>
          <p:nvPr/>
        </p:nvCxnSpPr>
        <p:spPr>
          <a:xfrm flipH="1">
            <a:off x="5267977" y="5195690"/>
            <a:ext cx="1734469" cy="9812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299" y="4606596"/>
            <a:ext cx="2279417" cy="2279417"/>
          </a:xfrm>
          <a:prstGeom prst="rect">
            <a:avLst/>
          </a:prstGeom>
        </p:spPr>
      </p:pic>
      <p:cxnSp>
        <p:nvCxnSpPr>
          <p:cNvPr id="16" name="直線コネクタ 15"/>
          <p:cNvCxnSpPr/>
          <p:nvPr/>
        </p:nvCxnSpPr>
        <p:spPr>
          <a:xfrm flipH="1">
            <a:off x="4967183" y="6289938"/>
            <a:ext cx="237293" cy="13377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3621704" y="6286671"/>
            <a:ext cx="1610603" cy="316621"/>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348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5448959" y="3678860"/>
            <a:ext cx="3778089" cy="3075560"/>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rot="2828392">
            <a:off x="6374101" y="5035394"/>
            <a:ext cx="2280001" cy="9055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rot="19748492" flipV="1">
            <a:off x="5909292" y="5419574"/>
            <a:ext cx="1766410" cy="8019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下カーブ矢印 28"/>
          <p:cNvSpPr/>
          <p:nvPr/>
        </p:nvSpPr>
        <p:spPr>
          <a:xfrm rot="20300288">
            <a:off x="6618325" y="4242534"/>
            <a:ext cx="1407811" cy="716711"/>
          </a:xfrm>
          <a:prstGeom prst="curved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1" name="図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662393">
            <a:off x="7013468" y="4525799"/>
            <a:ext cx="1152886" cy="926695"/>
          </a:xfrm>
          <a:prstGeom prst="rect">
            <a:avLst/>
          </a:prstGeom>
        </p:spPr>
      </p:pic>
      <p:sp>
        <p:nvSpPr>
          <p:cNvPr id="33" name="テキスト ボックス 32"/>
          <p:cNvSpPr txBox="1"/>
          <p:nvPr/>
        </p:nvSpPr>
        <p:spPr>
          <a:xfrm>
            <a:off x="5448958" y="5937397"/>
            <a:ext cx="3725406" cy="707886"/>
          </a:xfrm>
          <a:prstGeom prst="rect">
            <a:avLst/>
          </a:prstGeom>
          <a:no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基本移動と</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smtClean="0">
                <a:latin typeface="メイリオ" panose="020B0604030504040204" pitchFamily="50" charset="-128"/>
                <a:ea typeface="メイリオ" panose="020B0604030504040204" pitchFamily="50" charset="-128"/>
              </a:rPr>
              <a:t>空中</a:t>
            </a:r>
            <a:r>
              <a:rPr lang="ja-JP" altLang="en-US" sz="2000" b="1" dirty="0">
                <a:latin typeface="メイリオ" panose="020B0604030504040204" pitchFamily="50" charset="-128"/>
                <a:ea typeface="メイリオ" panose="020B0604030504040204" pitchFamily="50" charset="-128"/>
              </a:rPr>
              <a:t>の</a:t>
            </a:r>
            <a:r>
              <a:rPr lang="ja-JP" altLang="en-US" sz="2000" b="1" dirty="0" smtClean="0">
                <a:latin typeface="メイリオ" panose="020B0604030504040204" pitchFamily="50" charset="-128"/>
                <a:ea typeface="メイリオ" panose="020B0604030504040204" pitchFamily="50" charset="-128"/>
              </a:rPr>
              <a:t>回避アニメーション</a:t>
            </a:r>
            <a:endParaRPr lang="en-US" altLang="ja-JP" sz="2000" b="1" dirty="0" smtClean="0">
              <a:latin typeface="メイリオ" panose="020B0604030504040204" pitchFamily="50" charset="-128"/>
              <a:ea typeface="メイリオ" panose="020B0604030504040204" pitchFamily="50" charset="-128"/>
            </a:endParaRPr>
          </a:p>
        </p:txBody>
      </p:sp>
      <p:sp>
        <p:nvSpPr>
          <p:cNvPr id="51" name="テキスト ボックス 50"/>
          <p:cNvSpPr txBox="1"/>
          <p:nvPr/>
        </p:nvSpPr>
        <p:spPr>
          <a:xfrm>
            <a:off x="5501642" y="3843768"/>
            <a:ext cx="3725406" cy="461665"/>
          </a:xfrm>
          <a:prstGeom prst="rect">
            <a:avLst/>
          </a:prstGeom>
          <a:noFill/>
        </p:spPr>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アニメーション</a:t>
            </a:r>
            <a:endParaRPr lang="en-US" altLang="ja-JP" sz="2400" b="1" dirty="0" smtClean="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a:xfrm>
            <a:off x="0" y="547"/>
            <a:ext cx="8543925" cy="1058863"/>
          </a:xfrm>
        </p:spPr>
        <p:txBody>
          <a:bodyPr>
            <a:normAutofit/>
          </a:bodyPr>
          <a:lstStyle/>
          <a:p>
            <a:r>
              <a:rPr lang="en-US" altLang="ja-JP" sz="4388" dirty="0" smtClean="0">
                <a:latin typeface="HGS創英角ｺﾞｼｯｸUB" panose="020B0900000000000000" pitchFamily="50" charset="-128"/>
                <a:ea typeface="HGS創英角ｺﾞｼｯｸUB" panose="020B0900000000000000" pitchFamily="50" charset="-128"/>
              </a:rPr>
              <a:t>CG</a:t>
            </a:r>
            <a:r>
              <a:rPr lang="ja-JP" altLang="en-US" sz="4388" dirty="0" smtClean="0">
                <a:latin typeface="HGS創英角ｺﾞｼｯｸUB" panose="020B0900000000000000" pitchFamily="50" charset="-128"/>
                <a:ea typeface="HGS創英角ｺﾞｼｯｸUB" panose="020B0900000000000000" pitchFamily="50" charset="-128"/>
              </a:rPr>
              <a:t>科への依頼内容</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681964" y="1431224"/>
            <a:ext cx="5258736" cy="1200329"/>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・クモのモデル　　</a:t>
            </a:r>
            <a:endParaRPr lang="en-US" altLang="ja-JP" sz="2400" b="1" dirty="0" smtClean="0">
              <a:latin typeface="メイリオ" panose="020B0604030504040204" pitchFamily="50" charset="-128"/>
              <a:ea typeface="メイリオ" panose="020B0604030504040204" pitchFamily="50" charset="-128"/>
            </a:endParaRPr>
          </a:p>
          <a:p>
            <a:r>
              <a:rPr lang="ja-JP" altLang="en-US" sz="2400" b="1" dirty="0" smtClean="0">
                <a:latin typeface="メイリオ" panose="020B0604030504040204" pitchFamily="50" charset="-128"/>
                <a:ea typeface="メイリオ" panose="020B0604030504040204" pitchFamily="50" charset="-128"/>
              </a:rPr>
              <a:t>・クモのアニメーション</a:t>
            </a:r>
            <a:endParaRPr lang="en-US" altLang="ja-JP" sz="2400" b="1" dirty="0" smtClean="0">
              <a:latin typeface="メイリオ" panose="020B0604030504040204" pitchFamily="50" charset="-128"/>
              <a:ea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rPr>
              <a:t>・木の</a:t>
            </a:r>
            <a:r>
              <a:rPr lang="ja-JP" altLang="en-US" sz="2400" b="1" dirty="0" smtClean="0">
                <a:latin typeface="メイリオ" panose="020B0604030504040204" pitchFamily="50" charset="-128"/>
                <a:ea typeface="メイリオ" panose="020B0604030504040204" pitchFamily="50" charset="-128"/>
              </a:rPr>
              <a:t>モデル</a:t>
            </a:r>
            <a:r>
              <a:rPr lang="en-US" altLang="ja-JP" sz="2400" b="1" dirty="0" smtClean="0">
                <a:latin typeface="メイリオ" panose="020B0604030504040204" pitchFamily="50" charset="-128"/>
                <a:ea typeface="メイリオ" panose="020B0604030504040204" pitchFamily="50" charset="-128"/>
              </a:rPr>
              <a:t>(</a:t>
            </a:r>
            <a:r>
              <a:rPr lang="ja-JP" altLang="en-US" sz="2400" b="1" dirty="0" smtClean="0">
                <a:latin typeface="メイリオ" panose="020B0604030504040204" pitchFamily="50" charset="-128"/>
                <a:ea typeface="メイリオ" panose="020B0604030504040204" pitchFamily="50" charset="-128"/>
              </a:rPr>
              <a:t>ステージリソース</a:t>
            </a:r>
            <a:r>
              <a:rPr lang="en-US" altLang="ja-JP" sz="2400" b="1" dirty="0" smtClean="0">
                <a:latin typeface="メイリオ" panose="020B0604030504040204" pitchFamily="50" charset="-128"/>
                <a:ea typeface="メイリオ" panose="020B0604030504040204" pitchFamily="50" charset="-128"/>
              </a:rPr>
              <a:t>)</a:t>
            </a:r>
          </a:p>
        </p:txBody>
      </p:sp>
      <p:sp>
        <p:nvSpPr>
          <p:cNvPr id="52" name="角丸四角形 51"/>
          <p:cNvSpPr/>
          <p:nvPr/>
        </p:nvSpPr>
        <p:spPr>
          <a:xfrm>
            <a:off x="6013753" y="446212"/>
            <a:ext cx="2877267" cy="3075560"/>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6013753" y="655297"/>
            <a:ext cx="2877267" cy="461665"/>
          </a:xfrm>
          <a:prstGeom prst="rect">
            <a:avLst/>
          </a:prstGeom>
          <a:noFill/>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木</a:t>
            </a:r>
            <a:r>
              <a:rPr lang="ja-JP" altLang="en-US" sz="2400" b="1" dirty="0" smtClean="0">
                <a:latin typeface="メイリオ" panose="020B0604030504040204" pitchFamily="50" charset="-128"/>
                <a:ea typeface="メイリオ" panose="020B0604030504040204" pitchFamily="50" charset="-128"/>
              </a:rPr>
              <a:t>のモデル</a:t>
            </a:r>
            <a:endParaRPr lang="en-US" altLang="ja-JP" sz="2400" b="1" dirty="0" smtClean="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26" y="926487"/>
            <a:ext cx="1976446" cy="1976446"/>
          </a:xfrm>
          <a:prstGeom prst="rect">
            <a:avLst/>
          </a:prstGeom>
        </p:spPr>
      </p:pic>
      <p:sp>
        <p:nvSpPr>
          <p:cNvPr id="56" name="テキスト ボックス 55"/>
          <p:cNvSpPr txBox="1"/>
          <p:nvPr/>
        </p:nvSpPr>
        <p:spPr>
          <a:xfrm>
            <a:off x="6013753" y="2902933"/>
            <a:ext cx="2877268" cy="707886"/>
          </a:xfrm>
          <a:prstGeom prst="rect">
            <a:avLst/>
          </a:prstGeom>
          <a:no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ポリゴン数は少なめ</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a:latin typeface="メイリオ" panose="020B0604030504040204" pitchFamily="50" charset="-128"/>
                <a:ea typeface="メイリオ" panose="020B0604030504040204" pitchFamily="50" charset="-128"/>
              </a:rPr>
              <a:t>枝</a:t>
            </a:r>
            <a:r>
              <a:rPr lang="ja-JP" altLang="en-US" sz="2000" b="1" dirty="0" smtClean="0">
                <a:latin typeface="メイリオ" panose="020B0604030504040204" pitchFamily="50" charset="-128"/>
                <a:ea typeface="メイリオ" panose="020B0604030504040204" pitchFamily="50" charset="-128"/>
              </a:rPr>
              <a:t>や葉っぱ</a:t>
            </a:r>
            <a:endParaRPr lang="en-US" altLang="ja-JP" sz="2000" b="1" dirty="0" smtClean="0">
              <a:latin typeface="メイリオ" panose="020B0604030504040204" pitchFamily="50" charset="-128"/>
              <a:ea typeface="メイリオ" panose="020B0604030504040204" pitchFamily="50" charset="-128"/>
            </a:endParaRPr>
          </a:p>
        </p:txBody>
      </p:sp>
      <p:sp>
        <p:nvSpPr>
          <p:cNvPr id="43" name="角丸四角形 42"/>
          <p:cNvSpPr/>
          <p:nvPr/>
        </p:nvSpPr>
        <p:spPr>
          <a:xfrm>
            <a:off x="653445" y="3655989"/>
            <a:ext cx="3943880" cy="3075560"/>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515" y="4215663"/>
            <a:ext cx="1636961" cy="1171351"/>
          </a:xfrm>
          <a:prstGeom prst="rect">
            <a:avLst/>
          </a:prstGeom>
        </p:spPr>
      </p:pic>
      <p:pic>
        <p:nvPicPr>
          <p:cNvPr id="41" name="図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755889" y="4581278"/>
            <a:ext cx="1583164" cy="1159185"/>
          </a:xfrm>
          <a:prstGeom prst="rect">
            <a:avLst/>
          </a:prstGeom>
        </p:spPr>
      </p:pic>
      <p:sp>
        <p:nvSpPr>
          <p:cNvPr id="47" name="テキスト ボックス 46"/>
          <p:cNvSpPr txBox="1"/>
          <p:nvPr/>
        </p:nvSpPr>
        <p:spPr>
          <a:xfrm>
            <a:off x="653444" y="5941173"/>
            <a:ext cx="3943881" cy="707886"/>
          </a:xfrm>
          <a:prstGeom prst="rect">
            <a:avLst/>
          </a:prstGeom>
          <a:no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デフォルメ化された</a:t>
            </a:r>
            <a:r>
              <a:rPr lang="ja-JP" altLang="en-US" sz="2000" b="1" dirty="0" smtClean="0">
                <a:latin typeface="メイリオ" panose="020B0604030504040204" pitchFamily="50" charset="-128"/>
                <a:ea typeface="メイリオ" panose="020B0604030504040204" pitchFamily="50" charset="-128"/>
              </a:rPr>
              <a:t>アニメ風</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smtClean="0">
                <a:latin typeface="メイリオ" panose="020B0604030504040204" pitchFamily="50" charset="-128"/>
                <a:ea typeface="メイリオ" panose="020B0604030504040204" pitchFamily="50" charset="-128"/>
              </a:rPr>
              <a:t>アニメーションは同じ</a:t>
            </a:r>
            <a:endParaRPr lang="en-US" altLang="ja-JP" sz="2000" b="1" dirty="0" smtClean="0">
              <a:latin typeface="メイリオ" panose="020B0604030504040204" pitchFamily="50" charset="-128"/>
              <a:ea typeface="メイリオ" panose="020B0604030504040204" pitchFamily="50" charset="-128"/>
            </a:endParaRPr>
          </a:p>
        </p:txBody>
      </p:sp>
      <p:sp>
        <p:nvSpPr>
          <p:cNvPr id="50" name="テキスト ボックス 49"/>
          <p:cNvSpPr txBox="1"/>
          <p:nvPr/>
        </p:nvSpPr>
        <p:spPr>
          <a:xfrm>
            <a:off x="653444" y="3857340"/>
            <a:ext cx="3952450" cy="461665"/>
          </a:xfrm>
          <a:prstGeom prst="rect">
            <a:avLst/>
          </a:prstGeom>
          <a:noFill/>
        </p:spPr>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クモのモデル</a:t>
            </a:r>
            <a:endParaRPr lang="en-US" altLang="ja-JP" sz="24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66139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800" dirty="0">
                <a:latin typeface="HGS創英角ｺﾞｼｯｸUB" panose="020B0900000000000000" pitchFamily="50" charset="-128"/>
                <a:ea typeface="HGS創英角ｺﾞｼｯｸUB" panose="020B0900000000000000" pitchFamily="50" charset="-128"/>
              </a:rPr>
              <a:t>コンセプト</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p:cNvSpPr txBox="1"/>
          <p:nvPr/>
        </p:nvSpPr>
        <p:spPr>
          <a:xfrm>
            <a:off x="1014413" y="3328988"/>
            <a:ext cx="8572500" cy="584775"/>
          </a:xfrm>
          <a:prstGeom prst="rect">
            <a:avLst/>
          </a:prstGeom>
          <a:noFill/>
        </p:spPr>
        <p:txBody>
          <a:bodyPr wrap="square" rtlCol="0">
            <a:spAutoFit/>
          </a:bodyPr>
          <a:lstStyle/>
          <a:p>
            <a:r>
              <a:rPr kumimoji="1" lang="ja-JP" altLang="en-US" sz="3200" b="1" dirty="0" smtClean="0">
                <a:latin typeface="メイリオ" panose="020B0604030504040204" pitchFamily="50" charset="-128"/>
                <a:ea typeface="メイリオ" panose="020B0604030504040204" pitchFamily="50" charset="-128"/>
              </a:rPr>
              <a:t>縦横無尽に糸を張り巡らせる</a:t>
            </a:r>
            <a:r>
              <a:rPr lang="en-US" altLang="ja-JP" sz="3200" b="1" dirty="0" smtClean="0">
                <a:latin typeface="メイリオ" panose="020B0604030504040204" pitchFamily="50" charset="-128"/>
                <a:ea typeface="メイリオ" panose="020B0604030504040204" pitchFamily="50" charset="-128"/>
              </a:rPr>
              <a:t>3D</a:t>
            </a:r>
            <a:r>
              <a:rPr lang="ja-JP" altLang="en-US" sz="3200" b="1" dirty="0" smtClean="0">
                <a:latin typeface="メイリオ" panose="020B0604030504040204" pitchFamily="50" charset="-128"/>
                <a:ea typeface="メイリオ" panose="020B0604030504040204" pitchFamily="50" charset="-128"/>
              </a:rPr>
              <a:t>アクション</a:t>
            </a:r>
            <a:endParaRPr kumimoji="1" lang="ja-JP" altLang="en-US"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08685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636" y="3601401"/>
            <a:ext cx="1354998" cy="1354998"/>
          </a:xfrm>
          <a:prstGeom prst="rect">
            <a:avLst/>
          </a:prstGeom>
        </p:spPr>
      </p:pic>
      <p:cxnSp>
        <p:nvCxnSpPr>
          <p:cNvPr id="62" name="直線コネクタ 61"/>
          <p:cNvCxnSpPr/>
          <p:nvPr/>
        </p:nvCxnSpPr>
        <p:spPr>
          <a:xfrm flipH="1">
            <a:off x="3134599" y="3690001"/>
            <a:ext cx="486450" cy="16481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ゲーム概要</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p:cNvSpPr txBox="1"/>
          <p:nvPr/>
        </p:nvSpPr>
        <p:spPr>
          <a:xfrm>
            <a:off x="2276529" y="1311928"/>
            <a:ext cx="5161954" cy="707886"/>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地上や木に登れる</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跳んだ</a:t>
            </a:r>
            <a:r>
              <a:rPr kumimoji="1" lang="ja-JP" altLang="en-US" sz="2000" b="1" dirty="0" smtClean="0">
                <a:latin typeface="メイリオ" panose="020B0604030504040204" pitchFamily="50" charset="-128"/>
                <a:ea typeface="メイリオ" panose="020B0604030504040204" pitchFamily="50" charset="-128"/>
              </a:rPr>
              <a:t>場所に糸を貼ってゆく</a:t>
            </a:r>
            <a:endParaRPr kumimoji="1" lang="en-US" altLang="ja-JP" sz="2000" b="1" dirty="0" smtClean="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0" y="2507287"/>
            <a:ext cx="9906000" cy="1200329"/>
          </a:xfrm>
          <a:prstGeom prst="rect">
            <a:avLst/>
          </a:prstGeom>
          <a:noFill/>
        </p:spPr>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木と木の間に糸を貼ることで自分の縄張りを作り、</a:t>
            </a:r>
            <a:endParaRPr lang="en-US" altLang="ja-JP" sz="2400" b="1" dirty="0" smtClean="0">
              <a:latin typeface="メイリオ" panose="020B0604030504040204" pitchFamily="50" charset="-128"/>
              <a:ea typeface="メイリオ" panose="020B0604030504040204" pitchFamily="50" charset="-128"/>
            </a:endParaRPr>
          </a:p>
          <a:p>
            <a:pPr algn="ctr"/>
            <a:r>
              <a:rPr lang="ja-JP" altLang="en-US" sz="2400" b="1" dirty="0" smtClean="0">
                <a:latin typeface="メイリオ" panose="020B0604030504040204" pitchFamily="50" charset="-128"/>
                <a:ea typeface="メイリオ" panose="020B0604030504040204" pitchFamily="50" charset="-128"/>
              </a:rPr>
              <a:t>ステージ内の林を縦横無尽に飛び回り</a:t>
            </a:r>
            <a:endParaRPr lang="en-US" altLang="ja-JP" sz="2400" b="1" dirty="0" smtClean="0">
              <a:latin typeface="メイリオ" panose="020B0604030504040204" pitchFamily="50" charset="-128"/>
              <a:ea typeface="メイリオ" panose="020B0604030504040204" pitchFamily="50" charset="-128"/>
            </a:endParaRPr>
          </a:p>
          <a:p>
            <a:pPr algn="ctr"/>
            <a:r>
              <a:rPr lang="ja-JP" altLang="en-US" sz="2400" b="1" dirty="0" smtClean="0">
                <a:latin typeface="メイリオ" panose="020B0604030504040204" pitchFamily="50" charset="-128"/>
                <a:ea typeface="メイリオ" panose="020B0604030504040204" pitchFamily="50" charset="-128"/>
              </a:rPr>
              <a:t>敵と奪い奪われながら制限時間内に多くの縄張りを</a:t>
            </a:r>
            <a:r>
              <a:rPr lang="ja-JP" altLang="en-US" sz="2400" b="1" dirty="0">
                <a:latin typeface="メイリオ" panose="020B0604030504040204" pitchFamily="50" charset="-128"/>
                <a:ea typeface="メイリオ" panose="020B0604030504040204" pitchFamily="50" charset="-128"/>
              </a:rPr>
              <a:t>作</a:t>
            </a:r>
            <a:r>
              <a:rPr lang="ja-JP" altLang="en-US" sz="2400" b="1" dirty="0" smtClean="0">
                <a:latin typeface="メイリオ" panose="020B0604030504040204" pitchFamily="50" charset="-128"/>
                <a:ea typeface="メイリオ" panose="020B0604030504040204" pitchFamily="50" charset="-128"/>
              </a:rPr>
              <a:t>る</a:t>
            </a:r>
            <a:endParaRPr kumimoji="1" lang="ja-JP" altLang="en-US" sz="2400" b="1" dirty="0">
              <a:latin typeface="メイリオ" panose="020B0604030504040204" pitchFamily="50" charset="-128"/>
              <a:ea typeface="メイリオ" panose="020B0604030504040204" pitchFamily="50" charset="-128"/>
            </a:endParaRPr>
          </a:p>
        </p:txBody>
      </p:sp>
      <p:sp>
        <p:nvSpPr>
          <p:cNvPr id="12" name="角丸四角形 11"/>
          <p:cNvSpPr/>
          <p:nvPr/>
        </p:nvSpPr>
        <p:spPr>
          <a:xfrm rot="18471499">
            <a:off x="6231108" y="907966"/>
            <a:ext cx="2409567" cy="89707"/>
          </a:xfrm>
          <a:prstGeom prst="roundRect">
            <a:avLst/>
          </a:prstGeom>
          <a:solidFill>
            <a:schemeClr val="accent1">
              <a:lumMod val="60000"/>
              <a:lumOff val="4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5214" y="1042054"/>
            <a:ext cx="1724486" cy="1233980"/>
          </a:xfrm>
          <a:prstGeom prst="rect">
            <a:avLst/>
          </a:prstGeom>
        </p:spPr>
      </p:pic>
      <p:cxnSp>
        <p:nvCxnSpPr>
          <p:cNvPr id="14" name="直線コネクタ 13"/>
          <p:cNvCxnSpPr/>
          <p:nvPr/>
        </p:nvCxnSpPr>
        <p:spPr>
          <a:xfrm flipH="1">
            <a:off x="6328650" y="812155"/>
            <a:ext cx="826943" cy="94922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6795684" y="936164"/>
            <a:ext cx="462750" cy="51967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7202898" y="965124"/>
            <a:ext cx="407620" cy="55972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7100883" y="1094097"/>
            <a:ext cx="826943" cy="94922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6725205" y="799392"/>
            <a:ext cx="826943" cy="94922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6999070" y="980988"/>
            <a:ext cx="826943" cy="94922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a:off x="6283238" y="660436"/>
            <a:ext cx="826943" cy="94922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744532" y="1260207"/>
            <a:ext cx="2019304"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プレイヤー：</a:t>
            </a:r>
            <a:endParaRPr kumimoji="1" lang="ja-JP" altLang="en-US" sz="2000" b="1" dirty="0">
              <a:latin typeface="メイリオ" panose="020B0604030504040204" pitchFamily="50" charset="-128"/>
              <a:ea typeface="メイリオ" panose="020B0604030504040204" pitchFamily="50" charset="-128"/>
            </a:endParaRPr>
          </a:p>
        </p:txBody>
      </p:sp>
      <p:pic>
        <p:nvPicPr>
          <p:cNvPr id="27" name="図 2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145507" y="5021592"/>
            <a:ext cx="2125479" cy="2143125"/>
          </a:xfrm>
          <a:prstGeom prst="rect">
            <a:avLst/>
          </a:prstGeom>
        </p:spPr>
      </p:pic>
      <p:pic>
        <p:nvPicPr>
          <p:cNvPr id="28" name="図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579" y="3770543"/>
            <a:ext cx="2279417" cy="2279417"/>
          </a:xfrm>
          <a:prstGeom prst="rect">
            <a:avLst/>
          </a:prstGeom>
        </p:spPr>
      </p:pic>
      <p:cxnSp>
        <p:nvCxnSpPr>
          <p:cNvPr id="31" name="直線コネクタ 30"/>
          <p:cNvCxnSpPr/>
          <p:nvPr/>
        </p:nvCxnSpPr>
        <p:spPr>
          <a:xfrm flipH="1">
            <a:off x="3945525" y="5036240"/>
            <a:ext cx="2650762" cy="1138677"/>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0" name="図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139257">
            <a:off x="3276738" y="5984587"/>
            <a:ext cx="1054706" cy="754710"/>
          </a:xfrm>
          <a:prstGeom prst="rect">
            <a:avLst/>
          </a:prstGeom>
        </p:spPr>
      </p:pic>
      <p:cxnSp>
        <p:nvCxnSpPr>
          <p:cNvPr id="35" name="直線コネクタ 34"/>
          <p:cNvCxnSpPr/>
          <p:nvPr/>
        </p:nvCxnSpPr>
        <p:spPr>
          <a:xfrm>
            <a:off x="4674938" y="4514597"/>
            <a:ext cx="1305997" cy="146714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6207116" y="5065211"/>
            <a:ext cx="367803" cy="1944698"/>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387041" y="5513724"/>
            <a:ext cx="1032526" cy="756011"/>
          </a:xfrm>
          <a:prstGeom prst="rect">
            <a:avLst/>
          </a:prstGeom>
        </p:spPr>
      </p:pic>
      <p:cxnSp>
        <p:nvCxnSpPr>
          <p:cNvPr id="54" name="直線コネクタ 53"/>
          <p:cNvCxnSpPr/>
          <p:nvPr/>
        </p:nvCxnSpPr>
        <p:spPr>
          <a:xfrm flipH="1">
            <a:off x="2968914" y="4514597"/>
            <a:ext cx="1734469" cy="9812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9" name="図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236" y="3925503"/>
            <a:ext cx="2279417" cy="2279417"/>
          </a:xfrm>
          <a:prstGeom prst="rect">
            <a:avLst/>
          </a:prstGeom>
        </p:spPr>
      </p:pic>
      <p:cxnSp>
        <p:nvCxnSpPr>
          <p:cNvPr id="53" name="直線コネクタ 52"/>
          <p:cNvCxnSpPr/>
          <p:nvPr/>
        </p:nvCxnSpPr>
        <p:spPr>
          <a:xfrm flipH="1">
            <a:off x="2668120" y="5608845"/>
            <a:ext cx="237293" cy="13377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1322641" y="5605578"/>
            <a:ext cx="1610603" cy="316621"/>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99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画面イメージ</a:t>
            </a:r>
            <a:endParaRPr lang="ja-JP" altLang="en-US" sz="4388" dirty="0">
              <a:latin typeface="HGS創英角ｺﾞｼｯｸUB" panose="020B0900000000000000" pitchFamily="50" charset="-128"/>
              <a:ea typeface="HGS創英角ｺﾞｼｯｸUB" panose="020B0900000000000000"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b="14930"/>
          <a:stretch/>
        </p:blipFill>
        <p:spPr>
          <a:xfrm>
            <a:off x="1257957" y="1267506"/>
            <a:ext cx="7501868" cy="4780234"/>
          </a:xfrm>
          <a:prstGeom prst="rect">
            <a:avLst/>
          </a:prstGeom>
        </p:spPr>
      </p:pic>
      <p:sp>
        <p:nvSpPr>
          <p:cNvPr id="4" name="テキスト ボックス 3"/>
          <p:cNvSpPr txBox="1"/>
          <p:nvPr/>
        </p:nvSpPr>
        <p:spPr>
          <a:xfrm>
            <a:off x="7716915" y="6243683"/>
            <a:ext cx="1865054"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立体マップ</a:t>
            </a:r>
            <a:endParaRPr kumimoji="1" lang="ja-JP" altLang="en-US" sz="2000" b="1" dirty="0">
              <a:latin typeface="メイリオ" panose="020B0604030504040204" pitchFamily="50" charset="-128"/>
              <a:ea typeface="メイリオ" panose="020B0604030504040204" pitchFamily="50" charset="-128"/>
            </a:endParaRPr>
          </a:p>
        </p:txBody>
      </p:sp>
      <p:sp>
        <p:nvSpPr>
          <p:cNvPr id="7" name="台形 6"/>
          <p:cNvSpPr/>
          <p:nvPr/>
        </p:nvSpPr>
        <p:spPr>
          <a:xfrm>
            <a:off x="3860437" y="5499101"/>
            <a:ext cx="1789612" cy="548640"/>
          </a:xfrm>
          <a:prstGeom prst="trapezoid">
            <a:avLst>
              <a:gd name="adj" fmla="val 96429"/>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143" y="4443062"/>
            <a:ext cx="3566809" cy="1561191"/>
          </a:xfrm>
          <a:prstGeom prst="rect">
            <a:avLst/>
          </a:prstGeom>
        </p:spPr>
      </p:pic>
      <p:sp>
        <p:nvSpPr>
          <p:cNvPr id="32" name="正方形/長方形 31"/>
          <p:cNvSpPr/>
          <p:nvPr/>
        </p:nvSpPr>
        <p:spPr>
          <a:xfrm>
            <a:off x="2491554" y="1488841"/>
            <a:ext cx="4482760" cy="374581"/>
          </a:xfrm>
          <a:prstGeom prst="rect">
            <a:avLst/>
          </a:prstGeom>
          <a:gradFill flip="none" rotWithShape="1">
            <a:gsLst>
              <a:gs pos="0">
                <a:srgbClr val="0070C0"/>
              </a:gs>
              <a:gs pos="55000">
                <a:srgbClr val="7030A0"/>
              </a:gs>
              <a:gs pos="48000">
                <a:srgbClr val="00B0F0"/>
              </a:gs>
              <a:gs pos="62000">
                <a:srgbClr val="FF0000"/>
              </a:gs>
              <a:gs pos="100000">
                <a:srgbClr val="C00000"/>
              </a:gs>
            </a:gsLst>
            <a:lin ang="0" scaled="1"/>
            <a:tileRect/>
          </a:grad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稲妻 32"/>
          <p:cNvSpPr/>
          <p:nvPr/>
        </p:nvSpPr>
        <p:spPr>
          <a:xfrm flipH="1">
            <a:off x="4771175" y="1366399"/>
            <a:ext cx="547782" cy="709926"/>
          </a:xfrm>
          <a:prstGeom prst="lightningBolt">
            <a:avLst/>
          </a:prstGeom>
          <a:solidFill>
            <a:srgbClr val="FFFF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p:cNvPicPr>
            <a:picLocks noChangeAspect="1"/>
          </p:cNvPicPr>
          <p:nvPr/>
        </p:nvPicPr>
        <p:blipFill rotWithShape="1">
          <a:blip r:embed="rId4" cstate="print">
            <a:extLst>
              <a:ext uri="{28A0092B-C50C-407E-A947-70E740481C1C}">
                <a14:useLocalDpi xmlns:a14="http://schemas.microsoft.com/office/drawing/2010/main" val="0"/>
              </a:ext>
            </a:extLst>
          </a:blip>
          <a:srcRect l="12016" t="4310" r="13751" b="3432"/>
          <a:stretch/>
        </p:blipFill>
        <p:spPr>
          <a:xfrm>
            <a:off x="6668952" y="4530340"/>
            <a:ext cx="2326490" cy="1626422"/>
          </a:xfrm>
          <a:prstGeom prst="rect">
            <a:avLst/>
          </a:prstGeom>
          <a:effectLst>
            <a:softEdge rad="317500"/>
          </a:effectLst>
        </p:spPr>
      </p:pic>
      <p:sp>
        <p:nvSpPr>
          <p:cNvPr id="10" name="楕円 9"/>
          <p:cNvSpPr/>
          <p:nvPr/>
        </p:nvSpPr>
        <p:spPr>
          <a:xfrm>
            <a:off x="1401439" y="1927404"/>
            <a:ext cx="1071154" cy="105937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1937015" y="1828800"/>
            <a:ext cx="0" cy="123825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a:off x="1320800" y="2457089"/>
            <a:ext cx="1244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flipV="1">
            <a:off x="1452113" y="1971867"/>
            <a:ext cx="944253" cy="95837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477665" y="1995605"/>
            <a:ext cx="927142" cy="910896"/>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楕円 7"/>
          <p:cNvSpPr/>
          <p:nvPr/>
        </p:nvSpPr>
        <p:spPr>
          <a:xfrm>
            <a:off x="1532067" y="2052141"/>
            <a:ext cx="809897" cy="8098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587660" y="2210688"/>
            <a:ext cx="1494711" cy="707886"/>
          </a:xfrm>
          <a:prstGeom prst="rect">
            <a:avLst/>
          </a:prstGeom>
          <a:noFill/>
        </p:spPr>
        <p:txBody>
          <a:bodyPr wrap="square" rtlCol="0">
            <a:spAutoFit/>
          </a:bodyPr>
          <a:lstStyle/>
          <a:p>
            <a:r>
              <a:rPr kumimoji="1" lang="en-US" altLang="ja-JP" sz="2000" b="1" dirty="0" smtClean="0">
                <a:latin typeface="メイリオ" panose="020B0604030504040204" pitchFamily="50" charset="-128"/>
                <a:ea typeface="メイリオ" panose="020B0604030504040204" pitchFamily="50" charset="-128"/>
              </a:rPr>
              <a:t>100</a:t>
            </a:r>
          </a:p>
          <a:p>
            <a:r>
              <a:rPr lang="en-US" altLang="ja-JP" sz="2000" b="1" dirty="0">
                <a:latin typeface="メイリオ" panose="020B0604030504040204" pitchFamily="50" charset="-128"/>
                <a:ea typeface="メイリオ" panose="020B0604030504040204" pitchFamily="50" charset="-128"/>
              </a:rPr>
              <a:t> </a:t>
            </a:r>
            <a:r>
              <a:rPr lang="en-US" altLang="ja-JP" sz="2000" b="1" dirty="0" smtClean="0">
                <a:latin typeface="メイリオ" panose="020B0604030504040204" pitchFamily="50" charset="-128"/>
                <a:ea typeface="メイリオ" panose="020B0604030504040204" pitchFamily="50" charset="-128"/>
              </a:rPr>
              <a:t>  </a:t>
            </a:r>
            <a:r>
              <a:rPr kumimoji="1" lang="en-US" altLang="ja-JP" b="1" dirty="0" smtClean="0">
                <a:latin typeface="メイリオ" panose="020B0604030504040204" pitchFamily="50" charset="-128"/>
                <a:ea typeface="メイリオ" panose="020B0604030504040204" pitchFamily="50" charset="-128"/>
              </a:rPr>
              <a:t>m</a:t>
            </a:r>
            <a:endParaRPr kumimoji="1" lang="ja-JP" altLang="en-US" b="1" dirty="0">
              <a:latin typeface="メイリオ" panose="020B0604030504040204" pitchFamily="50" charset="-128"/>
              <a:ea typeface="メイリオ" panose="020B0604030504040204" pitchFamily="50" charset="-128"/>
            </a:endParaRPr>
          </a:p>
        </p:txBody>
      </p:sp>
      <p:sp>
        <p:nvSpPr>
          <p:cNvPr id="61" name="テキスト ボックス 60"/>
          <p:cNvSpPr txBox="1"/>
          <p:nvPr/>
        </p:nvSpPr>
        <p:spPr>
          <a:xfrm>
            <a:off x="5738544" y="824022"/>
            <a:ext cx="2792682"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縄張りメーター</a:t>
            </a:r>
            <a:endParaRPr kumimoji="1" lang="ja-JP" altLang="en-US" sz="2000" b="1" dirty="0">
              <a:latin typeface="メイリオ" panose="020B0604030504040204" pitchFamily="50" charset="-128"/>
              <a:ea typeface="メイリオ" panose="020B0604030504040204" pitchFamily="50" charset="-128"/>
            </a:endParaRPr>
          </a:p>
        </p:txBody>
      </p:sp>
      <p:sp>
        <p:nvSpPr>
          <p:cNvPr id="63" name="テキスト ボックス 62"/>
          <p:cNvSpPr txBox="1"/>
          <p:nvPr/>
        </p:nvSpPr>
        <p:spPr>
          <a:xfrm>
            <a:off x="224806" y="1862845"/>
            <a:ext cx="1252859"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糸残量</a:t>
            </a:r>
            <a:endParaRPr kumimoji="1" lang="ja-JP" altLang="en-US" sz="2000" b="1"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1995383" y="6180319"/>
            <a:ext cx="1865054"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プレイヤ</a:t>
            </a:r>
            <a:r>
              <a:rPr lang="ja-JP" altLang="en-US" sz="2000" b="1" dirty="0" smtClean="0">
                <a:latin typeface="メイリオ" panose="020B0604030504040204" pitchFamily="50" charset="-128"/>
                <a:ea typeface="メイリオ" panose="020B0604030504040204" pitchFamily="50" charset="-128"/>
              </a:rPr>
              <a:t>ー</a:t>
            </a:r>
            <a:endParaRPr kumimoji="1" lang="ja-JP" altLang="en-US" sz="2000" b="1"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4885547" y="6201509"/>
            <a:ext cx="1865054"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貼られた糸</a:t>
            </a:r>
            <a:endParaRPr kumimoji="1" lang="ja-JP" altLang="en-US" sz="2000" b="1" dirty="0">
              <a:latin typeface="メイリオ" panose="020B0604030504040204" pitchFamily="50" charset="-128"/>
              <a:ea typeface="メイリオ" panose="020B0604030504040204" pitchFamily="50" charset="-128"/>
            </a:endParaRPr>
          </a:p>
        </p:txBody>
      </p:sp>
      <p:cxnSp>
        <p:nvCxnSpPr>
          <p:cNvPr id="66" name="直線矢印コネクタ 65"/>
          <p:cNvCxnSpPr/>
          <p:nvPr/>
        </p:nvCxnSpPr>
        <p:spPr>
          <a:xfrm flipH="1">
            <a:off x="6171988" y="1127062"/>
            <a:ext cx="344351" cy="36177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flipV="1">
            <a:off x="8102601" y="5864163"/>
            <a:ext cx="317499" cy="33734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flipH="1" flipV="1">
            <a:off x="5316952" y="5933578"/>
            <a:ext cx="261635" cy="30725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flipV="1">
            <a:off x="3082371" y="5676901"/>
            <a:ext cx="712811" cy="52460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4220" y="2199291"/>
            <a:ext cx="327657" cy="38512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84" name="図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5293" y="3204018"/>
            <a:ext cx="520653" cy="507471"/>
          </a:xfrm>
          <a:prstGeom prst="rect">
            <a:avLst/>
          </a:prstGeom>
        </p:spPr>
      </p:pic>
      <p:sp>
        <p:nvSpPr>
          <p:cNvPr id="86" name="角丸四角形 85"/>
          <p:cNvSpPr/>
          <p:nvPr/>
        </p:nvSpPr>
        <p:spPr>
          <a:xfrm>
            <a:off x="7114661" y="1341145"/>
            <a:ext cx="1592353" cy="749157"/>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p:cNvSpPr txBox="1"/>
          <p:nvPr/>
        </p:nvSpPr>
        <p:spPr>
          <a:xfrm>
            <a:off x="7077125" y="1459694"/>
            <a:ext cx="1806695" cy="615553"/>
          </a:xfrm>
          <a:prstGeom prst="rect">
            <a:avLst/>
          </a:prstGeom>
          <a:noFill/>
        </p:spPr>
        <p:txBody>
          <a:bodyPr wrap="square" rtlCol="0">
            <a:spAutoFit/>
          </a:bodyPr>
          <a:lstStyle/>
          <a:p>
            <a:r>
              <a:rPr lang="ja-JP" altLang="en-US" sz="1400" b="1" dirty="0" smtClean="0">
                <a:latin typeface="メイリオ" panose="020B0604030504040204" pitchFamily="50" charset="-128"/>
                <a:ea typeface="メイリオ" panose="020B0604030504040204" pitchFamily="50" charset="-128"/>
              </a:rPr>
              <a:t>残り時間</a:t>
            </a:r>
            <a:endParaRPr lang="en-US" altLang="ja-JP" sz="1400" b="1" dirty="0">
              <a:latin typeface="メイリオ" panose="020B0604030504040204" pitchFamily="50" charset="-128"/>
              <a:ea typeface="メイリオ" panose="020B0604030504040204" pitchFamily="50" charset="-128"/>
            </a:endParaRPr>
          </a:p>
          <a:p>
            <a:r>
              <a:rPr lang="ja-JP" altLang="en-US" sz="1400" b="1" dirty="0" smtClean="0">
                <a:latin typeface="メイリオ" panose="020B0604030504040204" pitchFamily="50" charset="-128"/>
                <a:ea typeface="メイリオ" panose="020B0604030504040204" pitchFamily="50" charset="-128"/>
              </a:rPr>
              <a:t>　　　　</a:t>
            </a:r>
            <a:r>
              <a:rPr lang="en-US" altLang="ja-JP" sz="2000" b="1" dirty="0" smtClean="0">
                <a:latin typeface="メイリオ" panose="020B0604030504040204" pitchFamily="50" charset="-128"/>
                <a:ea typeface="メイリオ" panose="020B0604030504040204" pitchFamily="50" charset="-128"/>
              </a:rPr>
              <a:t>29.5</a:t>
            </a:r>
            <a:r>
              <a:rPr lang="ja-JP" altLang="en-US" sz="1400" b="1" dirty="0" smtClean="0">
                <a:latin typeface="メイリオ" panose="020B0604030504040204" pitchFamily="50" charset="-128"/>
                <a:ea typeface="メイリオ" panose="020B0604030504040204" pitchFamily="50" charset="-128"/>
              </a:rPr>
              <a:t>秒</a:t>
            </a:r>
            <a:endParaRPr kumimoji="1" lang="en-US" altLang="ja-JP" sz="14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1328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5345641" y="2784764"/>
            <a:ext cx="4407960" cy="3810000"/>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290945" y="2784764"/>
            <a:ext cx="4403630" cy="3810000"/>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ゲームシステム</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849777" y="1383316"/>
            <a:ext cx="8655073"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フィールド全体には木がいくつも置かれている</a:t>
            </a:r>
            <a:endParaRPr lang="en-US" altLang="ja-JP" sz="2000" b="1" dirty="0" smtClean="0">
              <a:latin typeface="メイリオ" panose="020B0604030504040204" pitchFamily="50" charset="-128"/>
              <a:ea typeface="メイリオ" panose="020B0604030504040204" pitchFamily="50" charset="-128"/>
            </a:endParaRPr>
          </a:p>
          <a:p>
            <a:r>
              <a:rPr kumimoji="1" lang="ja-JP" altLang="en-US" sz="2000" b="1" dirty="0">
                <a:latin typeface="メイリオ" panose="020B0604030504040204" pitchFamily="50" charset="-128"/>
                <a:ea typeface="メイリオ" panose="020B0604030504040204" pitchFamily="50" charset="-128"/>
              </a:rPr>
              <a:t>プレイヤ</a:t>
            </a:r>
            <a:r>
              <a:rPr lang="ja-JP" altLang="en-US" sz="2000" b="1" dirty="0">
                <a:latin typeface="メイリオ" panose="020B0604030504040204" pitchFamily="50" charset="-128"/>
                <a:ea typeface="メイリオ" panose="020B0604030504040204" pitchFamily="50" charset="-128"/>
              </a:rPr>
              <a:t>ーは木にカーソルを合わせることでその地点</a:t>
            </a:r>
            <a:r>
              <a:rPr lang="ja-JP" altLang="en-US" sz="2000" b="1" dirty="0" smtClean="0">
                <a:latin typeface="メイリオ" panose="020B0604030504040204" pitchFamily="50" charset="-128"/>
                <a:ea typeface="メイリオ" panose="020B0604030504040204" pitchFamily="50" charset="-128"/>
              </a:rPr>
              <a:t>に跳ぶ</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rPr>
              <a:t>木に着地</a:t>
            </a:r>
            <a:r>
              <a:rPr lang="ja-JP" altLang="en-US" sz="2000" b="1" dirty="0" smtClean="0">
                <a:latin typeface="メイリオ" panose="020B0604030504040204" pitchFamily="50" charset="-128"/>
                <a:ea typeface="メイリオ" panose="020B0604030504040204" pitchFamily="50" charset="-128"/>
              </a:rPr>
              <a:t>した時、木と木の間に糸</a:t>
            </a:r>
            <a:r>
              <a:rPr lang="ja-JP" altLang="en-US" sz="2000" b="1" dirty="0">
                <a:latin typeface="メイリオ" panose="020B0604030504040204" pitchFamily="50" charset="-128"/>
                <a:ea typeface="メイリオ" panose="020B0604030504040204" pitchFamily="50" charset="-128"/>
              </a:rPr>
              <a:t>が貼られる</a:t>
            </a:r>
            <a:endParaRPr kumimoji="1" lang="ja-JP" altLang="en-US" sz="2000" b="1" dirty="0">
              <a:latin typeface="メイリオ" panose="020B0604030504040204" pitchFamily="50" charset="-128"/>
              <a:ea typeface="メイリオ" panose="020B0604030504040204" pitchFamily="50" charset="-128"/>
            </a:endParaRPr>
          </a:p>
        </p:txBody>
      </p:sp>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21700" t="27354" r="27083"/>
          <a:stretch/>
        </p:blipFill>
        <p:spPr>
          <a:xfrm>
            <a:off x="2830471" y="2784764"/>
            <a:ext cx="1727527" cy="2450321"/>
          </a:xfrm>
          <a:prstGeom prst="rect">
            <a:avLst/>
          </a:prstGeom>
        </p:spPr>
      </p:pic>
      <p:pic>
        <p:nvPicPr>
          <p:cNvPr id="49" name="図 48"/>
          <p:cNvPicPr>
            <a:picLocks noChangeAspect="1"/>
          </p:cNvPicPr>
          <p:nvPr/>
        </p:nvPicPr>
        <p:blipFill rotWithShape="1">
          <a:blip r:embed="rId3">
            <a:extLst>
              <a:ext uri="{28A0092B-C50C-407E-A947-70E740481C1C}">
                <a14:useLocalDpi xmlns:a14="http://schemas.microsoft.com/office/drawing/2010/main" val="0"/>
              </a:ext>
            </a:extLst>
          </a:blip>
          <a:srcRect l="35135" t="51206" r="30422"/>
          <a:stretch/>
        </p:blipFill>
        <p:spPr>
          <a:xfrm>
            <a:off x="371520" y="3047999"/>
            <a:ext cx="2161309" cy="3061855"/>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577164">
            <a:off x="1024524" y="4499710"/>
            <a:ext cx="1033913" cy="73983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4100" y="3893654"/>
            <a:ext cx="459447" cy="447815"/>
          </a:xfrm>
          <a:prstGeom prst="rect">
            <a:avLst/>
          </a:prstGeom>
        </p:spPr>
      </p:pic>
      <p:pic>
        <p:nvPicPr>
          <p:cNvPr id="36" name="図 35"/>
          <p:cNvPicPr>
            <a:picLocks noChangeAspect="1"/>
          </p:cNvPicPr>
          <p:nvPr/>
        </p:nvPicPr>
        <p:blipFill rotWithShape="1">
          <a:blip r:embed="rId3">
            <a:extLst>
              <a:ext uri="{28A0092B-C50C-407E-A947-70E740481C1C}">
                <a14:useLocalDpi xmlns:a14="http://schemas.microsoft.com/office/drawing/2010/main" val="0"/>
              </a:ext>
            </a:extLst>
          </a:blip>
          <a:srcRect l="21700" t="27354" r="27083"/>
          <a:stretch/>
        </p:blipFill>
        <p:spPr>
          <a:xfrm>
            <a:off x="7833219" y="2784764"/>
            <a:ext cx="1727527" cy="2450321"/>
          </a:xfrm>
          <a:prstGeom prst="rect">
            <a:avLst/>
          </a:prstGeom>
        </p:spPr>
      </p:pic>
      <p:pic>
        <p:nvPicPr>
          <p:cNvPr id="37" name="図 36"/>
          <p:cNvPicPr>
            <a:picLocks noChangeAspect="1"/>
          </p:cNvPicPr>
          <p:nvPr/>
        </p:nvPicPr>
        <p:blipFill rotWithShape="1">
          <a:blip r:embed="rId3">
            <a:extLst>
              <a:ext uri="{28A0092B-C50C-407E-A947-70E740481C1C}">
                <a14:useLocalDpi xmlns:a14="http://schemas.microsoft.com/office/drawing/2010/main" val="0"/>
              </a:ext>
            </a:extLst>
          </a:blip>
          <a:srcRect l="35135" t="51206" r="30422"/>
          <a:stretch/>
        </p:blipFill>
        <p:spPr>
          <a:xfrm>
            <a:off x="5374268" y="3047999"/>
            <a:ext cx="2161309" cy="3061855"/>
          </a:xfrm>
          <a:prstGeom prst="rect">
            <a:avLst/>
          </a:prstGeom>
        </p:spPr>
      </p:pic>
      <p:pic>
        <p:nvPicPr>
          <p:cNvPr id="38" name="図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859423" flipV="1">
            <a:off x="8391575" y="4035819"/>
            <a:ext cx="652671" cy="479482"/>
          </a:xfrm>
          <a:prstGeom prst="rect">
            <a:avLst/>
          </a:prstGeom>
        </p:spPr>
      </p:pic>
      <p:sp>
        <p:nvSpPr>
          <p:cNvPr id="15" name="角丸四角形 14"/>
          <p:cNvSpPr/>
          <p:nvPr/>
        </p:nvSpPr>
        <p:spPr>
          <a:xfrm rot="20603880">
            <a:off x="6379161" y="4660604"/>
            <a:ext cx="2360489" cy="4571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4745496" y="4359995"/>
            <a:ext cx="606479" cy="776819"/>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552001" y="6085896"/>
            <a:ext cx="4418865"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rPr>
              <a:t>カーソルに木が入るとジャンプ可能</a:t>
            </a:r>
            <a:endParaRPr kumimoji="1" lang="ja-JP" altLang="en-US" b="1" dirty="0">
              <a:latin typeface="メイリオ" panose="020B0604030504040204" pitchFamily="50" charset="-128"/>
              <a:ea typeface="メイリオ" panose="020B0604030504040204" pitchFamily="50" charset="-128"/>
            </a:endParaRPr>
          </a:p>
        </p:txBody>
      </p:sp>
      <p:sp>
        <p:nvSpPr>
          <p:cNvPr id="47" name="テキスト ボックス 46"/>
          <p:cNvSpPr txBox="1"/>
          <p:nvPr/>
        </p:nvSpPr>
        <p:spPr>
          <a:xfrm>
            <a:off x="5799881" y="6085896"/>
            <a:ext cx="3519048"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rPr>
              <a:t>ジャンプした先に糸が貼られる</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673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5157973" y="2818698"/>
            <a:ext cx="4440069" cy="3741837"/>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ゲームシステム</a:t>
            </a:r>
            <a:r>
              <a:rPr lang="en-US" altLang="ja-JP" sz="4388" dirty="0" smtClean="0">
                <a:latin typeface="HGS創英角ｺﾞｼｯｸUB" panose="020B0900000000000000" pitchFamily="50" charset="-128"/>
                <a:ea typeface="HGS創英角ｺﾞｼｯｸUB" panose="020B0900000000000000" pitchFamily="50" charset="-128"/>
              </a:rPr>
              <a:t>(</a:t>
            </a:r>
            <a:r>
              <a:rPr lang="ja-JP" altLang="en-US" sz="4388" dirty="0" smtClean="0">
                <a:latin typeface="HGS創英角ｺﾞｼｯｸUB" panose="020B0900000000000000" pitchFamily="50" charset="-128"/>
                <a:ea typeface="HGS創英角ｺﾞｼｯｸUB" panose="020B0900000000000000" pitchFamily="50" charset="-128"/>
              </a:rPr>
              <a:t>トラップ</a:t>
            </a:r>
            <a:r>
              <a:rPr lang="en-US" altLang="ja-JP" sz="4388" dirty="0" smtClean="0">
                <a:latin typeface="HGS創英角ｺﾞｼｯｸUB" panose="020B0900000000000000" pitchFamily="50" charset="-128"/>
                <a:ea typeface="HGS創英角ｺﾞｼｯｸUB" panose="020B0900000000000000" pitchFamily="50" charset="-128"/>
              </a:rPr>
              <a:t>)</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637646" y="1435885"/>
            <a:ext cx="8960396" cy="707886"/>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糸</a:t>
            </a:r>
            <a:r>
              <a:rPr lang="ja-JP" altLang="en-US" sz="2000" b="1" dirty="0">
                <a:latin typeface="メイリオ" panose="020B0604030504040204" pitchFamily="50" charset="-128"/>
                <a:ea typeface="メイリオ" panose="020B0604030504040204" pitchFamily="50" charset="-128"/>
              </a:rPr>
              <a:t>は罠にすることができ</a:t>
            </a:r>
            <a:r>
              <a:rPr lang="ja-JP" altLang="en-US" sz="2000" b="1" dirty="0" smtClean="0">
                <a:latin typeface="メイリオ" panose="020B0604030504040204" pitchFamily="50" charset="-128"/>
                <a:ea typeface="メイリオ" panose="020B0604030504040204" pitchFamily="50" charset="-128"/>
              </a:rPr>
              <a:t>、敵</a:t>
            </a:r>
            <a:r>
              <a:rPr lang="ja-JP" altLang="en-US" sz="2000" b="1" dirty="0">
                <a:latin typeface="メイリオ" panose="020B0604030504040204" pitchFamily="50" charset="-128"/>
                <a:ea typeface="メイリオ" panose="020B0604030504040204" pitchFamily="50" charset="-128"/>
              </a:rPr>
              <a:t>にくっつく</a:t>
            </a:r>
            <a:r>
              <a:rPr lang="ja-JP" altLang="en-US" sz="2000" b="1" dirty="0" smtClean="0">
                <a:latin typeface="メイリオ" panose="020B0604030504040204" pitchFamily="50" charset="-128"/>
                <a:ea typeface="メイリオ" panose="020B0604030504040204" pitchFamily="50" charset="-128"/>
              </a:rPr>
              <a:t>と数秒間動けなくさせ下</a:t>
            </a:r>
            <a:r>
              <a:rPr lang="ja-JP" altLang="en-US" sz="2000" b="1" dirty="0">
                <a:latin typeface="メイリオ" panose="020B0604030504040204" pitchFamily="50" charset="-128"/>
                <a:ea typeface="メイリオ" panose="020B0604030504040204" pitchFamily="50" charset="-128"/>
              </a:rPr>
              <a:t>に</a:t>
            </a:r>
            <a:r>
              <a:rPr lang="ja-JP" altLang="en-US" sz="2000" b="1" dirty="0" smtClean="0">
                <a:latin typeface="メイリオ" panose="020B0604030504040204" pitchFamily="50" charset="-128"/>
                <a:ea typeface="メイリオ" panose="020B0604030504040204" pitchFamily="50" charset="-128"/>
              </a:rPr>
              <a:t>落とす</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木の周りに</a:t>
            </a:r>
            <a:r>
              <a:rPr lang="ja-JP" altLang="en-US" sz="2000" b="1" dirty="0">
                <a:latin typeface="メイリオ" panose="020B0604030504040204" pitchFamily="50" charset="-128"/>
                <a:ea typeface="メイリオ" panose="020B0604030504040204" pitchFamily="50" charset="-128"/>
              </a:rPr>
              <a:t>糸を回すことで着地位置に罠を</a:t>
            </a:r>
            <a:r>
              <a:rPr lang="ja-JP" altLang="en-US" sz="2000" b="1" dirty="0" smtClean="0">
                <a:latin typeface="メイリオ" panose="020B0604030504040204" pitchFamily="50" charset="-128"/>
                <a:ea typeface="メイリオ" panose="020B0604030504040204" pitchFamily="50" charset="-128"/>
              </a:rPr>
              <a:t>仕掛ける</a:t>
            </a:r>
            <a:endParaRPr kumimoji="1" lang="ja-JP" altLang="en-US" sz="2000" b="1"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128773" y="2844098"/>
            <a:ext cx="4440069" cy="3741837"/>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p:cNvPicPr>
            <a:picLocks noChangeAspect="1"/>
          </p:cNvPicPr>
          <p:nvPr/>
        </p:nvPicPr>
        <p:blipFill rotWithShape="1">
          <a:blip r:embed="rId3">
            <a:extLst>
              <a:ext uri="{28A0092B-C50C-407E-A947-70E740481C1C}">
                <a14:useLocalDpi xmlns:a14="http://schemas.microsoft.com/office/drawing/2010/main" val="0"/>
              </a:ext>
            </a:extLst>
          </a:blip>
          <a:srcRect l="21700" t="49284" r="39907"/>
          <a:stretch/>
        </p:blipFill>
        <p:spPr>
          <a:xfrm>
            <a:off x="3077640" y="3201039"/>
            <a:ext cx="1491202" cy="1969855"/>
          </a:xfrm>
          <a:prstGeom prst="rect">
            <a:avLst/>
          </a:prstGeom>
        </p:spPr>
      </p:pic>
      <p:sp>
        <p:nvSpPr>
          <p:cNvPr id="14" name="角丸四角形 13"/>
          <p:cNvSpPr/>
          <p:nvPr/>
        </p:nvSpPr>
        <p:spPr>
          <a:xfrm rot="19815626">
            <a:off x="673858" y="5138089"/>
            <a:ext cx="3738634" cy="138058"/>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p:cNvPicPr>
            <a:picLocks noChangeAspect="1"/>
          </p:cNvPicPr>
          <p:nvPr/>
        </p:nvPicPr>
        <p:blipFill rotWithShape="1">
          <a:blip r:embed="rId3">
            <a:extLst>
              <a:ext uri="{28A0092B-C50C-407E-A947-70E740481C1C}">
                <a14:useLocalDpi xmlns:a14="http://schemas.microsoft.com/office/drawing/2010/main" val="0"/>
              </a:ext>
            </a:extLst>
          </a:blip>
          <a:srcRect l="31234" t="49448" r="21094" b="15730"/>
          <a:stretch/>
        </p:blipFill>
        <p:spPr>
          <a:xfrm>
            <a:off x="133350" y="5219700"/>
            <a:ext cx="1851597" cy="1352550"/>
          </a:xfrm>
          <a:prstGeom prst="rect">
            <a:avLst/>
          </a:prstGeom>
        </p:spPr>
      </p:pic>
      <p:sp>
        <p:nvSpPr>
          <p:cNvPr id="21" name="角丸四角形 20"/>
          <p:cNvSpPr/>
          <p:nvPr/>
        </p:nvSpPr>
        <p:spPr>
          <a:xfrm rot="989341">
            <a:off x="630501" y="3712835"/>
            <a:ext cx="3738634" cy="138058"/>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539664">
            <a:off x="349711" y="2924588"/>
            <a:ext cx="933612" cy="682837"/>
          </a:xfrm>
          <a:prstGeom prst="rect">
            <a:avLst/>
          </a:prstGeom>
        </p:spPr>
      </p:pic>
      <p:pic>
        <p:nvPicPr>
          <p:cNvPr id="22" name="図 21"/>
          <p:cNvPicPr>
            <a:picLocks noChangeAspect="1"/>
          </p:cNvPicPr>
          <p:nvPr/>
        </p:nvPicPr>
        <p:blipFill rotWithShape="1">
          <a:blip r:embed="rId3">
            <a:extLst>
              <a:ext uri="{28A0092B-C50C-407E-A947-70E740481C1C}">
                <a14:useLocalDpi xmlns:a14="http://schemas.microsoft.com/office/drawing/2010/main" val="0"/>
              </a:ext>
            </a:extLst>
          </a:blip>
          <a:srcRect l="21700" t="49284" r="39907"/>
          <a:stretch/>
        </p:blipFill>
        <p:spPr>
          <a:xfrm>
            <a:off x="8102263" y="3177189"/>
            <a:ext cx="1491202" cy="1969855"/>
          </a:xfrm>
          <a:prstGeom prst="rect">
            <a:avLst/>
          </a:prstGeom>
        </p:spPr>
      </p:pic>
      <p:sp>
        <p:nvSpPr>
          <p:cNvPr id="23" name="角丸四角形 22"/>
          <p:cNvSpPr/>
          <p:nvPr/>
        </p:nvSpPr>
        <p:spPr>
          <a:xfrm rot="19815626">
            <a:off x="5698481" y="5114239"/>
            <a:ext cx="3738634" cy="138058"/>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l="31234" t="49448" r="21094" b="15730"/>
          <a:stretch/>
        </p:blipFill>
        <p:spPr>
          <a:xfrm>
            <a:off x="5157973" y="5195850"/>
            <a:ext cx="1851597" cy="1352550"/>
          </a:xfrm>
          <a:prstGeom prst="rect">
            <a:avLst/>
          </a:prstGeom>
        </p:spPr>
      </p:pic>
      <p:sp>
        <p:nvSpPr>
          <p:cNvPr id="25" name="角丸四角形 24"/>
          <p:cNvSpPr/>
          <p:nvPr/>
        </p:nvSpPr>
        <p:spPr>
          <a:xfrm rot="989341">
            <a:off x="5219424" y="3651563"/>
            <a:ext cx="4179756" cy="11234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爆発 2 2"/>
          <p:cNvSpPr/>
          <p:nvPr/>
        </p:nvSpPr>
        <p:spPr>
          <a:xfrm rot="1101274">
            <a:off x="6552340" y="4133795"/>
            <a:ext cx="1515159" cy="1883910"/>
          </a:xfrm>
          <a:prstGeom prst="irregularSeal2">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rot="763634">
            <a:off x="5151261" y="4841867"/>
            <a:ext cx="2360489" cy="4571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183335" flipH="1">
            <a:off x="6762061" y="4769039"/>
            <a:ext cx="1032526" cy="756011"/>
          </a:xfrm>
          <a:prstGeom prst="rect">
            <a:avLst/>
          </a:prstGeom>
        </p:spPr>
      </p:pic>
      <p:sp>
        <p:nvSpPr>
          <p:cNvPr id="39" name="十字形 38"/>
          <p:cNvSpPr/>
          <p:nvPr/>
        </p:nvSpPr>
        <p:spPr>
          <a:xfrm>
            <a:off x="7309221" y="5170752"/>
            <a:ext cx="160587" cy="164455"/>
          </a:xfrm>
          <a:prstGeom prst="plus">
            <a:avLst>
              <a:gd name="adj" fmla="val 402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十字形 39"/>
          <p:cNvSpPr/>
          <p:nvPr/>
        </p:nvSpPr>
        <p:spPr>
          <a:xfrm>
            <a:off x="7454398" y="5064816"/>
            <a:ext cx="160587" cy="164455"/>
          </a:xfrm>
          <a:prstGeom prst="plus">
            <a:avLst>
              <a:gd name="adj" fmla="val 402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rot="763634" flipV="1">
            <a:off x="141232" y="4629669"/>
            <a:ext cx="1138064" cy="4571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183335" flipH="1">
            <a:off x="554697" y="4377589"/>
            <a:ext cx="1032526" cy="756011"/>
          </a:xfrm>
          <a:prstGeom prst="rect">
            <a:avLst/>
          </a:prstGeom>
        </p:spPr>
      </p:pic>
      <p:sp>
        <p:nvSpPr>
          <p:cNvPr id="30" name="右矢印 29"/>
          <p:cNvSpPr/>
          <p:nvPr/>
        </p:nvSpPr>
        <p:spPr>
          <a:xfrm>
            <a:off x="4578766" y="4364737"/>
            <a:ext cx="606479" cy="776819"/>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44037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角丸四角形 47"/>
          <p:cNvSpPr/>
          <p:nvPr/>
        </p:nvSpPr>
        <p:spPr>
          <a:xfrm>
            <a:off x="255098" y="2773574"/>
            <a:ext cx="4322547" cy="3810000"/>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0"/>
            <a:ext cx="9810206" cy="1058863"/>
          </a:xfrm>
        </p:spPr>
        <p:txBody>
          <a:bodyPr>
            <a:normAutofit fontScale="90000"/>
          </a:bodyPr>
          <a:lstStyle/>
          <a:p>
            <a:r>
              <a:rPr lang="ja-JP" altLang="en-US" sz="4800" dirty="0" smtClean="0">
                <a:latin typeface="HGS創英角ｺﾞｼｯｸUB" panose="020B0900000000000000" pitchFamily="50" charset="-128"/>
                <a:ea typeface="HGS創英角ｺﾞｼｯｸUB" panose="020B0900000000000000" pitchFamily="50" charset="-128"/>
              </a:rPr>
              <a:t>ゲームシステム</a:t>
            </a:r>
            <a:r>
              <a:rPr lang="en-US" altLang="ja-JP" sz="4800" dirty="0" smtClean="0">
                <a:latin typeface="HGS創英角ｺﾞｼｯｸUB" panose="020B0900000000000000" pitchFamily="50" charset="-128"/>
                <a:ea typeface="HGS創英角ｺﾞｼｯｸUB" panose="020B0900000000000000" pitchFamily="50" charset="-128"/>
              </a:rPr>
              <a:t>(</a:t>
            </a:r>
            <a:r>
              <a:rPr lang="ja-JP" altLang="en-US" sz="4800" dirty="0" smtClean="0">
                <a:latin typeface="HGS創英角ｺﾞｼｯｸUB" panose="020B0900000000000000" pitchFamily="50" charset="-128"/>
                <a:ea typeface="HGS創英角ｺﾞｼｯｸUB" panose="020B0900000000000000" pitchFamily="50" charset="-128"/>
              </a:rPr>
              <a:t>縄張りの奪い合い</a:t>
            </a:r>
            <a:r>
              <a:rPr lang="en-US" altLang="ja-JP" sz="4800" dirty="0" smtClean="0">
                <a:latin typeface="HGS創英角ｺﾞｼｯｸUB" panose="020B0900000000000000" pitchFamily="50" charset="-128"/>
                <a:ea typeface="HGS創英角ｺﾞｼｯｸUB" panose="020B0900000000000000" pitchFamily="50" charset="-128"/>
              </a:rPr>
              <a:t>)</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557677" y="1271519"/>
            <a:ext cx="8960396"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木は張り付いた糸でプレイヤーの縄張りの木となる</a:t>
            </a:r>
          </a:p>
          <a:p>
            <a:r>
              <a:rPr lang="ja-JP" altLang="en-US" sz="2000" b="1" dirty="0" smtClean="0">
                <a:latin typeface="メイリオ" panose="020B0604030504040204" pitchFamily="50" charset="-128"/>
                <a:ea typeface="メイリオ" panose="020B0604030504040204" pitchFamily="50" charset="-128"/>
              </a:rPr>
              <a:t>敵の木を奪うには張り巡らせた敵の糸よりも多く自分の糸を貼ることで、</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自分の木にすることが可能</a:t>
            </a:r>
            <a:endParaRPr lang="ja-JP" altLang="en-US" sz="2000" b="1" dirty="0">
              <a:latin typeface="メイリオ" panose="020B0604030504040204" pitchFamily="50" charset="-128"/>
              <a:ea typeface="メイリオ" panose="020B0604030504040204" pitchFamily="50" charset="-128"/>
            </a:endParaRPr>
          </a:p>
        </p:txBody>
      </p:sp>
      <p:sp>
        <p:nvSpPr>
          <p:cNvPr id="49" name="角丸四角形 48"/>
          <p:cNvSpPr/>
          <p:nvPr/>
        </p:nvSpPr>
        <p:spPr>
          <a:xfrm rot="763634">
            <a:off x="2464659" y="5106441"/>
            <a:ext cx="2136458" cy="7055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rot="20863825">
            <a:off x="2427701" y="4630202"/>
            <a:ext cx="2167766" cy="6528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616265" y="6193433"/>
            <a:ext cx="3507603"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同じ本数では陣地は奪えない</a:t>
            </a:r>
          </a:p>
        </p:txBody>
      </p:sp>
      <p:sp>
        <p:nvSpPr>
          <p:cNvPr id="70" name="角丸四角形 69"/>
          <p:cNvSpPr/>
          <p:nvPr/>
        </p:nvSpPr>
        <p:spPr>
          <a:xfrm>
            <a:off x="5097196" y="2773574"/>
            <a:ext cx="4322547" cy="3810000"/>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rot="763634">
            <a:off x="7306757" y="5106441"/>
            <a:ext cx="2136458" cy="7055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rot="20863825">
            <a:off x="7269799" y="4630202"/>
            <a:ext cx="2167766" cy="6528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3" name="図 72"/>
          <p:cNvPicPr>
            <a:picLocks noChangeAspect="1"/>
          </p:cNvPicPr>
          <p:nvPr/>
        </p:nvPicPr>
        <p:blipFill rotWithShape="1">
          <a:blip r:embed="rId3">
            <a:extLst>
              <a:ext uri="{28A0092B-C50C-407E-A947-70E740481C1C}">
                <a14:useLocalDpi xmlns:a14="http://schemas.microsoft.com/office/drawing/2010/main" val="0"/>
              </a:ext>
            </a:extLst>
          </a:blip>
          <a:srcRect l="3236" t="34907" r="2605" b="3267"/>
          <a:stretch/>
        </p:blipFill>
        <p:spPr>
          <a:xfrm>
            <a:off x="5055326" y="2773574"/>
            <a:ext cx="4676503" cy="3070589"/>
          </a:xfrm>
          <a:prstGeom prst="rect">
            <a:avLst/>
          </a:prstGeom>
        </p:spPr>
      </p:pic>
      <p:sp>
        <p:nvSpPr>
          <p:cNvPr id="74" name="角丸四角形 73"/>
          <p:cNvSpPr/>
          <p:nvPr/>
        </p:nvSpPr>
        <p:spPr>
          <a:xfrm rot="256952">
            <a:off x="5200111" y="4412552"/>
            <a:ext cx="2132756"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rot="20863825">
            <a:off x="5176992" y="4805894"/>
            <a:ext cx="2197595"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rot="19228374">
            <a:off x="6028745" y="5554417"/>
            <a:ext cx="1477435" cy="69371"/>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p:cNvSpPr/>
          <p:nvPr/>
        </p:nvSpPr>
        <p:spPr>
          <a:xfrm rot="2305190">
            <a:off x="5229470" y="4392713"/>
            <a:ext cx="2360489"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8" name="図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926347">
            <a:off x="5124626" y="3457471"/>
            <a:ext cx="1033913" cy="739830"/>
          </a:xfrm>
          <a:prstGeom prst="rect">
            <a:avLst/>
          </a:prstGeom>
        </p:spPr>
      </p:pic>
      <p:sp>
        <p:nvSpPr>
          <p:cNvPr id="79" name="テキスト ボックス 78"/>
          <p:cNvSpPr txBox="1"/>
          <p:nvPr/>
        </p:nvSpPr>
        <p:spPr>
          <a:xfrm>
            <a:off x="5470814" y="6217594"/>
            <a:ext cx="3699312"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本数が多いと陣地の色になる</a:t>
            </a:r>
          </a:p>
        </p:txBody>
      </p:sp>
      <p:sp>
        <p:nvSpPr>
          <p:cNvPr id="80" name="右矢印 79"/>
          <p:cNvSpPr/>
          <p:nvPr/>
        </p:nvSpPr>
        <p:spPr>
          <a:xfrm>
            <a:off x="4606225" y="4123540"/>
            <a:ext cx="533690" cy="1110067"/>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5">
            <a:extLst>
              <a:ext uri="{28A0092B-C50C-407E-A947-70E740481C1C}">
                <a14:useLocalDpi xmlns:a14="http://schemas.microsoft.com/office/drawing/2010/main" val="0"/>
              </a:ext>
            </a:extLst>
          </a:blip>
          <a:srcRect l="-373" t="32337" r="-7101" b="2864"/>
          <a:stretch/>
        </p:blipFill>
        <p:spPr>
          <a:xfrm>
            <a:off x="36269" y="2795451"/>
            <a:ext cx="5185954" cy="3126680"/>
          </a:xfrm>
          <a:prstGeom prst="rect">
            <a:avLst/>
          </a:prstGeom>
        </p:spPr>
      </p:pic>
      <p:sp>
        <p:nvSpPr>
          <p:cNvPr id="52" name="角丸四角形 51"/>
          <p:cNvSpPr/>
          <p:nvPr/>
        </p:nvSpPr>
        <p:spPr>
          <a:xfrm rot="256952">
            <a:off x="358013" y="4412552"/>
            <a:ext cx="2132756"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rot="20863825">
            <a:off x="334894" y="4805894"/>
            <a:ext cx="2197595"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1574">
            <a:off x="178983" y="4055234"/>
            <a:ext cx="1033913" cy="739830"/>
          </a:xfrm>
          <a:prstGeom prst="rect">
            <a:avLst/>
          </a:prstGeom>
        </p:spPr>
      </p:pic>
    </p:spTree>
    <p:extLst>
      <p:ext uri="{BB962C8B-B14F-4D97-AF65-F5344CB8AC3E}">
        <p14:creationId xmlns:p14="http://schemas.microsoft.com/office/powerpoint/2010/main" val="4163390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回避アクション</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557677" y="1271519"/>
            <a:ext cx="8960396" cy="1015663"/>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敵</a:t>
            </a:r>
            <a:r>
              <a:rPr lang="ja-JP" altLang="en-US" sz="2000" b="1" dirty="0" smtClean="0">
                <a:latin typeface="メイリオ" panose="020B0604030504040204" pitchFamily="50" charset="-128"/>
                <a:ea typeface="メイリオ" panose="020B0604030504040204" pitchFamily="50" charset="-128"/>
              </a:rPr>
              <a:t>の</a:t>
            </a:r>
            <a:r>
              <a:rPr lang="ja-JP" altLang="en-US" sz="2000" b="1" dirty="0">
                <a:latin typeface="メイリオ" panose="020B0604030504040204" pitchFamily="50" charset="-128"/>
                <a:ea typeface="メイリオ" panose="020B0604030504040204" pitchFamily="50" charset="-128"/>
              </a:rPr>
              <a:t>糸</a:t>
            </a:r>
            <a:r>
              <a:rPr lang="ja-JP" altLang="en-US" sz="2000" b="1" dirty="0" smtClean="0">
                <a:latin typeface="メイリオ" panose="020B0604030504040204" pitchFamily="50" charset="-128"/>
                <a:ea typeface="メイリオ" panose="020B0604030504040204" pitchFamily="50" charset="-128"/>
              </a:rPr>
              <a:t>とぶ</a:t>
            </a:r>
            <a:r>
              <a:rPr lang="ja-JP" altLang="en-US" sz="2000" b="1" dirty="0" smtClean="0">
                <a:latin typeface="メイリオ" panose="020B0604030504040204" pitchFamily="50" charset="-128"/>
                <a:ea typeface="メイリオ" panose="020B0604030504040204" pitchFamily="50" charset="-128"/>
              </a:rPr>
              <a:t>つかる時、回避</a:t>
            </a:r>
            <a:r>
              <a:rPr lang="ja-JP" altLang="en-US" sz="2000" b="1" dirty="0">
                <a:latin typeface="メイリオ" panose="020B0604030504040204" pitchFamily="50" charset="-128"/>
                <a:ea typeface="メイリオ" panose="020B0604030504040204" pitchFamily="50" charset="-128"/>
              </a:rPr>
              <a:t>アクション</a:t>
            </a:r>
            <a:r>
              <a:rPr lang="ja-JP" altLang="en-US" sz="2000" b="1" dirty="0" smtClean="0">
                <a:latin typeface="メイリオ" panose="020B0604030504040204" pitchFamily="50" charset="-128"/>
                <a:ea typeface="メイリオ" panose="020B0604030504040204" pitchFamily="50" charset="-128"/>
              </a:rPr>
              <a:t>でよけることが可能</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敵</a:t>
            </a:r>
            <a:r>
              <a:rPr lang="ja-JP" altLang="en-US" sz="2000" b="1" dirty="0">
                <a:latin typeface="メイリオ" panose="020B0604030504040204" pitchFamily="50" charset="-128"/>
                <a:ea typeface="メイリオ" panose="020B0604030504040204" pitchFamily="50" charset="-128"/>
              </a:rPr>
              <a:t>の</a:t>
            </a:r>
            <a:r>
              <a:rPr lang="ja-JP" altLang="en-US" sz="2000" b="1" dirty="0" smtClean="0">
                <a:latin typeface="メイリオ" panose="020B0604030504040204" pitchFamily="50" charset="-128"/>
                <a:ea typeface="メイリオ" panose="020B0604030504040204" pitchFamily="50" charset="-128"/>
              </a:rPr>
              <a:t>糸の上から自分の糸</a:t>
            </a:r>
            <a:r>
              <a:rPr lang="ja-JP" altLang="en-US" sz="2000" b="1" dirty="0">
                <a:latin typeface="メイリオ" panose="020B0604030504040204" pitchFamily="50" charset="-128"/>
                <a:ea typeface="メイリオ" panose="020B0604030504040204" pitchFamily="50" charset="-128"/>
              </a:rPr>
              <a:t>を</a:t>
            </a:r>
            <a:r>
              <a:rPr lang="ja-JP" altLang="en-US" sz="2000" b="1" dirty="0" smtClean="0">
                <a:latin typeface="メイリオ" panose="020B0604030504040204" pitchFamily="50" charset="-128"/>
                <a:ea typeface="メイリオ" panose="020B0604030504040204" pitchFamily="50" charset="-128"/>
              </a:rPr>
              <a:t>はることで敵</a:t>
            </a:r>
            <a:r>
              <a:rPr lang="ja-JP" altLang="en-US" sz="2000" b="1" dirty="0">
                <a:latin typeface="メイリオ" panose="020B0604030504040204" pitchFamily="50" charset="-128"/>
                <a:ea typeface="メイリオ" panose="020B0604030504040204" pitchFamily="50" charset="-128"/>
              </a:rPr>
              <a:t>の糸</a:t>
            </a:r>
            <a:r>
              <a:rPr lang="ja-JP" altLang="en-US" sz="2000" b="1" dirty="0" smtClean="0">
                <a:latin typeface="メイリオ" panose="020B0604030504040204" pitchFamily="50" charset="-128"/>
                <a:ea typeface="メイリオ" panose="020B0604030504040204" pitchFamily="50" charset="-128"/>
              </a:rPr>
              <a:t>が</a:t>
            </a:r>
            <a:r>
              <a:rPr lang="ja-JP" altLang="en-US" sz="2000" b="1" dirty="0">
                <a:latin typeface="メイリオ" panose="020B0604030504040204" pitchFamily="50" charset="-128"/>
                <a:ea typeface="メイリオ" panose="020B0604030504040204" pitchFamily="50" charset="-128"/>
              </a:rPr>
              <a:t>自分</a:t>
            </a:r>
            <a:r>
              <a:rPr lang="ja-JP" altLang="en-US" sz="2000" b="1" dirty="0" smtClean="0">
                <a:latin typeface="メイリオ" panose="020B0604030504040204" pitchFamily="50" charset="-128"/>
                <a:ea typeface="メイリオ" panose="020B0604030504040204" pitchFamily="50" charset="-128"/>
              </a:rPr>
              <a:t>の糸に</a:t>
            </a:r>
            <a:r>
              <a:rPr lang="ja-JP" altLang="en-US" sz="2000" b="1" dirty="0">
                <a:latin typeface="メイリオ" panose="020B0604030504040204" pitchFamily="50" charset="-128"/>
                <a:ea typeface="メイリオ" panose="020B0604030504040204" pitchFamily="50" charset="-128"/>
              </a:rPr>
              <a:t>なる</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失敗</a:t>
            </a:r>
            <a:r>
              <a:rPr lang="ja-JP" altLang="en-US" sz="2000" b="1" dirty="0">
                <a:latin typeface="メイリオ" panose="020B0604030504040204" pitchFamily="50" charset="-128"/>
                <a:ea typeface="メイリオ" panose="020B0604030504040204" pitchFamily="50" charset="-128"/>
              </a:rPr>
              <a:t>すると地面に落ちて飛んでた時のテープはなく</a:t>
            </a:r>
            <a:r>
              <a:rPr lang="ja-JP" altLang="en-US" sz="2000" b="1" dirty="0" smtClean="0">
                <a:latin typeface="メイリオ" panose="020B0604030504040204" pitchFamily="50" charset="-128"/>
                <a:ea typeface="メイリオ" panose="020B0604030504040204" pitchFamily="50" charset="-128"/>
              </a:rPr>
              <a:t>なる</a:t>
            </a:r>
          </a:p>
        </p:txBody>
      </p:sp>
      <p:sp>
        <p:nvSpPr>
          <p:cNvPr id="35" name="角丸四角形 34"/>
          <p:cNvSpPr/>
          <p:nvPr/>
        </p:nvSpPr>
        <p:spPr>
          <a:xfrm>
            <a:off x="68742" y="3886138"/>
            <a:ext cx="3297359" cy="2817608"/>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p:cNvSpPr/>
          <p:nvPr/>
        </p:nvSpPr>
        <p:spPr>
          <a:xfrm rot="20863825" flipV="1">
            <a:off x="211579" y="5343877"/>
            <a:ext cx="1267446" cy="7501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p:cNvSpPr/>
          <p:nvPr/>
        </p:nvSpPr>
        <p:spPr>
          <a:xfrm rot="2828392">
            <a:off x="648757" y="4972280"/>
            <a:ext cx="3004966" cy="109591"/>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162487" flipH="1">
            <a:off x="646467" y="4854796"/>
            <a:ext cx="1230356" cy="926695"/>
          </a:xfrm>
          <a:prstGeom prst="rect">
            <a:avLst/>
          </a:prstGeom>
        </p:spPr>
      </p:pic>
      <p:sp>
        <p:nvSpPr>
          <p:cNvPr id="47" name="テキスト ボックス 46"/>
          <p:cNvSpPr txBox="1"/>
          <p:nvPr/>
        </p:nvSpPr>
        <p:spPr>
          <a:xfrm>
            <a:off x="449080" y="6353006"/>
            <a:ext cx="2593301"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ぶつ</a:t>
            </a:r>
            <a:r>
              <a:rPr lang="ja-JP" altLang="en-US" sz="2000" b="1" dirty="0">
                <a:latin typeface="メイリオ" panose="020B0604030504040204" pitchFamily="50" charset="-128"/>
                <a:ea typeface="メイリオ" panose="020B0604030504040204" pitchFamily="50" charset="-128"/>
              </a:rPr>
              <a:t>か</a:t>
            </a:r>
            <a:r>
              <a:rPr lang="ja-JP" altLang="en-US" sz="2000" b="1" dirty="0" smtClean="0">
                <a:latin typeface="メイリオ" panose="020B0604030504040204" pitchFamily="50" charset="-128"/>
                <a:ea typeface="メイリオ" panose="020B0604030504040204" pitchFamily="50" charset="-128"/>
              </a:rPr>
              <a:t>りそうなとき</a:t>
            </a:r>
            <a:endParaRPr lang="en-US" altLang="ja-JP" sz="2000" b="1" dirty="0" smtClean="0">
              <a:latin typeface="メイリオ" panose="020B0604030504040204" pitchFamily="50" charset="-128"/>
              <a:ea typeface="メイリオ" panose="020B0604030504040204" pitchFamily="50" charset="-128"/>
            </a:endParaRPr>
          </a:p>
        </p:txBody>
      </p:sp>
      <p:sp>
        <p:nvSpPr>
          <p:cNvPr id="38" name="角丸四角形 37"/>
          <p:cNvSpPr/>
          <p:nvPr/>
        </p:nvSpPr>
        <p:spPr>
          <a:xfrm>
            <a:off x="2945983" y="2296475"/>
            <a:ext cx="3532117" cy="2817608"/>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p:cNvSpPr/>
          <p:nvPr/>
        </p:nvSpPr>
        <p:spPr>
          <a:xfrm rot="2828392">
            <a:off x="3525998" y="3382617"/>
            <a:ext cx="3004966" cy="109591"/>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p:cNvSpPr/>
          <p:nvPr/>
        </p:nvSpPr>
        <p:spPr>
          <a:xfrm rot="19748492" flipV="1">
            <a:off x="2790605" y="3621834"/>
            <a:ext cx="2173616" cy="75746"/>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カーブ矢印 6"/>
          <p:cNvSpPr/>
          <p:nvPr/>
        </p:nvSpPr>
        <p:spPr>
          <a:xfrm rot="20300288">
            <a:off x="3879162" y="2340047"/>
            <a:ext cx="1407811" cy="716711"/>
          </a:xfrm>
          <a:prstGeom prst="curved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662393">
            <a:off x="4274305" y="2623312"/>
            <a:ext cx="1152886" cy="926695"/>
          </a:xfrm>
          <a:prstGeom prst="rect">
            <a:avLst/>
          </a:prstGeom>
        </p:spPr>
      </p:pic>
      <p:sp>
        <p:nvSpPr>
          <p:cNvPr id="46" name="右矢印 45"/>
          <p:cNvSpPr/>
          <p:nvPr/>
        </p:nvSpPr>
        <p:spPr>
          <a:xfrm rot="18632500">
            <a:off x="2759727" y="4272366"/>
            <a:ext cx="533690" cy="1110067"/>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p:cNvSpPr/>
          <p:nvPr/>
        </p:nvSpPr>
        <p:spPr>
          <a:xfrm>
            <a:off x="6259860" y="3918770"/>
            <a:ext cx="3494647" cy="2817608"/>
          </a:xfrm>
          <a:prstGeom prst="roundRect">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rot="2828392">
            <a:off x="6802405" y="5004912"/>
            <a:ext cx="3004966" cy="109591"/>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6412549" y="6317673"/>
            <a:ext cx="3387306"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敵の糸を自分の糸へ上書き</a:t>
            </a:r>
            <a:endParaRPr lang="en-US" altLang="ja-JP" sz="2000" b="1" dirty="0" smtClean="0">
              <a:latin typeface="メイリオ" panose="020B0604030504040204" pitchFamily="50" charset="-128"/>
              <a:ea typeface="メイリオ" panose="020B0604030504040204" pitchFamily="50" charset="-128"/>
            </a:endParaRPr>
          </a:p>
        </p:txBody>
      </p:sp>
      <p:sp>
        <p:nvSpPr>
          <p:cNvPr id="51" name="テキスト ボックス 50"/>
          <p:cNvSpPr txBox="1"/>
          <p:nvPr/>
        </p:nvSpPr>
        <p:spPr>
          <a:xfrm>
            <a:off x="3234364" y="4626965"/>
            <a:ext cx="3387306"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空中で回転しながら回避</a:t>
            </a:r>
            <a:endParaRPr lang="en-US" altLang="ja-JP" sz="2000" b="1" dirty="0" smtClean="0">
              <a:latin typeface="メイリオ" panose="020B0604030504040204" pitchFamily="50" charset="-128"/>
              <a:ea typeface="メイリオ" panose="020B0604030504040204" pitchFamily="50" charset="-128"/>
            </a:endParaRPr>
          </a:p>
        </p:txBody>
      </p:sp>
      <p:sp>
        <p:nvSpPr>
          <p:cNvPr id="58" name="角丸四角形 57"/>
          <p:cNvSpPr/>
          <p:nvPr/>
        </p:nvSpPr>
        <p:spPr>
          <a:xfrm rot="20863825" flipV="1">
            <a:off x="6457809" y="5195702"/>
            <a:ext cx="2807532" cy="103794"/>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162487" flipH="1">
            <a:off x="8719212" y="4563728"/>
            <a:ext cx="1230356" cy="926695"/>
          </a:xfrm>
          <a:prstGeom prst="rect">
            <a:avLst/>
          </a:prstGeom>
        </p:spPr>
      </p:pic>
      <p:sp>
        <p:nvSpPr>
          <p:cNvPr id="60" name="右矢印 59"/>
          <p:cNvSpPr/>
          <p:nvPr/>
        </p:nvSpPr>
        <p:spPr>
          <a:xfrm rot="2604716">
            <a:off x="6294691" y="4253665"/>
            <a:ext cx="533690" cy="1110067"/>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6973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縄張りゲージ</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1302123" y="1185777"/>
            <a:ext cx="7038385" cy="1323439"/>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画面の上には縄張りゲージが表示されている</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どちらが多く縄張りをとっているかリアルタイムで表示</a:t>
            </a:r>
          </a:p>
          <a:p>
            <a:r>
              <a:rPr lang="ja-JP" altLang="en-US" sz="2000" b="1" dirty="0" smtClean="0">
                <a:latin typeface="メイリオ" panose="020B0604030504040204" pitchFamily="50" charset="-128"/>
                <a:ea typeface="メイリオ" panose="020B0604030504040204" pitchFamily="50" charset="-128"/>
              </a:rPr>
              <a:t>縄張りは空中に貼ってある糸の長さ、貼った糸の数、</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縄張りの木の本数のポイントの合計値になる</a:t>
            </a:r>
          </a:p>
        </p:txBody>
      </p:sp>
      <p:sp>
        <p:nvSpPr>
          <p:cNvPr id="28" name="正方形/長方形 27"/>
          <p:cNvSpPr/>
          <p:nvPr/>
        </p:nvSpPr>
        <p:spPr>
          <a:xfrm>
            <a:off x="1160394" y="3118507"/>
            <a:ext cx="6913264" cy="482600"/>
          </a:xfrm>
          <a:prstGeom prst="rect">
            <a:avLst/>
          </a:prstGeom>
          <a:gradFill flip="none" rotWithShape="1">
            <a:gsLst>
              <a:gs pos="0">
                <a:srgbClr val="0070C0"/>
              </a:gs>
              <a:gs pos="55000">
                <a:srgbClr val="7030A0"/>
              </a:gs>
              <a:gs pos="48000">
                <a:srgbClr val="00B0F0"/>
              </a:gs>
              <a:gs pos="62000">
                <a:srgbClr val="FF0000"/>
              </a:gs>
              <a:gs pos="100000">
                <a:srgbClr val="C00000"/>
              </a:gs>
            </a:gsLst>
            <a:lin ang="0" scaled="1"/>
            <a:tileRect/>
          </a:gra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p:cNvPicPr>
            <a:picLocks noChangeAspect="1"/>
          </p:cNvPicPr>
          <p:nvPr/>
        </p:nvPicPr>
        <p:blipFill rotWithShape="1">
          <a:blip r:embed="rId3">
            <a:extLst>
              <a:ext uri="{28A0092B-C50C-407E-A947-70E740481C1C}">
                <a14:useLocalDpi xmlns:a14="http://schemas.microsoft.com/office/drawing/2010/main" val="0"/>
              </a:ext>
            </a:extLst>
          </a:blip>
          <a:srcRect l="12016" t="4310" r="13751" b="3432"/>
          <a:stretch/>
        </p:blipFill>
        <p:spPr>
          <a:xfrm>
            <a:off x="5670254" y="3739839"/>
            <a:ext cx="4013200" cy="2805581"/>
          </a:xfrm>
          <a:prstGeom prst="rect">
            <a:avLst/>
          </a:prstGeom>
          <a:effectLst>
            <a:softEdge rad="317500"/>
          </a:effectLst>
        </p:spPr>
      </p:pic>
      <p:sp>
        <p:nvSpPr>
          <p:cNvPr id="42" name="テキスト ボックス 41"/>
          <p:cNvSpPr txBox="1"/>
          <p:nvPr/>
        </p:nvSpPr>
        <p:spPr>
          <a:xfrm>
            <a:off x="1743369" y="6040783"/>
            <a:ext cx="7038385" cy="707886"/>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画面右下には３</a:t>
            </a:r>
            <a:r>
              <a:rPr lang="en-US" altLang="ja-JP" sz="2000" b="1" dirty="0" smtClean="0">
                <a:latin typeface="メイリオ" panose="020B0604030504040204" pitchFamily="50" charset="-128"/>
                <a:ea typeface="メイリオ" panose="020B0604030504040204" pitchFamily="50" charset="-128"/>
              </a:rPr>
              <a:t>D</a:t>
            </a:r>
            <a:r>
              <a:rPr lang="ja-JP" altLang="en-US" sz="2000" b="1" dirty="0" smtClean="0">
                <a:latin typeface="メイリオ" panose="020B0604030504040204" pitchFamily="50" charset="-128"/>
                <a:ea typeface="メイリオ" panose="020B0604030504040204" pitchFamily="50" charset="-128"/>
              </a:rPr>
              <a:t>のマップを表示</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rPr>
              <a:t>糸</a:t>
            </a:r>
            <a:r>
              <a:rPr lang="ja-JP" altLang="en-US" sz="2000" b="1" dirty="0" smtClean="0">
                <a:latin typeface="メイリオ" panose="020B0604030504040204" pitchFamily="50" charset="-128"/>
                <a:ea typeface="メイリオ" panose="020B0604030504040204" pitchFamily="50" charset="-128"/>
              </a:rPr>
              <a:t>を</a:t>
            </a:r>
            <a:r>
              <a:rPr lang="ja-JP" altLang="en-US" sz="2000" b="1" dirty="0" smtClean="0">
                <a:latin typeface="メイリオ" panose="020B0604030504040204" pitchFamily="50" charset="-128"/>
                <a:ea typeface="メイリオ" panose="020B0604030504040204" pitchFamily="50" charset="-128"/>
              </a:rPr>
              <a:t>２色に分けて</a:t>
            </a:r>
            <a:r>
              <a:rPr lang="ja-JP" altLang="en-US" sz="2000" b="1" dirty="0" smtClean="0">
                <a:latin typeface="メイリオ" panose="020B0604030504040204" pitchFamily="50" charset="-128"/>
                <a:ea typeface="メイリオ" panose="020B0604030504040204" pitchFamily="50" charset="-128"/>
              </a:rPr>
              <a:t>縄張りを確認できる</a:t>
            </a:r>
          </a:p>
        </p:txBody>
      </p:sp>
      <p:sp>
        <p:nvSpPr>
          <p:cNvPr id="41" name="稲妻 40"/>
          <p:cNvSpPr/>
          <p:nvPr/>
        </p:nvSpPr>
        <p:spPr>
          <a:xfrm flipH="1">
            <a:off x="4724400" y="2902482"/>
            <a:ext cx="806154" cy="914649"/>
          </a:xfrm>
          <a:prstGeom prst="lightningBolt">
            <a:avLst/>
          </a:prstGeom>
          <a:solidFill>
            <a:srgbClr val="FFFF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575119" y="2795109"/>
            <a:ext cx="1606177"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プレイヤ</a:t>
            </a:r>
            <a:r>
              <a:rPr lang="ja-JP" altLang="en-US" b="1" dirty="0" smtClean="0">
                <a:latin typeface="メイリオ" panose="020B0604030504040204" pitchFamily="50" charset="-128"/>
                <a:ea typeface="メイリオ" panose="020B0604030504040204" pitchFamily="50" charset="-128"/>
              </a:rPr>
              <a:t>ー</a:t>
            </a:r>
            <a:endParaRPr lang="en-US" altLang="ja-JP" b="1" dirty="0" smtClean="0">
              <a:latin typeface="メイリオ" panose="020B0604030504040204" pitchFamily="50" charset="-128"/>
              <a:ea typeface="メイリオ" panose="020B0604030504040204" pitchFamily="50" charset="-128"/>
            </a:endParaRPr>
          </a:p>
        </p:txBody>
      </p:sp>
      <p:sp>
        <p:nvSpPr>
          <p:cNvPr id="46" name="テキスト ボックス 45"/>
          <p:cNvSpPr txBox="1"/>
          <p:nvPr/>
        </p:nvSpPr>
        <p:spPr>
          <a:xfrm>
            <a:off x="7914445" y="2772142"/>
            <a:ext cx="852125" cy="369332"/>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rPr>
              <a:t>敵</a:t>
            </a:r>
            <a:endParaRPr lang="en-US" altLang="ja-JP"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8594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9520</TotalTime>
  <Words>448</Words>
  <Application>Microsoft Office PowerPoint</Application>
  <PresentationFormat>A4 210 x 297 mm</PresentationFormat>
  <Paragraphs>79</Paragraphs>
  <Slides>11</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HGS創英角ｺﾞｼｯｸUB</vt:lpstr>
      <vt:lpstr>メイリオ</vt:lpstr>
      <vt:lpstr>游ゴシック</vt:lpstr>
      <vt:lpstr>游ゴシック Light</vt:lpstr>
      <vt:lpstr>Arial</vt:lpstr>
      <vt:lpstr>Calibri</vt:lpstr>
      <vt:lpstr>Calibri Light</vt:lpstr>
      <vt:lpstr>Office テーマ</vt:lpstr>
      <vt:lpstr> Trap Spider</vt:lpstr>
      <vt:lpstr>コンセプト</vt:lpstr>
      <vt:lpstr>ゲーム概要</vt:lpstr>
      <vt:lpstr>画面イメージ</vt:lpstr>
      <vt:lpstr>ゲームシステム</vt:lpstr>
      <vt:lpstr>ゲームシステム(トラップ)</vt:lpstr>
      <vt:lpstr>ゲームシステム(縄張りの奪い合い)</vt:lpstr>
      <vt:lpstr>回避アクション</vt:lpstr>
      <vt:lpstr>縄張りゲージ</vt:lpstr>
      <vt:lpstr>ゲームポイント</vt:lpstr>
      <vt:lpstr>CG科への依頼内容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M-Ishida</dc:creator>
  <cp:lastModifiedBy>M-Ishida</cp:lastModifiedBy>
  <cp:revision>85</cp:revision>
  <dcterms:created xsi:type="dcterms:W3CDTF">2017-10-20T06:18:11Z</dcterms:created>
  <dcterms:modified xsi:type="dcterms:W3CDTF">2017-10-27T02:04:02Z</dcterms:modified>
</cp:coreProperties>
</file>