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70" r:id="rId5"/>
    <p:sldId id="260" r:id="rId6"/>
    <p:sldId id="264" r:id="rId7"/>
    <p:sldId id="268" r:id="rId8"/>
    <p:sldId id="267" r:id="rId9"/>
    <p:sldId id="262" r:id="rId10"/>
    <p:sldId id="269" r:id="rId11"/>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4" autoAdjust="0"/>
  </p:normalViewPr>
  <p:slideViewPr>
    <p:cSldViewPr snapToGrid="0">
      <p:cViewPr varScale="1">
        <p:scale>
          <a:sx n="74" d="100"/>
          <a:sy n="74" d="100"/>
        </p:scale>
        <p:origin x="2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BAC4-C04D-4969-A8BB-188AA8489B67}" type="datetimeFigureOut">
              <a:rPr kumimoji="1" lang="ja-JP" altLang="en-US" smtClean="0"/>
              <a:t>2018/1/15</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B97A6-96AC-4930-A586-7B32CC3AFFC3}" type="slidenum">
              <a:rPr kumimoji="1" lang="ja-JP" altLang="en-US" smtClean="0"/>
              <a:t>‹#›</a:t>
            </a:fld>
            <a:endParaRPr kumimoji="1" lang="ja-JP" altLang="en-US"/>
          </a:p>
        </p:txBody>
      </p:sp>
    </p:spTree>
    <p:extLst>
      <p:ext uri="{BB962C8B-B14F-4D97-AF65-F5344CB8AC3E}">
        <p14:creationId xmlns:p14="http://schemas.microsoft.com/office/powerpoint/2010/main" val="34143651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5</a:t>
            </a:fld>
            <a:endParaRPr kumimoji="1" lang="ja-JP" altLang="en-US"/>
          </a:p>
        </p:txBody>
      </p:sp>
    </p:spTree>
    <p:extLst>
      <p:ext uri="{BB962C8B-B14F-4D97-AF65-F5344CB8AC3E}">
        <p14:creationId xmlns:p14="http://schemas.microsoft.com/office/powerpoint/2010/main" val="2486611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6</a:t>
            </a:fld>
            <a:endParaRPr kumimoji="1" lang="ja-JP" altLang="en-US"/>
          </a:p>
        </p:txBody>
      </p:sp>
    </p:spTree>
    <p:extLst>
      <p:ext uri="{BB962C8B-B14F-4D97-AF65-F5344CB8AC3E}">
        <p14:creationId xmlns:p14="http://schemas.microsoft.com/office/powerpoint/2010/main" val="1729258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7</a:t>
            </a:fld>
            <a:endParaRPr kumimoji="1" lang="ja-JP" altLang="en-US"/>
          </a:p>
        </p:txBody>
      </p:sp>
    </p:spTree>
    <p:extLst>
      <p:ext uri="{BB962C8B-B14F-4D97-AF65-F5344CB8AC3E}">
        <p14:creationId xmlns:p14="http://schemas.microsoft.com/office/powerpoint/2010/main" val="148438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8</a:t>
            </a:fld>
            <a:endParaRPr kumimoji="1" lang="ja-JP" altLang="en-US"/>
          </a:p>
        </p:txBody>
      </p:sp>
    </p:spTree>
    <p:extLst>
      <p:ext uri="{BB962C8B-B14F-4D97-AF65-F5344CB8AC3E}">
        <p14:creationId xmlns:p14="http://schemas.microsoft.com/office/powerpoint/2010/main" val="233452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9</a:t>
            </a:fld>
            <a:endParaRPr kumimoji="1" lang="ja-JP" altLang="en-US"/>
          </a:p>
        </p:txBody>
      </p:sp>
    </p:spTree>
    <p:extLst>
      <p:ext uri="{BB962C8B-B14F-4D97-AF65-F5344CB8AC3E}">
        <p14:creationId xmlns:p14="http://schemas.microsoft.com/office/powerpoint/2010/main" val="139008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10</a:t>
            </a:fld>
            <a:endParaRPr kumimoji="1" lang="ja-JP" altLang="en-US"/>
          </a:p>
        </p:txBody>
      </p:sp>
    </p:spTree>
    <p:extLst>
      <p:ext uri="{BB962C8B-B14F-4D97-AF65-F5344CB8AC3E}">
        <p14:creationId xmlns:p14="http://schemas.microsoft.com/office/powerpoint/2010/main" val="1072536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2018/1/15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41615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2018/1/15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00497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2018/1/15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309775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2018/1/15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27976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2018/1/15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161097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9AF3CBB-D79F-447F-A9FD-6682532DA180}" type="datetimeFigureOut">
              <a:rPr kumimoji="1" lang="ja-JP" altLang="en-US" smtClean="0"/>
              <a:t>2018/1/15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7575716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AF3CBB-D79F-447F-A9FD-6682532DA180}" type="datetimeFigureOut">
              <a:rPr kumimoji="1" lang="ja-JP" altLang="en-US" smtClean="0"/>
              <a:t>2018/1/15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95673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図 5"/>
          <p:cNvPicPr>
            <a:picLocks noChangeAspect="1"/>
          </p:cNvPicPr>
          <p:nvPr userDrawn="1"/>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46501"/>
          <a:stretch/>
        </p:blipFill>
        <p:spPr>
          <a:xfrm flipV="1">
            <a:off x="-1" y="884695"/>
            <a:ext cx="5205457" cy="231153"/>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9AF3CBB-D79F-447F-A9FD-6682532DA180}" type="datetimeFigureOut">
              <a:rPr kumimoji="1" lang="ja-JP" altLang="en-US" smtClean="0"/>
              <a:t>2018/1/15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3817796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F3CBB-D79F-447F-A9FD-6682532DA180}" type="datetimeFigureOut">
              <a:rPr kumimoji="1" lang="ja-JP" altLang="en-US" smtClean="0"/>
              <a:t>2018/1/15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415970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AF3CBB-D79F-447F-A9FD-6682532DA180}" type="datetimeFigureOut">
              <a:rPr kumimoji="1" lang="ja-JP" altLang="en-US" smtClean="0"/>
              <a:t>2018/1/15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64505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AF3CBB-D79F-447F-A9FD-6682532DA180}" type="datetimeFigureOut">
              <a:rPr kumimoji="1" lang="ja-JP" altLang="en-US" smtClean="0"/>
              <a:t>2018/1/15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134756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3956516"/>
            <a:ext cx="2909455" cy="2901484"/>
          </a:xfrm>
          <a:prstGeom prst="rect">
            <a:avLst/>
          </a:prstGeom>
        </p:spPr>
      </p:pic>
      <p:pic>
        <p:nvPicPr>
          <p:cNvPr id="9" name="図 8"/>
          <p:cNvPicPr>
            <a:picLocks noChangeAspect="1"/>
          </p:cNvPicPr>
          <p:nvPr userDrawn="1"/>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6970224" y="0"/>
            <a:ext cx="2909455" cy="2901484"/>
          </a:xfrm>
          <a:prstGeom prst="rect">
            <a:avLst/>
          </a:prstGeom>
        </p:spPr>
      </p:pic>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F3CBB-D79F-447F-A9FD-6682532DA180}" type="datetimeFigureOut">
              <a:rPr kumimoji="1" lang="ja-JP" altLang="en-US" smtClean="0"/>
              <a:t>2018/1/15</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501510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5" y="0"/>
            <a:ext cx="9936766" cy="5589431"/>
          </a:xfrm>
          <a:prstGeom prst="rect">
            <a:avLst/>
          </a:prstGeom>
        </p:spPr>
      </p:pic>
      <p:sp>
        <p:nvSpPr>
          <p:cNvPr id="4" name="テキスト ボックス 3"/>
          <p:cNvSpPr txBox="1"/>
          <p:nvPr/>
        </p:nvSpPr>
        <p:spPr>
          <a:xfrm>
            <a:off x="5094104" y="5080121"/>
            <a:ext cx="4439528" cy="1200329"/>
          </a:xfrm>
          <a:prstGeom prst="rect">
            <a:avLst/>
          </a:prstGeom>
          <a:noFill/>
        </p:spPr>
        <p:txBody>
          <a:bodyPr wrap="square" rtlCol="0">
            <a:spAutoFit/>
          </a:bodyPr>
          <a:lstStyle/>
          <a:p>
            <a:pPr algn="r"/>
            <a:r>
              <a:rPr lang="ja-JP" altLang="en-US" sz="2400" b="1" dirty="0" smtClean="0">
                <a:latin typeface="メイリオ" panose="020B0604030504040204" pitchFamily="50" charset="-128"/>
                <a:ea typeface="メイリオ" panose="020B0604030504040204" pitchFamily="50" charset="-128"/>
              </a:rPr>
              <a:t>ジャンル：３Ｄアクション</a:t>
            </a:r>
            <a:endParaRPr lang="en-US" altLang="ja-JP" sz="2400" b="1" dirty="0" smtClean="0">
              <a:latin typeface="メイリオ" panose="020B0604030504040204" pitchFamily="50" charset="-128"/>
              <a:ea typeface="メイリオ" panose="020B0604030504040204" pitchFamily="50" charset="-128"/>
            </a:endParaRPr>
          </a:p>
          <a:p>
            <a:pPr algn="r"/>
            <a:r>
              <a:rPr lang="ja-JP" altLang="en-US" sz="2400" b="1" dirty="0" smtClean="0">
                <a:latin typeface="メイリオ" panose="020B0604030504040204" pitchFamily="50" charset="-128"/>
                <a:ea typeface="メイリオ" panose="020B0604030504040204" pitchFamily="50" charset="-128"/>
              </a:rPr>
              <a:t>プラットフォーム：</a:t>
            </a:r>
            <a:r>
              <a:rPr lang="en-US" altLang="ja-JP" sz="2400" b="1" dirty="0" smtClean="0">
                <a:latin typeface="メイリオ" panose="020B0604030504040204" pitchFamily="50" charset="-128"/>
                <a:ea typeface="メイリオ" panose="020B0604030504040204" pitchFamily="50" charset="-128"/>
              </a:rPr>
              <a:t>PC</a:t>
            </a:r>
          </a:p>
          <a:p>
            <a:pPr algn="r"/>
            <a:r>
              <a:rPr lang="ja-JP" altLang="en-US" sz="2400" b="1" dirty="0" smtClean="0">
                <a:latin typeface="メイリオ" panose="020B0604030504040204" pitchFamily="50" charset="-128"/>
                <a:ea typeface="メイリオ" panose="020B0604030504040204" pitchFamily="50" charset="-128"/>
              </a:rPr>
              <a:t>プレイ人数：１人</a:t>
            </a:r>
            <a:endParaRPr lang="en-US" altLang="ja-JP" sz="2400" b="1" dirty="0" smtClean="0">
              <a:latin typeface="メイリオ" panose="020B0604030504040204" pitchFamily="50" charset="-128"/>
              <a:ea typeface="メイリオ" panose="020B0604030504040204" pitchFamily="50" charset="-128"/>
            </a:endParaRPr>
          </a:p>
        </p:txBody>
      </p:sp>
      <p:sp>
        <p:nvSpPr>
          <p:cNvPr id="5" name="角丸四角形 4"/>
          <p:cNvSpPr/>
          <p:nvPr/>
        </p:nvSpPr>
        <p:spPr>
          <a:xfrm>
            <a:off x="5398904" y="4980846"/>
            <a:ext cx="4339671" cy="1415720"/>
          </a:xfrm>
          <a:prstGeom prst="roundRect">
            <a:avLst/>
          </a:prstGeom>
          <a:no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r="9027"/>
          <a:stretch/>
        </p:blipFill>
        <p:spPr>
          <a:xfrm>
            <a:off x="0" y="-235917"/>
            <a:ext cx="9581882" cy="5924623"/>
          </a:xfrm>
          <a:prstGeom prst="rect">
            <a:avLst/>
          </a:prstGeom>
        </p:spPr>
      </p:pic>
    </p:spTree>
    <p:extLst>
      <p:ext uri="{BB962C8B-B14F-4D97-AF65-F5344CB8AC3E}">
        <p14:creationId xmlns:p14="http://schemas.microsoft.com/office/powerpoint/2010/main" val="3592844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388" dirty="0" smtClean="0">
                <a:latin typeface="HGS創英角ｺﾞｼｯｸUB" panose="020B0900000000000000" pitchFamily="50" charset="-128"/>
                <a:ea typeface="HGS創英角ｺﾞｼｯｸUB" panose="020B0900000000000000" pitchFamily="50" charset="-128"/>
              </a:rPr>
              <a:t>ゲームポイント</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830350" y="2149814"/>
            <a:ext cx="8273665" cy="1815882"/>
          </a:xfrm>
          <a:prstGeom prst="rect">
            <a:avLst/>
          </a:prstGeom>
          <a:noFill/>
        </p:spPr>
        <p:txBody>
          <a:bodyPr wrap="square" rtlCol="0">
            <a:spAutoFit/>
          </a:bodyPr>
          <a:lstStyle/>
          <a:p>
            <a:r>
              <a:rPr lang="ja-JP" altLang="en-US" sz="2800" b="1" dirty="0" smtClean="0">
                <a:latin typeface="メイリオ" panose="020B0604030504040204" pitchFamily="50" charset="-128"/>
                <a:ea typeface="メイリオ" panose="020B0604030504040204" pitchFamily="50" charset="-128"/>
              </a:rPr>
              <a:t>・移動だけで罠を貼りながら陣地を増やしていく</a:t>
            </a:r>
            <a:endParaRPr lang="en-US" altLang="ja-JP" sz="2800" b="1" dirty="0" smtClean="0">
              <a:latin typeface="メイリオ" panose="020B0604030504040204" pitchFamily="50" charset="-128"/>
              <a:ea typeface="メイリオ" panose="020B0604030504040204" pitchFamily="50" charset="-128"/>
            </a:endParaRPr>
          </a:p>
          <a:p>
            <a:endParaRPr lang="en-US" altLang="ja-JP" sz="2800" b="1" dirty="0">
              <a:latin typeface="メイリオ" panose="020B0604030504040204" pitchFamily="50" charset="-128"/>
              <a:ea typeface="メイリオ" panose="020B0604030504040204" pitchFamily="50" charset="-128"/>
            </a:endParaRPr>
          </a:p>
          <a:p>
            <a:r>
              <a:rPr lang="ja-JP" altLang="en-US" sz="2800" b="1" dirty="0" smtClean="0">
                <a:latin typeface="メイリオ" panose="020B0604030504040204" pitchFamily="50" charset="-128"/>
                <a:ea typeface="メイリオ" panose="020B0604030504040204" pitchFamily="50" charset="-128"/>
              </a:rPr>
              <a:t>・移動や回避によって敵の陣地に潜入し、</a:t>
            </a:r>
            <a:endParaRPr lang="en-US" altLang="ja-JP" sz="2800" b="1" dirty="0" smtClean="0">
              <a:latin typeface="メイリオ" panose="020B0604030504040204" pitchFamily="50" charset="-128"/>
              <a:ea typeface="メイリオ" panose="020B0604030504040204" pitchFamily="50" charset="-128"/>
            </a:endParaRPr>
          </a:p>
          <a:p>
            <a:r>
              <a:rPr lang="ja-JP" altLang="en-US" sz="2800" b="1" dirty="0">
                <a:latin typeface="メイリオ" panose="020B0604030504040204" pitchFamily="50" charset="-128"/>
                <a:ea typeface="メイリオ" panose="020B0604030504040204" pitchFamily="50" charset="-128"/>
              </a:rPr>
              <a:t>　</a:t>
            </a:r>
            <a:r>
              <a:rPr lang="ja-JP" altLang="en-US" sz="2800" b="1" dirty="0" smtClean="0">
                <a:latin typeface="メイリオ" panose="020B0604030504040204" pitchFamily="50" charset="-128"/>
                <a:ea typeface="メイリオ" panose="020B0604030504040204" pitchFamily="50" charset="-128"/>
              </a:rPr>
              <a:t>敵の縄張りを奪っていく</a:t>
            </a:r>
            <a:endParaRPr lang="en-US" altLang="ja-JP" sz="2800" b="1" dirty="0" smtClean="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640" y="3965696"/>
            <a:ext cx="1489344" cy="1489344"/>
          </a:xfrm>
          <a:prstGeom prst="rect">
            <a:avLst/>
          </a:prstGeom>
        </p:spPr>
      </p:pic>
      <p:cxnSp>
        <p:nvCxnSpPr>
          <p:cNvPr id="6" name="直線コネクタ 5"/>
          <p:cNvCxnSpPr/>
          <p:nvPr/>
        </p:nvCxnSpPr>
        <p:spPr>
          <a:xfrm flipH="1">
            <a:off x="5078603" y="4188642"/>
            <a:ext cx="486450" cy="16481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583" y="4043184"/>
            <a:ext cx="2505417" cy="2505417"/>
          </a:xfrm>
          <a:prstGeom prst="rect">
            <a:avLst/>
          </a:prstGeom>
        </p:spPr>
      </p:pic>
      <p:cxnSp>
        <p:nvCxnSpPr>
          <p:cNvPr id="9" name="直線コネクタ 8"/>
          <p:cNvCxnSpPr/>
          <p:nvPr/>
        </p:nvCxnSpPr>
        <p:spPr>
          <a:xfrm flipH="1">
            <a:off x="5727143" y="5534881"/>
            <a:ext cx="2813149" cy="696922"/>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139257">
            <a:off x="5373348" y="5864406"/>
            <a:ext cx="1159278" cy="829538"/>
          </a:xfrm>
          <a:prstGeom prst="rect">
            <a:avLst/>
          </a:prstGeom>
        </p:spPr>
      </p:pic>
      <p:cxnSp>
        <p:nvCxnSpPr>
          <p:cNvPr id="11" name="直線コネクタ 10"/>
          <p:cNvCxnSpPr/>
          <p:nvPr/>
        </p:nvCxnSpPr>
        <p:spPr>
          <a:xfrm>
            <a:off x="6618942" y="5013238"/>
            <a:ext cx="1305997" cy="146714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8175535" y="5534881"/>
            <a:ext cx="367803" cy="1944698"/>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238493" y="5844581"/>
            <a:ext cx="1134899" cy="830968"/>
          </a:xfrm>
          <a:prstGeom prst="rect">
            <a:avLst/>
          </a:prstGeom>
        </p:spPr>
      </p:pic>
      <p:cxnSp>
        <p:nvCxnSpPr>
          <p:cNvPr id="14" name="直線コネクタ 13"/>
          <p:cNvCxnSpPr/>
          <p:nvPr/>
        </p:nvCxnSpPr>
        <p:spPr>
          <a:xfrm flipH="1">
            <a:off x="4912919" y="5013238"/>
            <a:ext cx="1734469" cy="9812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240" y="4198144"/>
            <a:ext cx="2505417" cy="2505417"/>
          </a:xfrm>
          <a:prstGeom prst="rect">
            <a:avLst/>
          </a:prstGeom>
        </p:spPr>
      </p:pic>
      <p:cxnSp>
        <p:nvCxnSpPr>
          <p:cNvPr id="16" name="直線コネクタ 15"/>
          <p:cNvCxnSpPr/>
          <p:nvPr/>
        </p:nvCxnSpPr>
        <p:spPr>
          <a:xfrm flipH="1">
            <a:off x="4612124" y="6107486"/>
            <a:ext cx="237293" cy="13377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3266646" y="6104219"/>
            <a:ext cx="1610603" cy="316621"/>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348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フローチャート: 代替処理 10"/>
          <p:cNvSpPr/>
          <p:nvPr/>
        </p:nvSpPr>
        <p:spPr>
          <a:xfrm>
            <a:off x="775855" y="2507673"/>
            <a:ext cx="8312727" cy="1939636"/>
          </a:xfrm>
          <a:prstGeom prst="flowChartAlternateProcess">
            <a:avLst/>
          </a:prstGeom>
          <a:noFill/>
          <a:ln w="50800">
            <a:gradFill>
              <a:gsLst>
                <a:gs pos="76000">
                  <a:srgbClr val="5C5C5C"/>
                </a:gs>
                <a:gs pos="93000">
                  <a:srgbClr val="666666"/>
                </a:gs>
                <a:gs pos="18000">
                  <a:srgbClr val="474747"/>
                </a:gs>
                <a:gs pos="0">
                  <a:srgbClr val="00B0F0"/>
                </a:gs>
                <a:gs pos="100000">
                  <a:srgbClr val="FF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69033" t="35057" r="1065"/>
          <a:stretch/>
        </p:blipFill>
        <p:spPr>
          <a:xfrm>
            <a:off x="7908527" y="3449782"/>
            <a:ext cx="1845074" cy="1780944"/>
          </a:xfrm>
          <a:prstGeom prst="rect">
            <a:avLst/>
          </a:prstGeom>
        </p:spPr>
      </p:pic>
      <p:sp>
        <p:nvSpPr>
          <p:cNvPr id="2" name="タイトル 1"/>
          <p:cNvSpPr>
            <a:spLocks noGrp="1"/>
          </p:cNvSpPr>
          <p:nvPr>
            <p:ph type="title"/>
          </p:nvPr>
        </p:nvSpPr>
        <p:spPr>
          <a:xfrm>
            <a:off x="0" y="0"/>
            <a:ext cx="8543925" cy="1058863"/>
          </a:xfrm>
        </p:spPr>
        <p:txBody>
          <a:bodyPr>
            <a:normAutofit/>
          </a:bodyPr>
          <a:lstStyle/>
          <a:p>
            <a:r>
              <a:rPr lang="ja-JP" altLang="en-US" sz="4800" dirty="0">
                <a:latin typeface="HGS創英角ｺﾞｼｯｸUB" panose="020B0900000000000000" pitchFamily="50" charset="-128"/>
                <a:ea typeface="HGS創英角ｺﾞｼｯｸUB" panose="020B0900000000000000" pitchFamily="50" charset="-128"/>
              </a:rPr>
              <a:t>コンセプト</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p:cNvSpPr txBox="1"/>
          <p:nvPr/>
        </p:nvSpPr>
        <p:spPr>
          <a:xfrm>
            <a:off x="0" y="3204407"/>
            <a:ext cx="9906000" cy="584775"/>
          </a:xfrm>
          <a:prstGeom prst="rect">
            <a:avLst/>
          </a:prstGeom>
          <a:noFill/>
        </p:spPr>
        <p:txBody>
          <a:bodyPr wrap="square" rtlCol="0">
            <a:spAutoFit/>
          </a:bodyPr>
          <a:lstStyle/>
          <a:p>
            <a:pPr algn="ctr"/>
            <a:r>
              <a:rPr kumimoji="1" lang="ja-JP" altLang="en-US" sz="3200" b="1" dirty="0" smtClean="0">
                <a:latin typeface="メイリオ" panose="020B0604030504040204" pitchFamily="50" charset="-128"/>
                <a:ea typeface="メイリオ" panose="020B0604030504040204" pitchFamily="50" charset="-128"/>
              </a:rPr>
              <a:t>縦横無尽に糸を張り巡らせる</a:t>
            </a:r>
            <a:r>
              <a:rPr lang="en-US" altLang="ja-JP" sz="3200" b="1" dirty="0" smtClean="0">
                <a:latin typeface="メイリオ" panose="020B0604030504040204" pitchFamily="50" charset="-128"/>
                <a:ea typeface="メイリオ" panose="020B0604030504040204" pitchFamily="50" charset="-128"/>
              </a:rPr>
              <a:t>3D</a:t>
            </a:r>
            <a:r>
              <a:rPr lang="ja-JP" altLang="en-US" sz="3200" b="1" dirty="0" smtClean="0">
                <a:latin typeface="メイリオ" panose="020B0604030504040204" pitchFamily="50" charset="-128"/>
                <a:ea typeface="メイリオ" panose="020B0604030504040204" pitchFamily="50" charset="-128"/>
              </a:rPr>
              <a:t>アクション</a:t>
            </a:r>
            <a:endParaRPr kumimoji="1" lang="ja-JP" altLang="en-US" sz="3200" b="1" dirty="0">
              <a:latin typeface="メイリオ" panose="020B0604030504040204" pitchFamily="50" charset="-128"/>
              <a:ea typeface="メイリオ" panose="020B0604030504040204" pitchFamily="50" charset="-128"/>
            </a:endParaRPr>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1793" t="-1518" r="70133" b="31294"/>
          <a:stretch/>
        </p:blipFill>
        <p:spPr>
          <a:xfrm>
            <a:off x="-41563" y="1621281"/>
            <a:ext cx="1953491" cy="1925782"/>
          </a:xfrm>
          <a:prstGeom prst="rect">
            <a:avLst/>
          </a:prstGeom>
        </p:spPr>
      </p:pic>
    </p:spTree>
    <p:extLst>
      <p:ext uri="{BB962C8B-B14F-4D97-AF65-F5344CB8AC3E}">
        <p14:creationId xmlns:p14="http://schemas.microsoft.com/office/powerpoint/2010/main" val="2708685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46501"/>
          <a:stretch/>
        </p:blipFill>
        <p:spPr>
          <a:xfrm flipV="1">
            <a:off x="-1" y="884695"/>
            <a:ext cx="5205457" cy="231153"/>
          </a:xfrm>
          <a:prstGeom prst="rect">
            <a:avLst/>
          </a:prstGeom>
        </p:spPr>
      </p:pic>
      <p:pic>
        <p:nvPicPr>
          <p:cNvPr id="46" name="図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564" y="3739328"/>
            <a:ext cx="1354998" cy="1354998"/>
          </a:xfrm>
          <a:prstGeom prst="rect">
            <a:avLst/>
          </a:prstGeom>
        </p:spPr>
      </p:pic>
      <p:cxnSp>
        <p:nvCxnSpPr>
          <p:cNvPr id="62" name="直線コネクタ 61"/>
          <p:cNvCxnSpPr/>
          <p:nvPr/>
        </p:nvCxnSpPr>
        <p:spPr>
          <a:xfrm flipH="1">
            <a:off x="3914527" y="3827928"/>
            <a:ext cx="486450" cy="16481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0" y="0"/>
            <a:ext cx="8543925" cy="1058863"/>
          </a:xfrm>
        </p:spPr>
        <p:txBody>
          <a:bodyPr>
            <a:normAutofit/>
          </a:bodyPr>
          <a:lstStyle/>
          <a:p>
            <a:r>
              <a:rPr lang="ja-JP" altLang="en-US" sz="4800" dirty="0" smtClean="0">
                <a:latin typeface="HGS創英角ｺﾞｼｯｸUB" panose="020B0900000000000000" pitchFamily="50" charset="-128"/>
                <a:ea typeface="HGS創英角ｺﾞｼｯｸUB" panose="020B0900000000000000" pitchFamily="50" charset="-128"/>
              </a:rPr>
              <a:t>ゲーム概要</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303837" y="2521088"/>
            <a:ext cx="9906000" cy="1200329"/>
          </a:xfrm>
          <a:prstGeom prst="rect">
            <a:avLst/>
          </a:prstGeom>
          <a:noFill/>
        </p:spPr>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木と木の間に糸を貼ることで自分の縄張りを作り、</a:t>
            </a:r>
            <a:endParaRPr lang="en-US" altLang="ja-JP" sz="2400" b="1" dirty="0" smtClean="0">
              <a:latin typeface="メイリオ" panose="020B0604030504040204" pitchFamily="50" charset="-128"/>
              <a:ea typeface="メイリオ" panose="020B0604030504040204" pitchFamily="50" charset="-128"/>
            </a:endParaRPr>
          </a:p>
          <a:p>
            <a:pPr algn="ctr"/>
            <a:r>
              <a:rPr lang="ja-JP" altLang="en-US" sz="2400" b="1" dirty="0" smtClean="0">
                <a:latin typeface="メイリオ" panose="020B0604030504040204" pitchFamily="50" charset="-128"/>
                <a:ea typeface="メイリオ" panose="020B0604030504040204" pitchFamily="50" charset="-128"/>
              </a:rPr>
              <a:t>ステージ内の林を縦横無尽に飛び回り</a:t>
            </a:r>
            <a:endParaRPr lang="en-US" altLang="ja-JP" sz="2400" b="1" dirty="0" smtClean="0">
              <a:latin typeface="メイリオ" panose="020B0604030504040204" pitchFamily="50" charset="-128"/>
              <a:ea typeface="メイリオ" panose="020B0604030504040204" pitchFamily="50" charset="-128"/>
            </a:endParaRPr>
          </a:p>
          <a:p>
            <a:pPr algn="ctr"/>
            <a:r>
              <a:rPr lang="ja-JP" altLang="en-US" sz="2400" b="1" dirty="0" smtClean="0">
                <a:latin typeface="メイリオ" panose="020B0604030504040204" pitchFamily="50" charset="-128"/>
                <a:ea typeface="メイリオ" panose="020B0604030504040204" pitchFamily="50" charset="-128"/>
              </a:rPr>
              <a:t>敵と奪い奪われながら制限時間内に多くの縄張りを</a:t>
            </a:r>
            <a:r>
              <a:rPr lang="ja-JP" altLang="en-US" sz="2400" b="1" dirty="0">
                <a:latin typeface="メイリオ" panose="020B0604030504040204" pitchFamily="50" charset="-128"/>
                <a:ea typeface="メイリオ" panose="020B0604030504040204" pitchFamily="50" charset="-128"/>
              </a:rPr>
              <a:t>作</a:t>
            </a:r>
            <a:r>
              <a:rPr lang="ja-JP" altLang="en-US" sz="2400" b="1" dirty="0" smtClean="0">
                <a:latin typeface="メイリオ" panose="020B0604030504040204" pitchFamily="50" charset="-128"/>
                <a:ea typeface="メイリオ" panose="020B0604030504040204" pitchFamily="50" charset="-128"/>
              </a:rPr>
              <a:t>る</a:t>
            </a:r>
            <a:endParaRPr kumimoji="1" lang="ja-JP" altLang="en-US" sz="2400" b="1" dirty="0">
              <a:latin typeface="メイリオ" panose="020B0604030504040204" pitchFamily="50" charset="-128"/>
              <a:ea typeface="メイリオ" panose="020B0604030504040204" pitchFamily="50" charset="-128"/>
            </a:endParaRPr>
          </a:p>
        </p:txBody>
      </p:sp>
      <p:pic>
        <p:nvPicPr>
          <p:cNvPr id="27" name="図 2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3925435" y="5159519"/>
            <a:ext cx="2125479" cy="2143125"/>
          </a:xfrm>
          <a:prstGeom prst="rect">
            <a:avLst/>
          </a:prstGeom>
        </p:spPr>
      </p:pic>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507" y="3908470"/>
            <a:ext cx="2279417" cy="2279417"/>
          </a:xfrm>
          <a:prstGeom prst="rect">
            <a:avLst/>
          </a:prstGeom>
        </p:spPr>
      </p:pic>
      <p:cxnSp>
        <p:nvCxnSpPr>
          <p:cNvPr id="31" name="直線コネクタ 30"/>
          <p:cNvCxnSpPr/>
          <p:nvPr/>
        </p:nvCxnSpPr>
        <p:spPr>
          <a:xfrm flipH="1">
            <a:off x="4725453" y="5174167"/>
            <a:ext cx="2650762" cy="1138677"/>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0" name="図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139257">
            <a:off x="4056666" y="6122514"/>
            <a:ext cx="1054706" cy="754710"/>
          </a:xfrm>
          <a:prstGeom prst="rect">
            <a:avLst/>
          </a:prstGeom>
        </p:spPr>
      </p:pic>
      <p:cxnSp>
        <p:nvCxnSpPr>
          <p:cNvPr id="35" name="直線コネクタ 34"/>
          <p:cNvCxnSpPr/>
          <p:nvPr/>
        </p:nvCxnSpPr>
        <p:spPr>
          <a:xfrm>
            <a:off x="5454866" y="4652524"/>
            <a:ext cx="1305997" cy="146714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a:off x="6987044" y="5203138"/>
            <a:ext cx="367803" cy="1944698"/>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166969" y="5651651"/>
            <a:ext cx="1032526" cy="756011"/>
          </a:xfrm>
          <a:prstGeom prst="rect">
            <a:avLst/>
          </a:prstGeom>
        </p:spPr>
      </p:pic>
      <p:cxnSp>
        <p:nvCxnSpPr>
          <p:cNvPr id="54" name="直線コネクタ 53"/>
          <p:cNvCxnSpPr/>
          <p:nvPr/>
        </p:nvCxnSpPr>
        <p:spPr>
          <a:xfrm flipH="1">
            <a:off x="3748842" y="4652524"/>
            <a:ext cx="1734469" cy="9812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164" y="4063430"/>
            <a:ext cx="2279417" cy="2279417"/>
          </a:xfrm>
          <a:prstGeom prst="rect">
            <a:avLst/>
          </a:prstGeom>
        </p:spPr>
      </p:pic>
      <p:cxnSp>
        <p:nvCxnSpPr>
          <p:cNvPr id="53" name="直線コネクタ 52"/>
          <p:cNvCxnSpPr/>
          <p:nvPr/>
        </p:nvCxnSpPr>
        <p:spPr>
          <a:xfrm flipH="1">
            <a:off x="3448048" y="5746772"/>
            <a:ext cx="237293" cy="13377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H="1">
            <a:off x="2102569" y="5743505"/>
            <a:ext cx="1610603" cy="316621"/>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2" name="フローチャート: 代替処理 31"/>
          <p:cNvSpPr/>
          <p:nvPr/>
        </p:nvSpPr>
        <p:spPr>
          <a:xfrm>
            <a:off x="928254" y="2413785"/>
            <a:ext cx="8312727" cy="1356612"/>
          </a:xfrm>
          <a:prstGeom prst="flowChartAlternateProcess">
            <a:avLst/>
          </a:prstGeom>
          <a:noFill/>
          <a:ln w="50800">
            <a:gradFill>
              <a:gsLst>
                <a:gs pos="76000">
                  <a:srgbClr val="5C5C5C"/>
                </a:gs>
                <a:gs pos="93000">
                  <a:srgbClr val="666666"/>
                </a:gs>
                <a:gs pos="18000">
                  <a:srgbClr val="474747"/>
                </a:gs>
                <a:gs pos="0">
                  <a:srgbClr val="00B0F0"/>
                </a:gs>
                <a:gs pos="100000">
                  <a:srgbClr val="FF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rotWithShape="1">
          <a:blip r:embed="rId7">
            <a:extLst>
              <a:ext uri="{28A0092B-C50C-407E-A947-70E740481C1C}">
                <a14:useLocalDpi xmlns:a14="http://schemas.microsoft.com/office/drawing/2010/main" val="0"/>
              </a:ext>
            </a:extLst>
          </a:blip>
          <a:srcRect l="69033" t="35057" r="1065"/>
          <a:stretch/>
        </p:blipFill>
        <p:spPr>
          <a:xfrm>
            <a:off x="8211816" y="3260431"/>
            <a:ext cx="1845074" cy="1780944"/>
          </a:xfrm>
          <a:prstGeom prst="rect">
            <a:avLst/>
          </a:prstGeom>
        </p:spPr>
      </p:pic>
      <p:pic>
        <p:nvPicPr>
          <p:cNvPr id="34" name="図 33"/>
          <p:cNvPicPr>
            <a:picLocks noChangeAspect="1"/>
          </p:cNvPicPr>
          <p:nvPr/>
        </p:nvPicPr>
        <p:blipFill rotWithShape="1">
          <a:blip r:embed="rId7">
            <a:extLst>
              <a:ext uri="{28A0092B-C50C-407E-A947-70E740481C1C}">
                <a14:useLocalDpi xmlns:a14="http://schemas.microsoft.com/office/drawing/2010/main" val="0"/>
              </a:ext>
            </a:extLst>
          </a:blip>
          <a:srcRect l="-1793" t="-1518" r="70133" b="31294"/>
          <a:stretch/>
        </p:blipFill>
        <p:spPr>
          <a:xfrm>
            <a:off x="-209238" y="1331775"/>
            <a:ext cx="1953491" cy="1925782"/>
          </a:xfrm>
          <a:prstGeom prst="rect">
            <a:avLst/>
          </a:prstGeom>
        </p:spPr>
      </p:pic>
    </p:spTree>
    <p:extLst>
      <p:ext uri="{BB962C8B-B14F-4D97-AF65-F5344CB8AC3E}">
        <p14:creationId xmlns:p14="http://schemas.microsoft.com/office/powerpoint/2010/main" val="54999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92" y="1359262"/>
            <a:ext cx="7884793" cy="4442137"/>
          </a:xfrm>
          <a:prstGeom prst="rect">
            <a:avLst/>
          </a:prstGeom>
        </p:spPr>
      </p:pic>
      <p:sp>
        <p:nvSpPr>
          <p:cNvPr id="2" name="タイトル 1"/>
          <p:cNvSpPr>
            <a:spLocks noGrp="1"/>
          </p:cNvSpPr>
          <p:nvPr>
            <p:ph type="title"/>
          </p:nvPr>
        </p:nvSpPr>
        <p:spPr>
          <a:xfrm>
            <a:off x="0" y="0"/>
            <a:ext cx="8543925" cy="1058863"/>
          </a:xfrm>
        </p:spPr>
        <p:txBody>
          <a:bodyPr>
            <a:normAutofit/>
          </a:bodyPr>
          <a:lstStyle/>
          <a:p>
            <a:r>
              <a:rPr lang="ja-JP" altLang="en-US" sz="4388" dirty="0" smtClean="0">
                <a:latin typeface="HGS創英角ｺﾞｼｯｸUB" panose="020B0900000000000000" pitchFamily="50" charset="-128"/>
                <a:ea typeface="HGS創英角ｺﾞｼｯｸUB" panose="020B0900000000000000" pitchFamily="50" charset="-128"/>
              </a:rPr>
              <a:t>画面イメージ</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63" name="テキスト ボックス 62"/>
          <p:cNvSpPr txBox="1"/>
          <p:nvPr/>
        </p:nvSpPr>
        <p:spPr>
          <a:xfrm>
            <a:off x="0" y="1359262"/>
            <a:ext cx="1252859" cy="400110"/>
          </a:xfrm>
          <a:prstGeom prst="rect">
            <a:avLst/>
          </a:prstGeom>
          <a:noFill/>
        </p:spPr>
        <p:txBody>
          <a:bodyPr wrap="square" rtlCol="0">
            <a:spAutoFit/>
          </a:bodyPr>
          <a:lstStyle/>
          <a:p>
            <a:r>
              <a:rPr kumimoji="1" lang="ja-JP" altLang="en-US" sz="2000" b="1" dirty="0" smtClean="0">
                <a:latin typeface="メイリオ" panose="020B0604030504040204" pitchFamily="50" charset="-128"/>
                <a:ea typeface="メイリオ" panose="020B0604030504040204" pitchFamily="50" charset="-128"/>
              </a:rPr>
              <a:t>糸残量</a:t>
            </a:r>
            <a:endParaRPr kumimoji="1" lang="ja-JP" altLang="en-US" sz="2000" b="1"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5380083" y="6298120"/>
            <a:ext cx="1865054"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プレイヤ</a:t>
            </a:r>
            <a:r>
              <a:rPr lang="ja-JP" altLang="en-US" sz="2000" b="1" dirty="0" smtClean="0">
                <a:latin typeface="メイリオ" panose="020B0604030504040204" pitchFamily="50" charset="-128"/>
                <a:ea typeface="メイリオ" panose="020B0604030504040204" pitchFamily="50" charset="-128"/>
              </a:rPr>
              <a:t>ー</a:t>
            </a:r>
            <a:endParaRPr kumimoji="1" lang="ja-JP" altLang="en-US" sz="2000" b="1" dirty="0">
              <a:latin typeface="メイリオ" panose="020B0604030504040204" pitchFamily="50" charset="-128"/>
              <a:ea typeface="メイリオ" panose="020B0604030504040204" pitchFamily="50" charset="-128"/>
            </a:endParaRPr>
          </a:p>
        </p:txBody>
      </p:sp>
      <p:cxnSp>
        <p:nvCxnSpPr>
          <p:cNvPr id="75" name="直線矢印コネクタ 74"/>
          <p:cNvCxnSpPr/>
          <p:nvPr/>
        </p:nvCxnSpPr>
        <p:spPr>
          <a:xfrm flipH="1" flipV="1">
            <a:off x="5138670" y="4868214"/>
            <a:ext cx="798647" cy="1333296"/>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8008258" y="6298471"/>
            <a:ext cx="1865054"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ミニマップ</a:t>
            </a:r>
            <a:endParaRPr kumimoji="1" lang="ja-JP" altLang="en-US" sz="2000" b="1" dirty="0">
              <a:latin typeface="メイリオ" panose="020B0604030504040204" pitchFamily="50" charset="-128"/>
              <a:ea typeface="メイリオ" panose="020B0604030504040204" pitchFamily="50" charset="-128"/>
            </a:endParaRPr>
          </a:p>
        </p:txBody>
      </p:sp>
      <p:cxnSp>
        <p:nvCxnSpPr>
          <p:cNvPr id="16" name="直線矢印コネクタ 15"/>
          <p:cNvCxnSpPr/>
          <p:nvPr/>
        </p:nvCxnSpPr>
        <p:spPr>
          <a:xfrm flipH="1" flipV="1">
            <a:off x="8320906" y="5666704"/>
            <a:ext cx="239414" cy="632923"/>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288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800" dirty="0" smtClean="0">
                <a:latin typeface="HGS創英角ｺﾞｼｯｸUB" panose="020B0900000000000000" pitchFamily="50" charset="-128"/>
                <a:ea typeface="HGS創英角ｺﾞｼｯｸUB" panose="020B0900000000000000" pitchFamily="50" charset="-128"/>
              </a:rPr>
              <a:t>ゲームシステム</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849777" y="1383316"/>
            <a:ext cx="8655073" cy="1015663"/>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フィールド全体には木がいくつも置かれている</a:t>
            </a:r>
            <a:endParaRPr lang="en-US" altLang="ja-JP" sz="2000" b="1" dirty="0" smtClean="0">
              <a:latin typeface="メイリオ" panose="020B0604030504040204" pitchFamily="50" charset="-128"/>
              <a:ea typeface="メイリオ" panose="020B0604030504040204" pitchFamily="50" charset="-128"/>
            </a:endParaRPr>
          </a:p>
          <a:p>
            <a:r>
              <a:rPr kumimoji="1" lang="ja-JP" altLang="en-US" sz="2000" b="1" dirty="0">
                <a:latin typeface="メイリオ" panose="020B0604030504040204" pitchFamily="50" charset="-128"/>
                <a:ea typeface="メイリオ" panose="020B0604030504040204" pitchFamily="50" charset="-128"/>
              </a:rPr>
              <a:t>プレイヤ</a:t>
            </a:r>
            <a:r>
              <a:rPr lang="ja-JP" altLang="en-US" sz="2000" b="1" dirty="0">
                <a:latin typeface="メイリオ" panose="020B0604030504040204" pitchFamily="50" charset="-128"/>
                <a:ea typeface="メイリオ" panose="020B0604030504040204" pitchFamily="50" charset="-128"/>
              </a:rPr>
              <a:t>ーは木にカーソルを合わせることでその地点</a:t>
            </a:r>
            <a:r>
              <a:rPr lang="ja-JP" altLang="en-US" sz="2000" b="1" dirty="0" smtClean="0">
                <a:latin typeface="メイリオ" panose="020B0604030504040204" pitchFamily="50" charset="-128"/>
                <a:ea typeface="メイリオ" panose="020B0604030504040204" pitchFamily="50" charset="-128"/>
              </a:rPr>
              <a:t>に跳ぶ</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rPr>
              <a:t>木に着地</a:t>
            </a:r>
            <a:r>
              <a:rPr lang="ja-JP" altLang="en-US" sz="2000" b="1" dirty="0" smtClean="0">
                <a:latin typeface="メイリオ" panose="020B0604030504040204" pitchFamily="50" charset="-128"/>
                <a:ea typeface="メイリオ" panose="020B0604030504040204" pitchFamily="50" charset="-128"/>
              </a:rPr>
              <a:t>した時、木と木の間に糸</a:t>
            </a:r>
            <a:r>
              <a:rPr lang="ja-JP" altLang="en-US" sz="2000" b="1" dirty="0">
                <a:latin typeface="メイリオ" panose="020B0604030504040204" pitchFamily="50" charset="-128"/>
                <a:ea typeface="メイリオ" panose="020B0604030504040204" pitchFamily="50" charset="-128"/>
              </a:rPr>
              <a:t>が貼られる</a:t>
            </a:r>
            <a:endParaRPr kumimoji="1" lang="ja-JP" altLang="en-US" sz="2000" b="1"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l="-41" r="-1273"/>
          <a:stretch/>
        </p:blipFill>
        <p:spPr>
          <a:xfrm>
            <a:off x="207002" y="2575922"/>
            <a:ext cx="5383369" cy="2993575"/>
          </a:xfrm>
          <a:prstGeom prst="rect">
            <a:avLst/>
          </a:prstGeom>
        </p:spPr>
      </p:pic>
      <p:pic>
        <p:nvPicPr>
          <p:cNvPr id="5" name="図 4"/>
          <p:cNvPicPr>
            <a:picLocks noChangeAspect="1"/>
          </p:cNvPicPr>
          <p:nvPr/>
        </p:nvPicPr>
        <p:blipFill rotWithShape="1">
          <a:blip r:embed="rId4">
            <a:extLst>
              <a:ext uri="{28A0092B-C50C-407E-A947-70E740481C1C}">
                <a14:useLocalDpi xmlns:a14="http://schemas.microsoft.com/office/drawing/2010/main" val="0"/>
              </a:ext>
            </a:extLst>
          </a:blip>
          <a:srcRect l="10867" r="12868"/>
          <a:stretch/>
        </p:blipFill>
        <p:spPr>
          <a:xfrm>
            <a:off x="5764696" y="2575922"/>
            <a:ext cx="4068417" cy="3005397"/>
          </a:xfrm>
          <a:prstGeom prst="rect">
            <a:avLst/>
          </a:prstGeom>
        </p:spPr>
      </p:pic>
      <p:sp>
        <p:nvSpPr>
          <p:cNvPr id="26" name="右矢印 25"/>
          <p:cNvSpPr/>
          <p:nvPr/>
        </p:nvSpPr>
        <p:spPr>
          <a:xfrm>
            <a:off x="5374294" y="3684299"/>
            <a:ext cx="606479" cy="776819"/>
          </a:xfrm>
          <a:prstGeom prst="rightArrow">
            <a:avLst>
              <a:gd name="adj1" fmla="val 50000"/>
              <a:gd name="adj2" fmla="val 62000"/>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739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800" dirty="0" smtClean="0">
                <a:latin typeface="HGS創英角ｺﾞｼｯｸUB" panose="020B0900000000000000" pitchFamily="50" charset="-128"/>
                <a:ea typeface="HGS創英角ｺﾞｼｯｸUB" panose="020B0900000000000000" pitchFamily="50" charset="-128"/>
              </a:rPr>
              <a:t>糸のトラップ</a:t>
            </a:r>
            <a:endParaRPr lang="ja-JP" altLang="en-US" sz="4800"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637646" y="1435885"/>
            <a:ext cx="8960396" cy="707886"/>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糸</a:t>
            </a:r>
            <a:r>
              <a:rPr lang="ja-JP" altLang="en-US" sz="2000" b="1" dirty="0">
                <a:latin typeface="メイリオ" panose="020B0604030504040204" pitchFamily="50" charset="-128"/>
                <a:ea typeface="メイリオ" panose="020B0604030504040204" pitchFamily="50" charset="-128"/>
              </a:rPr>
              <a:t>は罠にすることができ</a:t>
            </a:r>
            <a:r>
              <a:rPr lang="ja-JP" altLang="en-US" sz="2000" b="1" dirty="0" smtClean="0">
                <a:latin typeface="メイリオ" panose="020B0604030504040204" pitchFamily="50" charset="-128"/>
                <a:ea typeface="メイリオ" panose="020B0604030504040204" pitchFamily="50" charset="-128"/>
              </a:rPr>
              <a:t>、敵</a:t>
            </a:r>
            <a:r>
              <a:rPr lang="ja-JP" altLang="en-US" sz="2000" b="1" dirty="0">
                <a:latin typeface="メイリオ" panose="020B0604030504040204" pitchFamily="50" charset="-128"/>
                <a:ea typeface="メイリオ" panose="020B0604030504040204" pitchFamily="50" charset="-128"/>
              </a:rPr>
              <a:t>にくっつく</a:t>
            </a:r>
            <a:r>
              <a:rPr lang="ja-JP" altLang="en-US" sz="2000" b="1" dirty="0" smtClean="0">
                <a:latin typeface="メイリオ" panose="020B0604030504040204" pitchFamily="50" charset="-128"/>
                <a:ea typeface="メイリオ" panose="020B0604030504040204" pitchFamily="50" charset="-128"/>
              </a:rPr>
              <a:t>と数秒間動けなくさせ下</a:t>
            </a:r>
            <a:r>
              <a:rPr lang="ja-JP" altLang="en-US" sz="2000" b="1" dirty="0">
                <a:latin typeface="メイリオ" panose="020B0604030504040204" pitchFamily="50" charset="-128"/>
                <a:ea typeface="メイリオ" panose="020B0604030504040204" pitchFamily="50" charset="-128"/>
              </a:rPr>
              <a:t>に</a:t>
            </a:r>
            <a:r>
              <a:rPr lang="ja-JP" altLang="en-US" sz="2000" b="1" dirty="0" smtClean="0">
                <a:latin typeface="メイリオ" panose="020B0604030504040204" pitchFamily="50" charset="-128"/>
                <a:ea typeface="メイリオ" panose="020B0604030504040204" pitchFamily="50" charset="-128"/>
              </a:rPr>
              <a:t>落とす</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木の周りに</a:t>
            </a:r>
            <a:r>
              <a:rPr lang="ja-JP" altLang="en-US" sz="2000" b="1" dirty="0">
                <a:latin typeface="メイリオ" panose="020B0604030504040204" pitchFamily="50" charset="-128"/>
                <a:ea typeface="メイリオ" panose="020B0604030504040204" pitchFamily="50" charset="-128"/>
              </a:rPr>
              <a:t>糸を回すことで着地位置に罠を</a:t>
            </a:r>
            <a:r>
              <a:rPr lang="ja-JP" altLang="en-US" sz="2000" b="1" dirty="0" smtClean="0">
                <a:latin typeface="メイリオ" panose="020B0604030504040204" pitchFamily="50" charset="-128"/>
                <a:ea typeface="メイリオ" panose="020B0604030504040204" pitchFamily="50" charset="-128"/>
              </a:rPr>
              <a:t>仕掛ける</a:t>
            </a:r>
            <a:endParaRPr kumimoji="1" lang="ja-JP" altLang="en-US" sz="2000" b="1" dirty="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354" y="3044920"/>
            <a:ext cx="6175764" cy="3479304"/>
          </a:xfrm>
          <a:prstGeom prst="rect">
            <a:avLst/>
          </a:prstGeom>
        </p:spPr>
      </p:pic>
      <p:pic>
        <p:nvPicPr>
          <p:cNvPr id="31" name="図 30"/>
          <p:cNvPicPr>
            <a:picLocks noChangeAspect="1"/>
          </p:cNvPicPr>
          <p:nvPr/>
        </p:nvPicPr>
        <p:blipFill rotWithShape="1">
          <a:blip r:embed="rId3">
            <a:extLst>
              <a:ext uri="{28A0092B-C50C-407E-A947-70E740481C1C}">
                <a14:useLocalDpi xmlns:a14="http://schemas.microsoft.com/office/drawing/2010/main" val="0"/>
              </a:ext>
            </a:extLst>
          </a:blip>
          <a:srcRect l="9721" t="40351" r="52513" b="10895"/>
          <a:stretch/>
        </p:blipFill>
        <p:spPr>
          <a:xfrm>
            <a:off x="2385391" y="3193774"/>
            <a:ext cx="2332383" cy="1696278"/>
          </a:xfrm>
          <a:prstGeom prst="rect">
            <a:avLst/>
          </a:prstGeom>
        </p:spPr>
      </p:pic>
    </p:spTree>
    <p:extLst>
      <p:ext uri="{BB962C8B-B14F-4D97-AF65-F5344CB8AC3E}">
        <p14:creationId xmlns:p14="http://schemas.microsoft.com/office/powerpoint/2010/main" val="1244037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角丸四角形 47"/>
          <p:cNvSpPr/>
          <p:nvPr/>
        </p:nvSpPr>
        <p:spPr>
          <a:xfrm>
            <a:off x="333475" y="2385647"/>
            <a:ext cx="4322547" cy="3810000"/>
          </a:xfrm>
          <a:prstGeom prst="roundRect">
            <a:avLst>
              <a:gd name="adj" fmla="val 0"/>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0" y="0"/>
            <a:ext cx="9810206" cy="1058863"/>
          </a:xfrm>
        </p:spPr>
        <p:txBody>
          <a:bodyPr>
            <a:normAutofit/>
          </a:bodyPr>
          <a:lstStyle/>
          <a:p>
            <a:r>
              <a:rPr lang="ja-JP" altLang="en-US" sz="4800" dirty="0" smtClean="0">
                <a:latin typeface="HGS創英角ｺﾞｼｯｸUB" panose="020B0900000000000000" pitchFamily="50" charset="-128"/>
                <a:ea typeface="HGS創英角ｺﾞｼｯｸUB" panose="020B0900000000000000" pitchFamily="50" charset="-128"/>
              </a:rPr>
              <a:t>陣地の奪い合い</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557677" y="1271519"/>
            <a:ext cx="8960396" cy="1015663"/>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木は張り付いた糸でプレイヤーの縄張りの木となる</a:t>
            </a:r>
          </a:p>
          <a:p>
            <a:r>
              <a:rPr lang="ja-JP" altLang="en-US" sz="2000" b="1" dirty="0" smtClean="0">
                <a:latin typeface="メイリオ" panose="020B0604030504040204" pitchFamily="50" charset="-128"/>
                <a:ea typeface="メイリオ" panose="020B0604030504040204" pitchFamily="50" charset="-128"/>
              </a:rPr>
              <a:t>敵の木を奪うには張り巡らせた敵の糸よりも多く自分の糸を貼ることで、</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自分の木にすることが可能</a:t>
            </a:r>
            <a:endParaRPr lang="ja-JP" altLang="en-US" sz="2000" b="1" dirty="0">
              <a:latin typeface="メイリオ" panose="020B0604030504040204" pitchFamily="50" charset="-128"/>
              <a:ea typeface="メイリオ" panose="020B0604030504040204" pitchFamily="50" charset="-128"/>
            </a:endParaRPr>
          </a:p>
        </p:txBody>
      </p:sp>
      <p:sp>
        <p:nvSpPr>
          <p:cNvPr id="49" name="角丸四角形 48"/>
          <p:cNvSpPr/>
          <p:nvPr/>
        </p:nvSpPr>
        <p:spPr>
          <a:xfrm rot="763634">
            <a:off x="2543036" y="4718514"/>
            <a:ext cx="2136458" cy="7055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rot="20863825">
            <a:off x="2506078" y="4242275"/>
            <a:ext cx="2167766" cy="6528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p:cNvSpPr/>
          <p:nvPr/>
        </p:nvSpPr>
        <p:spPr>
          <a:xfrm>
            <a:off x="5175573" y="2385647"/>
            <a:ext cx="4322547" cy="3810000"/>
          </a:xfrm>
          <a:prstGeom prst="roundRect">
            <a:avLst>
              <a:gd name="adj" fmla="val 0"/>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rot="763634">
            <a:off x="7385134" y="4718514"/>
            <a:ext cx="2136458" cy="7055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rot="20863825">
            <a:off x="7348176" y="4242275"/>
            <a:ext cx="2167766" cy="6528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3" name="図 72"/>
          <p:cNvPicPr>
            <a:picLocks noChangeAspect="1"/>
          </p:cNvPicPr>
          <p:nvPr/>
        </p:nvPicPr>
        <p:blipFill rotWithShape="1">
          <a:blip r:embed="rId3">
            <a:extLst>
              <a:ext uri="{28A0092B-C50C-407E-A947-70E740481C1C}">
                <a14:useLocalDpi xmlns:a14="http://schemas.microsoft.com/office/drawing/2010/main" val="0"/>
              </a:ext>
            </a:extLst>
          </a:blip>
          <a:srcRect l="3236" t="34907" r="2605" b="3267"/>
          <a:stretch/>
        </p:blipFill>
        <p:spPr>
          <a:xfrm>
            <a:off x="5133703" y="2385647"/>
            <a:ext cx="4676503" cy="3070589"/>
          </a:xfrm>
          <a:prstGeom prst="rect">
            <a:avLst/>
          </a:prstGeom>
        </p:spPr>
      </p:pic>
      <p:sp>
        <p:nvSpPr>
          <p:cNvPr id="74" name="角丸四角形 73"/>
          <p:cNvSpPr/>
          <p:nvPr/>
        </p:nvSpPr>
        <p:spPr>
          <a:xfrm rot="256952">
            <a:off x="5278488" y="4024625"/>
            <a:ext cx="2132756"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rot="20863825">
            <a:off x="5255369" y="4417967"/>
            <a:ext cx="2197595"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rot="19228374">
            <a:off x="6107122" y="5166490"/>
            <a:ext cx="1477435" cy="69371"/>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p:cNvSpPr/>
          <p:nvPr/>
        </p:nvSpPr>
        <p:spPr>
          <a:xfrm rot="2305190">
            <a:off x="5307847" y="4004786"/>
            <a:ext cx="2360489"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右矢印 79"/>
          <p:cNvSpPr/>
          <p:nvPr/>
        </p:nvSpPr>
        <p:spPr>
          <a:xfrm>
            <a:off x="4684602" y="3735613"/>
            <a:ext cx="533690" cy="1110067"/>
          </a:xfrm>
          <a:prstGeom prst="rightArrow">
            <a:avLst>
              <a:gd name="adj1" fmla="val 50000"/>
              <a:gd name="adj2" fmla="val 62000"/>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rotWithShape="1">
          <a:blip r:embed="rId4">
            <a:extLst>
              <a:ext uri="{28A0092B-C50C-407E-A947-70E740481C1C}">
                <a14:useLocalDpi xmlns:a14="http://schemas.microsoft.com/office/drawing/2010/main" val="0"/>
              </a:ext>
            </a:extLst>
          </a:blip>
          <a:srcRect l="-373" t="32337" r="-7101" b="2864"/>
          <a:stretch/>
        </p:blipFill>
        <p:spPr>
          <a:xfrm>
            <a:off x="114646" y="2407524"/>
            <a:ext cx="5185954" cy="3126680"/>
          </a:xfrm>
          <a:prstGeom prst="rect">
            <a:avLst/>
          </a:prstGeom>
        </p:spPr>
      </p:pic>
      <p:sp>
        <p:nvSpPr>
          <p:cNvPr id="52" name="角丸四角形 51"/>
          <p:cNvSpPr/>
          <p:nvPr/>
        </p:nvSpPr>
        <p:spPr>
          <a:xfrm rot="256952">
            <a:off x="436390" y="4024625"/>
            <a:ext cx="2132756"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rot="20863825">
            <a:off x="413271" y="4417967"/>
            <a:ext cx="2197595"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978053" y="4559030"/>
            <a:ext cx="3507603"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敵から木を奪った時の画像</a:t>
            </a:r>
          </a:p>
        </p:txBody>
      </p:sp>
      <p:sp>
        <p:nvSpPr>
          <p:cNvPr id="23" name="テキスト ボックス 22"/>
          <p:cNvSpPr txBox="1"/>
          <p:nvPr/>
        </p:nvSpPr>
        <p:spPr>
          <a:xfrm>
            <a:off x="5690975" y="4658687"/>
            <a:ext cx="3507603"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敵から木を奪った時の画像</a:t>
            </a:r>
          </a:p>
        </p:txBody>
      </p:sp>
    </p:spTree>
    <p:extLst>
      <p:ext uri="{BB962C8B-B14F-4D97-AF65-F5344CB8AC3E}">
        <p14:creationId xmlns:p14="http://schemas.microsoft.com/office/powerpoint/2010/main" val="4163390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800" dirty="0" smtClean="0">
                <a:latin typeface="HGS創英角ｺﾞｼｯｸUB" panose="020B0900000000000000" pitchFamily="50" charset="-128"/>
                <a:ea typeface="HGS創英角ｺﾞｼｯｸUB" panose="020B0900000000000000" pitchFamily="50" charset="-128"/>
              </a:rPr>
              <a:t>アクション</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1485931" y="1268341"/>
            <a:ext cx="7103887" cy="707886"/>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敵</a:t>
            </a:r>
            <a:r>
              <a:rPr lang="ja-JP" altLang="en-US" sz="2000" b="1" dirty="0" smtClean="0">
                <a:latin typeface="メイリオ" panose="020B0604030504040204" pitchFamily="50" charset="-128"/>
                <a:ea typeface="メイリオ" panose="020B0604030504040204" pitchFamily="50" charset="-128"/>
              </a:rPr>
              <a:t>の</a:t>
            </a:r>
            <a:r>
              <a:rPr lang="ja-JP" altLang="en-US" sz="2000" b="1" dirty="0">
                <a:latin typeface="メイリオ" panose="020B0604030504040204" pitchFamily="50" charset="-128"/>
                <a:ea typeface="メイリオ" panose="020B0604030504040204" pitchFamily="50" charset="-128"/>
              </a:rPr>
              <a:t>糸</a:t>
            </a:r>
            <a:r>
              <a:rPr lang="ja-JP" altLang="en-US" sz="2000" b="1" dirty="0" smtClean="0">
                <a:latin typeface="メイリオ" panose="020B0604030504040204" pitchFamily="50" charset="-128"/>
                <a:ea typeface="メイリオ" panose="020B0604030504040204" pitchFamily="50" charset="-128"/>
              </a:rPr>
              <a:t>とぶつかる時、避けて糸を奪う回避アクション</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止まってる敵に体当たりで敵を叩き落とす妨害アクション</a:t>
            </a:r>
            <a:endParaRPr lang="en-US" altLang="ja-JP" sz="2000" b="1" dirty="0" smtClean="0">
              <a:latin typeface="メイリオ" panose="020B0604030504040204" pitchFamily="50" charset="-128"/>
              <a:ea typeface="メイリオ" panose="020B0604030504040204" pitchFamily="50" charset="-128"/>
            </a:endParaRPr>
          </a:p>
        </p:txBody>
      </p:sp>
      <p:sp>
        <p:nvSpPr>
          <p:cNvPr id="22" name="角丸四角形 21"/>
          <p:cNvSpPr/>
          <p:nvPr/>
        </p:nvSpPr>
        <p:spPr>
          <a:xfrm>
            <a:off x="391421" y="2958604"/>
            <a:ext cx="4097452" cy="3591954"/>
          </a:xfrm>
          <a:prstGeom prst="roundRect">
            <a:avLst>
              <a:gd name="adj" fmla="val 0"/>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91422" y="2558494"/>
            <a:ext cx="4831742"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回避により敵</a:t>
            </a:r>
            <a:r>
              <a:rPr lang="ja-JP" altLang="en-US" sz="2000" b="1" dirty="0">
                <a:latin typeface="メイリオ" panose="020B0604030504040204" pitchFamily="50" charset="-128"/>
                <a:ea typeface="メイリオ" panose="020B0604030504040204" pitchFamily="50" charset="-128"/>
              </a:rPr>
              <a:t>の</a:t>
            </a:r>
            <a:r>
              <a:rPr lang="ja-JP" altLang="en-US" sz="2000" b="1" dirty="0" smtClean="0">
                <a:latin typeface="メイリオ" panose="020B0604030504040204" pitchFamily="50" charset="-128"/>
                <a:ea typeface="メイリオ" panose="020B0604030504040204" pitchFamily="50" charset="-128"/>
              </a:rPr>
              <a:t>糸を奪い自分の糸に</a:t>
            </a:r>
            <a:endParaRPr lang="en-US" altLang="ja-JP" sz="2000" b="1" dirty="0" smtClean="0">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5037874" y="6150448"/>
            <a:ext cx="4831742"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体当たりで敵を地面に叩き落とす</a:t>
            </a:r>
            <a:endParaRPr lang="en-US" altLang="ja-JP" sz="2000" b="1" dirty="0" smtClean="0">
              <a:latin typeface="メイリオ" panose="020B0604030504040204" pitchFamily="50" charset="-128"/>
              <a:ea typeface="メイリオ" panose="020B0604030504040204" pitchFamily="50" charset="-128"/>
            </a:endParaRPr>
          </a:p>
        </p:txBody>
      </p:sp>
      <p:sp>
        <p:nvSpPr>
          <p:cNvPr id="25" name="角丸四角形 24"/>
          <p:cNvSpPr/>
          <p:nvPr/>
        </p:nvSpPr>
        <p:spPr>
          <a:xfrm>
            <a:off x="5037874" y="2454730"/>
            <a:ext cx="4097452" cy="3591954"/>
          </a:xfrm>
          <a:prstGeom prst="roundRect">
            <a:avLst>
              <a:gd name="adj" fmla="val 0"/>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99747" y="4658290"/>
            <a:ext cx="3072215"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回避</a:t>
            </a:r>
            <a:r>
              <a:rPr lang="ja-JP" altLang="en-US" sz="2000" b="1" dirty="0">
                <a:latin typeface="メイリオ" panose="020B0604030504040204" pitchFamily="50" charset="-128"/>
                <a:ea typeface="メイリオ" panose="020B0604030504040204" pitchFamily="50" charset="-128"/>
              </a:rPr>
              <a:t>アクション</a:t>
            </a:r>
            <a:r>
              <a:rPr lang="ja-JP" altLang="en-US" sz="2000" b="1" dirty="0" smtClean="0">
                <a:latin typeface="メイリオ" panose="020B0604030504040204" pitchFamily="50" charset="-128"/>
                <a:ea typeface="メイリオ" panose="020B0604030504040204" pitchFamily="50" charset="-128"/>
              </a:rPr>
              <a:t>の画像</a:t>
            </a:r>
          </a:p>
        </p:txBody>
      </p:sp>
      <p:sp>
        <p:nvSpPr>
          <p:cNvPr id="27" name="テキスト ボックス 26"/>
          <p:cNvSpPr txBox="1"/>
          <p:nvPr/>
        </p:nvSpPr>
        <p:spPr>
          <a:xfrm>
            <a:off x="5674765" y="4250707"/>
            <a:ext cx="3072215"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妨害アクションの画像</a:t>
            </a:r>
          </a:p>
        </p:txBody>
      </p:sp>
    </p:spTree>
    <p:extLst>
      <p:ext uri="{BB962C8B-B14F-4D97-AF65-F5344CB8AC3E}">
        <p14:creationId xmlns:p14="http://schemas.microsoft.com/office/powerpoint/2010/main" val="3616973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388" dirty="0" smtClean="0">
                <a:latin typeface="HGS創英角ｺﾞｼｯｸUB" panose="020B0900000000000000" pitchFamily="50" charset="-128"/>
                <a:ea typeface="HGS創英角ｺﾞｼｯｸUB" panose="020B0900000000000000" pitchFamily="50" charset="-128"/>
              </a:rPr>
              <a:t>陣地の</a:t>
            </a:r>
            <a:r>
              <a:rPr lang="ja-JP" altLang="en-US" sz="4388" dirty="0" smtClean="0">
                <a:latin typeface="HGS創英角ｺﾞｼｯｸUB" panose="020B0900000000000000" pitchFamily="50" charset="-128"/>
                <a:ea typeface="HGS創英角ｺﾞｼｯｸUB" panose="020B0900000000000000" pitchFamily="50" charset="-128"/>
              </a:rPr>
              <a:t>スコア</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1773106" y="1174147"/>
            <a:ext cx="7038385" cy="1015663"/>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終了時に陣地のスコアの多いプレイヤーが勝利</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縄張りは空中に貼ってある糸の長さ、貼った糸の数、</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縄張りの木の本数のポイントの合計値になる</a:t>
            </a:r>
          </a:p>
        </p:txBody>
      </p:sp>
      <p:sp>
        <p:nvSpPr>
          <p:cNvPr id="3" name="正方形/長方形 2"/>
          <p:cNvSpPr/>
          <p:nvPr/>
        </p:nvSpPr>
        <p:spPr>
          <a:xfrm>
            <a:off x="893617" y="2189810"/>
            <a:ext cx="7917874" cy="4211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863616" y="3895265"/>
            <a:ext cx="1977875"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リザルト画面</a:t>
            </a:r>
          </a:p>
        </p:txBody>
      </p:sp>
    </p:spTree>
    <p:extLst>
      <p:ext uri="{BB962C8B-B14F-4D97-AF65-F5344CB8AC3E}">
        <p14:creationId xmlns:p14="http://schemas.microsoft.com/office/powerpoint/2010/main" val="2508594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11529</TotalTime>
  <Words>323</Words>
  <Application>Microsoft Office PowerPoint</Application>
  <PresentationFormat>A4 210 x 297 mm</PresentationFormat>
  <Paragraphs>49</Paragraphs>
  <Slides>10</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HGS創英角ｺﾞｼｯｸUB</vt:lpstr>
      <vt:lpstr>メイリオ</vt:lpstr>
      <vt:lpstr>游ゴシック</vt:lpstr>
      <vt:lpstr>游ゴシック Light</vt:lpstr>
      <vt:lpstr>Arial</vt:lpstr>
      <vt:lpstr>Calibri</vt:lpstr>
      <vt:lpstr>Calibri Light</vt:lpstr>
      <vt:lpstr>Office テーマ</vt:lpstr>
      <vt:lpstr>PowerPoint プレゼンテーション</vt:lpstr>
      <vt:lpstr>コンセプト</vt:lpstr>
      <vt:lpstr>ゲーム概要</vt:lpstr>
      <vt:lpstr>画面イメージ</vt:lpstr>
      <vt:lpstr>ゲームシステム</vt:lpstr>
      <vt:lpstr>糸のトラップ</vt:lpstr>
      <vt:lpstr>陣地の奪い合い</vt:lpstr>
      <vt:lpstr>アクション</vt:lpstr>
      <vt:lpstr>陣地のスコア</vt:lpstr>
      <vt:lpstr>ゲームポイント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M-Ishida</dc:creator>
  <cp:lastModifiedBy>M-Ishida</cp:lastModifiedBy>
  <cp:revision>103</cp:revision>
  <dcterms:created xsi:type="dcterms:W3CDTF">2017-10-20T06:18:11Z</dcterms:created>
  <dcterms:modified xsi:type="dcterms:W3CDTF">2018-01-16T08:28:29Z</dcterms:modified>
</cp:coreProperties>
</file>