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webextensions/webextension1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108" d="100"/>
          <a:sy n="108" d="100"/>
        </p:scale>
        <p:origin x="-88" y="-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B21FF-0E78-649D-DCCB-CA13A618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64DA94-5D46-8A20-4C9A-66BF8276F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EFDA31-90B5-C8CB-96A2-55BEAAB3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83B-4CAE-4AE3-A504-9D43852CF89D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403C14-9A38-67C7-B1E7-B3551791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CDA047-F359-8139-B12C-4FA40DA5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153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52775-E41D-D94C-B84D-01406F21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F78CD4-2069-ABE8-89A1-70473BBBD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D61E0-6E24-D6CB-22D9-78DB7277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83B-4CAE-4AE3-A504-9D43852CF89D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D5DEC-6F95-7CAF-63C1-2A29D9BF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A6229D-DBD0-260C-AFEC-CBEA6973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77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078356-2B4A-8B28-8BA9-6458E9326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AEA470-EEAF-1FA4-A6A5-775658C1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5018CE-D4CD-6404-0EDD-575C0243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83B-4CAE-4AE3-A504-9D43852CF89D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C54A2D-D375-3209-3C8F-CF1035E0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55BD0A-CF8D-598A-2693-F9DC15AB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96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E82EE-A428-61B9-0169-075E10CB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5C6F61-66AD-7CD8-D27A-47C6E375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E133BA-D806-3DB5-DB80-3CF14057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83B-4CAE-4AE3-A504-9D43852CF89D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54025-B351-782E-4428-A4594D86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AEC71D-AB1D-92A8-31F4-C0DC694E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93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51D89-3DE1-B5C0-1284-D1985930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B00FD4-8922-A87A-5AA1-CADA43D54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D37A34-6520-798A-9C40-E758A706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83B-4CAE-4AE3-A504-9D43852CF89D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ADC8D1-CA12-64F3-CC8E-4FA6BEF8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65C4D8-CAE8-CD43-EB75-8C8EEE30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699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8A4B3-0673-175E-9DB5-8A01AFA6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6C2FE1-A8BB-A80F-F54F-0BAF21730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B2EAC1-A29B-BFFA-29E2-E3C096F1B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12D2F4-EA9B-C4BC-5490-9DCE8995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83B-4CAE-4AE3-A504-9D43852CF89D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88FB3C-1F72-75FA-621D-D4DF38FA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69F698-D02D-9FB7-7674-4555DBB2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08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CAF47-2BBA-1086-BE42-B63AA879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767BAB-6B35-1616-6DB1-D69FE2EA1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3D8AA7-2486-2B96-F6CF-EA4224DCC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5E82D2-958D-0E6F-A905-1C45428B8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1A6CFA-D34B-82AF-1432-0819F6DFD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2DD9D9-E1C5-9576-01AD-D56985C0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83B-4CAE-4AE3-A504-9D43852CF89D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6D2307-0E37-133E-B45C-308024D6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FA6467-8E5E-F059-A45F-9FEF2376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16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F4CA6-86F1-B6AF-4C9C-F87C7D60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62826C-B6CC-3187-3BE2-89E934B4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83B-4CAE-4AE3-A504-9D43852CF89D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79E29D-4D3C-FA93-1C0E-7A9870E0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A81F4B-BD61-5861-42DF-5B3B30A3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19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0577E8-2C9D-0EAF-8BCE-E06D15AF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83B-4CAE-4AE3-A504-9D43852CF89D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23D553-C185-B27B-F774-21DE716B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6184AD-D8B9-F9D4-4D89-802A2C87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28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FFF3C-A89E-E08C-C13D-3332F62D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A2328D-FD3A-056A-50DE-816134E37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7924D9-F0E0-0155-E438-8FC3445E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88C57D-D541-023F-4480-FB6CEBA2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83B-4CAE-4AE3-A504-9D43852CF89D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8583E1-3EF5-9601-A668-1677A44D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5F579-9276-5B9D-DE9E-722D3F41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9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CEB2E-34A6-0460-87E1-85C93DFB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695819-80E9-A031-FDC7-7AFD38547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797F67-82CB-0F53-BBEF-824246AB1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6F518D-F6CE-B7F6-7A88-BCF85A67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83B-4CAE-4AE3-A504-9D43852CF89D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82C9C7-F000-9081-876C-23A0F4A1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40A9D6-D6C8-3A8C-0456-A32C9094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4F7221-B872-87A1-ADA6-6A534D29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4903C6-8FDD-9875-EA1C-650B2118C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E53B60-20B3-BA9A-EB07-9C8AA0302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E83B-4CAE-4AE3-A504-9D43852CF89D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A890F1-A9F8-51BC-9750-5317CD873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FE89F9-9117-FA60-D0EF-5AC377A10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14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A2736-5B4F-308C-6FFF-59544FB4C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EDA_PROYECTO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DC2BCC-56CA-8685-4BFE-2788B65ED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lemento 3">
                <a:extLst>
                  <a:ext uri="{FF2B5EF4-FFF2-40B4-BE49-F238E27FC236}">
                    <a16:creationId xmlns:a16="http://schemas.microsoft.com/office/drawing/2014/main" id="{46FFE19F-9A7C-DCC1-7BF3-9954D95629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mplemento 3">
                <a:extLst>
                  <a:ext uri="{FF2B5EF4-FFF2-40B4-BE49-F238E27FC236}">
                    <a16:creationId xmlns:a16="http://schemas.microsoft.com/office/drawing/2014/main" id="{46FFE19F-9A7C-DCC1-7BF3-9954D95629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024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76406EFA-C874-4666-5425-CAC32864105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76406EFA-C874-4666-5425-CAC3286410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960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D7EBFFC0-8F42-3FE5-027C-3C423605430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D7EBFFC0-8F42-3FE5-027C-3C42360543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83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270C08C-1003-52C4-76E9-64AD7958EE95}"/>
              </a:ext>
            </a:extLst>
          </p:cNvPr>
          <p:cNvSpPr txBox="1"/>
          <p:nvPr/>
        </p:nvSpPr>
        <p:spPr>
          <a:xfrm>
            <a:off x="305291" y="1616423"/>
            <a:ext cx="888000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sz="800" b="1" i="0" dirty="0">
                <a:solidFill>
                  <a:srgbClr val="000000"/>
                </a:solidFill>
                <a:effectLst/>
              </a:rPr>
              <a:t>1-La edad promedio de las muestras es de 49.84 años.</a:t>
            </a:r>
          </a:p>
          <a:p>
            <a:pPr algn="l" rtl="0"/>
            <a:endParaRPr lang="es-ES" sz="800" dirty="0">
              <a:effectLst/>
            </a:endParaRPr>
          </a:p>
          <a:p>
            <a:pPr algn="l" rtl="0"/>
            <a:r>
              <a:rPr lang="es-ES" sz="800" b="1" i="0" dirty="0">
                <a:solidFill>
                  <a:srgbClr val="000000"/>
                </a:solidFill>
                <a:effectLst/>
              </a:rPr>
              <a:t>2. El análisis del estado civil revela que el 48.0% de las muestras están casadas, seguido por el 25.3% Categorizado como soltero, las personas que mas fuman son las solteras y casadas.</a:t>
            </a:r>
            <a:endParaRPr lang="es-ES" sz="800" dirty="0">
              <a:effectLst/>
            </a:endParaRPr>
          </a:p>
          <a:p>
            <a:pPr algn="l" rtl="0"/>
            <a:endParaRPr lang="es-ES" sz="800" b="1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s-ES" sz="800" b="1" i="0" dirty="0">
                <a:solidFill>
                  <a:srgbClr val="000000"/>
                </a:solidFill>
                <a:effectLst/>
              </a:rPr>
              <a:t>3. En cuanto al nivel educativo alcanzado, la distribución es la siguiente: el 34.7% de las muestras carecen de Una calificación formal, el 18.2% poseen una calificación de GCSE/O </a:t>
            </a:r>
            <a:r>
              <a:rPr lang="es-ES" sz="800" b="1" i="0" dirty="0" err="1">
                <a:solidFill>
                  <a:srgbClr val="000000"/>
                </a:solidFill>
                <a:effectLst/>
              </a:rPr>
              <a:t>Level</a:t>
            </a:r>
            <a:r>
              <a:rPr lang="es-ES" sz="800" b="1" i="0" dirty="0">
                <a:solidFill>
                  <a:srgbClr val="000000"/>
                </a:solidFill>
                <a:effectLst/>
              </a:rPr>
              <a:t> y el 15.5% han obtenido un título Universitario, los que mas fuman son personas sin </a:t>
            </a:r>
            <a:r>
              <a:rPr lang="es-ES" sz="800" b="1" i="0" dirty="0" err="1">
                <a:solidFill>
                  <a:srgbClr val="000000"/>
                </a:solidFill>
                <a:effectLst/>
              </a:rPr>
              <a:t>cualificacion</a:t>
            </a:r>
            <a:r>
              <a:rPr lang="es-ES" sz="800" b="1" i="0" dirty="0">
                <a:solidFill>
                  <a:srgbClr val="000000"/>
                </a:solidFill>
                <a:effectLst/>
              </a:rPr>
              <a:t> seguido de GCSE (</a:t>
            </a:r>
            <a:r>
              <a:rPr lang="es-ES" sz="800" b="1" i="0" dirty="0" err="1">
                <a:solidFill>
                  <a:srgbClr val="000000"/>
                </a:solidFill>
                <a:effectLst/>
              </a:rPr>
              <a:t>educacion</a:t>
            </a:r>
            <a:r>
              <a:rPr lang="es-ES" sz="800" b="1" i="0" dirty="0">
                <a:solidFill>
                  <a:srgbClr val="000000"/>
                </a:solidFill>
                <a:effectLst/>
              </a:rPr>
              <a:t> secundaria Obligatoria)</a:t>
            </a:r>
            <a:endParaRPr lang="es-ES" sz="800" dirty="0">
              <a:effectLst/>
            </a:endParaRPr>
          </a:p>
          <a:p>
            <a:pPr algn="l" rtl="0"/>
            <a:endParaRPr lang="es-ES" sz="800" b="1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s-ES" sz="800" b="1" i="0" dirty="0">
                <a:solidFill>
                  <a:srgbClr val="000000"/>
                </a:solidFill>
                <a:effectLst/>
              </a:rPr>
              <a:t>4. En términos de nacionalidad, la mayoría de las muestras (49.3%) se identifican como inglesas, siendo el segundo grupo más grande el británico, que representa el 31.8% de la muestra.</a:t>
            </a:r>
            <a:endParaRPr lang="es-ES" sz="800" dirty="0">
              <a:effectLst/>
            </a:endParaRPr>
          </a:p>
          <a:p>
            <a:pPr algn="l" rtl="0"/>
            <a:endParaRPr lang="es-ES" sz="800" b="1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s-ES" sz="800" b="1" i="0" dirty="0">
                <a:solidFill>
                  <a:srgbClr val="000000"/>
                </a:solidFill>
                <a:effectLst/>
              </a:rPr>
              <a:t>5. La composición étnica es predominantemente blanca, con más del 90% de las muestras, mientras que otros grupos étnicos colectivamente constituyen menos del 10%.</a:t>
            </a:r>
            <a:endParaRPr lang="es-ES" sz="800" dirty="0">
              <a:effectLst/>
            </a:endParaRPr>
          </a:p>
          <a:p>
            <a:pPr algn="l" rtl="0"/>
            <a:endParaRPr lang="es-ES" sz="800" b="1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s-ES" sz="800" b="1" i="0" dirty="0">
                <a:solidFill>
                  <a:srgbClr val="000000"/>
                </a:solidFill>
                <a:effectLst/>
              </a:rPr>
              <a:t>6. El análisis de ingresos brutos indica que el tramo de ingresos de 5200-10400 es el más grande, abarcando el 23.4% de las muestras. Le siguen de cerca los tramos de 10400-15600 y 2600-5200, que constituyen el 15.8% y el 15.2%.</a:t>
            </a:r>
            <a:endParaRPr lang="es-ES" sz="800" dirty="0">
              <a:effectLst/>
            </a:endParaRPr>
          </a:p>
          <a:p>
            <a:pPr algn="l" rtl="0"/>
            <a:endParaRPr lang="es-ES" sz="800" b="1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s-ES" sz="800" b="1" i="0" dirty="0">
                <a:solidFill>
                  <a:srgbClr val="000000"/>
                </a:solidFill>
                <a:effectLst/>
              </a:rPr>
              <a:t>7. Regionalmente, aproximadamente el 50% de los datos provienen de las </a:t>
            </a:r>
            <a:r>
              <a:rPr lang="es-ES" sz="800" b="1" i="0" dirty="0" err="1">
                <a:solidFill>
                  <a:srgbClr val="000000"/>
                </a:solidFill>
                <a:effectLst/>
              </a:rPr>
              <a:t>Midlands</a:t>
            </a:r>
            <a:r>
              <a:rPr lang="es-ES" sz="800" b="1" i="0" dirty="0">
                <a:solidFill>
                  <a:srgbClr val="000000"/>
                </a:solidFill>
                <a:effectLst/>
              </a:rPr>
              <a:t> y el Este de </a:t>
            </a:r>
            <a:r>
              <a:rPr lang="es-ES" sz="800" b="1" i="0" dirty="0" err="1">
                <a:solidFill>
                  <a:srgbClr val="000000"/>
                </a:solidFill>
                <a:effectLst/>
              </a:rPr>
              <a:t>Anglia</a:t>
            </a:r>
            <a:r>
              <a:rPr lang="es-ES" sz="800" b="1" i="0" dirty="0">
                <a:solidFill>
                  <a:srgbClr val="000000"/>
                </a:solidFill>
                <a:effectLst/>
              </a:rPr>
              <a:t> (26.2%), y la región del Norte contribuye con el 25.2% al conjunto de datos, los que mas fuman en el </a:t>
            </a:r>
            <a:r>
              <a:rPr lang="es-ES" sz="800" b="1" i="0" dirty="0" err="1">
                <a:solidFill>
                  <a:srgbClr val="000000"/>
                </a:solidFill>
                <a:effectLst/>
              </a:rPr>
              <a:t>dataset</a:t>
            </a:r>
            <a:r>
              <a:rPr lang="es-ES" sz="800" b="1" i="0" dirty="0">
                <a:solidFill>
                  <a:srgbClr val="000000"/>
                </a:solidFill>
                <a:effectLst/>
              </a:rPr>
              <a:t> son las regiones de </a:t>
            </a:r>
            <a:r>
              <a:rPr lang="es-ES" sz="800" b="1" i="0" dirty="0" err="1">
                <a:solidFill>
                  <a:srgbClr val="000000"/>
                </a:solidFill>
                <a:effectLst/>
              </a:rPr>
              <a:t>Midlands</a:t>
            </a:r>
            <a:r>
              <a:rPr lang="es-ES" sz="800" b="1" i="0" dirty="0">
                <a:solidFill>
                  <a:srgbClr val="000000"/>
                </a:solidFill>
                <a:effectLst/>
              </a:rPr>
              <a:t> y </a:t>
            </a:r>
            <a:r>
              <a:rPr lang="es-ES" sz="800" b="1" i="0" dirty="0" err="1">
                <a:solidFill>
                  <a:srgbClr val="000000"/>
                </a:solidFill>
                <a:effectLst/>
              </a:rPr>
              <a:t>region</a:t>
            </a:r>
            <a:r>
              <a:rPr lang="es-ES" sz="800" b="1" i="0" dirty="0">
                <a:solidFill>
                  <a:srgbClr val="000000"/>
                </a:solidFill>
                <a:effectLst/>
              </a:rPr>
              <a:t> del norte, como es evidente.</a:t>
            </a:r>
            <a:endParaRPr lang="es-ES" sz="800" dirty="0">
              <a:effectLst/>
            </a:endParaRPr>
          </a:p>
          <a:p>
            <a:pPr algn="l" rtl="0"/>
            <a:endParaRPr lang="es-ES" sz="800" b="1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s-ES" sz="800" b="1" i="0" dirty="0">
                <a:solidFill>
                  <a:srgbClr val="000000"/>
                </a:solidFill>
                <a:effectLst/>
              </a:rPr>
              <a:t>8. El análisis estadístico revela asociaciones significativas entre el estado de fumador y varios factores demográficos, incluyendo la edad, nivel educativo, nacionalidad, ingresos brutos y región. Sin embargo, no se encuentra ninguna asociación significativa entre el estado de fumador y el género o la etnia (blanca vs. otros). (Test realizados con Chi cuadrado en el EDA con </a:t>
            </a:r>
            <a:r>
              <a:rPr lang="es-ES" sz="800" b="1" i="0" dirty="0" err="1">
                <a:solidFill>
                  <a:srgbClr val="000000"/>
                </a:solidFill>
                <a:effectLst/>
              </a:rPr>
              <a:t>codigo</a:t>
            </a:r>
            <a:r>
              <a:rPr lang="es-ES" sz="800" b="1" i="0" dirty="0">
                <a:solidFill>
                  <a:srgbClr val="000000"/>
                </a:solidFill>
                <a:effectLst/>
              </a:rPr>
              <a:t>.)</a:t>
            </a:r>
            <a:endParaRPr lang="es-ES" sz="800" dirty="0">
              <a:effectLst/>
            </a:endParaRPr>
          </a:p>
          <a:p>
            <a:pPr algn="l" rtl="0"/>
            <a:endParaRPr lang="es-ES" sz="800" b="1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s-ES" sz="800" b="1" i="0" dirty="0">
                <a:solidFill>
                  <a:srgbClr val="000000"/>
                </a:solidFill>
                <a:effectLst/>
              </a:rPr>
              <a:t>9. Los paquetes emergen como el tipo predominante de cigarrillos fumados entre los fumadores encuestados, constituyendo una mayoría sustancial con el 70.5% del total de la muestra.</a:t>
            </a:r>
            <a:endParaRPr lang="es-ES" sz="800" dirty="0">
              <a:effectLst/>
            </a:endParaRPr>
          </a:p>
          <a:p>
            <a:pPr algn="l" rtl="0"/>
            <a:endParaRPr lang="es-ES" sz="800" b="1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s-ES" sz="800" b="1" i="0" dirty="0">
                <a:solidFill>
                  <a:srgbClr val="000000"/>
                </a:solidFill>
                <a:effectLst/>
              </a:rPr>
              <a:t>10. En promedio, los fumadores consumen 16.41 cigarrillos por día los fines de semana y 13.75 cigarrillos los días laborables.</a:t>
            </a:r>
            <a:endParaRPr lang="es-ES" sz="800" dirty="0">
              <a:effectLst/>
            </a:endParaRPr>
          </a:p>
          <a:p>
            <a:pPr algn="l" rtl="0"/>
            <a:endParaRPr lang="es-ES" sz="800" b="1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s-ES" sz="800" b="1" i="0" dirty="0">
                <a:solidFill>
                  <a:srgbClr val="000000"/>
                </a:solidFill>
                <a:effectLst/>
              </a:rPr>
              <a:t>11. A partir de la prueba t, se revela una diferencia significativa en el número de cigarrillos fumados por día entre los fines de semana y los días laborables dentro de la población estudiada, subrayando una notable variación en el comportamiento de fumar a través de estas categorías temporales.</a:t>
            </a:r>
            <a:endParaRPr lang="es-ES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65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FB53BE1C-5E69-98C5-2C02-7ADFCBF167A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FB53BE1C-5E69-98C5-2C02-7ADFCBF167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475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6A95EF32-8C29-A26F-FB94-EB461C2220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6A95EF32-8C29-A26F-FB94-EB461C2220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751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63124A9D-AA94-8464-4C0B-3BA569CFE40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63124A9D-AA94-8464-4C0B-3BA569CFE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982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31504251-76C7-343E-8384-3026A83052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31504251-76C7-343E-8384-3026A83052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296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0FDA5378-EC2F-04D7-7AC6-F9134FAEE20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0FDA5378-EC2F-04D7-7AC6-F9134FAEE2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194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545CFD32-08CE-981A-EA0D-E3C022D0F26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545CFD32-08CE-981A-EA0D-E3C022D0F2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55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58152873-1C13-CF0C-DD09-53C020348E3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58152873-1C13-CF0C-DD09-53C020348E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40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32B09A23-00D9-5494-51D0-4F7A463FC01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32B09A23-00D9-5494-51D0-4F7A463FC0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6105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4182E71-FFD4-4802-85CA-8585CB1B4883}">
  <we:reference id="wa200003233" version="2.0.0.3" store="es-ES" storeType="OMEX"/>
  <we:alternateReferences>
    <we:reference id="WA200003233" version="2.0.0.3" store="" storeType="OMEX"/>
  </we:alternateReferences>
  <we:properties>
    <we:property name="reportUrl" value="&quot;/groups/me/reports/e1dd3c9f-eb8b-4fd5-9415-94528c45eafa/ReportSection4d4befd05b00615a9970?bookmarkGuid=0dc637a3-1668-4f10-8610-3b741723b394&amp;bookmarkUsage=1&amp;ctid=01ff18d5-6ae3-4fe1-831f-78c5ba7f715d&amp;fromEntryPoint=export&quot;"/>
    <we:property name="reportName" value="&quot;EDA_PROYECTO&quot;"/>
    <we:property name="reportState" value="&quot;CONNECTED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pageName" value="&quot;ReportSection4d4befd05b00615a9970&quot;"/>
    <we:property name="pageDisplayName" value="&quot;PORTADA&quot;"/>
    <we:property name="datasetId" value="&quot;8d266ffc-6eb7-4324-bb53-5eca314f4ee4&quot;"/>
    <we:property name="backgroundColor" value="&quot;#FFFFFF&quot;"/>
    <we:property name="bookmark" value="&quot;H4sIAAAAAAAAA4VQwW7CMAz9lcnnamo12AQ3hnZiBQQSF4QmtzEoU0iixEXbqv77nJQ7l8Tv+dnPdg9KR2/wd41XgjnUGFpULjxVUIAduffNZlUvdquv9aL+ENp51s5GmPfAGC7EBx07NKmDkMdTAWjMFi8JndFEKsBTiM6i0X80iiXFoaOhAPrxxgVMLfeMTKntTeSCxbt6fhFHbFnfaE8tj+yOvAt8xxM1aeisymlTlq/VFGezt1Jq4pjNYz7WJ9M82NJZRm1lAOGGQQZ0zbcU5j5XknVT4DqOHlvaohV87MEHJzuypqyTndAqUvc4pP9TMwU0KTyg6dJh83Egm4i5bgw9KEgnS/phOKXnH8xkV5a9AQAA&quot;"/>
    <we:property name="initialStateBookmark" value="&quot;H4sIAAAAAAAAA4VQwW7CMAz9lcnnamo12AQ3hnZiBQQSF4QmtzEoU0iixEXbqv77nJQ7l8Tv+dnPdg9KR2/wd41XgjnUGFpULjxVUIAduffNZlUvdquv9aL+ENp51s5GmPfAGC7EBx07NKmDkMdTAWjMFi8JndFEKsBTiM6i0X80iiXFoaOhAPrxxgVMLfeMTKntTeSCxbt6fhFHbFnfaE8tj+yOvAt8xxM1aeisymlTlq/VFGezt1Jq4pjNYz7WJ9M82NJZRm1lAOGGQQZ0zbcU5j5XknVT4DqOHlvaohV87MEHJzuypqyTndAqUvc4pP9TMwU0KTyg6dJh83Egm4i5bgw9KEgnS/phOKXnH8xkV5a9AQAA&quot;"/>
    <we:property name="isFiltersActionButtonVisible" value="true"/>
    <we:property name="isVisualContainerHeaderHidden" value="false"/>
    <we:property name="reportEmbeddedTime" value="&quot;2024-04-18T18:59:21.349Z&quot;"/>
    <we:property name="creatorTenantId" value="&quot;01ff18d5-6ae3-4fe1-831f-78c5ba7f715d&quot;"/>
    <we:property name="creatorUserId" value="&quot;1003200373EAE09B&quot;"/>
    <we:property name="creatorSessionId" value="&quot;ccc3ce60-28f7-4bf9-a48f-519ecb7b7855&quot;"/>
    <we:property name="artifactViewState" value="&quot;live&quot;"/>
  </we:properties>
  <we:bindings/>
  <we:snapshot xmlns:r="http://schemas.openxmlformats.org/officeDocument/2006/relationships"/>
</we:webextension>
</file>

<file path=ppt/webextensions/webextension10.xml><?xml version="1.0" encoding="utf-8"?>
<we:webextension xmlns:we="http://schemas.microsoft.com/office/webextensions/webextension/2010/11" id="{A0668465-CD48-45CA-8604-A82F292596B0}">
  <we:reference id="wa200003233" version="2.0.0.3" store="es-ES" storeType="OMEX"/>
  <we:alternateReferences>
    <we:reference id="WA200003233" version="2.0.0.3" store="" storeType="OMEX"/>
  </we:alternateReferences>
  <we:properties>
    <we:property name="reportUrl" value="&quot;/groups/me/reports/e1dd3c9f-eb8b-4fd5-9415-94528c45eafa/ReportSectionc79ff1f1a02049020864?bookmarkGuid=1650db9d-6b92-4342-9c55-1b1cd4ca28f6&amp;bookmarkUsage=1&amp;ctid=01ff18d5-6ae3-4fe1-831f-78c5ba7f715d&amp;fromEntryPoint=export&quot;"/>
    <we:property name="reportName" value="&quot;EDA_PROYECTO&quot;"/>
    <we:property name="reportState" value="&quot;CONNECTED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pageName" value="&quot;ReportSectionc79ff1f1a02049020864&quot;"/>
    <we:property name="pageDisplayName" value="&quot;TYPE OF TOBACCO FOR SMOKERS&quot;"/>
    <we:property name="datasetId" value="&quot;8d266ffc-6eb7-4324-bb53-5eca314f4ee4&quot;"/>
    <we:property name="backgroundColor" value="&quot;#FFFFFF&quot;"/>
    <we:property name="bookmark" value="&quot;H4sIAAAAAAAAA+1XS2/bMAz+K4MuvQSD/Igd99Z2KTD0iXboMAzFQEu0o86xDFnJmhX576PkJOsjXbNiXS+9GCZF8/F9JG3fMKnapoLZMYyRbbMjMAKkNu8C1mN1p9s9OTk42jk7+Ha8czQktW6s0nXLtm+YBVOivVDtBCrngZRfL3sMquoUSicVULXYYw2aVtdQqZ/YGdORNROc9xheN5U24FyeW7Do3E7JnGSKHbyPKCIIq6Z4jsJ22jNstLELWaRZUQRFADzkcUaXQRLTM2136tN82p6MClVZiutu89nwujFUy80Sg31/WOSQBzkKLjj0AaMB8oRC2VnjbPYo+1IbJaAiZefOebtYVhP22L7RY+93gXdLlsPaKjtzwlh/V3VJqk/eI58Tlp9HaNA/sqdrqToEbthHf3VpYtt2dXqTajK+d+Kkcz0xAs+w+C344HMi4NRoomeVAJKSwl5ANfF0ktdDRZVQUa4WpybLrS/YbjnLyzldOhpvxdsojwd1P5JNj430jz2DBK9k24EPN/VdRIhYUPWCtQTiOAAZx4M8znnA46gvHyd2LWkvUIWPc78IPu+tMtiRU6gFae+H3zHKjsZolXDSIRbWa8vSYAnLPhi+JO77k3oxcn0nnqly5HM4F2Qsh9OuJ+6GesX8fFpuAznhhMzBaiI7eoi+a6GWXFeLdeSXjr/rJo+JatJS06DsMt4bgbFu9eVXtERcK5EDbSSa3Znvpg/KLLcTTfnwjceX4dFtpu5lQH6ubm34xRjPNt+CG86t2289FkfZoBBBFiaQpFHCBxmPnlwtjw/2i0O7Wjr3kP3bKQAjn931r1Tk3HdNWqRFxJMk50mKWRwGWco3fMkLzItwkIZZGPEBj9IsDPHtJf9/X/Ib9KaFvMLh9d32dH6kkFwUA55HIgz6UQQhhq//GVBiTXPznELbSgl68nadbIz03e1uJFjwdTRdKIXduZb+GH2Z68ndhVYJR+9yZtYu1lWL/GscusXKZRjHPAwkz9M8DaGfZJ6sP1OP1zbXD6j3DteBpCe2bUDgKdS4BiwCCSgp+QRg/leG+SCUjaLue+IB94Ozgnc+/wUo48XLaw0AAA==&quot;"/>
    <we:property name="initialStateBookmark" value="&quot;H4sIAAAAAAAAA+1XS2/bMAz+K4MuvQSD/Igd99Z2KTD0iXboMAzFQEu0o86xDFnJmhX576PkJOsjXbNiXS+9GCZF8/F9JG3fMKnapoLZMYyRbbMjMAKkNu8C1mN1p9s9OTk42jk7+Ha8czQktW6s0nXLtm+YBVOivVDtBCrngZRfL3sMquoUSicVULXYYw2aVtdQqZ/YGdORNROc9xheN5U24FyeW7Do3E7JnGSKHbyPKCIIq6Z4jsJ22jNstLELWaRZUQRFADzkcUaXQRLTM2136tN82p6MClVZiutu89nwujFUy80Sg31/WOSQBzkKLjj0AaMB8oRC2VnjbPYo+1IbJaAiZefOebtYVhP22L7RY+93gXdLlsPaKjtzwlh/V3VJqk/eI58Tlp9HaNA/sqdrqToEbthHf3VpYtt2dXqTajK+d+Kkcz0xAs+w+C344HMi4NRoomeVAJKSwl5ANfF0ktdDRZVQUa4WpybLrS/YbjnLyzldOhpvxdsojwd1P5JNj430jz2DBK9k24EPN/VdRIhYUPWCtQTiOAAZx4M8znnA46gvHyd2LWkvUIWPc78IPu+tMtiRU6gFae+H3zHKjsZolXDSIRbWa8vSYAnLPhi+JO77k3oxcn0nnqly5HM4F2Qsh9OuJ+6GesX8fFpuAznhhMzBaiI7eoi+a6GWXFeLdeSXjr/rJo+JatJS06DsMt4bgbFu9eVXtERcK5EDbSSa3Znvpg/KLLcTTfnwjceX4dFtpu5lQH6ubm34xRjPNt+CG86t2289FkfZoBBBFiaQpFHCBxmPnlwtjw/2i0O7Wjr3kP3bKQAjn931r1Tk3HdNWqRFxJMk50mKWRwGWco3fMkLzItwkIZZGPEBj9IsDPHtJf9/X/Ib9KaFvMLh9d32dH6kkFwUA55HIgz6UQQhhq//GVBiTXPznELbSgl68nadbIz03e1uJFjwdTRdKIXduZb+GH2Z68ndhVYJR+9yZtYu1lWL/GscusXKZRjHPAwkz9M8DaGfZJ6sP1OP1zbXD6j3DteBpCe2bUDgKdS4BiwCCSgp+QRg/leG+SCUjaLue+IB94Ozgnc+/wUo48XLaw0AAA==&quot;"/>
    <we:property name="isFiltersActionButtonVisible" value="true"/>
    <we:property name="isVisualContainerHeaderHidden" value="false"/>
    <we:property name="reportEmbeddedTime" value="&quot;2024-04-18T19:13:05.771Z&quot;"/>
    <we:property name="creatorTenantId" value="&quot;01ff18d5-6ae3-4fe1-831f-78c5ba7f715d&quot;"/>
    <we:property name="creatorUserId" value="&quot;1003200373EAE09B&quot;"/>
    <we:property name="creatorSessionId" value="&quot;6d59a0fd-95e5-4c41-a327-c05bd8aeecd7&quot;"/>
    <we:property name="artifactViewState" value="&quot;live&quot;"/>
  </we:properties>
  <we:bindings/>
  <we:snapshot xmlns:r="http://schemas.openxmlformats.org/officeDocument/2006/relationships"/>
</we:webextension>
</file>

<file path=ppt/webextensions/webextension11.xml><?xml version="1.0" encoding="utf-8"?>
<we:webextension xmlns:we="http://schemas.microsoft.com/office/webextensions/webextension/2010/11" id="{5757A44A-5E77-4069-8CEF-B80A1556D79B}">
  <we:reference id="wa200003233" version="2.0.0.3" store="es-ES" storeType="OMEX"/>
  <we:alternateReferences>
    <we:reference id="WA200003233" version="2.0.0.3" store="" storeType="OMEX"/>
  </we:alternateReferences>
  <we:properties>
    <we:property name="reportUrl" value="&quot;/groups/me/reports/e1dd3c9f-eb8b-4fd5-9415-94528c45eafa/ReportSectionbd7694d1b8ae70e1700c?bookmarkGuid=2065c45a-5899-404c-8786-807e083f0d15&amp;bookmarkUsage=1&amp;ctid=01ff18d5-6ae3-4fe1-831f-78c5ba7f715d&amp;fromEntryPoint=export&quot;"/>
    <we:property name="reportName" value="&quot;EDA_PROYECTO&quot;"/>
    <we:property name="reportState" value="&quot;CONNECTED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pageName" value="&quot;ReportSectionbd7694d1b8ae70e1700c&quot;"/>
    <we:property name="pageDisplayName" value="&quot;DISTRIBUTION WEEKDAYS/WEEKENDS&quot;"/>
    <we:property name="datasetId" value="&quot;8d266ffc-6eb7-4324-bb53-5eca314f4ee4&quot;"/>
    <we:property name="backgroundColor" value="&quot;#FFFFFF&quot;"/>
    <we:property name="bookmark" value="&quot;H4sIAAAAAAAAA+VYbW/UOBD+Kyd/4csKOS/OS7+1va10gkLVop4QqtDYniyGbBw53tK9av/7jZ3d0kKgp4qTaPmSxOPxzDzzjK1xrpk2Q9/C+hUske2xY3AKtHV/JGzGulF28Pr1i+P90xfvX+0fz0lse29sN7C9a+bBLdCfm2EFbbBAwncXMwZtewKLMGqgHXDGenSD7aA1/+CoTFPerXAzY3jVt9ZBMHnmwWMwe0nqNCbfyfOMPILy5hLPUPlReoq9dX47lros6lwnsgIsOSYl54rWDONsDPN+fVJqTOvJb/iU6/lV7wjL9S4HR3GyRilonVKq4LxWKKXU5Mqv+6BzSNEvrDMKWhKO5oK18x2adMaOnF1Gu9t8D6Q577zx6zBY2k+mW5DoTbTIN5TLvz+gw7jk0HbajBm4Zn/FZwgTh2HEGVXa1fKrmTA6syun8BSbL4PofEMEnDhL9NwEgCQkt+fQriKdZPWlISQEKmAJYtJ89haHZ0HzYkOPkcZb/v5THN/g/k40M/bBfj50SOnVbC+J7i5jFVFGPJhuy1qa1LVqqjRVpc5EqXmdF98ndkvavr6ETmGg8S6E/cXC4QJ2+Z7/fHyw9O8/I37SsB6ZOFp12wrPvkbNI+qBrLTbHRT3Sfwai4UpcAGFlR+pzgNaWmCdRnewjoD/NG63gagQ578UWEJHoiKrGmgwy6talVwXUlTikRKY/04E5jsCVSkqrKsaM1WLBGWmf3S0/joEYqd/HwKnwY4ENpmAvEqQiyRNpUyVKOrHQOBEUSZPlsBpsCOBJZ2fOhVlkVNrkxa8pB7lMRA4UZRPl8BpsCOBQPRxScwlUlFjihnk5b0E3u08/4dWbEEhUzP7AEaG1ihaeZsTtkS6NYQPDR4ijn50ZXCctzpOY4Q53X8ewGBU6EBvEhfvCBTzx1uN/00X+7PzENpeyrTQdInQhc44T3QuBa/yYOaHGfF45aW9ulumwZpUdcI5LyFJ8iIDlfECH26thkqIpKEjgKdFKjmUIn+kJ8HT7YanwY4FLRpZVAWvuAZ6AfGoyoeXg8qSRmBWaNBANumGlOqHWosGp/azXfmhB4Un0OHEvqaSAto/+p69Hf8ZsOiEojGyve8wCH8Sbk6CzeZfOJbcbNQQAAA=&quot;"/>
    <we:property name="initialStateBookmark" value="&quot;H4sIAAAAAAAAA+VYbW/UOBD+Kyd/4csKOS/OS7+1va10gkLVop4QqtDYniyGbBw53tK9av/7jZ3d0kKgp4qTaPmSxOPxzDzzjK1xrpk2Q9/C+hUske2xY3AKtHV/JGzGulF28Pr1i+P90xfvX+0fz0lse29sN7C9a+bBLdCfm2EFbbBAwncXMwZtewKLMGqgHXDGenSD7aA1/+CoTFPerXAzY3jVt9ZBMHnmwWMwe0nqNCbfyfOMPILy5hLPUPlReoq9dX47lros6lwnsgIsOSYl54rWDONsDPN+fVJqTOvJb/iU6/lV7wjL9S4HR3GyRilonVKq4LxWKKXU5Mqv+6BzSNEvrDMKWhKO5oK18x2adMaOnF1Gu9t8D6Q577zx6zBY2k+mW5DoTbTIN5TLvz+gw7jk0HbajBm4Zn/FZwgTh2HEGVXa1fKrmTA6syun8BSbL4PofEMEnDhL9NwEgCQkt+fQriKdZPWlISQEKmAJYtJ89haHZ0HzYkOPkcZb/v5THN/g/k40M/bBfj50SOnVbC+J7i5jFVFGPJhuy1qa1LVqqjRVpc5EqXmdF98ndkvavr6ETmGg8S6E/cXC4QJ2+Z7/fHyw9O8/I37SsB6ZOFp12wrPvkbNI+qBrLTbHRT3Sfwai4UpcAGFlR+pzgNaWmCdRnewjoD/NG63gagQ578UWEJHoiKrGmgwy6talVwXUlTikRKY/04E5jsCVSkqrKsaM1WLBGWmf3S0/joEYqd/HwKnwY4ENpmAvEqQiyRNpUyVKOrHQOBEUSZPlsBpsCOBJZ2fOhVlkVNrkxa8pB7lMRA4UZRPl8BpsCOBQPRxScwlUlFjihnk5b0E3u08/4dWbEEhUzP7AEaG1ihaeZsTtkS6NYQPDR4ijn50ZXCctzpOY4Q53X8ewGBU6EBvEhfvCBTzx1uN/00X+7PzENpeyrTQdInQhc44T3QuBa/yYOaHGfF45aW9ulumwZpUdcI5LyFJ8iIDlfECH26thkqIpKEjgKdFKjmUIn+kJ8HT7YanwY4FLRpZVAWvuAZ6AfGoyoeXg8qSRmBWaNBANumGlOqHWosGp/azXfmhB4Un0OHEvqaSAto/+p69Hf8ZsOiEojGyve8wCH8Sbk6CzeZfOJbcbNQQAAA=&quot;"/>
    <we:property name="isFiltersActionButtonVisible" value="true"/>
    <we:property name="isVisualContainerHeaderHidden" value="false"/>
    <we:property name="reportEmbeddedTime" value="&quot;2024-04-18T19:13:45.206Z&quot;"/>
    <we:property name="creatorTenantId" value="&quot;01ff18d5-6ae3-4fe1-831f-78c5ba7f715d&quot;"/>
    <we:property name="creatorUserId" value="&quot;1003200373EAE09B&quot;"/>
    <we:property name="creatorSessionId" value="&quot;bc9ca162-daf0-4f0d-9927-c6e4461dc3d6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DB7A2BE-371B-446E-B265-262DFE35D3BA}">
  <we:reference id="wa200003233" version="2.0.0.3" store="es-ES" storeType="OMEX"/>
  <we:alternateReferences>
    <we:reference id="WA200003233" version="2.0.0.3" store="" storeType="OMEX"/>
  </we:alternateReferences>
  <we:properties>
    <we:property name="reportUrl" value="&quot;/groups/me/reports/e1dd3c9f-eb8b-4fd5-9415-94528c45eafa/ReportSection0c3f042c402b034bca04?bookmarkGuid=7c48e13d-5220-4420-8a06-63ffb4d232b7&amp;bookmarkUsage=1&amp;ctid=01ff18d5-6ae3-4fe1-831f-78c5ba7f715d&amp;fromEntryPoint=export&quot;"/>
    <we:property name="reportName" value="&quot;EDA_PROYECTO&quot;"/>
    <we:property name="reportState" value="&quot;CONNECTED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pageName" value="&quot;ReportSection0c3f042c402b034bca04&quot;"/>
    <we:property name="pageDisplayName" value="&quot;FUMADORES&quot;"/>
    <we:property name="datasetId" value="&quot;8d266ffc-6eb7-4324-bb53-5eca314f4ee4&quot;"/>
    <we:property name="backgroundColor" value="&quot;#FFFFFF&quot;"/>
    <we:property name="bookmark" value="&quot;H4sIAAAAAAAAA+1WUW/aMBD+K5Of0RRCGgpvlLGXjoJg6kuFpot9Ce5MHDkOg6H8952dtKNjW6cJCU1annKfz77vPt/ZPjAhy0LB/g42yIZsCoaD0OZNl3VY3mA3s9ntdLS4/XQ3mk4I1oWVOi/Z8MAsmAztvSwrUG4FAh9WHQZKzSFzVgqqxA4r0JQ6ByW/YuNMQ9ZUWHcY7gqlDbgllxYsumW35E42xe6+7VFE4FZucYncNugCC21sawe8lwZRyKMgTIJelHAIIppTNqOe5uv+LqgnNta5BZkTAYd1+4EQISYDiMKrfjzgsUgcnkplW5dkP9kVhvImNfaF02sktpBzFMwnZ7BscjmwUZYZzMC25uTF4FiravMTfKkrw3GBqR/KrbR7ilFu9GeZZ6wmBedGk77PMHrwfZW3al05c62/jA2SvIINu3XnmeuYoEwbyUGd0D0zo2MKwRGFX8tlpF1v0ErurA+Y2guLuJDZ2nNYcnIWky2JdhLqgvw8LdeBzpiRO1hNldk7VX9FSElLq7Ydv9f/x2ZTConjNRjr2j15pMZxtU6TtBFobva+3N9J89SRYedHFf7v3bn2rl49HYC0zuPRqdb2brMZZ2VHJGggjqP4Og0FxGF/IETcD4Lrf/7w+4Pa52DEX9f9pbKsfeEM4qAHGNGtFSco4qDbj/yF+tt8Le5soncvU/bfMcI2SHe9+9GVLQvgOIccvSBFw06i96Nth1w4rf2/8QeApIppQt+DqlxU/zJgPgixkYnCVya49wLztFx51t8APGT6jboIAAA=&quot;"/>
    <we:property name="initialStateBookmark" value="&quot;H4sIAAAAAAAAA+1WUW/aMBD+K5Of0RRCGgpvlLGXjoJg6kuFpot9Ce5MHDkOg6H8952dtKNjW6cJCU1annKfz77vPt/ZPjAhy0LB/g42yIZsCoaD0OZNl3VY3mA3s9ntdLS4/XQ3mk4I1oWVOi/Z8MAsmAztvSwrUG4FAh9WHQZKzSFzVgqqxA4r0JQ6ByW/YuNMQ9ZUWHcY7gqlDbgllxYsumW35E42xe6+7VFE4FZucYncNugCC21sawe8lwZRyKMgTIJelHAIIppTNqOe5uv+LqgnNta5BZkTAYd1+4EQISYDiMKrfjzgsUgcnkplW5dkP9kVhvImNfaF02sktpBzFMwnZ7BscjmwUZYZzMC25uTF4FiravMTfKkrw3GBqR/KrbR7ilFu9GeZZ6wmBedGk77PMHrwfZW3al05c62/jA2SvIINu3XnmeuYoEwbyUGd0D0zo2MKwRGFX8tlpF1v0ErurA+Y2guLuJDZ2nNYcnIWky2JdhLqgvw8LdeBzpiRO1hNldk7VX9FSElLq7Ydv9f/x2ZTConjNRjr2j15pMZxtU6TtBFobva+3N9J89SRYedHFf7v3bn2rl49HYC0zuPRqdb2brMZZ2VHJGggjqP4Og0FxGF/IETcD4Lrf/7w+4Pa52DEX9f9pbKsfeEM4qAHGNGtFSco4qDbj/yF+tt8Le5soncvU/bfMcI2SHe9+9GVLQvgOIccvSBFw06i96Nth1w4rf2/8QeApIppQt+DqlxU/zJgPgixkYnCVya49wLztFx51t8APGT6jboIAAA=&quot;"/>
    <we:property name="isFiltersActionButtonVisible" value="true"/>
    <we:property name="isVisualContainerHeaderHidden" value="false"/>
    <we:property name="reportEmbeddedTime" value="&quot;2024-04-18T19:08:36.557Z&quot;"/>
    <we:property name="creatorTenantId" value="&quot;01ff18d5-6ae3-4fe1-831f-78c5ba7f715d&quot;"/>
    <we:property name="creatorUserId" value="&quot;1003200373EAE09B&quot;"/>
    <we:property name="creatorSessionId" value="&quot;512a605c-c2bc-4568-aabe-530aee35831a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B37F384-A590-4E2F-8DD2-3818411B2A2E}">
  <we:reference id="wa200003233" version="2.0.0.3" store="es-ES" storeType="OMEX"/>
  <we:alternateReferences>
    <we:reference id="WA200003233" version="2.0.0.3" store="" storeType="OMEX"/>
  </we:alternateReferences>
  <we:properties>
    <we:property name="reportUrl" value="&quot;/groups/me/reports/e1dd3c9f-eb8b-4fd5-9415-94528c45eafa/ReportSection?bookmarkGuid=ee1c0d49-9cc3-4d8e-b104-32f9906f3cd1&amp;bookmarkUsage=1&amp;ctid=01ff18d5-6ae3-4fe1-831f-78c5ba7f715d&amp;fromEntryPoint=export&quot;"/>
    <we:property name="reportName" value="&quot;EDA_PROYECTO&quot;"/>
    <we:property name="reportState" value="&quot;CONNECTED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pageName" value="&quot;ReportSection&quot;"/>
    <we:property name="pageDisplayName" value="&quot;GENEROS&quot;"/>
    <we:property name="datasetId" value="&quot;8d266ffc-6eb7-4324-bb53-5eca314f4ee4&quot;"/>
    <we:property name="backgroundColor" value="&quot;#FFFFFF&quot;"/>
    <we:property name="bookmark" value="&quot;H4sIAAAAAAAAA9VWTXPaMBD9Kx1dcvF0bLAh5EYovaQkGdLJJcN01tLiKBWWR5IplPF/70qGNGFI6CGdtD5Jb623b78sb5iQtlKwvoQFsjM2AcNBaPMhYRErW+z86upiMpxefLscTsYE68pJXVp2tmEOTIHuVtoalGcg8G4WMVDqGgq/m4OyGLEKjdUlKPkT25fJ5EyNTcRwVSltwFPeOHDoaZf0Ou3Jd/KxSx6BO7nEG+SuRadYaeN2+4jZdhUkPbd5suBwpEsHsiRij2GKPIU4zvtZmqWIeQKnHreyLNRW4u+zX9eVz4PDlcv1ymcgfyB+z9Q0FMJpr9/rd3rzBBKR9/NBR6R9f3oulds6zNfjVWUoO5Szlm1EsRbaSE6eQhYMWruVPNKqXoTV+Bl+o2vDcYrzYCqddGtisgv9nXQzL+XaaMp1gAssBZqA3usfI4PkULCzuJkR8mqgVklOJ5/GyRZIlfYLAQ5CHFXrSmJr1yKYMYS5YV8khd5y34KqPe3JOVjJT0gRPTOvq60raX54UsDwug0u3jYPs1CsJBbdVGAMp1mSxgK7iRi8f7E8jAdqFT1KGIollJzQff/DojBYwK7dx39T3Oe63M5V9prWf7i3eXA/ugfjng8ybQxxnq9D3T9Js/uCdKI9pe+W8Gb2wshs871+u6HZKWhnhr5unayb8XQAcRLzLOZx/v4z82IT/E9Dc7RhF7VyckpnwIg/7Nhkv2PfNt2hKbzx0PWga2cr4HgNJR64JqgKQDTiyFURfhtYcELJkLk6drf4n4nHi6VpfgHHSmuC1wgAAA==&quot;"/>
    <we:property name="initialStateBookmark" value="&quot;H4sIAAAAAAAAA9VWTXPaMBD9Kx1dcvF0bLAh5EYovaQkGdLJJcN01tLiKBWWR5IplPF/70qGNGFI6CGdtD5Jb623b78sb5iQtlKwvoQFsjM2AcNBaPMhYRErW+z86upiMpxefLscTsYE68pJXVp2tmEOTIHuVtoalGcg8G4WMVDqGgq/m4OyGLEKjdUlKPkT25fJ5EyNTcRwVSltwFPeOHDoaZf0Ou3Jd/KxSx6BO7nEG+SuRadYaeN2+4jZdhUkPbd5suBwpEsHsiRij2GKPIU4zvtZmqWIeQKnHreyLNRW4u+zX9eVz4PDlcv1ymcgfyB+z9Q0FMJpr9/rd3rzBBKR9/NBR6R9f3oulds6zNfjVWUoO5Szlm1EsRbaSE6eQhYMWruVPNKqXoTV+Bl+o2vDcYrzYCqddGtisgv9nXQzL+XaaMp1gAssBZqA3usfI4PkULCzuJkR8mqgVklOJ5/GyRZIlfYLAQ5CHFXrSmJr1yKYMYS5YV8khd5y34KqPe3JOVjJT0gRPTOvq60raX54UsDwug0u3jYPs1CsJBbdVGAMp1mSxgK7iRi8f7E8jAdqFT1KGIollJzQff/DojBYwK7dx39T3Oe63M5V9prWf7i3eXA/ugfjng8ybQxxnq9D3T9Js/uCdKI9pe+W8Gb2wshs871+u6HZKWhnhr5unayb8XQAcRLzLOZx/v4z82IT/E9Dc7RhF7VyckpnwIg/7Nhkv2PfNt2hKbzx0PWga2cr4HgNJR64JqgKQDTiyFURfhtYcELJkLk6drf4n4nHi6VpfgHHSmuC1wgAAA==&quot;"/>
    <we:property name="isFiltersActionButtonVisible" value="true"/>
    <we:property name="isVisualContainerHeaderHidden" value="false"/>
    <we:property name="reportEmbeddedTime" value="&quot;2024-04-18T19:09:10.443Z&quot;"/>
    <we:property name="creatorTenantId" value="&quot;01ff18d5-6ae3-4fe1-831f-78c5ba7f715d&quot;"/>
    <we:property name="creatorUserId" value="&quot;1003200373EAE09B&quot;"/>
    <we:property name="creatorSessionId" value="&quot;e183b0fe-992c-4671-9cff-6bace1d8a58f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A8B899F7-A7FF-4C90-A845-D45CED098048}">
  <we:reference id="wa200003233" version="2.0.0.3" store="es-ES" storeType="OMEX"/>
  <we:alternateReferences>
    <we:reference id="WA200003233" version="2.0.0.3" store="" storeType="OMEX"/>
  </we:alternateReferences>
  <we:properties>
    <we:property name="reportUrl" value="&quot;/groups/me/reports/e1dd3c9f-eb8b-4fd5-9415-94528c45eafa/ReportSectionf322a1c85d074148803c?bookmarkGuid=98477c35-d62d-4451-8739-04ea72b699ad&amp;bookmarkUsage=1&amp;ctid=01ff18d5-6ae3-4fe1-831f-78c5ba7f715d&amp;fromEntryPoint=export&quot;"/>
    <we:property name="reportName" value="&quot;EDA_PROYECTO&quot;"/>
    <we:property name="reportState" value="&quot;CONNECTED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pageName" value="&quot;ReportSectionf322a1c85d074148803c&quot;"/>
    <we:property name="pageDisplayName" value="&quot;DISTRIBUCION EDAD&quot;"/>
    <we:property name="datasetId" value="&quot;8d266ffc-6eb7-4324-bb53-5eca314f4ee4&quot;"/>
    <we:property name="backgroundColor" value="&quot;#FFFFFF&quot;"/>
    <we:property name="bookmark" value="&quot;H4sIAAAAAAAAA9VVUU/bMBD+K5NfeKmmOE3ThLfSdS+sgGDiBVXTxbkGMzeObIe1q/Lfd3bKNraOSgiE9hZ/Pt/d990Xe8tKaRsFmzNYITtmczACSm3ecTZgdY+dnJ+fzieXp1/OJvMZwbpxUteWHW+ZA1Ohu5a2BeUzEHizGDBQ6gIqv1qCsjhgDRqra1DyO/bBtOVMi92A4bpR2oBPeeXAoU97T+G0ptr8/ZAqgnDyHq9QuB69xEYbt1svh3EMXGSjMhonPMmyaCjojO13Q5uH433R0NhU1w5kTQ14DJM8EwhJhHEUpXGZ5Hnu8aVUbhdSbGbrxhBvUmPTeL0m5T3UAksWyBm0PZctm2rVrsLX7BF+pVsj8BKXYat20m0ojV3pr7KuWEciXRhNEgaYdA3Qrf42NUiClew46gaHq0+qymAFbrecvV5rH9t6N6nR350uCLF0WO2c8Ev6zz0BoNjpLRjnrVbc0dC8znRKmxLNySZI/UGaBzfEgz96fiOi3eLBqBR595v7pkS90qZv/AXrLzoPF0uIk4TDeFwITEeCpzD2OZ7U2OHaFXr9WGGfDUWU8jiOxlESpzwqYJSmBw2/IygFVXoVz3t4n+sPeskqKdA8oslWSHeW/yjBQaDR9JUk9vu6DNsYWG7ZJ0nM+9zXoFqf9ugErBRH1FEXxvCPwYdw+3Jjf5ChH3wWZ0vkccbznOejAodZnj3/bnqLn4Y/Y6ICTPk/XQy8d0iY2D4T6tbZBgReQI17zEhDgrr02jxpyPDMslCE1JKFOuRg//j+tG/X/QANJtvhBwgAAA==&quot;"/>
    <we:property name="initialStateBookmark" value="&quot;H4sIAAAAAAAAA9VVUU/bMBD+K5NfeKmmOE3ThLfSdS+sgGDiBVXTxbkGMzeObIe1q/Lfd3bKNraOSgiE9hZ/Pt/d990Xe8tKaRsFmzNYITtmczACSm3ecTZgdY+dnJ+fzieXp1/OJvMZwbpxUteWHW+ZA1Ohu5a2BeUzEHizGDBQ6gIqv1qCsjhgDRqra1DyO/bBtOVMi92A4bpR2oBPeeXAoU97T+G0ptr8/ZAqgnDyHq9QuB69xEYbt1svh3EMXGSjMhonPMmyaCjojO13Q5uH433R0NhU1w5kTQ14DJM8EwhJhHEUpXGZ5Hnu8aVUbhdSbGbrxhBvUmPTeL0m5T3UAksWyBm0PZctm2rVrsLX7BF+pVsj8BKXYat20m0ojV3pr7KuWEciXRhNEgaYdA3Qrf42NUiClew46gaHq0+qymAFbrecvV5rH9t6N6nR350uCLF0WO2c8Ev6zz0BoNjpLRjnrVbc0dC8znRKmxLNySZI/UGaBzfEgz96fiOi3eLBqBR595v7pkS90qZv/AXrLzoPF0uIk4TDeFwITEeCpzD2OZ7U2OHaFXr9WGGfDUWU8jiOxlESpzwqYJSmBw2/IygFVXoVz3t4n+sPeskqKdA8oslWSHeW/yjBQaDR9JUk9vu6DNsYWG7ZJ0nM+9zXoFqf9ugErBRH1FEXxvCPwYdw+3Jjf5ChH3wWZ0vkccbznOejAodZnj3/bnqLn4Y/Y6ICTPk/XQy8d0iY2D4T6tbZBgReQI17zEhDgrr02jxpyPDMslCE1JKFOuRg//j+tG/X/QANJtvhBwgAAA==&quot;"/>
    <we:property name="isFiltersActionButtonVisible" value="true"/>
    <we:property name="isVisualContainerHeaderHidden" value="false"/>
    <we:property name="reportEmbeddedTime" value="&quot;2024-04-18T19:09:55.608Z&quot;"/>
    <we:property name="creatorTenantId" value="&quot;01ff18d5-6ae3-4fe1-831f-78c5ba7f715d&quot;"/>
    <we:property name="creatorUserId" value="&quot;1003200373EAE09B&quot;"/>
    <we:property name="creatorSessionId" value="&quot;1d6e8200-9bfd-4a84-8b71-5204cab86961&quot;"/>
    <we:property name="artifactViewState" value="&quot;live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20F84636-F35C-49E9-A5C2-B9066BF898B7}">
  <we:reference id="wa200003233" version="2.0.0.3" store="es-ES" storeType="OMEX"/>
  <we:alternateReferences>
    <we:reference id="WA200003233" version="2.0.0.3" store="" storeType="OMEX"/>
  </we:alternateReferences>
  <we:properties>
    <we:property name="reportUrl" value="&quot;/groups/me/reports/e1dd3c9f-eb8b-4fd5-9415-94528c45eafa/ReportSection8573b1774846e58ea940?bookmarkGuid=d7d3f0a9-df23-43cc-b517-7d146de3694e&amp;bookmarkUsage=1&amp;ctid=01ff18d5-6ae3-4fe1-831f-78c5ba7f715d&amp;fromEntryPoint=export&quot;"/>
    <we:property name="reportName" value="&quot;EDA_PROYECTO&quot;"/>
    <we:property name="reportState" value="&quot;CONNECTED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pageName" value="&quot;ReportSection8573b1774846e58ea940&quot;"/>
    <we:property name="pageDisplayName" value="&quot;DISTRIBUCION FUMADORES POR ESTADO CIVIL &quot;"/>
    <we:property name="datasetId" value="&quot;8d266ffc-6eb7-4324-bb53-5eca314f4ee4&quot;"/>
    <we:property name="backgroundColor" value="&quot;#FFFFFF&quot;"/>
    <we:property name="bookmark" value="&quot;H4sIAAAAAAAAA+1YTW/bOBD9KwteejEWki3bUm6J6wKLNk3gBCkWC6MYkSOZXVkUSMqNN/B/75CSncZ14qRNmgRYn8QROV/vcWbkKyakqQpYfoQ5sgN2DJqDUPqPkHVY2ciOTk7eHx9O3n/+eHg8JrGqrFSlYQdXzILO0V5IU0PhNJDwn2mHQVGcQu5WGRQGO6xCbVQJhfwPm830yuoaVx2Gl1WhNDiVZxYsOrUL2k5rsh3+2SOLwK1c4Bly20gnWClt23XcH/bScDiM4miA/RghiQI6Y5q33s39+51R79hIlRZkSQ44WRBmQQYZCN5Le2ESYBf6Tp7JwrZb0uX4stIUN2VjWbl8jSiKXGnJoWA+Po2mCeeKjVRRz/3T+Ib8TNWa4wQz/6q00i5Jk5mrf2WZsxXl6VQryqIXz0FLC8VnQ/mqjX87U19HGsmwYAfBqrPx5VAsoOQk3XbkMM815mDb5fjxvXRi9MJ3ddki1//R1ylJDB0vWmZcQ3HehMCL2lCyUTRejWagrWNh+oXwdBCQAqUF6qOlR+Gt1GuidDtbATxb1KvpmsW098t31GzJ0rj+NOyYrtyOZDAIM+QRDIMo7vWCSPTTvVS+nT5kYzZHK7lbfcDM/p707qD+FrsmMp95Z844nRLjRUOp382D/Y56/1y9dIsTOgdWUfJ721ckfBnXeX9AD73XoMXLvcf7wl152CAehkEyEGEQJhEG4TAIu8/fH65r0AMhMYXkqG+AwuZILd495Ehd0R2iSKrGmERzHe3Np4t1Cyfs3mk198faIcOQhR9i6LDGicCVyk8zKvhtSSyFXOP811ZmzP2rZrPwxm/JFpm9gKL2Mwxp/SBtE+5VI6adb/5G88btnDb4+zMCLOzIyVwJnzX04O9WdwRGcqdwQ6ddHWLj1COzo2kL/W7UJ+L2g5QPopiLNB4kv9AWnv1e/kzt/L+XPVYvo1FbFWu17tGVO+9CO4g8Qqd7iWh1Xwta3X1oTdTXh0L1Or53XiJtXucl38eNewwalVwoew4pUe5+E2C4PQE+Tcy3fqb5a/GEn2idTZl86u/AjKcZJEEigjiOsReLMPF/adyJl8VLm6rLm2D53+5ZUdXWVMDxFErcMRzR1YRSOK7cOSD5P4+YN0LeSMeWuw+4v5Q249Rq9Q3VOK+R3RIAAA==&quot;"/>
    <we:property name="initialStateBookmark" value="&quot;H4sIAAAAAAAAA+1YTW/bOBD9KwteejEWki3bUm6J6wKLNk3gBCkWC6MYkSOZXVkUSMqNN/B/75CSncZ14qRNmgRYn8QROV/vcWbkKyakqQpYfoQ5sgN2DJqDUPqPkHVY2ciOTk7eHx9O3n/+eHg8JrGqrFSlYQdXzILO0V5IU0PhNJDwn2mHQVGcQu5WGRQGO6xCbVQJhfwPm830yuoaVx2Gl1WhNDiVZxYsOrUL2k5rsh3+2SOLwK1c4Bly20gnWClt23XcH/bScDiM4miA/RghiQI6Y5q33s39+51R79hIlRZkSQ44WRBmQQYZCN5Le2ESYBf6Tp7JwrZb0uX4stIUN2VjWbl8jSiKXGnJoWA+Po2mCeeKjVRRz/3T+Ib8TNWa4wQz/6q00i5Jk5mrf2WZsxXl6VQryqIXz0FLC8VnQ/mqjX87U19HGsmwYAfBqrPx5VAsoOQk3XbkMM815mDb5fjxvXRi9MJ3ddki1//R1ylJDB0vWmZcQ3HehMCL2lCyUTRejWagrWNh+oXwdBCQAqUF6qOlR+Gt1GuidDtbATxb1KvpmsW098t31GzJ0rj+NOyYrtyOZDAIM+QRDIMo7vWCSPTTvVS+nT5kYzZHK7lbfcDM/p707qD+FrsmMp95Z844nRLjRUOp382D/Y56/1y9dIsTOgdWUfJ721ckfBnXeX9AD73XoMXLvcf7wl152CAehkEyEGEQJhEG4TAIu8/fH65r0AMhMYXkqG+AwuZILd495Ehd0R2iSKrGmERzHe3Np4t1Cyfs3mk198faIcOQhR9i6LDGicCVyk8zKvhtSSyFXOP811ZmzP2rZrPwxm/JFpm9gKL2Mwxp/SBtE+5VI6adb/5G88btnDb4+zMCLOzIyVwJnzX04O9WdwRGcqdwQ6ddHWLj1COzo2kL/W7UJ+L2g5QPopiLNB4kv9AWnv1e/kzt/L+XPVYvo1FbFWu17tGVO+9CO4g8Qqd7iWh1Xwta3X1oTdTXh0L1Or53XiJtXucl38eNewwalVwoew4pUe5+E2C4PQE+Tcy3fqb5a/GEn2idTZl86u/AjKcZJEEigjiOsReLMPF/adyJl8VLm6rLm2D53+5ZUdXWVMDxFErcMRzR1YRSOK7cOSD5P4+YN0LeSMeWuw+4v5Q249Rq9Q3VOK+R3RIAAA==&quot;"/>
    <we:property name="isFiltersActionButtonVisible" value="true"/>
    <we:property name="isVisualContainerHeaderHidden" value="false"/>
    <we:property name="reportEmbeddedTime" value="&quot;2024-04-18T19:10:38.954Z&quot;"/>
    <we:property name="creatorTenantId" value="&quot;01ff18d5-6ae3-4fe1-831f-78c5ba7f715d&quot;"/>
    <we:property name="creatorUserId" value="&quot;1003200373EAE09B&quot;"/>
    <we:property name="creatorSessionId" value="&quot;8274b022-eddc-490a-9122-eb2e684b2329&quot;"/>
    <we:property name="artifactViewState" value="&quot;live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A1D3F901-75BC-40E1-9550-189AC4224679}">
  <we:reference id="wa200003233" version="2.0.0.3" store="es-ES" storeType="OMEX"/>
  <we:alternateReferences>
    <we:reference id="WA200003233" version="2.0.0.3" store="" storeType="OMEX"/>
  </we:alternateReferences>
  <we:properties>
    <we:property name="reportUrl" value="&quot;/groups/me/reports/e1dd3c9f-eb8b-4fd5-9415-94528c45eafa/ReportSection44647c894549d0d266ee?bookmarkGuid=db57903d-3b41-4dd7-939b-bfa7c3907511&amp;bookmarkUsage=1&amp;ctid=01ff18d5-6ae3-4fe1-831f-78c5ba7f715d&amp;fromEntryPoint=export&quot;"/>
    <we:property name="reportName" value="&quot;EDA_PROYECTO&quot;"/>
    <we:property name="reportState" value="&quot;CONNECTED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pageName" value="&quot;ReportSection44647c894549d0d266ee&quot;"/>
    <we:property name="pageDisplayName" value="&quot;DISTRIBUCION FUMADORES POR EDUCATION&quot;"/>
    <we:property name="datasetId" value="&quot;8d266ffc-6eb7-4324-bb53-5eca314f4ee4&quot;"/>
    <we:property name="backgroundColor" value="&quot;#FFFFFF&quot;"/>
    <we:property name="bookmark" value="&quot;H4sIAAAAAAAAA+1XW2/aMBT+K5Nf9oKmBFJI+tYyKk29ik6dpglVJ/EhuAtxZjusrOK/79iGdqW0sLVrO2k8xSfn8p2LzxeuGBe6KmB6BGNk2+wQVAZcqjcha7DSy3aPj/cPd/r750c7hz0Sy8oIWWq2fcUMqBzNmdA1FNYDCb8MGgyK4gRyexpCobHBKlRallCIH+iV6ZVRNc4aDC+rQiqwLk8NGLRuJ6ROZ4odvmtRRMiMmOApZsZL+1hJZebnKGpHnSxOoq0o4QFvttuIZKP9Wwdzvb4N6oB1ZWlAlATAyoIoTdptHqRZGvNWAHGr07HyoSjMXCWd9i4rRXlTNaaVrVeXssilEhkUzOWnUPt0rlhXFvXYPfVuyU9lrTLs49C9Ko0wU/Kkx/KrKHM2ozqdKElVdOKRyEeozfk3wiuGFMeVxSqN5PeuQorP2XYwa1xD2uETKDOSLuPZyXOFuXdwB9STgLVidMK9upw3cOsu1gFJNJkX8wG56chHn0JW1JpqjnwXVHcEythJTC+op7YNZC0VR7U7dZ14L9RiWJqNJfQvlvJssJhk0r34ZTznA+Oh/9UJGcysYjzEMGliFmyFPGzHaRKk7bVTff8IKWFGYzQis6cDHJrnqfIYKDAU55q2Rq1XTVifquDAnGZkxXsTP1bPPQ7rgTp8dnXawzHZgZFU/NbyNQlfx5W+f/888oqD4q/3Vm+Y9cw1sRkg7yStoJnQ5YqDuJN0+MsTx81i+s3O6EJkqG71ho2RuN8+5Eh0aY0ok8oHE6hvsr39dLbgdmrhnpJjZzb/+tAU4U4ODeZBBHZ/fhoRBcz3ZMnFot0fliqjN1+l/uCC31MtCnsGRe0+bsjrgTA+3SsvJs23n1G/tZoD339nw8HAipqMJXdVQ9f81e52QYvMOlyM00rauAb1xNPhSSJEnsRhxNOkyTGGCHmAjyCJV3E9mw8t1H/qs+2FOHfjzf9KqHdjvJsy8Aa70kBaYO/yj4nsf2ufq7V+t/JWGEZRBDG0MQmCKMAELICHm4yXJpVLTXa/1Rwpa6MryPAESlxBCnS7oeTI1xCD+zfNXBBCI2jO1hjY/9jXNDKb/QS1SPBx7g8AAA==&quot;"/>
    <we:property name="initialStateBookmark" value="&quot;H4sIAAAAAAAAA+1XW2/aMBT+K5Nf9oKmBFJI+tYyKk29ik6dpglVJ/EhuAtxZjusrOK/79iGdqW0sLVrO2k8xSfn8p2LzxeuGBe6KmB6BGNk2+wQVAZcqjcha7DSy3aPj/cPd/r750c7hz0Sy8oIWWq2fcUMqBzNmdA1FNYDCb8MGgyK4gRyexpCobHBKlRallCIH+iV6ZVRNc4aDC+rQiqwLk8NGLRuJ6ROZ4odvmtRRMiMmOApZsZL+1hJZebnKGpHnSxOoq0o4QFvttuIZKP9Wwdzvb4N6oB1ZWlAlATAyoIoTdptHqRZGvNWAHGr07HyoSjMXCWd9i4rRXlTNaaVrVeXssilEhkUzOWnUPt0rlhXFvXYPfVuyU9lrTLs49C9Ko0wU/Kkx/KrKHM2ozqdKElVdOKRyEeozfk3wiuGFMeVxSqN5PeuQorP2XYwa1xD2uETKDOSLuPZyXOFuXdwB9STgLVidMK9upw3cOsu1gFJNJkX8wG56chHn0JW1JpqjnwXVHcEythJTC+op7YNZC0VR7U7dZ14L9RiWJqNJfQvlvJssJhk0r34ZTznA+Oh/9UJGcysYjzEMGliFmyFPGzHaRKk7bVTff8IKWFGYzQis6cDHJrnqfIYKDAU55q2Rq1XTVifquDAnGZkxXsTP1bPPQ7rgTp8dnXawzHZgZFU/NbyNQlfx5W+f/888oqD4q/3Vm+Y9cw1sRkg7yStoJnQ5YqDuJN0+MsTx81i+s3O6EJkqG71ho2RuN8+5Eh0aY0ok8oHE6hvsr39dLbgdmrhnpJjZzb/+tAU4U4ODeZBBHZ/fhoRBcz3ZMnFot0fliqjN1+l/uCC31MtCnsGRe0+bsjrgTA+3SsvJs23n1G/tZoD339nw8HAipqMJXdVQ9f81e52QYvMOlyM00rauAb1xNPhSSJEnsRhxNOkyTGGCHmAjyCJV3E9mw8t1H/qs+2FOHfjzf9KqHdjvJsy8Aa70kBaYO/yj4nsf2ufq7V+t/JWGEZRBDG0MQmCKMAELICHm4yXJpVLTXa/1Rwpa6MryPAESlxBCnS7oeTI1xCD+zfNXBBCI2jO1hjY/9jXNDKb/QS1SPBx7g8AAA==&quot;"/>
    <we:property name="isFiltersActionButtonVisible" value="true"/>
    <we:property name="isVisualContainerHeaderHidden" value="false"/>
    <we:property name="reportEmbeddedTime" value="&quot;2024-04-18T19:11:04.364Z&quot;"/>
    <we:property name="creatorTenantId" value="&quot;01ff18d5-6ae3-4fe1-831f-78c5ba7f715d&quot;"/>
    <we:property name="creatorUserId" value="&quot;1003200373EAE09B&quot;"/>
    <we:property name="creatorSessionId" value="&quot;1d6e7319-9f8c-4d1a-93d6-5f86953cc211&quot;"/>
    <we:property name="artifactViewState" value="&quot;live&quot;"/>
  </we:properties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F3398426-2615-4361-9527-5B962CF0EAC6}">
  <we:reference id="wa200003233" version="2.0.0.3" store="es-ES" storeType="OMEX"/>
  <we:alternateReferences>
    <we:reference id="WA200003233" version="2.0.0.3" store="" storeType="OMEX"/>
  </we:alternateReferences>
  <we:properties>
    <we:property name="reportUrl" value="&quot;/groups/me/reports/e1dd3c9f-eb8b-4fd5-9415-94528c45eafa/ReportSection2c39f0207ebb24759a08?bookmarkGuid=f1f85dd2-96d4-4b53-8277-3975daab14c0&amp;bookmarkUsage=1&amp;ctid=01ff18d5-6ae3-4fe1-831f-78c5ba7f715d&amp;fromEntryPoint=export&quot;"/>
    <we:property name="reportName" value="&quot;EDA_PROYECTO&quot;"/>
    <we:property name="reportState" value="&quot;CONNECTED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pageName" value="&quot;ReportSection2c39f0207ebb24759a08&quot;"/>
    <we:property name="pageDisplayName" value="&quot;NACIONALITY BY SMOKERS&quot;"/>
    <we:property name="datasetId" value="&quot;8d266ffc-6eb7-4324-bb53-5eca314f4ee4&quot;"/>
    <we:property name="backgroundColor" value="&quot;#FFFFFF&quot;"/>
    <we:property name="bookmark" value="&quot;H4sIAAAAAAAAA+1XbW/aMBD+K5O/7AuakkDe+g0YlaauL4Kp0zShykkuwV2IM9thMMR/39kJtFBauqpd+2GVKuGzz/fcc4/vYEkSJsucLs7oFMgROaUipgkX72zSIkVt652fn5x2hydXZ93TAZp5qRgvJDlaEkVFBuqSyYrm+gY0fh+3CM3zC5rpVUpzCS1SgpC8oDn7DfVh3FKiglWLwLzMuaD6ypGiCvS1MzyOa4xtf2hjRBorNoMRxKq2DqHkQjVrJ26HqeVYPkSR0/HdkFoB+sh618A8fF4HNcD6vFCUFQhA24KO4wbgumFo2U7ggheCAZiyXDVHosVgXgrMG9lYlJqvbjKjRQwJMckJkHUuS9LNMgEZVc1ysLXZ53k13WMf8UrEMITUbBWKqQXGkFP+gxUZWSGDF4IjvxszGONxVTRsuXo54b/6ApDehBxZq9YGax9NGRcspvkduM+CqDDpYuVxdRfIGC0SvfJGFjd1+FLji/NKItOQ9KjoT6hQWn/RNVZSk4/eXCQgegvD/0cm1hJxWjugX4371XitXzx7fUuUDfU19BfgerzS20mQ+u1OHLYtxwt81/Icix5U8Iur4oarv9SDzFkMYksEZArYhPSHDPDdaifMpKyDMZA32W5/ulw3GdTKseBT49a0QYkR7uTQIjUIS5f06wRV2ZSuSNhaV592mJGPr269MMHvYQvDXtK8Ml0Wb/3MVJ3usjbjyfffQL7XJ3Xx9b/2SaiieziZ8sSwBqb4+6/rUclifWF93T1K3oB6ZnXUCo7tyPPTxEnswPcTm3YCr/OWe/CEZROQ6uonqpal+IZMrO2+4OxK377Vk18R+263fmCK2G9nijyGOsHUZAqKxUbqkKo3QegQtWKQjGJ0SQaz+v3969F1AKUBp7/Z6cU5OlHF8bW1n9C/FY1yGMyfPMX/l/Elylj3di+yfUjT0APLopbrxp4V6rAPFxTmKuI7BTV/+2c0r5QsaQwXtIA9QwlfLS0SLaYHB5P5WUFMEETDUFMHHPSPjc0YW63+AGLsxd33DAAA&quot;"/>
    <we:property name="initialStateBookmark" value="&quot;H4sIAAAAAAAAA+1XbW/aMBD+K5O/7AuakkDe+g0YlaauL4Kp0zShykkuwV2IM9thMMR/39kJtFBauqpd+2GVKuGzz/fcc4/vYEkSJsucLs7oFMgROaUipgkX72zSIkVt652fn5x2hydXZ93TAZp5qRgvJDlaEkVFBuqSyYrm+gY0fh+3CM3zC5rpVUpzCS1SgpC8oDn7DfVh3FKiglWLwLzMuaD6ypGiCvS1MzyOa4xtf2hjRBorNoMRxKq2DqHkQjVrJ26HqeVYPkSR0/HdkFoB+sh618A8fF4HNcD6vFCUFQhA24KO4wbgumFo2U7ggheCAZiyXDVHosVgXgrMG9lYlJqvbjKjRQwJMckJkHUuS9LNMgEZVc1ysLXZ53k13WMf8UrEMITUbBWKqQXGkFP+gxUZWSGDF4IjvxszGONxVTRsuXo54b/6ApDehBxZq9YGax9NGRcspvkduM+CqDDpYuVxdRfIGC0SvfJGFjd1+FLji/NKItOQ9KjoT6hQWn/RNVZSk4/eXCQgegvD/0cm1hJxWjugX4371XitXzx7fUuUDfU19BfgerzS20mQ+u1OHLYtxwt81/Icix5U8Iur4oarv9SDzFkMYksEZArYhPSHDPDdaifMpKyDMZA32W5/ulw3GdTKseBT49a0QYkR7uTQIjUIS5f06wRV2ZSuSNhaV592mJGPr269MMHvYQvDXtK8Ml0Wb/3MVJ3usjbjyfffQL7XJ3Xx9b/2SaiieziZ8sSwBqb4+6/rUclifWF93T1K3oB6ZnXUCo7tyPPTxEnswPcTm3YCr/OWe/CEZROQ6uonqpal+IZMrO2+4OxK377Vk18R+263fmCK2G9nijyGOsHUZAqKxUbqkKo3QegQtWKQjGJ0SQaz+v3969F1AKUBp7/Z6cU5OlHF8bW1n9C/FY1yGMyfPMX/l/Elylj3di+yfUjT0APLopbrxp4V6rAPFxTmKuI7BTV/+2c0r5QsaQwXtIA9QwlfLS0SLaYHB5P5WUFMEETDUFMHHPSPjc0YW63+AGLsxd33DAAA&quot;"/>
    <we:property name="isFiltersActionButtonVisible" value="true"/>
    <we:property name="isVisualContainerHeaderHidden" value="false"/>
    <we:property name="reportEmbeddedTime" value="&quot;2024-04-18T19:11:40.360Z&quot;"/>
    <we:property name="creatorTenantId" value="&quot;01ff18d5-6ae3-4fe1-831f-78c5ba7f715d&quot;"/>
    <we:property name="creatorUserId" value="&quot;1003200373EAE09B&quot;"/>
    <we:property name="creatorSessionId" value="&quot;576a812e-49d6-4e13-8d41-e891044c36c5&quot;"/>
    <we:property name="artifactViewState" value="&quot;live&quot;"/>
  </we:properties>
  <we:bindings/>
  <we:snapshot xmlns:r="http://schemas.openxmlformats.org/officeDocument/2006/relationships"/>
</we:webextension>
</file>

<file path=ppt/webextensions/webextension8.xml><?xml version="1.0" encoding="utf-8"?>
<we:webextension xmlns:we="http://schemas.microsoft.com/office/webextensions/webextension/2010/11" id="{1A461B50-0214-4EF6-B75E-0E8AABF066BA}">
  <we:reference id="wa200003233" version="2.0.0.3" store="es-ES" storeType="OMEX"/>
  <we:alternateReferences>
    <we:reference id="WA200003233" version="2.0.0.3" store="" storeType="OMEX"/>
  </we:alternateReferences>
  <we:properties>
    <we:property name="reportUrl" value="&quot;/groups/me/reports/e1dd3c9f-eb8b-4fd5-9415-94528c45eafa/ReportSection0007f7b6ce903571b939?bookmarkGuid=71f5ac45-677f-43cb-8daf-e55021cbfa47&amp;bookmarkUsage=1&amp;ctid=01ff18d5-6ae3-4fe1-831f-78c5ba7f715d&amp;fromEntryPoint=export&quot;"/>
    <we:property name="reportName" value="&quot;EDA_PROYECTO&quot;"/>
    <we:property name="reportState" value="&quot;CONNECTED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pageName" value="&quot;ReportSection0007f7b6ce903571b939&quot;"/>
    <we:property name="pageDisplayName" value="&quot;GROSS_INCOME BY SMOKERS AND GENDER&quot;"/>
    <we:property name="datasetId" value="&quot;8d266ffc-6eb7-4324-bb53-5eca314f4ee4&quot;"/>
    <we:property name="backgroundColor" value="&quot;#FFFFFF&quot;"/>
    <we:property name="bookmark" value="&quot;H4sIAAAAAAAAA+1WS2/bMAz+K4MuvQSDHcfO45Zm2aXrA8nQy1AUtEQ76hTLkOQsWZH/PkpO26XtWnRr0ct8Mh8iP5KfaF8zIW2tYHMCS2QjdgyGg9DmQ8w6rGp1h6enR8fj2dHlyfh4SmpdO6kry0bXzIEp0Z1L24DyEUj57aLDQKkzKL1UgLLYYTUaqytQ8ie2zmRypsFth+G6VtqADzl34NCHXZE7yZQ7/phQRuBOrnCO3LXaGdbauJ0cRVG/6OcZx2GUpP04HyZDOmNba4D5vL9PGoBNdOVAVgTA63gkIgF9MRDpIIuTboxd7vWFVG7nkm+m69pQ3dSNTe37NRYrqDgKFoozaNtartnYSLdYopMhxhcsXNCWpcES3M5pundkolWzfEQ/143hOMMimCon3YYy26X+LquSbamvZ0ZT12/VGJSfm2rXw9SLM1kuAoY5J2cxXYF6mOod8QVYnlJeOCV3cJpanXhxoX9MDBJhBBtF285t9yekKrWRnGq5P4BXQVsabe2lrLhetqD3kVyQxtIxtWP6HbW+tgB5ADFZgHH+MuVXREvPJDqnjUBzuAlk+iTNDd+7nfsj+U+k1yLS9uJmvVCcq992xo5H7TDegjiEheximORJnPQQMy76aW+YZ9GzG+bNOX7XyBeS2yrJ0ezxmi2RPhL+RYCDUEbdZpLY2rUIZgxVEp8lVd7GPgfV+LAHh2AlPyBE29C4P8wsuNvXm9hNG9pR8TjNsCiAdzFOOE8HXKT/8DF489vwYFHduxQv3VtgxF8vrHcutuVM2oszkUSDYT8apIMk6wGGBfpk2Q7XLtfr/crD8zjJdeNsDRzPoMJHyE4kgEr4lj9J+PDfxEISQiNz9dwN8X9Tt9dju/0FFIjwVtgJAAA=&quot;"/>
    <we:property name="initialStateBookmark" value="&quot;H4sIAAAAAAAAA+1WS2/bMAz+K4MuvQSDHcfO45Zm2aXrA8nQy1AUtEQ76hTLkOQsWZH/PkpO26XtWnRr0ct8Mh8iP5KfaF8zIW2tYHMCS2QjdgyGg9DmQ8w6rGp1h6enR8fj2dHlyfh4SmpdO6kry0bXzIEp0Z1L24DyEUj57aLDQKkzKL1UgLLYYTUaqytQ8ie2zmRypsFth+G6VtqADzl34NCHXZE7yZQ7/phQRuBOrnCO3LXaGdbauJ0cRVG/6OcZx2GUpP04HyZDOmNba4D5vL9PGoBNdOVAVgTA63gkIgF9MRDpIIuTboxd7vWFVG7nkm+m69pQ3dSNTe37NRYrqDgKFoozaNtartnYSLdYopMhxhcsXNCWpcES3M5pundkolWzfEQ/143hOMMimCon3YYy26X+LquSbamvZ0ZT12/VGJSfm2rXw9SLM1kuAoY5J2cxXYF6mOod8QVYnlJeOCV3cJpanXhxoX9MDBJhBBtF285t9yekKrWRnGq5P4BXQVsabe2lrLhetqD3kVyQxtIxtWP6HbW+tgB5ADFZgHH+MuVXREvPJDqnjUBzuAlk+iTNDd+7nfsj+U+k1yLS9uJmvVCcq992xo5H7TDegjiEheximORJnPQQMy76aW+YZ9GzG+bNOX7XyBeS2yrJ0ezxmi2RPhL+RYCDUEbdZpLY2rUIZgxVEp8lVd7GPgfV+LAHh2AlPyBE29C4P8wsuNvXm9hNG9pR8TjNsCiAdzFOOE8HXKT/8DF489vwYFHduxQv3VtgxF8vrHcutuVM2oszkUSDYT8apIMk6wGGBfpk2Q7XLtfr/crD8zjJdeNsDRzPoMJHyE4kgEr4lj9J+PDfxEISQiNz9dwN8X9Tt9dju/0FFIjwVtgJAAA=&quot;"/>
    <we:property name="isFiltersActionButtonVisible" value="true"/>
    <we:property name="isVisualContainerHeaderHidden" value="false"/>
    <we:property name="reportEmbeddedTime" value="&quot;2024-04-18T19:12:05.846Z&quot;"/>
    <we:property name="creatorTenantId" value="&quot;01ff18d5-6ae3-4fe1-831f-78c5ba7f715d&quot;"/>
    <we:property name="creatorUserId" value="&quot;1003200373EAE09B&quot;"/>
    <we:property name="creatorSessionId" value="&quot;87ebaa55-901d-46de-97d1-ed4d594cd342&quot;"/>
    <we:property name="artifactViewState" value="&quot;live&quot;"/>
  </we:properties>
  <we:bindings/>
  <we:snapshot xmlns:r="http://schemas.openxmlformats.org/officeDocument/2006/relationships"/>
</we:webextension>
</file>

<file path=ppt/webextensions/webextension9.xml><?xml version="1.0" encoding="utf-8"?>
<we:webextension xmlns:we="http://schemas.microsoft.com/office/webextensions/webextension/2010/11" id="{0AAFD01D-5B72-478E-8927-935E73F9967A}">
  <we:reference id="wa200003233" version="2.0.0.3" store="es-ES" storeType="OMEX"/>
  <we:alternateReferences>
    <we:reference id="WA200003233" version="2.0.0.3" store="" storeType="OMEX"/>
  </we:alternateReferences>
  <we:properties>
    <we:property name="reportUrl" value="&quot;/groups/me/reports/e1dd3c9f-eb8b-4fd5-9415-94528c45eafa/ReportSectionabe7d09ce07e6ca6c884?bookmarkGuid=351ab266-84a7-413b-8bc6-2986c29fc046&amp;bookmarkUsage=1&amp;ctid=01ff18d5-6ae3-4fe1-831f-78c5ba7f715d&amp;fromEntryPoint=export&quot;"/>
    <we:property name="reportName" value="&quot;EDA_PROYECTO&quot;"/>
    <we:property name="reportState" value="&quot;CONNECTED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pageName" value="&quot;ReportSectionabe7d09ce07e6ca6c884&quot;"/>
    <we:property name="pageDisplayName" value="&quot;REGION BY SMOKERS&quot;"/>
    <we:property name="datasetId" value="&quot;8d266ffc-6eb7-4324-bb53-5eca314f4ee4&quot;"/>
    <we:property name="backgroundColor" value="&quot;#FFFFFF&quot;"/>
    <we:property name="bookmark" value="&quot;H4sIAAAAAAAAA+VWy27bMBD8lYKXXIyCMi1Lzs1x3UuaB5IilyIoluRaZSqLAkmldg3/e5eUkzaBkaBAgPRxE2fJ3Z0ZLcEN08a3NaxPYYnskJ2AU6Cte5OxAWt67Ojs7PhkenH8+XR6MifYtsHYxrPDDQvgKgxXxndQxwwEfroeMKjrc6jiagG1xwFr0XnbQG2+Y7+ZQsF1uB0wXLW1dRBTXgYIGNPe0nZaU+3sraCKoIK5xUtUoUcvsLUu7NYgsdB8opAXOFYwVmU5ojO+j6Y2n98fi6bGZrYJYBpqIGLDIudyJAuhUZSZ4MMykxFfmDrstsj1fNU64k1qrNuo11TfQqNQs0TOoe+5bNi0qhxWEHbL+YPgzNbdcg9+aTun8AIXKdQEE9ZUwy/tV9NUbEsKnjtL+t7DmMD3XbNTK4/LL/bbzCHJq9kh314T4ul4vXPjJ/2PPQUFLrZv5Q1pFmnSAes0uqN1YvrOuDszhoNHDb8aS6JFUKaEyEcLlXGQkIMqgY+ftWxGylTWGUVaPHbthVv+TSd8bRS6B16wJdLUxQ8NARKNtq9ksI9bncKYWG7YB0PM+9xXUHcx7cEReKMOqKM73foZo5ZvfhmctN2nEi8qA1WkQDEW49FkMeSZ5KWYiIku+OtbRT9vPPbfe3WvQ28WLwRimY+lKHPQogTBs5jmSUUCroK0q4dXScw2KRfZUE9KLjkXpSzksMz/YOsH/9Lljt6ZXehvvOLT/7NvwmwXfAsKz6HBPZNGdkGjo0ZPTlt6sbBUhFQzsn5uPOM75n42t9sf6xsvIFIJAAA=&quot;"/>
    <we:property name="initialStateBookmark" value="&quot;H4sIAAAAAAAAA+VWy27bMBD8lYKXXIyCMi1Lzs1x3UuaB5IilyIoluRaZSqLAkmldg3/e5eUkzaBkaBAgPRxE2fJ3Z0ZLcEN08a3NaxPYYnskJ2AU6Cte5OxAWt67Ojs7PhkenH8+XR6MifYtsHYxrPDDQvgKgxXxndQxwwEfroeMKjrc6jiagG1xwFr0XnbQG2+Y7+ZQsF1uB0wXLW1dRBTXgYIGNPe0nZaU+3sraCKoIK5xUtUoUcvsLUu7NYgsdB8opAXOFYwVmU5ojO+j6Y2n98fi6bGZrYJYBpqIGLDIudyJAuhUZSZ4MMykxFfmDrstsj1fNU64k1qrNuo11TfQqNQs0TOoe+5bNi0qhxWEHbL+YPgzNbdcg9+aTun8AIXKdQEE9ZUwy/tV9NUbEsKnjtL+t7DmMD3XbNTK4/LL/bbzCHJq9kh314T4ul4vXPjJ/2PPQUFLrZv5Q1pFmnSAes0uqN1YvrOuDszhoNHDb8aS6JFUKaEyEcLlXGQkIMqgY+ftWxGylTWGUVaPHbthVv+TSd8bRS6B16wJdLUxQ8NARKNtq9ksI9bncKYWG7YB0PM+9xXUHcx7cEReKMOqKM73foZo5ZvfhmctN2nEi8qA1WkQDEW49FkMeSZ5KWYiIku+OtbRT9vPPbfe3WvQ28WLwRimY+lKHPQogTBs5jmSUUCroK0q4dXScw2KRfZUE9KLjkXpSzksMz/YOsH/9Lljt6ZXehvvOLT/7NvwmwXfAsKz6HBPZNGdkGjo0ZPTlt6sbBUhFQzsn5uPOM75n42t9sf6xsvIFIJAAA=&quot;"/>
    <we:property name="isFiltersActionButtonVisible" value="true"/>
    <we:property name="isVisualContainerHeaderHidden" value="false"/>
    <we:property name="reportEmbeddedTime" value="&quot;2024-04-18T19:12:31.616Z&quot;"/>
    <we:property name="creatorTenantId" value="&quot;01ff18d5-6ae3-4fe1-831f-78c5ba7f715d&quot;"/>
    <we:property name="creatorUserId" value="&quot;1003200373EAE09B&quot;"/>
    <we:property name="creatorSessionId" value="&quot;8a05011c-091f-4b4d-af3b-6958fee221ee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467</Words>
  <Application>Microsoft Office PowerPoint</Application>
  <PresentationFormat>Panorámica</PresentationFormat>
  <Paragraphs>22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EDA_PROYECTO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EDA_PROYECTO</dc:title>
  <dc:creator>Naim Hariri Hernández</dc:creator>
  <cp:lastModifiedBy>naim hariri</cp:lastModifiedBy>
  <cp:revision>1</cp:revision>
  <dcterms:created xsi:type="dcterms:W3CDTF">2024-04-18T19:19:12Z</dcterms:created>
  <dcterms:modified xsi:type="dcterms:W3CDTF">2024-04-18T19:20:12Z</dcterms:modified>
</cp:coreProperties>
</file>