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463" r:id="rId3"/>
    <p:sldId id="415" r:id="rId4"/>
    <p:sldId id="417" r:id="rId5"/>
    <p:sldId id="466" r:id="rId6"/>
    <p:sldId id="421" r:id="rId7"/>
    <p:sldId id="467" r:id="rId8"/>
    <p:sldId id="419" r:id="rId9"/>
    <p:sldId id="468" r:id="rId10"/>
    <p:sldId id="469" r:id="rId11"/>
    <p:sldId id="470" r:id="rId12"/>
    <p:sldId id="471" r:id="rId13"/>
    <p:sldId id="472" r:id="rId14"/>
    <p:sldId id="427" r:id="rId15"/>
    <p:sldId id="464" r:id="rId16"/>
    <p:sldId id="4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27" autoAdjust="0"/>
  </p:normalViewPr>
  <p:slideViewPr>
    <p:cSldViewPr snapToGrid="0">
      <p:cViewPr varScale="1">
        <p:scale>
          <a:sx n="72" d="100"/>
          <a:sy n="72" d="100"/>
        </p:scale>
        <p:origin x="1762" y="43"/>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985587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11</a:t>
            </a:fld>
            <a:endParaRPr lang="en-US"/>
          </a:p>
        </p:txBody>
      </p:sp>
    </p:spTree>
    <p:extLst>
      <p:ext uri="{BB962C8B-B14F-4D97-AF65-F5344CB8AC3E}">
        <p14:creationId xmlns:p14="http://schemas.microsoft.com/office/powerpoint/2010/main" val="3409830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12</a:t>
            </a:fld>
            <a:endParaRPr lang="en-US"/>
          </a:p>
        </p:txBody>
      </p:sp>
    </p:spTree>
    <p:extLst>
      <p:ext uri="{BB962C8B-B14F-4D97-AF65-F5344CB8AC3E}">
        <p14:creationId xmlns:p14="http://schemas.microsoft.com/office/powerpoint/2010/main" val="3446274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13</a:t>
            </a:fld>
            <a:endParaRPr lang="en-US"/>
          </a:p>
        </p:txBody>
      </p:sp>
    </p:spTree>
    <p:extLst>
      <p:ext uri="{BB962C8B-B14F-4D97-AF65-F5344CB8AC3E}">
        <p14:creationId xmlns:p14="http://schemas.microsoft.com/office/powerpoint/2010/main" val="1354781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14</a:t>
            </a:fld>
            <a:endParaRPr lang="en-US"/>
          </a:p>
        </p:txBody>
      </p:sp>
    </p:spTree>
    <p:extLst>
      <p:ext uri="{BB962C8B-B14F-4D97-AF65-F5344CB8AC3E}">
        <p14:creationId xmlns:p14="http://schemas.microsoft.com/office/powerpoint/2010/main" val="2557271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67658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4</a:t>
            </a:fld>
            <a:endParaRPr lang="en-US"/>
          </a:p>
        </p:txBody>
      </p:sp>
    </p:spTree>
    <p:extLst>
      <p:ext uri="{BB962C8B-B14F-4D97-AF65-F5344CB8AC3E}">
        <p14:creationId xmlns:p14="http://schemas.microsoft.com/office/powerpoint/2010/main" val="936780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5</a:t>
            </a:fld>
            <a:endParaRPr lang="en-US"/>
          </a:p>
        </p:txBody>
      </p:sp>
    </p:spTree>
    <p:extLst>
      <p:ext uri="{BB962C8B-B14F-4D97-AF65-F5344CB8AC3E}">
        <p14:creationId xmlns:p14="http://schemas.microsoft.com/office/powerpoint/2010/main" val="202201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6</a:t>
            </a:fld>
            <a:endParaRPr lang="en-US"/>
          </a:p>
        </p:txBody>
      </p:sp>
    </p:spTree>
    <p:extLst>
      <p:ext uri="{BB962C8B-B14F-4D97-AF65-F5344CB8AC3E}">
        <p14:creationId xmlns:p14="http://schemas.microsoft.com/office/powerpoint/2010/main" val="1786447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20072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1114226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3490561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10</a:t>
            </a:fld>
            <a:endParaRPr lang="en-US"/>
          </a:p>
        </p:txBody>
      </p:sp>
    </p:spTree>
    <p:extLst>
      <p:ext uri="{BB962C8B-B14F-4D97-AF65-F5344CB8AC3E}">
        <p14:creationId xmlns:p14="http://schemas.microsoft.com/office/powerpoint/2010/main" val="18281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0306"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954107"/>
          </a:xfrm>
          <a:prstGeom prst="rect">
            <a:avLst/>
          </a:prstGeom>
        </p:spPr>
        <p:txBody>
          <a:bodyPr wrap="square">
            <a:spAutoFit/>
          </a:bodyPr>
          <a:lstStyle/>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DÂN CHỦ XÃ HỘI CHỦ NGHĨA </a:t>
            </a:r>
          </a:p>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VÀ NHÀ NƯỚC XÃ HỘI CHỦ NGHĨA</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123768" y="0"/>
            <a:ext cx="7100206" cy="796413"/>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kern="1200">
                  <a:solidFill>
                    <a:srgbClr val="002060"/>
                  </a:solidFill>
                  <a:latin typeface="Times New Roman" panose="02020603050405020304" pitchFamily="18" charset="0"/>
                  <a:cs typeface="Times New Roman" panose="02020603050405020304" pitchFamily="18" charset="0"/>
                </a:rPr>
                <a:t>1.2. </a:t>
              </a:r>
              <a:r>
                <a:rPr lang="en-US" sz="2800" b="1">
                  <a:solidFill>
                    <a:srgbClr val="002060"/>
                  </a:solidFill>
                  <a:latin typeface="Times New Roman" panose="02020603050405020304" pitchFamily="18" charset="0"/>
                  <a:cs typeface="Times New Roman" panose="02020603050405020304" pitchFamily="18" charset="0"/>
                </a:rPr>
                <a:t>Sự ra đời, phát triển của dân chủ</a:t>
              </a:r>
            </a:p>
          </p:txBody>
        </p:sp>
      </p:grpSp>
      <p:sp>
        <p:nvSpPr>
          <p:cNvPr id="21" name="Rectangle 7"/>
          <p:cNvSpPr>
            <a:spLocks noChangeArrowheads="1"/>
          </p:cNvSpPr>
          <p:nvPr/>
        </p:nvSpPr>
        <p:spPr bwMode="auto">
          <a:xfrm>
            <a:off x="307622" y="4092216"/>
            <a:ext cx="1668662" cy="138499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800">
                <a:solidFill>
                  <a:schemeClr val="bg1"/>
                </a:solidFill>
                <a:latin typeface="Times New Roman" panose="02020603050405020304" pitchFamily="18" charset="0"/>
                <a:cs typeface="Times New Roman" panose="02020603050405020304" pitchFamily="18" charset="0"/>
              </a:rPr>
              <a:t>Nền dân chủ chủ nô</a:t>
            </a:r>
          </a:p>
        </p:txBody>
      </p:sp>
      <p:sp>
        <p:nvSpPr>
          <p:cNvPr id="22" name="Text Box 4"/>
          <p:cNvSpPr txBox="1">
            <a:spLocks noChangeArrowheads="1"/>
          </p:cNvSpPr>
          <p:nvPr/>
        </p:nvSpPr>
        <p:spPr bwMode="auto">
          <a:xfrm>
            <a:off x="565150" y="897594"/>
            <a:ext cx="6333978" cy="523220"/>
          </a:xfrm>
          <a:prstGeom prst="rect">
            <a:avLst/>
          </a:prstGeom>
          <a:solidFill>
            <a:schemeClr val="accent6">
              <a:lumMod val="40000"/>
              <a:lumOff val="60000"/>
            </a:schemeClr>
          </a:solidFill>
          <a:ln w="25400">
            <a:solidFill>
              <a:srgbClr val="000000"/>
            </a:solidFill>
            <a:miter lim="800000"/>
            <a:headEnd/>
            <a:tailEnd/>
          </a:ln>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sz="2800">
                <a:solidFill>
                  <a:srgbClr val="FF0000"/>
                </a:solidFill>
                <a:latin typeface="Arial" panose="020B0604020202020204" pitchFamily="34" charset="0"/>
              </a:rPr>
              <a:t>* Chế độ chiểm hữu nô lệ</a:t>
            </a:r>
          </a:p>
        </p:txBody>
      </p:sp>
      <p:pic>
        <p:nvPicPr>
          <p:cNvPr id="9" name="Picture 6" descr="Ceas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397592" y="1701800"/>
            <a:ext cx="1578692" cy="2109430"/>
          </a:xfrm>
          <a:prstGeom prst="rect">
            <a:avLst/>
          </a:prstGeom>
          <a:noFill/>
        </p:spPr>
      </p:pic>
      <p:pic>
        <p:nvPicPr>
          <p:cNvPr id="10" name="Picture 3" descr="Chu n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125663" y="1676400"/>
            <a:ext cx="6484937" cy="4495800"/>
          </a:xfrm>
          <a:prstGeom prst="rect">
            <a:avLst/>
          </a:prstGeom>
          <a:noFill/>
        </p:spPr>
      </p:pic>
    </p:spTree>
    <p:extLst>
      <p:ext uri="{BB962C8B-B14F-4D97-AF65-F5344CB8AC3E}">
        <p14:creationId xmlns:p14="http://schemas.microsoft.com/office/powerpoint/2010/main" val="270914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par>
                                <p:cTn id="18" presetID="22" presetClass="entr" presetSubtype="4"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123768" y="0"/>
            <a:ext cx="7100206" cy="796413"/>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kern="1200">
                  <a:solidFill>
                    <a:srgbClr val="002060"/>
                  </a:solidFill>
                  <a:latin typeface="Times New Roman" panose="02020603050405020304" pitchFamily="18" charset="0"/>
                  <a:cs typeface="Times New Roman" panose="02020603050405020304" pitchFamily="18" charset="0"/>
                </a:rPr>
                <a:t>1.2. </a:t>
              </a:r>
              <a:r>
                <a:rPr lang="en-US" sz="2800" b="1">
                  <a:solidFill>
                    <a:srgbClr val="002060"/>
                  </a:solidFill>
                  <a:latin typeface="Times New Roman" panose="02020603050405020304" pitchFamily="18" charset="0"/>
                  <a:cs typeface="Times New Roman" panose="02020603050405020304" pitchFamily="18" charset="0"/>
                </a:rPr>
                <a:t>Sự ra đời, phát triển của dân chủ</a:t>
              </a:r>
            </a:p>
          </p:txBody>
        </p:sp>
      </p:grpSp>
      <p:sp>
        <p:nvSpPr>
          <p:cNvPr id="21" name="Rectangle 7"/>
          <p:cNvSpPr>
            <a:spLocks noChangeArrowheads="1"/>
          </p:cNvSpPr>
          <p:nvPr/>
        </p:nvSpPr>
        <p:spPr bwMode="auto">
          <a:xfrm>
            <a:off x="407274" y="4657124"/>
            <a:ext cx="2191192" cy="18158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800">
                <a:solidFill>
                  <a:schemeClr val="bg1"/>
                </a:solidFill>
                <a:latin typeface="Times New Roman" panose="02020603050405020304" pitchFamily="18" charset="0"/>
                <a:cs typeface="Times New Roman" panose="02020603050405020304" pitchFamily="18" charset="0"/>
              </a:rPr>
              <a:t>Nền quân chủ phong kiến</a:t>
            </a:r>
          </a:p>
          <a:p>
            <a:pPr algn="ctr" eaLnBrk="1" hangingPunct="1"/>
            <a:r>
              <a:rPr lang="en-US" altLang="en-US" sz="2800">
                <a:solidFill>
                  <a:schemeClr val="bg1"/>
                </a:solidFill>
                <a:latin typeface="Times New Roman" panose="02020603050405020304" pitchFamily="18" charset="0"/>
                <a:cs typeface="Times New Roman" panose="02020603050405020304" pitchFamily="18" charset="0"/>
              </a:rPr>
              <a:t>(chuyên chế)</a:t>
            </a:r>
          </a:p>
        </p:txBody>
      </p:sp>
      <p:sp>
        <p:nvSpPr>
          <p:cNvPr id="22" name="Text Box 4"/>
          <p:cNvSpPr txBox="1">
            <a:spLocks noChangeArrowheads="1"/>
          </p:cNvSpPr>
          <p:nvPr/>
        </p:nvSpPr>
        <p:spPr bwMode="auto">
          <a:xfrm>
            <a:off x="565150" y="897594"/>
            <a:ext cx="6333978" cy="523220"/>
          </a:xfrm>
          <a:prstGeom prst="rect">
            <a:avLst/>
          </a:prstGeom>
          <a:solidFill>
            <a:schemeClr val="accent6">
              <a:lumMod val="40000"/>
              <a:lumOff val="60000"/>
            </a:schemeClr>
          </a:solidFill>
          <a:ln w="25400">
            <a:solidFill>
              <a:srgbClr val="000000"/>
            </a:solidFill>
            <a:miter lim="800000"/>
            <a:headEnd/>
            <a:tailEnd/>
          </a:ln>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sz="2800">
                <a:solidFill>
                  <a:srgbClr val="FF0000"/>
                </a:solidFill>
                <a:latin typeface="Arial" panose="020B0604020202020204" pitchFamily="34" charset="0"/>
              </a:rPr>
              <a:t>* Chế độ phong kiến</a:t>
            </a:r>
          </a:p>
        </p:txBody>
      </p:sp>
      <p:pic>
        <p:nvPicPr>
          <p:cNvPr id="10" name="Picture 5" descr="King"/>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07273" y="1742657"/>
            <a:ext cx="2191192" cy="2757311"/>
          </a:xfrm>
          <a:noFill/>
        </p:spPr>
      </p:pic>
      <p:pic>
        <p:nvPicPr>
          <p:cNvPr id="11" name="Picture 8" descr="khoi nghia nong d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766382" y="1742657"/>
            <a:ext cx="6265863" cy="4730349"/>
          </a:xfrm>
          <a:prstGeom prst="rect">
            <a:avLst/>
          </a:prstGeom>
          <a:solidFill>
            <a:schemeClr val="accent1"/>
          </a:solidFill>
        </p:spPr>
      </p:pic>
    </p:spTree>
    <p:extLst>
      <p:ext uri="{BB962C8B-B14F-4D97-AF65-F5344CB8AC3E}">
        <p14:creationId xmlns:p14="http://schemas.microsoft.com/office/powerpoint/2010/main" val="114237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123768" y="0"/>
            <a:ext cx="7100206" cy="796413"/>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kern="1200">
                  <a:solidFill>
                    <a:srgbClr val="002060"/>
                  </a:solidFill>
                  <a:latin typeface="Times New Roman" panose="02020603050405020304" pitchFamily="18" charset="0"/>
                  <a:cs typeface="Times New Roman" panose="02020603050405020304" pitchFamily="18" charset="0"/>
                </a:rPr>
                <a:t>1.2. </a:t>
              </a:r>
              <a:r>
                <a:rPr lang="en-US" sz="2800" b="1">
                  <a:solidFill>
                    <a:srgbClr val="002060"/>
                  </a:solidFill>
                  <a:latin typeface="Times New Roman" panose="02020603050405020304" pitchFamily="18" charset="0"/>
                  <a:cs typeface="Times New Roman" panose="02020603050405020304" pitchFamily="18" charset="0"/>
                </a:rPr>
                <a:t>Sự ra đời, phát triển của dân chủ</a:t>
              </a:r>
            </a:p>
          </p:txBody>
        </p:sp>
      </p:grpSp>
      <p:sp>
        <p:nvSpPr>
          <p:cNvPr id="21" name="Rectangle 7"/>
          <p:cNvSpPr>
            <a:spLocks noChangeArrowheads="1"/>
          </p:cNvSpPr>
          <p:nvPr/>
        </p:nvSpPr>
        <p:spPr bwMode="auto">
          <a:xfrm>
            <a:off x="503156" y="4947544"/>
            <a:ext cx="1755775" cy="138499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800">
                <a:solidFill>
                  <a:schemeClr val="bg1"/>
                </a:solidFill>
                <a:latin typeface="Times New Roman" panose="02020603050405020304" pitchFamily="18" charset="0"/>
                <a:cs typeface="Times New Roman" panose="02020603050405020304" pitchFamily="18" charset="0"/>
              </a:rPr>
              <a:t>Nền dân chủ tư sản</a:t>
            </a:r>
          </a:p>
        </p:txBody>
      </p:sp>
      <p:sp>
        <p:nvSpPr>
          <p:cNvPr id="22" name="Text Box 4"/>
          <p:cNvSpPr txBox="1">
            <a:spLocks noChangeArrowheads="1"/>
          </p:cNvSpPr>
          <p:nvPr/>
        </p:nvSpPr>
        <p:spPr bwMode="auto">
          <a:xfrm>
            <a:off x="565150" y="897594"/>
            <a:ext cx="6333978" cy="523220"/>
          </a:xfrm>
          <a:prstGeom prst="rect">
            <a:avLst/>
          </a:prstGeom>
          <a:solidFill>
            <a:schemeClr val="accent6">
              <a:lumMod val="40000"/>
              <a:lumOff val="60000"/>
            </a:schemeClr>
          </a:solidFill>
          <a:ln w="25400">
            <a:solidFill>
              <a:srgbClr val="000000"/>
            </a:solidFill>
            <a:miter lim="800000"/>
            <a:headEnd/>
            <a:tailEnd/>
          </a:ln>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sz="2800">
                <a:solidFill>
                  <a:srgbClr val="FF0000"/>
                </a:solidFill>
                <a:latin typeface="Arial" panose="020B0604020202020204" pitchFamily="34" charset="0"/>
              </a:rPr>
              <a:t>* Chế độ tư bản chủ nghĩa</a:t>
            </a:r>
          </a:p>
        </p:txBody>
      </p:sp>
      <p:pic>
        <p:nvPicPr>
          <p:cNvPr id="10" name="Picture 5" descr="tu san"/>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17905" y="1844825"/>
            <a:ext cx="1755775" cy="2187575"/>
          </a:xfrm>
          <a:noFill/>
        </p:spPr>
      </p:pic>
      <p:pic>
        <p:nvPicPr>
          <p:cNvPr id="11" name="Picture 7" descr="dau m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555776" y="1844825"/>
            <a:ext cx="5904656" cy="4487714"/>
          </a:xfrm>
          <a:prstGeom prst="rect">
            <a:avLst/>
          </a:prstGeom>
          <a:noFill/>
        </p:spPr>
      </p:pic>
    </p:spTree>
    <p:extLst>
      <p:ext uri="{BB962C8B-B14F-4D97-AF65-F5344CB8AC3E}">
        <p14:creationId xmlns:p14="http://schemas.microsoft.com/office/powerpoint/2010/main" val="359562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par>
                                <p:cTn id="18" presetID="22" presetClass="entr" presetSubtype="4"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123768" y="0"/>
            <a:ext cx="7100206" cy="796413"/>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kern="1200">
                  <a:solidFill>
                    <a:srgbClr val="002060"/>
                  </a:solidFill>
                  <a:latin typeface="Times New Roman" panose="02020603050405020304" pitchFamily="18" charset="0"/>
                  <a:cs typeface="Times New Roman" panose="02020603050405020304" pitchFamily="18" charset="0"/>
                </a:rPr>
                <a:t>1.2. </a:t>
              </a:r>
              <a:r>
                <a:rPr lang="en-US" sz="2800" b="1">
                  <a:solidFill>
                    <a:srgbClr val="002060"/>
                  </a:solidFill>
                  <a:latin typeface="Times New Roman" panose="02020603050405020304" pitchFamily="18" charset="0"/>
                  <a:cs typeface="Times New Roman" panose="02020603050405020304" pitchFamily="18" charset="0"/>
                </a:rPr>
                <a:t>Sự ra đời, phát triển của dân chủ</a:t>
              </a:r>
            </a:p>
          </p:txBody>
        </p:sp>
      </p:grpSp>
      <p:sp>
        <p:nvSpPr>
          <p:cNvPr id="21" name="Rectangle 7"/>
          <p:cNvSpPr>
            <a:spLocks noChangeArrowheads="1"/>
          </p:cNvSpPr>
          <p:nvPr/>
        </p:nvSpPr>
        <p:spPr bwMode="auto">
          <a:xfrm>
            <a:off x="429840" y="4257125"/>
            <a:ext cx="1558617" cy="181588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800">
                <a:solidFill>
                  <a:schemeClr val="bg1"/>
                </a:solidFill>
                <a:latin typeface="Times New Roman" panose="02020603050405020304" pitchFamily="18" charset="0"/>
                <a:cs typeface="Times New Roman" panose="02020603050405020304" pitchFamily="18" charset="0"/>
              </a:rPr>
              <a:t>Nền dân chủ vô sản</a:t>
            </a:r>
          </a:p>
          <a:p>
            <a:pPr algn="ctr" eaLnBrk="1" hangingPunct="1"/>
            <a:r>
              <a:rPr lang="en-US" altLang="en-US" sz="2800">
                <a:solidFill>
                  <a:schemeClr val="bg1"/>
                </a:solidFill>
                <a:latin typeface="Times New Roman" panose="02020603050405020304" pitchFamily="18" charset="0"/>
                <a:cs typeface="Times New Roman" panose="02020603050405020304" pitchFamily="18" charset="0"/>
              </a:rPr>
              <a:t>(XHCN)</a:t>
            </a:r>
          </a:p>
        </p:txBody>
      </p:sp>
      <p:sp>
        <p:nvSpPr>
          <p:cNvPr id="22" name="Text Box 4"/>
          <p:cNvSpPr txBox="1">
            <a:spLocks noChangeArrowheads="1"/>
          </p:cNvSpPr>
          <p:nvPr/>
        </p:nvSpPr>
        <p:spPr bwMode="auto">
          <a:xfrm>
            <a:off x="565150" y="897594"/>
            <a:ext cx="6333978" cy="523220"/>
          </a:xfrm>
          <a:prstGeom prst="rect">
            <a:avLst/>
          </a:prstGeom>
          <a:solidFill>
            <a:schemeClr val="accent6">
              <a:lumMod val="40000"/>
              <a:lumOff val="60000"/>
            </a:schemeClr>
          </a:solidFill>
          <a:ln w="25400">
            <a:solidFill>
              <a:srgbClr val="000000"/>
            </a:solidFill>
            <a:miter lim="800000"/>
            <a:headEnd/>
            <a:tailEnd/>
          </a:ln>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sz="2800">
                <a:solidFill>
                  <a:srgbClr val="FF0000"/>
                </a:solidFill>
                <a:latin typeface="Arial" panose="020B0604020202020204" pitchFamily="34" charset="0"/>
              </a:rPr>
              <a:t>* Chế độ xã hội chủ nghĩa</a:t>
            </a:r>
          </a:p>
        </p:txBody>
      </p:sp>
      <p:pic>
        <p:nvPicPr>
          <p:cNvPr id="10" name="Picture 5" descr="worker man"/>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38502" y="2010543"/>
            <a:ext cx="1576053" cy="2012438"/>
          </a:xfrm>
          <a:noFill/>
        </p:spPr>
      </p:pic>
      <p:pic>
        <p:nvPicPr>
          <p:cNvPr id="11" name="Picture 8" descr="may d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382343" y="2010543"/>
            <a:ext cx="6718217" cy="4062464"/>
          </a:xfrm>
          <a:prstGeom prst="rect">
            <a:avLst/>
          </a:prstGeom>
          <a:noFill/>
        </p:spPr>
      </p:pic>
    </p:spTree>
    <p:extLst>
      <p:ext uri="{BB962C8B-B14F-4D97-AF65-F5344CB8AC3E}">
        <p14:creationId xmlns:p14="http://schemas.microsoft.com/office/powerpoint/2010/main" val="3600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123768" y="0"/>
            <a:ext cx="7100206" cy="796413"/>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kern="1200">
                  <a:solidFill>
                    <a:srgbClr val="002060"/>
                  </a:solidFill>
                  <a:latin typeface="Times New Roman" panose="02020603050405020304" pitchFamily="18" charset="0"/>
                  <a:cs typeface="Times New Roman" panose="02020603050405020304" pitchFamily="18" charset="0"/>
                </a:rPr>
                <a:t>1.2. </a:t>
              </a:r>
              <a:r>
                <a:rPr lang="en-US" sz="2800" b="1">
                  <a:solidFill>
                    <a:srgbClr val="002060"/>
                  </a:solidFill>
                  <a:latin typeface="Times New Roman" panose="02020603050405020304" pitchFamily="18" charset="0"/>
                  <a:cs typeface="Times New Roman" panose="02020603050405020304" pitchFamily="18" charset="0"/>
                </a:rPr>
                <a:t>Sự ra đời, phát triển của dân chủ</a:t>
              </a:r>
            </a:p>
          </p:txBody>
        </p:sp>
      </p:grpSp>
      <p:pic>
        <p:nvPicPr>
          <p:cNvPr id="12" name="Picture 5" descr="Communism%20large"/>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488632" y="1760538"/>
            <a:ext cx="1852613" cy="1863725"/>
          </a:xfrm>
          <a:noFill/>
        </p:spPr>
      </p:pic>
      <p:pic>
        <p:nvPicPr>
          <p:cNvPr id="13" name="Picture 8" descr="aut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634244" y="1760538"/>
            <a:ext cx="6382196" cy="4274502"/>
          </a:xfrm>
          <a:prstGeom prst="rect">
            <a:avLst/>
          </a:prstGeom>
          <a:noFill/>
        </p:spPr>
      </p:pic>
      <p:sp>
        <p:nvSpPr>
          <p:cNvPr id="21" name="Rectangle 7"/>
          <p:cNvSpPr>
            <a:spLocks noChangeArrowheads="1"/>
          </p:cNvSpPr>
          <p:nvPr/>
        </p:nvSpPr>
        <p:spPr bwMode="auto">
          <a:xfrm>
            <a:off x="488632" y="3788271"/>
            <a:ext cx="2037372" cy="224676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800">
                <a:solidFill>
                  <a:schemeClr val="bg1"/>
                </a:solidFill>
                <a:latin typeface="Times New Roman" panose="02020603050405020304" pitchFamily="18" charset="0"/>
                <a:cs typeface="Times New Roman" panose="02020603050405020304" pitchFamily="18" charset="0"/>
              </a:rPr>
              <a:t>Nền dân chủ mất đi vì giai cấp, nhà nước không còn</a:t>
            </a:r>
          </a:p>
        </p:txBody>
      </p:sp>
      <p:sp>
        <p:nvSpPr>
          <p:cNvPr id="22" name="Text Box 4"/>
          <p:cNvSpPr txBox="1">
            <a:spLocks noChangeArrowheads="1"/>
          </p:cNvSpPr>
          <p:nvPr/>
        </p:nvSpPr>
        <p:spPr bwMode="auto">
          <a:xfrm>
            <a:off x="565150" y="897594"/>
            <a:ext cx="6333978" cy="523220"/>
          </a:xfrm>
          <a:prstGeom prst="rect">
            <a:avLst/>
          </a:prstGeom>
          <a:solidFill>
            <a:schemeClr val="accent6">
              <a:lumMod val="40000"/>
              <a:lumOff val="60000"/>
            </a:schemeClr>
          </a:solidFill>
          <a:ln w="25400">
            <a:solidFill>
              <a:srgbClr val="000000"/>
            </a:solidFill>
            <a:miter lim="800000"/>
            <a:headEnd/>
            <a:tailEnd/>
          </a:ln>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sz="2800">
                <a:solidFill>
                  <a:srgbClr val="FF0000"/>
                </a:solidFill>
                <a:latin typeface="Arial" panose="020B0604020202020204" pitchFamily="34" charset="0"/>
              </a:rPr>
              <a:t>* Chế độ xã hội cộng sản chủ nghĩa</a:t>
            </a:r>
          </a:p>
        </p:txBody>
      </p:sp>
    </p:spTree>
    <p:extLst>
      <p:ext uri="{BB962C8B-B14F-4D97-AF65-F5344CB8AC3E}">
        <p14:creationId xmlns:p14="http://schemas.microsoft.com/office/powerpoint/2010/main" val="2872895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22" presetClass="entr" presetSubtype="4"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down)">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151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214874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82761" y="1"/>
            <a:ext cx="6961240" cy="1190884"/>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4</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DÂN CHỦ XÃ HỘI CHỦ NGHĨA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VÀ NHÀ NƯỚC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152400" y="1246201"/>
            <a:ext cx="2743200" cy="1112539"/>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DÂN CHỦ VÀ DÂN CHỦ XÃ HỘI CHỦ NGHĨA</a:t>
            </a:r>
          </a:p>
        </p:txBody>
      </p:sp>
      <p:sp>
        <p:nvSpPr>
          <p:cNvPr id="8" name="Rounded Rectangle 7"/>
          <p:cNvSpPr/>
          <p:nvPr/>
        </p:nvSpPr>
        <p:spPr>
          <a:xfrm>
            <a:off x="152400" y="2418755"/>
            <a:ext cx="2743200" cy="88987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a:t>
            </a:r>
            <a:r>
              <a:rPr lang="vi-VN" sz="2000" b="1">
                <a:solidFill>
                  <a:schemeClr val="bg1"/>
                </a:solidFill>
                <a:latin typeface="Times New Roman" panose="02020603050405020304" pitchFamily="18" charset="0"/>
                <a:cs typeface="Times New Roman" panose="02020603050405020304" pitchFamily="18" charset="0"/>
              </a:rPr>
              <a:t>I. NHÀ NƯỚC XÃ HỘI CHỦ NGHĨA</a:t>
            </a:r>
          </a:p>
        </p:txBody>
      </p:sp>
      <p:sp>
        <p:nvSpPr>
          <p:cNvPr id="9" name="Rounded Rectangle 8"/>
          <p:cNvSpPr/>
          <p:nvPr/>
        </p:nvSpPr>
        <p:spPr>
          <a:xfrm>
            <a:off x="3338959" y="2081834"/>
            <a:ext cx="5715000" cy="67967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Sự ra đời, bản chất, chức năng của nhà nước xã hội chủ nghĩa</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3314700" y="2823810"/>
            <a:ext cx="5715000" cy="6378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Mối quan hệ giữa dân chủ xã hội chủ nghĩa và nhà nước xã hội chủ nghĩa	</a:t>
            </a:r>
          </a:p>
        </p:txBody>
      </p:sp>
      <p:sp>
        <p:nvSpPr>
          <p:cNvPr id="12" name="Rounded Rectangle 11"/>
          <p:cNvSpPr/>
          <p:nvPr/>
        </p:nvSpPr>
        <p:spPr>
          <a:xfrm>
            <a:off x="3314700" y="1189853"/>
            <a:ext cx="5715000" cy="4474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spc="-50">
                <a:solidFill>
                  <a:schemeClr val="bg1"/>
                </a:solidFill>
                <a:latin typeface="Times New Roman" panose="02020603050405020304" pitchFamily="18" charset="0"/>
                <a:cs typeface="Times New Roman" panose="02020603050405020304" pitchFamily="18" charset="0"/>
              </a:rPr>
              <a:t>1. </a:t>
            </a:r>
            <a:r>
              <a:rPr lang="en-US" sz="2300" b="1" i="1" spc="-50">
                <a:latin typeface="Times New Roman" panose="02020603050405020304" pitchFamily="18" charset="0"/>
                <a:cs typeface="Times New Roman" panose="02020603050405020304" pitchFamily="18" charset="0"/>
              </a:rPr>
              <a:t>Dân chủ và sự ra đời, phát triển của dân chủ</a:t>
            </a:r>
            <a:endParaRPr lang="en-US" sz="2300" spc="-50">
              <a:latin typeface="Times New Roman" panose="02020603050405020304" pitchFamily="18" charset="0"/>
              <a:cs typeface="Times New Roman" panose="02020603050405020304" pitchFamily="18" charset="0"/>
            </a:endParaRPr>
          </a:p>
        </p:txBody>
      </p:sp>
      <p:sp>
        <p:nvSpPr>
          <p:cNvPr id="13" name="Rounded Rectangle 12"/>
          <p:cNvSpPr/>
          <p:nvPr/>
        </p:nvSpPr>
        <p:spPr>
          <a:xfrm>
            <a:off x="3358009" y="1686683"/>
            <a:ext cx="5715000" cy="36632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Dân chủ xã hội chủ nghĩa </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14" name="Straight Arrow Connector 13"/>
          <p:cNvCxnSpPr>
            <a:stCxn id="6" idx="3"/>
            <a:endCxn id="12" idx="1"/>
          </p:cNvCxnSpPr>
          <p:nvPr/>
        </p:nvCxnSpPr>
        <p:spPr>
          <a:xfrm flipV="1">
            <a:off x="2895600" y="1413561"/>
            <a:ext cx="419100" cy="3889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6" idx="3"/>
            <a:endCxn id="13" idx="1"/>
          </p:cNvCxnSpPr>
          <p:nvPr/>
        </p:nvCxnSpPr>
        <p:spPr>
          <a:xfrm>
            <a:off x="2895600" y="1802471"/>
            <a:ext cx="462409" cy="6737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8" idx="3"/>
            <a:endCxn id="9" idx="1"/>
          </p:cNvCxnSpPr>
          <p:nvPr/>
        </p:nvCxnSpPr>
        <p:spPr>
          <a:xfrm flipV="1">
            <a:off x="2895600" y="2421673"/>
            <a:ext cx="443359" cy="4420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8" idx="3"/>
            <a:endCxn id="10" idx="1"/>
          </p:cNvCxnSpPr>
          <p:nvPr/>
        </p:nvCxnSpPr>
        <p:spPr>
          <a:xfrm>
            <a:off x="2895600" y="2863692"/>
            <a:ext cx="419100" cy="2790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138559" y="4289737"/>
            <a:ext cx="2743200" cy="2130707"/>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II</a:t>
            </a:r>
            <a:r>
              <a:rPr lang="vi-VN" sz="2000" b="1">
                <a:solidFill>
                  <a:schemeClr val="bg1"/>
                </a:solidFill>
                <a:latin typeface="Times New Roman" panose="02020603050405020304" pitchFamily="18" charset="0"/>
                <a:cs typeface="Times New Roman" panose="02020603050405020304" pitchFamily="18" charset="0"/>
              </a:rPr>
              <a:t>I. DÂN CHỦ XÃ HỘI CHỦ NGHĨA VÀ NHÀ NƯỚC PHÁP QUYỀN XÃ HỘI CHỦ NGHĨA Ở VIỆT NAM </a:t>
            </a:r>
          </a:p>
        </p:txBody>
      </p:sp>
      <p:sp>
        <p:nvSpPr>
          <p:cNvPr id="21" name="Rounded Rectangle 20"/>
          <p:cNvSpPr/>
          <p:nvPr/>
        </p:nvSpPr>
        <p:spPr>
          <a:xfrm>
            <a:off x="3358009" y="3520698"/>
            <a:ext cx="5715000" cy="3733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Dân chủ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3338959" y="3932676"/>
            <a:ext cx="5715000" cy="65466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Nhà nước pháp quyền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3351659" y="4634889"/>
            <a:ext cx="5715000" cy="101267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3. </a:t>
            </a:r>
            <a:r>
              <a:rPr lang="en-US" sz="2300" b="1" i="1">
                <a:latin typeface="Times New Roman" panose="02020603050405020304" pitchFamily="18" charset="0"/>
                <a:cs typeface="Times New Roman" panose="02020603050405020304" pitchFamily="18" charset="0"/>
              </a:rPr>
              <a:t>Phát huy dân chủ xã hội chủ nghĩa, xây dựng Nhà nước pháp quyền xã hội chủ nghĩa ở Việt Nam hiện nay</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20" idx="3"/>
            <a:endCxn id="21" idx="1"/>
          </p:cNvCxnSpPr>
          <p:nvPr/>
        </p:nvCxnSpPr>
        <p:spPr>
          <a:xfrm flipV="1">
            <a:off x="2881759" y="3707373"/>
            <a:ext cx="476250" cy="164771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20" idx="3"/>
            <a:endCxn id="22" idx="1"/>
          </p:cNvCxnSpPr>
          <p:nvPr/>
        </p:nvCxnSpPr>
        <p:spPr>
          <a:xfrm flipV="1">
            <a:off x="2881759" y="4260009"/>
            <a:ext cx="457200" cy="109508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20" idx="3"/>
            <a:endCxn id="23" idx="1"/>
          </p:cNvCxnSpPr>
          <p:nvPr/>
        </p:nvCxnSpPr>
        <p:spPr>
          <a:xfrm flipV="1">
            <a:off x="2881759" y="5141225"/>
            <a:ext cx="469900" cy="2138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0" name="Rounded Rectangle 29"/>
          <p:cNvSpPr/>
          <p:nvPr/>
        </p:nvSpPr>
        <p:spPr>
          <a:xfrm>
            <a:off x="3347883" y="5699511"/>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en-US" sz="2300" b="1" i="1" kern="0">
                <a:solidFill>
                  <a:schemeClr val="bg1"/>
                </a:solidFill>
                <a:latin typeface="Times New Roman" panose="02020603050405020304" pitchFamily="18" charset="0"/>
                <a:cs typeface="Times New Roman" panose="02020603050405020304" pitchFamily="18" charset="0"/>
              </a:rPr>
              <a:t>4</a:t>
            </a:r>
            <a:r>
              <a:rPr lang="vi-VN" sz="2300" b="1" i="1" kern="0">
                <a:solidFill>
                  <a:schemeClr val="bg1"/>
                </a:solidFill>
                <a:latin typeface="Times New Roman" panose="02020603050405020304" pitchFamily="18" charset="0"/>
                <a:cs typeface="Times New Roman" panose="02020603050405020304" pitchFamily="18" charset="0"/>
              </a:rPr>
              <a:t>. </a:t>
            </a:r>
            <a:r>
              <a:rPr lang="vi-VN" sz="2300" b="1" i="1">
                <a:latin typeface="Times New Roman" panose="02020603050405020304" pitchFamily="18" charset="0"/>
                <a:cs typeface="Times New Roman" panose="02020603050405020304" pitchFamily="18" charset="0"/>
              </a:rPr>
              <a:t>Phòng, chống tham nhũng góp phần bảo vệ chế độ, xây dựng Nhà nước pháp quyền</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31" name="Rounded Rectangle 30"/>
          <p:cNvSpPr/>
          <p:nvPr/>
        </p:nvSpPr>
        <p:spPr>
          <a:xfrm>
            <a:off x="3355261" y="6324915"/>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5. Trách nhiệm của công dân trong phòng, chống tham nhũng</a:t>
            </a:r>
          </a:p>
        </p:txBody>
      </p:sp>
      <p:cxnSp>
        <p:nvCxnSpPr>
          <p:cNvPr id="33" name="Straight Arrow Connector 32"/>
          <p:cNvCxnSpPr>
            <a:stCxn id="20" idx="3"/>
            <a:endCxn id="30" idx="1"/>
          </p:cNvCxnSpPr>
          <p:nvPr/>
        </p:nvCxnSpPr>
        <p:spPr>
          <a:xfrm>
            <a:off x="2881759" y="5355091"/>
            <a:ext cx="466124" cy="6385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a:stCxn id="20" idx="3"/>
            <a:endCxn id="31" idx="1"/>
          </p:cNvCxnSpPr>
          <p:nvPr/>
        </p:nvCxnSpPr>
        <p:spPr>
          <a:xfrm>
            <a:off x="2881759" y="5355091"/>
            <a:ext cx="473502" cy="126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41705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arn(inVertical)">
                                      <p:cBhvr>
                                        <p:cTn id="51" dur="500"/>
                                        <p:tgtEl>
                                          <p:spTgt spid="1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arn(inVertical)">
                                      <p:cBhvr>
                                        <p:cTn id="59" dur="500"/>
                                        <p:tgtEl>
                                          <p:spTgt spid="24"/>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arn(inVertic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Vertical)">
                                      <p:cBhvr>
                                        <p:cTn id="67" dur="500"/>
                                        <p:tgtEl>
                                          <p:spTgt spid="2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arn(inVertic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inVertical)">
                                      <p:cBhvr>
                                        <p:cTn id="75" dur="500"/>
                                        <p:tgtEl>
                                          <p:spTgt spid="26"/>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barn(inVertical)">
                                      <p:cBhvr>
                                        <p:cTn id="78" dur="500"/>
                                        <p:tgtEl>
                                          <p:spTgt spid="2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barn(inVertical)">
                                      <p:cBhvr>
                                        <p:cTn id="81" dur="500"/>
                                        <p:tgtEl>
                                          <p:spTgt spid="30"/>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barn(inVertical)">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barn(inVertical)">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arn(inVertical)">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9" grpId="0" animBg="1"/>
      <p:bldP spid="10" grpId="0" animBg="1"/>
      <p:bldP spid="12" grpId="0" animBg="1"/>
      <p:bldP spid="13" grpId="0" animBg="1"/>
      <p:bldP spid="20" grpId="0" animBg="1"/>
      <p:bldP spid="21" grpId="0" animBg="1"/>
      <p:bldP spid="22" grpId="0" animBg="1"/>
      <p:bldP spid="23" grpId="0"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82761" y="0"/>
            <a:ext cx="6961240" cy="1199569"/>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4</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DÂN CHỦ XÃ HỘI CHỦ NGHĨA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VÀ NHÀ NƯỚC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19" name="Rounded Rectangle 18"/>
          <p:cNvSpPr/>
          <p:nvPr/>
        </p:nvSpPr>
        <p:spPr>
          <a:xfrm>
            <a:off x="15231" y="2211662"/>
            <a:ext cx="8159750" cy="69394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800" b="1" i="1" kern="0">
                <a:solidFill>
                  <a:schemeClr val="bg1"/>
                </a:solidFill>
                <a:latin typeface="Times New Roman" panose="02020603050405020304" pitchFamily="18" charset="0"/>
                <a:cs typeface="Times New Roman" panose="02020603050405020304" pitchFamily="18" charset="0"/>
              </a:rPr>
              <a:t>1. </a:t>
            </a:r>
            <a:r>
              <a:rPr lang="en-US" sz="2800" b="1" i="1">
                <a:latin typeface="Times New Roman" panose="02020603050405020304" pitchFamily="18" charset="0"/>
                <a:cs typeface="Times New Roman" panose="02020603050405020304" pitchFamily="18" charset="0"/>
              </a:rPr>
              <a:t>Dân chủ và sự ra đời, phát triển của dân chủ</a:t>
            </a:r>
            <a:endParaRPr lang="en-US" sz="2800">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57689" y="4515192"/>
            <a:ext cx="8159750" cy="63384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800" b="1" i="1" kern="0">
                <a:solidFill>
                  <a:schemeClr val="bg1"/>
                </a:solidFill>
                <a:latin typeface="Times New Roman" panose="02020603050405020304" pitchFamily="18" charset="0"/>
                <a:cs typeface="Times New Roman" panose="02020603050405020304" pitchFamily="18" charset="0"/>
              </a:rPr>
              <a:t>2. </a:t>
            </a:r>
            <a:r>
              <a:rPr lang="en-US" sz="2800" b="1" i="1">
                <a:latin typeface="Times New Roman" panose="02020603050405020304" pitchFamily="18" charset="0"/>
                <a:cs typeface="Times New Roman" panose="02020603050405020304" pitchFamily="18" charset="0"/>
              </a:rPr>
              <a:t>Dân chủ xã hội chủ nghĩa </a:t>
            </a: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337806" y="2991648"/>
            <a:ext cx="6835636" cy="616559"/>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a:solidFill>
                    <a:srgbClr val="002060"/>
                  </a:solidFill>
                  <a:latin typeface="Times New Roman" panose="02020603050405020304" pitchFamily="18" charset="0"/>
                  <a:cs typeface="Times New Roman" panose="02020603050405020304" pitchFamily="18" charset="0"/>
                </a:rPr>
                <a:t>Quan niệm về dân chủ</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grpSp>
        <p:nvGrpSpPr>
          <p:cNvPr id="24" name="Group 23"/>
          <p:cNvGrpSpPr/>
          <p:nvPr/>
        </p:nvGrpSpPr>
        <p:grpSpPr>
          <a:xfrm>
            <a:off x="335951" y="3642470"/>
            <a:ext cx="6880927" cy="659743"/>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kern="1200">
                  <a:solidFill>
                    <a:srgbClr val="002060"/>
                  </a:solidFill>
                  <a:latin typeface="Times New Roman" panose="02020603050405020304" pitchFamily="18" charset="0"/>
                  <a:cs typeface="Times New Roman" panose="02020603050405020304" pitchFamily="18" charset="0"/>
                </a:rPr>
                <a:t>1.2. </a:t>
              </a:r>
              <a:r>
                <a:rPr lang="en-US" sz="2800" b="1" i="1">
                  <a:solidFill>
                    <a:srgbClr val="002060"/>
                  </a:solidFill>
                  <a:latin typeface="Times New Roman" panose="02020603050405020304" pitchFamily="18" charset="0"/>
                  <a:cs typeface="Times New Roman" panose="02020603050405020304" pitchFamily="18" charset="0"/>
                </a:rPr>
                <a:t>Sự ra đời, phát triển của dân chủ</a:t>
              </a:r>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27" name="Group 26"/>
          <p:cNvGrpSpPr/>
          <p:nvPr/>
        </p:nvGrpSpPr>
        <p:grpSpPr>
          <a:xfrm>
            <a:off x="387350" y="5320477"/>
            <a:ext cx="8756650" cy="703745"/>
            <a:chOff x="212477" y="406442"/>
            <a:chExt cx="5840730" cy="797040"/>
          </a:xfrm>
        </p:grpSpPr>
        <p:sp>
          <p:nvSpPr>
            <p:cNvPr id="28" name="Rounded Rectangle 27"/>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sz="2800" b="1" i="1">
                  <a:solidFill>
                    <a:srgbClr val="002060"/>
                  </a:solidFill>
                  <a:latin typeface="Times New Roman" panose="02020603050405020304" pitchFamily="18" charset="0"/>
                  <a:cs typeface="Times New Roman" panose="02020603050405020304" pitchFamily="18" charset="0"/>
                </a:rPr>
                <a:t>2.1. </a:t>
              </a:r>
              <a:r>
                <a:rPr lang="en-US" sz="2800" b="1" i="1">
                  <a:solidFill>
                    <a:srgbClr val="002060"/>
                  </a:solidFill>
                  <a:latin typeface="Times New Roman" panose="02020603050405020304" pitchFamily="18" charset="0"/>
                  <a:cs typeface="Times New Roman" panose="02020603050405020304" pitchFamily="18" charset="0"/>
                </a:rPr>
                <a:t>Quá trình ra đời của nền dân chủ xã hội chủ nghĩa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a:off x="413306" y="6135447"/>
            <a:ext cx="8730694" cy="703745"/>
            <a:chOff x="111148" y="1617509"/>
            <a:chExt cx="6649850" cy="797040"/>
          </a:xfrm>
        </p:grpSpPr>
        <p:sp>
          <p:nvSpPr>
            <p:cNvPr id="31" name="Rounded Rectangle 30"/>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Bản chất của nền dân chủ xã hội chủ nghĩa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47" name="Title 1"/>
          <p:cNvSpPr txBox="1">
            <a:spLocks/>
          </p:cNvSpPr>
          <p:nvPr/>
        </p:nvSpPr>
        <p:spPr>
          <a:xfrm>
            <a:off x="48617" y="1428278"/>
            <a:ext cx="9031347" cy="711374"/>
          </a:xfrm>
          <a:prstGeom prst="rect">
            <a:avLst/>
          </a:prstGeom>
          <a:solidFill>
            <a:schemeClr val="accent1">
              <a:lumMod val="7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defRPr/>
            </a:pPr>
            <a:br>
              <a:rPr lang="en-US" sz="2400" b="1">
                <a:solidFill>
                  <a:schemeClr val="bg1"/>
                </a:solidFill>
                <a:cs typeface="Times New Roman" pitchFamily="18" charset="0"/>
              </a:rPr>
            </a:br>
            <a:r>
              <a:rPr lang="vi-VN" sz="2400" b="1">
                <a:solidFill>
                  <a:schemeClr val="bg1"/>
                </a:solidFill>
                <a:cs typeface="Times New Roman" pitchFamily="18" charset="0"/>
              </a:rPr>
              <a:t>I. </a:t>
            </a:r>
            <a:r>
              <a:rPr lang="en-US" sz="2400" b="1">
                <a:solidFill>
                  <a:schemeClr val="bg1"/>
                </a:solidFill>
                <a:latin typeface="Times New Roman" panose="02020603050405020304" pitchFamily="18" charset="0"/>
                <a:cs typeface="Times New Roman" panose="02020603050405020304" pitchFamily="18" charset="0"/>
              </a:rPr>
              <a:t>DÂN CHỦ VÀ DÂN CHỦ XÃ HỘI CHỦ NGHĨA</a:t>
            </a:r>
            <a:br>
              <a:rPr lang="en-US" sz="2400" b="1">
                <a:solidFill>
                  <a:schemeClr val="bg1"/>
                </a:solidFill>
                <a:latin typeface="Times New Roman" panose="02020603050405020304" pitchFamily="18" charset="0"/>
                <a:cs typeface="Times New Roman" panose="02020603050405020304" pitchFamily="18" charset="0"/>
              </a:rPr>
            </a:br>
            <a:endParaRPr lang="vi-VN" sz="2400" b="1">
              <a:solidFill>
                <a:schemeClr val="bg1"/>
              </a:solidFill>
              <a:cs typeface="Times New Roman" pitchFamily="18" charset="0"/>
            </a:endParaRPr>
          </a:p>
        </p:txBody>
      </p:sp>
    </p:spTree>
    <p:extLst>
      <p:ext uri="{BB962C8B-B14F-4D97-AF65-F5344CB8AC3E}">
        <p14:creationId xmlns:p14="http://schemas.microsoft.com/office/powerpoint/2010/main" val="74182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barn(inVertical)">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1000"/>
                                        <p:tgtEl>
                                          <p:spTgt spid="20"/>
                                        </p:tgtEl>
                                      </p:cBhvr>
                                    </p:animEffect>
                                    <p:anim calcmode="lin" valueType="num">
                                      <p:cBhvr>
                                        <p:cTn id="25" dur="1000" fill="hold"/>
                                        <p:tgtEl>
                                          <p:spTgt spid="20"/>
                                        </p:tgtEl>
                                        <p:attrNameLst>
                                          <p:attrName>ppt_x</p:attrName>
                                        </p:attrNameLst>
                                      </p:cBhvr>
                                      <p:tavLst>
                                        <p:tav tm="0">
                                          <p:val>
                                            <p:strVal val="#ppt_x"/>
                                          </p:val>
                                        </p:tav>
                                        <p:tav tm="100000">
                                          <p:val>
                                            <p:strVal val="#ppt_x"/>
                                          </p:val>
                                        </p:tav>
                                      </p:tavLst>
                                    </p:anim>
                                    <p:anim calcmode="lin" valueType="num">
                                      <p:cBhvr>
                                        <p:cTn id="2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1000"/>
                                        <p:tgtEl>
                                          <p:spTgt spid="21"/>
                                        </p:tgtEl>
                                      </p:cBhvr>
                                    </p:animEffect>
                                    <p:anim calcmode="lin" valueType="num">
                                      <p:cBhvr>
                                        <p:cTn id="32" dur="1000" fill="hold"/>
                                        <p:tgtEl>
                                          <p:spTgt spid="21"/>
                                        </p:tgtEl>
                                        <p:attrNameLst>
                                          <p:attrName>ppt_x</p:attrName>
                                        </p:attrNameLst>
                                      </p:cBhvr>
                                      <p:tavLst>
                                        <p:tav tm="0">
                                          <p:val>
                                            <p:strVal val="#ppt_x"/>
                                          </p:val>
                                        </p:tav>
                                        <p:tav tm="100000">
                                          <p:val>
                                            <p:strVal val="#ppt_x"/>
                                          </p:val>
                                        </p:tav>
                                      </p:tavLst>
                                    </p:anim>
                                    <p:anim calcmode="lin" valueType="num">
                                      <p:cBhvr>
                                        <p:cTn id="3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1000"/>
                                        <p:tgtEl>
                                          <p:spTgt spid="24"/>
                                        </p:tgtEl>
                                      </p:cBhvr>
                                    </p:animEffect>
                                    <p:anim calcmode="lin" valueType="num">
                                      <p:cBhvr>
                                        <p:cTn id="39" dur="1000" fill="hold"/>
                                        <p:tgtEl>
                                          <p:spTgt spid="24"/>
                                        </p:tgtEl>
                                        <p:attrNameLst>
                                          <p:attrName>ppt_x</p:attrName>
                                        </p:attrNameLst>
                                      </p:cBhvr>
                                      <p:tavLst>
                                        <p:tav tm="0">
                                          <p:val>
                                            <p:strVal val="#ppt_x"/>
                                          </p:val>
                                        </p:tav>
                                        <p:tav tm="100000">
                                          <p:val>
                                            <p:strVal val="#ppt_x"/>
                                          </p:val>
                                        </p:tav>
                                      </p:tavLst>
                                    </p:anim>
                                    <p:anim calcmode="lin" valueType="num">
                                      <p:cBhvr>
                                        <p:cTn id="4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1000"/>
                                        <p:tgtEl>
                                          <p:spTgt spid="27"/>
                                        </p:tgtEl>
                                      </p:cBhvr>
                                    </p:animEffect>
                                    <p:anim calcmode="lin" valueType="num">
                                      <p:cBhvr>
                                        <p:cTn id="46" dur="1000" fill="hold"/>
                                        <p:tgtEl>
                                          <p:spTgt spid="27"/>
                                        </p:tgtEl>
                                        <p:attrNameLst>
                                          <p:attrName>ppt_x</p:attrName>
                                        </p:attrNameLst>
                                      </p:cBhvr>
                                      <p:tavLst>
                                        <p:tav tm="0">
                                          <p:val>
                                            <p:strVal val="#ppt_x"/>
                                          </p:val>
                                        </p:tav>
                                        <p:tav tm="100000">
                                          <p:val>
                                            <p:strVal val="#ppt_x"/>
                                          </p:val>
                                        </p:tav>
                                      </p:tavLst>
                                    </p:anim>
                                    <p:anim calcmode="lin" valueType="num">
                                      <p:cBhvr>
                                        <p:cTn id="47"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265" y="12526"/>
            <a:ext cx="6990736" cy="798845"/>
          </a:xfrm>
          <a:solidFill>
            <a:schemeClr val="accent1">
              <a:lumMod val="75000"/>
            </a:schemeClr>
          </a:solidFill>
        </p:spPr>
        <p:txBody>
          <a:bodyPr>
            <a:normAutofit fontScale="90000"/>
          </a:bodyPr>
          <a:lstStyle/>
          <a:p>
            <a:pPr>
              <a:spcBef>
                <a:spcPts val="0"/>
              </a:spcBef>
              <a:defRPr/>
            </a:pPr>
            <a:br>
              <a:rPr lang="en-US" sz="2800" b="1">
                <a:solidFill>
                  <a:schemeClr val="bg1"/>
                </a:solidFill>
                <a:cs typeface="Times New Roman" pitchFamily="18" charset="0"/>
              </a:rPr>
            </a:br>
            <a:r>
              <a:rPr lang="vi-VN" sz="2800" b="1">
                <a:solidFill>
                  <a:schemeClr val="bg1"/>
                </a:solidFill>
                <a:cs typeface="Times New Roman" pitchFamily="18" charset="0"/>
              </a:rPr>
              <a:t>I. </a:t>
            </a:r>
            <a:r>
              <a:rPr lang="en-US" sz="2800" b="1">
                <a:solidFill>
                  <a:schemeClr val="bg1"/>
                </a:solidFill>
                <a:latin typeface="Times New Roman" panose="02020603050405020304" pitchFamily="18" charset="0"/>
                <a:cs typeface="Times New Roman" panose="02020603050405020304" pitchFamily="18" charset="0"/>
              </a:rPr>
              <a:t>DÂN CHỦ VÀ </a:t>
            </a:r>
            <a:br>
              <a:rPr lang="en-US" sz="2800" b="1">
                <a:solidFill>
                  <a:schemeClr val="bg1"/>
                </a:solidFill>
                <a:latin typeface="Times New Roman" panose="02020603050405020304" pitchFamily="18" charset="0"/>
                <a:cs typeface="Times New Roman" panose="02020603050405020304" pitchFamily="18" charset="0"/>
              </a:rPr>
            </a:br>
            <a:r>
              <a:rPr lang="en-US" sz="2800" b="1">
                <a:solidFill>
                  <a:schemeClr val="bg1"/>
                </a:solidFill>
                <a:latin typeface="Times New Roman" panose="02020603050405020304" pitchFamily="18" charset="0"/>
                <a:cs typeface="Times New Roman" panose="02020603050405020304" pitchFamily="18" charset="0"/>
              </a:rPr>
              <a:t>DÂN CHỦ XÃ HỘI CHỦ NGHĨA</a:t>
            </a:r>
            <a:br>
              <a:rPr lang="en-US" sz="2800" b="1">
                <a:solidFill>
                  <a:schemeClr val="bg1"/>
                </a:solidFill>
                <a:latin typeface="Times New Roman" panose="02020603050405020304" pitchFamily="18" charset="0"/>
                <a:cs typeface="Times New Roman" panose="02020603050405020304" pitchFamily="18" charset="0"/>
              </a:rPr>
            </a:br>
            <a:endParaRPr lang="vi-VN" sz="2800" b="1">
              <a:solidFill>
                <a:schemeClr val="bg1"/>
              </a:solidFill>
              <a:cs typeface="Times New Roman" pitchFamily="18" charset="0"/>
            </a:endParaRPr>
          </a:p>
        </p:txBody>
      </p:sp>
      <p:sp>
        <p:nvSpPr>
          <p:cNvPr id="7" name="Rounded Rectangle 6"/>
          <p:cNvSpPr/>
          <p:nvPr/>
        </p:nvSpPr>
        <p:spPr>
          <a:xfrm>
            <a:off x="101243" y="870364"/>
            <a:ext cx="8159750" cy="62717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800" b="1" i="1" kern="0">
                <a:solidFill>
                  <a:schemeClr val="bg1"/>
                </a:solidFill>
                <a:latin typeface="Times New Roman" panose="02020603050405020304" pitchFamily="18" charset="0"/>
                <a:cs typeface="Times New Roman" panose="02020603050405020304" pitchFamily="18" charset="0"/>
              </a:rPr>
              <a:t>1. </a:t>
            </a:r>
            <a:r>
              <a:rPr lang="en-US" sz="2800" b="1" i="1">
                <a:latin typeface="Times New Roman" panose="02020603050405020304" pitchFamily="18" charset="0"/>
                <a:cs typeface="Times New Roman" panose="02020603050405020304" pitchFamily="18" charset="0"/>
              </a:rPr>
              <a:t>Dân chủ và sự ra đời, phát triển của dân chủ</a:t>
            </a:r>
            <a:endParaRPr lang="en-US" sz="2800">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54790" y="1583326"/>
            <a:ext cx="6835636" cy="616559"/>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a:solidFill>
                    <a:srgbClr val="002060"/>
                  </a:solidFill>
                  <a:latin typeface="Times New Roman" panose="02020603050405020304" pitchFamily="18" charset="0"/>
                  <a:cs typeface="Times New Roman" panose="02020603050405020304" pitchFamily="18" charset="0"/>
                </a:rPr>
                <a:t>Quan niệm về dân chủ</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18" name="Text Box 2"/>
          <p:cNvSpPr txBox="1">
            <a:spLocks noChangeArrowheads="1"/>
          </p:cNvSpPr>
          <p:nvPr/>
        </p:nvSpPr>
        <p:spPr bwMode="auto">
          <a:xfrm>
            <a:off x="2022110" y="4571400"/>
            <a:ext cx="4041775" cy="5238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sz="2800">
                <a:solidFill>
                  <a:srgbClr val="7030A0"/>
                </a:solidFill>
                <a:latin typeface="Times New Roman" panose="02020603050405020304" pitchFamily="18" charset="0"/>
                <a:cs typeface="Times New Roman" panose="02020603050405020304" pitchFamily="18" charset="0"/>
              </a:rPr>
              <a:t>Dân chủ = </a:t>
            </a:r>
            <a:r>
              <a:rPr lang="en-US" altLang="en-US" sz="2800">
                <a:solidFill>
                  <a:srgbClr val="FF0000"/>
                </a:solidFill>
                <a:latin typeface="Times New Roman" panose="02020603050405020304" pitchFamily="18" charset="0"/>
                <a:cs typeface="Times New Roman" panose="02020603050405020304" pitchFamily="18" charset="0"/>
              </a:rPr>
              <a:t>Demos</a:t>
            </a:r>
            <a:r>
              <a:rPr lang="en-US" altLang="en-US" sz="2800">
                <a:solidFill>
                  <a:srgbClr val="7030A0"/>
                </a:solidFill>
                <a:latin typeface="Times New Roman" panose="02020603050405020304" pitchFamily="18" charset="0"/>
                <a:cs typeface="Times New Roman" panose="02020603050405020304" pitchFamily="18" charset="0"/>
              </a:rPr>
              <a:t> </a:t>
            </a:r>
            <a:r>
              <a:rPr lang="en-US" altLang="en-US" sz="2800">
                <a:solidFill>
                  <a:schemeClr val="accent1">
                    <a:lumMod val="75000"/>
                  </a:schemeClr>
                </a:solidFill>
                <a:latin typeface="Times New Roman" panose="02020603050405020304" pitchFamily="18" charset="0"/>
                <a:cs typeface="Times New Roman" panose="02020603050405020304" pitchFamily="18" charset="0"/>
              </a:rPr>
              <a:t>Kratos</a:t>
            </a:r>
          </a:p>
        </p:txBody>
      </p:sp>
      <p:sp>
        <p:nvSpPr>
          <p:cNvPr id="20" name="Line 4"/>
          <p:cNvSpPr>
            <a:spLocks noChangeShapeType="1"/>
          </p:cNvSpPr>
          <p:nvPr/>
        </p:nvSpPr>
        <p:spPr bwMode="auto">
          <a:xfrm>
            <a:off x="4182698" y="4982307"/>
            <a:ext cx="0" cy="457200"/>
          </a:xfrm>
          <a:prstGeom prst="line">
            <a:avLst/>
          </a:prstGeom>
          <a:noFill/>
          <a:ln w="34925">
            <a:solidFill>
              <a:schemeClr val="accent1">
                <a:shade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 name="Text Box 5"/>
          <p:cNvSpPr txBox="1">
            <a:spLocks noChangeArrowheads="1"/>
          </p:cNvSpPr>
          <p:nvPr/>
        </p:nvSpPr>
        <p:spPr bwMode="auto">
          <a:xfrm>
            <a:off x="3195273" y="5439507"/>
            <a:ext cx="1695450" cy="5238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sz="2800">
                <a:solidFill>
                  <a:srgbClr val="FF0000"/>
                </a:solidFill>
                <a:latin typeface="Times New Roman" panose="02020603050405020304" pitchFamily="18" charset="0"/>
                <a:cs typeface="Times New Roman" panose="02020603050405020304" pitchFamily="18" charset="0"/>
              </a:rPr>
              <a:t>Nhân dân</a:t>
            </a:r>
          </a:p>
        </p:txBody>
      </p:sp>
      <p:sp>
        <p:nvSpPr>
          <p:cNvPr id="28" name="Line 6"/>
          <p:cNvSpPr>
            <a:spLocks noChangeShapeType="1"/>
          </p:cNvSpPr>
          <p:nvPr/>
        </p:nvSpPr>
        <p:spPr bwMode="auto">
          <a:xfrm>
            <a:off x="5398723" y="5009295"/>
            <a:ext cx="0" cy="457200"/>
          </a:xfrm>
          <a:prstGeom prst="line">
            <a:avLst/>
          </a:prstGeom>
          <a:noFill/>
          <a:ln w="34925">
            <a:solidFill>
              <a:schemeClr val="accent1">
                <a:shade val="50000"/>
              </a:schemeClr>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Text Box 7"/>
          <p:cNvSpPr txBox="1">
            <a:spLocks noChangeArrowheads="1"/>
          </p:cNvSpPr>
          <p:nvPr/>
        </p:nvSpPr>
        <p:spPr bwMode="auto">
          <a:xfrm>
            <a:off x="4871673" y="5439507"/>
            <a:ext cx="1765300" cy="523875"/>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sz="2800">
                <a:solidFill>
                  <a:schemeClr val="accent1">
                    <a:lumMod val="75000"/>
                  </a:schemeClr>
                </a:solidFill>
                <a:latin typeface="Times New Roman" panose="02020603050405020304" pitchFamily="18" charset="0"/>
                <a:cs typeface="Times New Roman" panose="02020603050405020304" pitchFamily="18" charset="0"/>
              </a:rPr>
              <a:t>Quyền lực</a:t>
            </a:r>
          </a:p>
        </p:txBody>
      </p:sp>
      <p:sp>
        <p:nvSpPr>
          <p:cNvPr id="39" name="Rounded Rectangle 38">
            <a:extLst>
              <a:ext uri="{FF2B5EF4-FFF2-40B4-BE49-F238E27FC236}">
                <a16:creationId xmlns:a16="http://schemas.microsoft.com/office/drawing/2014/main" id="{083D889A-732F-B34C-B40F-C18B4DE66456}"/>
              </a:ext>
            </a:extLst>
          </p:cNvPr>
          <p:cNvSpPr/>
          <p:nvPr/>
        </p:nvSpPr>
        <p:spPr>
          <a:xfrm>
            <a:off x="585732" y="2622225"/>
            <a:ext cx="8101068" cy="97816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5000"/>
              </a:spcBef>
            </a:pPr>
            <a:r>
              <a:rPr lang="en-US" altLang="en-US" sz="2800" b="1" i="1">
                <a:solidFill>
                  <a:srgbClr val="FF0000"/>
                </a:solidFill>
                <a:latin typeface="Tw Cen MT" panose="020B0602020104020603" pitchFamily="34" charset="0"/>
              </a:rPr>
              <a:t>* </a:t>
            </a:r>
            <a:r>
              <a:rPr lang="en-US" altLang="en-US" sz="2800" b="1" i="1">
                <a:solidFill>
                  <a:srgbClr val="FF0000"/>
                </a:solidFill>
                <a:latin typeface="Times New Roman" panose="02020603050405020304" pitchFamily="18" charset="0"/>
                <a:cs typeface="Times New Roman" panose="02020603050405020304" pitchFamily="18" charset="0"/>
              </a:rPr>
              <a:t>Nghĩa gốc</a:t>
            </a:r>
            <a:r>
              <a:rPr lang="en-US" altLang="en-US" sz="2800" b="1">
                <a:solidFill>
                  <a:srgbClr val="FF0000"/>
                </a:solidFill>
                <a:latin typeface="Times New Roman" panose="02020603050405020304" pitchFamily="18" charset="0"/>
                <a:cs typeface="Times New Roman" panose="02020603050405020304" pitchFamily="18" charset="0"/>
              </a:rPr>
              <a:t>: </a:t>
            </a:r>
            <a:r>
              <a:rPr lang="en-US" altLang="en-US" sz="2800" b="1">
                <a:solidFill>
                  <a:srgbClr val="002060"/>
                </a:solidFill>
                <a:latin typeface="Times New Roman" panose="02020603050405020304" pitchFamily="18" charset="0"/>
                <a:cs typeface="Times New Roman" panose="02020603050405020304" pitchFamily="18" charset="0"/>
              </a:rPr>
              <a:t>Dân chủ là quyền lực của </a:t>
            </a:r>
            <a:r>
              <a:rPr lang="en-US" altLang="en-US" sz="2800" b="1">
                <a:solidFill>
                  <a:srgbClr val="FF0000"/>
                </a:solidFill>
                <a:latin typeface="Times New Roman" panose="02020603050405020304" pitchFamily="18" charset="0"/>
                <a:cs typeface="Times New Roman" panose="02020603050405020304" pitchFamily="18" charset="0"/>
              </a:rPr>
              <a:t>nhân dân,</a:t>
            </a:r>
            <a:r>
              <a:rPr lang="en-US" altLang="en-US" sz="2800" b="1">
                <a:latin typeface="Times New Roman" panose="02020603050405020304" pitchFamily="18" charset="0"/>
                <a:cs typeface="Times New Roman" panose="02020603050405020304" pitchFamily="18" charset="0"/>
              </a:rPr>
              <a:t> </a:t>
            </a:r>
            <a:r>
              <a:rPr lang="en-US" altLang="en-US" sz="2800" b="1">
                <a:solidFill>
                  <a:srgbClr val="002060"/>
                </a:solidFill>
                <a:latin typeface="Times New Roman" panose="02020603050405020304" pitchFamily="18" charset="0"/>
                <a:cs typeface="Times New Roman" panose="02020603050405020304" pitchFamily="18" charset="0"/>
              </a:rPr>
              <a:t>thuộc về </a:t>
            </a:r>
            <a:r>
              <a:rPr lang="en-US" altLang="en-US" sz="2800" b="1">
                <a:solidFill>
                  <a:srgbClr val="FF0000"/>
                </a:solidFill>
                <a:latin typeface="Times New Roman" panose="02020603050405020304" pitchFamily="18" charset="0"/>
                <a:cs typeface="Times New Roman" panose="02020603050405020304" pitchFamily="18" charset="0"/>
              </a:rPr>
              <a:t>nhân dân</a:t>
            </a:r>
          </a:p>
        </p:txBody>
      </p:sp>
    </p:spTree>
    <p:extLst>
      <p:ext uri="{BB962C8B-B14F-4D97-AF65-F5344CB8AC3E}">
        <p14:creationId xmlns:p14="http://schemas.microsoft.com/office/powerpoint/2010/main" val="3897590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circle(in)">
                                      <p:cBhvr>
                                        <p:cTn id="21" dur="2000"/>
                                        <p:tgtEl>
                                          <p:spTgt spid="3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inVertic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arn(inVertical)">
                                      <p:cBhvr>
                                        <p:cTn id="31" dur="500"/>
                                        <p:tgtEl>
                                          <p:spTgt spid="20"/>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arn(inVertical)">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inVertical)">
                                      <p:cBhvr>
                                        <p:cTn id="39" dur="500"/>
                                        <p:tgtEl>
                                          <p:spTgt spid="2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barn(inVertical)">
                                      <p:cBhvr>
                                        <p:cTn id="4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animBg="1"/>
      <p:bldP spid="20" grpId="0" animBg="1"/>
      <p:bldP spid="27" grpId="0" animBg="1"/>
      <p:bldP spid="28" grpId="0" animBg="1"/>
      <p:bldP spid="29"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3265" y="12526"/>
            <a:ext cx="6990736" cy="798845"/>
          </a:xfrm>
          <a:solidFill>
            <a:schemeClr val="accent1">
              <a:lumMod val="75000"/>
            </a:schemeClr>
          </a:solidFill>
        </p:spPr>
        <p:txBody>
          <a:bodyPr>
            <a:normAutofit fontScale="90000"/>
          </a:bodyPr>
          <a:lstStyle/>
          <a:p>
            <a:pPr>
              <a:spcBef>
                <a:spcPts val="0"/>
              </a:spcBef>
              <a:defRPr/>
            </a:pPr>
            <a:br>
              <a:rPr lang="en-US" sz="2800" b="1">
                <a:solidFill>
                  <a:schemeClr val="bg1"/>
                </a:solidFill>
                <a:cs typeface="Times New Roman" pitchFamily="18" charset="0"/>
              </a:rPr>
            </a:br>
            <a:r>
              <a:rPr lang="vi-VN" sz="2800" b="1">
                <a:solidFill>
                  <a:schemeClr val="bg1"/>
                </a:solidFill>
                <a:cs typeface="Times New Roman" pitchFamily="18" charset="0"/>
              </a:rPr>
              <a:t>I. </a:t>
            </a:r>
            <a:r>
              <a:rPr lang="en-US" sz="2800" b="1">
                <a:solidFill>
                  <a:schemeClr val="bg1"/>
                </a:solidFill>
                <a:latin typeface="Times New Roman" panose="02020603050405020304" pitchFamily="18" charset="0"/>
                <a:cs typeface="Times New Roman" panose="02020603050405020304" pitchFamily="18" charset="0"/>
              </a:rPr>
              <a:t>DÂN CHỦ VÀ </a:t>
            </a:r>
            <a:br>
              <a:rPr lang="en-US" sz="2800" b="1">
                <a:solidFill>
                  <a:schemeClr val="bg1"/>
                </a:solidFill>
                <a:latin typeface="Times New Roman" panose="02020603050405020304" pitchFamily="18" charset="0"/>
                <a:cs typeface="Times New Roman" panose="02020603050405020304" pitchFamily="18" charset="0"/>
              </a:rPr>
            </a:br>
            <a:r>
              <a:rPr lang="en-US" sz="2800" b="1">
                <a:solidFill>
                  <a:schemeClr val="bg1"/>
                </a:solidFill>
                <a:latin typeface="Times New Roman" panose="02020603050405020304" pitchFamily="18" charset="0"/>
                <a:cs typeface="Times New Roman" panose="02020603050405020304" pitchFamily="18" charset="0"/>
              </a:rPr>
              <a:t>DÂN CHỦ XÃ HỘI CHỦ NGHĨA</a:t>
            </a:r>
            <a:br>
              <a:rPr lang="en-US" sz="2800" b="1">
                <a:solidFill>
                  <a:schemeClr val="bg1"/>
                </a:solidFill>
                <a:latin typeface="Times New Roman" panose="02020603050405020304" pitchFamily="18" charset="0"/>
                <a:cs typeface="Times New Roman" panose="02020603050405020304" pitchFamily="18" charset="0"/>
              </a:rPr>
            </a:br>
            <a:endParaRPr lang="vi-VN" sz="2800" b="1">
              <a:solidFill>
                <a:schemeClr val="bg1"/>
              </a:solidFill>
              <a:cs typeface="Times New Roman" pitchFamily="18" charset="0"/>
            </a:endParaRPr>
          </a:p>
        </p:txBody>
      </p:sp>
      <p:sp>
        <p:nvSpPr>
          <p:cNvPr id="7" name="Rounded Rectangle 6"/>
          <p:cNvSpPr/>
          <p:nvPr/>
        </p:nvSpPr>
        <p:spPr>
          <a:xfrm>
            <a:off x="101243" y="870364"/>
            <a:ext cx="8159750" cy="62717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800" b="1" i="1" kern="0">
                <a:solidFill>
                  <a:schemeClr val="bg1"/>
                </a:solidFill>
                <a:latin typeface="Times New Roman" panose="02020603050405020304" pitchFamily="18" charset="0"/>
                <a:cs typeface="Times New Roman" panose="02020603050405020304" pitchFamily="18" charset="0"/>
              </a:rPr>
              <a:t>1. </a:t>
            </a:r>
            <a:r>
              <a:rPr lang="en-US" sz="2800" b="1" i="1">
                <a:latin typeface="Times New Roman" panose="02020603050405020304" pitchFamily="18" charset="0"/>
                <a:cs typeface="Times New Roman" panose="02020603050405020304" pitchFamily="18" charset="0"/>
              </a:rPr>
              <a:t>Dân chủ và sự ra đời, phát triển của dân chủ</a:t>
            </a:r>
            <a:endParaRPr lang="en-US" sz="2800">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54790" y="1583326"/>
            <a:ext cx="6835636" cy="616559"/>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a:solidFill>
                    <a:srgbClr val="002060"/>
                  </a:solidFill>
                  <a:latin typeface="Times New Roman" panose="02020603050405020304" pitchFamily="18" charset="0"/>
                  <a:cs typeface="Times New Roman" panose="02020603050405020304" pitchFamily="18" charset="0"/>
                </a:rPr>
                <a:t>Quan niệm về dân chủ</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38" name="Rectangle 37"/>
          <p:cNvSpPr>
            <a:spLocks noChangeArrowheads="1"/>
          </p:cNvSpPr>
          <p:nvPr/>
        </p:nvSpPr>
        <p:spPr bwMode="auto">
          <a:xfrm>
            <a:off x="3049504" y="2526069"/>
            <a:ext cx="4178490" cy="609269"/>
          </a:xfrm>
          <a:prstGeom prst="rect">
            <a:avLst/>
          </a:prstGeom>
          <a:solidFill>
            <a:schemeClr val="accent6">
              <a:lumMod val="60000"/>
              <a:lumOff val="40000"/>
            </a:schemeClr>
          </a:solidFill>
          <a:ln w="25400">
            <a:solidFill>
              <a:srgbClr val="000000"/>
            </a:solidFill>
            <a:miter lim="800000"/>
            <a:headEnd/>
            <a:tailEnd/>
          </a:ln>
        </p:spPr>
        <p:txBody>
          <a:bodyPr wrap="square">
            <a:spAutoFit/>
          </a:bodyPr>
          <a:lstStyle/>
          <a:p>
            <a:pPr algn="just">
              <a:lnSpc>
                <a:spcPts val="4500"/>
              </a:lnSpc>
              <a:defRPr/>
            </a:pPr>
            <a:r>
              <a:rPr lang="en-US" sz="2800" b="1" i="1">
                <a:solidFill>
                  <a:srgbClr val="C00000"/>
                </a:solidFill>
                <a:latin typeface="Times New Roman" panose="02020603050405020304" pitchFamily="18" charset="0"/>
                <a:cs typeface="Times New Roman" pitchFamily="18" charset="0"/>
              </a:rPr>
              <a:t>* Chủ </a:t>
            </a:r>
            <a:r>
              <a:rPr lang="en-US" sz="2800" b="1" i="1" dirty="0" err="1">
                <a:solidFill>
                  <a:srgbClr val="C00000"/>
                </a:solidFill>
                <a:latin typeface="Times New Roman" pitchFamily="18" charset="0"/>
                <a:cs typeface="Times New Roman" pitchFamily="18" charset="0"/>
              </a:rPr>
              <a:t>nghĩa</a:t>
            </a:r>
            <a:r>
              <a:rPr lang="en-US" sz="2800" b="1" i="1" dirty="0">
                <a:solidFill>
                  <a:srgbClr val="C00000"/>
                </a:solidFill>
                <a:latin typeface="Times New Roman" pitchFamily="18" charset="0"/>
                <a:cs typeface="Times New Roman" pitchFamily="18" charset="0"/>
              </a:rPr>
              <a:t> </a:t>
            </a:r>
            <a:r>
              <a:rPr lang="en-US" sz="2800" b="1" i="1" dirty="0" err="1">
                <a:solidFill>
                  <a:srgbClr val="C00000"/>
                </a:solidFill>
                <a:latin typeface="Times New Roman" pitchFamily="18" charset="0"/>
                <a:cs typeface="Times New Roman" pitchFamily="18" charset="0"/>
              </a:rPr>
              <a:t>Mác</a:t>
            </a:r>
            <a:r>
              <a:rPr lang="en-US" sz="2800" b="1" i="1" dirty="0">
                <a:solidFill>
                  <a:srgbClr val="C00000"/>
                </a:solidFill>
                <a:latin typeface="Times New Roman" pitchFamily="18" charset="0"/>
                <a:cs typeface="Times New Roman" pitchFamily="18" charset="0"/>
              </a:rPr>
              <a:t> - </a:t>
            </a:r>
            <a:r>
              <a:rPr lang="en-US" sz="2800" b="1" i="1" err="1">
                <a:solidFill>
                  <a:srgbClr val="C00000"/>
                </a:solidFill>
                <a:latin typeface="Times New Roman" pitchFamily="18" charset="0"/>
                <a:cs typeface="Times New Roman" pitchFamily="18" charset="0"/>
              </a:rPr>
              <a:t>Lênin</a:t>
            </a:r>
            <a:r>
              <a:rPr lang="en-US" sz="2800" b="1">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40" name="Rounded Rectangle 39">
            <a:extLst>
              <a:ext uri="{FF2B5EF4-FFF2-40B4-BE49-F238E27FC236}">
                <a16:creationId xmlns:a16="http://schemas.microsoft.com/office/drawing/2014/main" id="{083D889A-732F-B34C-B40F-C18B4DE66456}"/>
              </a:ext>
            </a:extLst>
          </p:cNvPr>
          <p:cNvSpPr/>
          <p:nvPr/>
        </p:nvSpPr>
        <p:spPr>
          <a:xfrm>
            <a:off x="364506" y="4070793"/>
            <a:ext cx="5608591" cy="218344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a:solidFill>
                  <a:srgbClr val="002060"/>
                </a:solidFill>
                <a:latin typeface="Times New Roman" pitchFamily="18" charset="0"/>
                <a:cs typeface="Times New Roman" pitchFamily="18" charset="0"/>
              </a:rPr>
              <a:t>Dân chủ là một </a:t>
            </a:r>
            <a:r>
              <a:rPr lang="en-US" sz="2800">
                <a:solidFill>
                  <a:srgbClr val="FF0000"/>
                </a:solidFill>
                <a:latin typeface="Times New Roman" pitchFamily="18" charset="0"/>
                <a:cs typeface="Times New Roman" pitchFamily="18" charset="0"/>
              </a:rPr>
              <a:t>hình thức tổ chức</a:t>
            </a:r>
            <a:r>
              <a:rPr lang="en-US" sz="2800">
                <a:solidFill>
                  <a:srgbClr val="002060"/>
                </a:solidFill>
                <a:latin typeface="Times New Roman" pitchFamily="18" charset="0"/>
                <a:cs typeface="Times New Roman" pitchFamily="18" charset="0"/>
              </a:rPr>
              <a:t> nhà nước của giai cấp thống trị (một hình thái nhà nước, một kiểu nhà nước, ở đó những quyền cơ bản của con người được pháp luật hóa)…  </a:t>
            </a:r>
          </a:p>
        </p:txBody>
      </p:sp>
      <p:sp>
        <p:nvSpPr>
          <p:cNvPr id="41" name="Rounded Rectangle 40">
            <a:extLst>
              <a:ext uri="{FF2B5EF4-FFF2-40B4-BE49-F238E27FC236}">
                <a16:creationId xmlns:a16="http://schemas.microsoft.com/office/drawing/2014/main" id="{083D889A-732F-B34C-B40F-C18B4DE66456}"/>
              </a:ext>
            </a:extLst>
          </p:cNvPr>
          <p:cNvSpPr/>
          <p:nvPr/>
        </p:nvSpPr>
        <p:spPr>
          <a:xfrm>
            <a:off x="6295427" y="4070793"/>
            <a:ext cx="1865134" cy="2183442"/>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800">
                <a:solidFill>
                  <a:srgbClr val="002060"/>
                </a:solidFill>
                <a:latin typeface="Times New Roman" pitchFamily="18" charset="0"/>
                <a:cs typeface="Times New Roman" pitchFamily="18" charset="0"/>
              </a:rPr>
              <a:t> “Dân chủ là sự thống trị của đa số” (Lênin)</a:t>
            </a:r>
            <a:endParaRPr lang="en-US" altLang="en-US" sz="2800" b="1">
              <a:solidFill>
                <a:srgbClr val="FF0000"/>
              </a:solidFill>
              <a:latin typeface="Times New Roman" panose="02020603050405020304" pitchFamily="18" charset="0"/>
              <a:cs typeface="Times New Roman" panose="02020603050405020304" pitchFamily="18" charset="0"/>
            </a:endParaRPr>
          </a:p>
        </p:txBody>
      </p:sp>
      <p:cxnSp>
        <p:nvCxnSpPr>
          <p:cNvPr id="4" name="Straight Arrow Connector 3"/>
          <p:cNvCxnSpPr>
            <a:stCxn id="38" idx="2"/>
            <a:endCxn id="40" idx="0"/>
          </p:cNvCxnSpPr>
          <p:nvPr/>
        </p:nvCxnSpPr>
        <p:spPr>
          <a:xfrm flipH="1">
            <a:off x="3168802" y="3135338"/>
            <a:ext cx="1969947" cy="9354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38" idx="2"/>
            <a:endCxn id="41" idx="0"/>
          </p:cNvCxnSpPr>
          <p:nvPr/>
        </p:nvCxnSpPr>
        <p:spPr>
          <a:xfrm>
            <a:off x="5138749" y="3135338"/>
            <a:ext cx="2089245" cy="93545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797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1000"/>
                                        <p:tgtEl>
                                          <p:spTgt spid="38"/>
                                        </p:tgtEl>
                                      </p:cBhvr>
                                    </p:animEffect>
                                    <p:anim calcmode="lin" valueType="num">
                                      <p:cBhvr>
                                        <p:cTn id="22" dur="1000" fill="hold"/>
                                        <p:tgtEl>
                                          <p:spTgt spid="38"/>
                                        </p:tgtEl>
                                        <p:attrNameLst>
                                          <p:attrName>ppt_x</p:attrName>
                                        </p:attrNameLst>
                                      </p:cBhvr>
                                      <p:tavLst>
                                        <p:tav tm="0">
                                          <p:val>
                                            <p:strVal val="#ppt_x"/>
                                          </p:val>
                                        </p:tav>
                                        <p:tav tm="100000">
                                          <p:val>
                                            <p:strVal val="#ppt_x"/>
                                          </p:val>
                                        </p:tav>
                                      </p:tavLst>
                                    </p:anim>
                                    <p:anim calcmode="lin" valueType="num">
                                      <p:cBhvr>
                                        <p:cTn id="23"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circle(in)">
                                      <p:cBhvr>
                                        <p:cTn id="28" dur="2000"/>
                                        <p:tgtEl>
                                          <p:spTgt spid="4"/>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circle(in)">
                                      <p:cBhvr>
                                        <p:cTn id="31" dur="20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circle(in)">
                                      <p:cBhvr>
                                        <p:cTn id="36" dur="2000"/>
                                        <p:tgtEl>
                                          <p:spTgt spid="6"/>
                                        </p:tgtEl>
                                      </p:cBhvr>
                                    </p:animEffect>
                                  </p:childTnLst>
                                </p:cTn>
                              </p:par>
                              <p:par>
                                <p:cTn id="37" presetID="6" presetClass="entr" presetSubtype="16"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circle(in)">
                                      <p:cBhvr>
                                        <p:cTn id="39"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8" grpId="0" animBg="1"/>
      <p:bldP spid="40"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97510" y="42203"/>
            <a:ext cx="6946490" cy="91644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000" b="1" kern="0">
              <a:solidFill>
                <a:schemeClr val="bg1"/>
              </a:solidFill>
              <a:latin typeface="Times New Roman" panose="02020603050405020304" pitchFamily="18" charset="0"/>
              <a:cs typeface="Times New Roman" panose="02020603050405020304" pitchFamily="18" charset="0"/>
            </a:endParaRPr>
          </a:p>
          <a:p>
            <a:pPr marL="514350" indent="-514350" algn="ctr">
              <a:buAutoNum type="arabicPeriod"/>
              <a:defRPr/>
            </a:pPr>
            <a:r>
              <a:rPr lang="en-US" sz="3000" b="1">
                <a:latin typeface="Times New Roman" panose="02020603050405020304" pitchFamily="18" charset="0"/>
                <a:cs typeface="Times New Roman" panose="02020603050405020304" pitchFamily="18" charset="0"/>
              </a:rPr>
              <a:t>Dân chủ và sự ra đời, phát triển </a:t>
            </a:r>
          </a:p>
          <a:p>
            <a:pPr algn="ctr">
              <a:defRPr/>
            </a:pPr>
            <a:r>
              <a:rPr lang="en-US" sz="3000" b="1">
                <a:latin typeface="Times New Roman" panose="02020603050405020304" pitchFamily="18" charset="0"/>
                <a:cs typeface="Times New Roman" panose="02020603050405020304" pitchFamily="18" charset="0"/>
              </a:rPr>
              <a:t>của dân chủ</a:t>
            </a:r>
            <a:endParaRPr lang="en-US" sz="3000">
              <a:latin typeface="Times New Roman" panose="02020603050405020304" pitchFamily="18" charset="0"/>
              <a:cs typeface="Times New Roman" panose="02020603050405020304" pitchFamily="18" charset="0"/>
            </a:endParaRPr>
          </a:p>
          <a:p>
            <a:pPr algn="ctr" fontAlgn="auto">
              <a:spcAft>
                <a:spcPts val="0"/>
              </a:spcAft>
              <a:defRPr/>
            </a:pP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22" name="Rectangle 3"/>
          <p:cNvSpPr>
            <a:spLocks noGrp="1" noChangeArrowheads="1"/>
          </p:cNvSpPr>
          <p:nvPr>
            <p:ph sz="quarter" idx="1"/>
          </p:nvPr>
        </p:nvSpPr>
        <p:spPr>
          <a:xfrm>
            <a:off x="444035" y="1735911"/>
            <a:ext cx="8314967" cy="5057335"/>
          </a:xfrm>
          <a:solidFill>
            <a:schemeClr val="accent6">
              <a:lumMod val="40000"/>
              <a:lumOff val="60000"/>
            </a:schemeClr>
          </a:solidFill>
          <a:ln w="25400">
            <a:solidFill>
              <a:schemeClr val="accent1">
                <a:shade val="50000"/>
              </a:schemeClr>
            </a:solidFill>
          </a:ln>
        </p:spPr>
        <p:txBody>
          <a:bodyPr>
            <a:normAutofit/>
          </a:bodyPr>
          <a:lstStyle/>
          <a:p>
            <a:pPr marL="0" indent="0" algn="just">
              <a:lnSpc>
                <a:spcPct val="140000"/>
              </a:lnSpc>
              <a:spcBef>
                <a:spcPts val="300"/>
              </a:spcBef>
              <a:buNone/>
              <a:defRPr/>
            </a:pPr>
            <a:r>
              <a:rPr lang="en-US" altLang="en-US" sz="2800" b="1" i="1">
                <a:solidFill>
                  <a:srgbClr val="002060"/>
                </a:solidFill>
                <a:latin typeface="Times New Roman" panose="02020603050405020304" pitchFamily="18" charset="0"/>
                <a:cs typeface="Times New Roman" panose="02020603050405020304" pitchFamily="18" charset="0"/>
              </a:rPr>
              <a:t>	- M</a:t>
            </a:r>
            <a:r>
              <a:rPr lang="vi-VN" altLang="en-US" sz="2800" b="1" i="1" dirty="0">
                <a:solidFill>
                  <a:srgbClr val="002060"/>
                </a:solidFill>
                <a:latin typeface="Times New Roman" panose="02020603050405020304" pitchFamily="18" charset="0"/>
                <a:cs typeface="Times New Roman" panose="02020603050405020304" pitchFamily="18" charset="0"/>
              </a:rPr>
              <a:t>ột </a:t>
            </a:r>
            <a:r>
              <a:rPr lang="vi-VN" altLang="en-US" sz="2800" b="1" i="1" dirty="0">
                <a:solidFill>
                  <a:srgbClr val="FF0000"/>
                </a:solidFill>
                <a:latin typeface="Times New Roman" panose="02020603050405020304" pitchFamily="18" charset="0"/>
                <a:cs typeface="Times New Roman" panose="02020603050405020304" pitchFamily="18" charset="0"/>
              </a:rPr>
              <a:t>giá trị xã hội </a:t>
            </a:r>
            <a:r>
              <a:rPr lang="vi-VN" altLang="en-US" sz="2800" b="1" i="1" dirty="0">
                <a:solidFill>
                  <a:srgbClr val="002060"/>
                </a:solidFill>
                <a:latin typeface="Times New Roman" panose="02020603050405020304" pitchFamily="18" charset="0"/>
                <a:cs typeface="Times New Roman" panose="02020603050405020304" pitchFamily="18" charset="0"/>
              </a:rPr>
              <a:t>phản ánh những quyền cơ bản của con người; </a:t>
            </a:r>
            <a:endParaRPr lang="en-US" altLang="en-US" sz="2800" b="1" i="1" dirty="0">
              <a:solidFill>
                <a:srgbClr val="002060"/>
              </a:solidFill>
              <a:latin typeface="Times New Roman" panose="02020603050405020304" pitchFamily="18" charset="0"/>
              <a:cs typeface="Times New Roman" panose="02020603050405020304" pitchFamily="18" charset="0"/>
            </a:endParaRPr>
          </a:p>
          <a:p>
            <a:pPr marL="0" indent="0" algn="just">
              <a:lnSpc>
                <a:spcPct val="140000"/>
              </a:lnSpc>
              <a:spcBef>
                <a:spcPts val="300"/>
              </a:spcBef>
              <a:buNone/>
              <a:defRPr/>
            </a:pPr>
            <a:r>
              <a:rPr lang="en-US" altLang="en-US" sz="2800" b="1" i="1">
                <a:solidFill>
                  <a:srgbClr val="002060"/>
                </a:solidFill>
                <a:latin typeface="Times New Roman" panose="02020603050405020304" pitchFamily="18" charset="0"/>
                <a:cs typeface="Times New Roman" panose="02020603050405020304" pitchFamily="18" charset="0"/>
              </a:rPr>
              <a:t>	- M</a:t>
            </a:r>
            <a:r>
              <a:rPr lang="vi-VN" altLang="en-US" sz="2800" b="1" i="1" dirty="0">
                <a:solidFill>
                  <a:srgbClr val="002060"/>
                </a:solidFill>
                <a:latin typeface="Times New Roman" panose="02020603050405020304" pitchFamily="18" charset="0"/>
                <a:cs typeface="Times New Roman" panose="02020603050405020304" pitchFamily="18" charset="0"/>
              </a:rPr>
              <a:t>ột </a:t>
            </a:r>
            <a:r>
              <a:rPr lang="vi-VN" altLang="en-US" sz="2800" b="1" i="1" dirty="0">
                <a:solidFill>
                  <a:srgbClr val="FF0000"/>
                </a:solidFill>
                <a:latin typeface="Times New Roman" panose="02020603050405020304" pitchFamily="18" charset="0"/>
                <a:cs typeface="Times New Roman" panose="02020603050405020304" pitchFamily="18" charset="0"/>
              </a:rPr>
              <a:t>phạm trù chính trị </a:t>
            </a:r>
            <a:r>
              <a:rPr lang="vi-VN" altLang="en-US" sz="2800" b="1" i="1" dirty="0">
                <a:solidFill>
                  <a:srgbClr val="002060"/>
                </a:solidFill>
                <a:latin typeface="Times New Roman" panose="02020603050405020304" pitchFamily="18" charset="0"/>
                <a:cs typeface="Times New Roman" panose="02020603050405020304" pitchFamily="18" charset="0"/>
              </a:rPr>
              <a:t>gắn với các hình thức tổ chức nhà nước của giai cấp cầm quyền</a:t>
            </a:r>
            <a:r>
              <a:rPr lang="vi-VN" altLang="en-US" sz="2800" b="1" i="1">
                <a:solidFill>
                  <a:srgbClr val="002060"/>
                </a:solidFill>
                <a:latin typeface="Times New Roman" panose="02020603050405020304" pitchFamily="18" charset="0"/>
                <a:cs typeface="Times New Roman" panose="02020603050405020304" pitchFamily="18" charset="0"/>
              </a:rPr>
              <a:t>; </a:t>
            </a:r>
            <a:endParaRPr lang="en-US" altLang="en-US" sz="2800" b="1" i="1" dirty="0">
              <a:solidFill>
                <a:srgbClr val="002060"/>
              </a:solidFill>
              <a:latin typeface="Times New Roman" panose="02020603050405020304" pitchFamily="18" charset="0"/>
              <a:cs typeface="Times New Roman" panose="02020603050405020304" pitchFamily="18" charset="0"/>
            </a:endParaRPr>
          </a:p>
          <a:p>
            <a:pPr marL="0" indent="0" algn="just">
              <a:lnSpc>
                <a:spcPct val="140000"/>
              </a:lnSpc>
              <a:spcBef>
                <a:spcPts val="300"/>
              </a:spcBef>
              <a:buNone/>
              <a:defRPr/>
            </a:pPr>
            <a:r>
              <a:rPr lang="en-US" altLang="en-US" sz="2800" b="1" i="1">
                <a:solidFill>
                  <a:srgbClr val="002060"/>
                </a:solidFill>
                <a:latin typeface="Times New Roman" panose="02020603050405020304" pitchFamily="18" charset="0"/>
                <a:cs typeface="Times New Roman" panose="02020603050405020304" pitchFamily="18" charset="0"/>
              </a:rPr>
              <a:t>	- Một </a:t>
            </a:r>
            <a:r>
              <a:rPr lang="en-US" altLang="en-US" sz="2800" b="1" i="1" dirty="0" err="1">
                <a:solidFill>
                  <a:srgbClr val="002060"/>
                </a:solidFill>
                <a:latin typeface="Times New Roman" panose="02020603050405020304" pitchFamily="18" charset="0"/>
                <a:cs typeface="Times New Roman" panose="02020603050405020304" pitchFamily="18" charset="0"/>
              </a:rPr>
              <a:t>trong</a:t>
            </a:r>
            <a:r>
              <a:rPr lang="en-US" altLang="en-US" sz="2800" b="1" i="1" dirty="0">
                <a:solidFill>
                  <a:srgbClr val="002060"/>
                </a:solidFill>
                <a:latin typeface="Times New Roman" panose="02020603050405020304" pitchFamily="18" charset="0"/>
                <a:cs typeface="Times New Roman" panose="02020603050405020304" pitchFamily="18" charset="0"/>
              </a:rPr>
              <a:t> </a:t>
            </a:r>
            <a:r>
              <a:rPr lang="en-US" altLang="en-US" sz="2800" b="1" i="1" dirty="0" err="1">
                <a:solidFill>
                  <a:srgbClr val="002060"/>
                </a:solidFill>
                <a:latin typeface="Times New Roman" panose="02020603050405020304" pitchFamily="18" charset="0"/>
                <a:cs typeface="Times New Roman" panose="02020603050405020304" pitchFamily="18" charset="0"/>
              </a:rPr>
              <a:t>những</a:t>
            </a:r>
            <a:r>
              <a:rPr lang="en-US" altLang="en-US" sz="2800" b="1" i="1" dirty="0">
                <a:solidFill>
                  <a:srgbClr val="002060"/>
                </a:solidFill>
                <a:latin typeface="Times New Roman" panose="02020603050405020304" pitchFamily="18" charset="0"/>
                <a:cs typeface="Times New Roman" panose="02020603050405020304" pitchFamily="18" charset="0"/>
              </a:rPr>
              <a:t> </a:t>
            </a:r>
            <a:r>
              <a:rPr lang="en-US" altLang="en-US" sz="2800" b="1" i="1" dirty="0" err="1">
                <a:solidFill>
                  <a:srgbClr val="FF0000"/>
                </a:solidFill>
                <a:latin typeface="Times New Roman" panose="02020603050405020304" pitchFamily="18" charset="0"/>
                <a:cs typeface="Times New Roman" panose="02020603050405020304" pitchFamily="18" charset="0"/>
              </a:rPr>
              <a:t>nguyên</a:t>
            </a:r>
            <a:r>
              <a:rPr lang="en-US" altLang="en-US" sz="2800" b="1" i="1" dirty="0">
                <a:solidFill>
                  <a:srgbClr val="FF0000"/>
                </a:solidFill>
                <a:latin typeface="Times New Roman" panose="02020603050405020304" pitchFamily="18" charset="0"/>
                <a:cs typeface="Times New Roman" panose="02020603050405020304" pitchFamily="18" charset="0"/>
              </a:rPr>
              <a:t> </a:t>
            </a:r>
            <a:r>
              <a:rPr lang="en-US" altLang="en-US" sz="2800" b="1" i="1" dirty="0" err="1">
                <a:solidFill>
                  <a:srgbClr val="FF0000"/>
                </a:solidFill>
                <a:latin typeface="Times New Roman" panose="02020603050405020304" pitchFamily="18" charset="0"/>
                <a:cs typeface="Times New Roman" panose="02020603050405020304" pitchFamily="18" charset="0"/>
              </a:rPr>
              <a:t>tắc</a:t>
            </a:r>
            <a:r>
              <a:rPr lang="en-US" altLang="en-US" sz="2800" b="1" i="1" dirty="0">
                <a:solidFill>
                  <a:srgbClr val="FF0000"/>
                </a:solidFill>
                <a:latin typeface="Times New Roman" panose="02020603050405020304" pitchFamily="18" charset="0"/>
                <a:cs typeface="Times New Roman" panose="02020603050405020304" pitchFamily="18" charset="0"/>
              </a:rPr>
              <a:t> </a:t>
            </a:r>
            <a:r>
              <a:rPr lang="en-US" altLang="en-US" sz="2800" b="1" i="1" dirty="0" err="1">
                <a:solidFill>
                  <a:srgbClr val="FF0000"/>
                </a:solidFill>
                <a:latin typeface="Times New Roman" panose="02020603050405020304" pitchFamily="18" charset="0"/>
                <a:cs typeface="Times New Roman" panose="02020603050405020304" pitchFamily="18" charset="0"/>
              </a:rPr>
              <a:t>hoạt</a:t>
            </a:r>
            <a:r>
              <a:rPr lang="en-US" altLang="en-US" sz="2800" b="1" i="1" dirty="0">
                <a:solidFill>
                  <a:srgbClr val="FF0000"/>
                </a:solidFill>
                <a:latin typeface="Times New Roman" panose="02020603050405020304" pitchFamily="18" charset="0"/>
                <a:cs typeface="Times New Roman" panose="02020603050405020304" pitchFamily="18" charset="0"/>
              </a:rPr>
              <a:t> </a:t>
            </a:r>
            <a:r>
              <a:rPr lang="en-US" altLang="en-US" sz="2800" b="1" i="1" dirty="0" err="1">
                <a:solidFill>
                  <a:srgbClr val="FF0000"/>
                </a:solidFill>
                <a:latin typeface="Times New Roman" panose="02020603050405020304" pitchFamily="18" charset="0"/>
                <a:cs typeface="Times New Roman" panose="02020603050405020304" pitchFamily="18" charset="0"/>
              </a:rPr>
              <a:t>động</a:t>
            </a:r>
            <a:r>
              <a:rPr lang="en-US" altLang="en-US" sz="2800" b="1" i="1" dirty="0">
                <a:solidFill>
                  <a:srgbClr val="FF0000"/>
                </a:solidFill>
                <a:latin typeface="Times New Roman" panose="02020603050405020304" pitchFamily="18" charset="0"/>
                <a:cs typeface="Times New Roman" panose="02020603050405020304" pitchFamily="18" charset="0"/>
              </a:rPr>
              <a:t> </a:t>
            </a:r>
            <a:r>
              <a:rPr lang="en-US" altLang="en-US" sz="2800" b="1" i="1" dirty="0" err="1">
                <a:solidFill>
                  <a:srgbClr val="002060"/>
                </a:solidFill>
                <a:latin typeface="Times New Roman" panose="02020603050405020304" pitchFamily="18" charset="0"/>
                <a:cs typeface="Times New Roman" panose="02020603050405020304" pitchFamily="18" charset="0"/>
              </a:rPr>
              <a:t>của</a:t>
            </a:r>
            <a:r>
              <a:rPr lang="en-US" altLang="en-US" sz="2800" b="1" i="1" dirty="0">
                <a:solidFill>
                  <a:srgbClr val="002060"/>
                </a:solidFill>
                <a:latin typeface="Times New Roman" panose="02020603050405020304" pitchFamily="18" charset="0"/>
                <a:cs typeface="Times New Roman" panose="02020603050405020304" pitchFamily="18" charset="0"/>
              </a:rPr>
              <a:t> </a:t>
            </a:r>
            <a:r>
              <a:rPr lang="en-US" altLang="en-US" sz="2800" b="1" i="1" dirty="0" err="1">
                <a:solidFill>
                  <a:srgbClr val="002060"/>
                </a:solidFill>
                <a:latin typeface="Times New Roman" panose="02020603050405020304" pitchFamily="18" charset="0"/>
                <a:cs typeface="Times New Roman" panose="02020603050405020304" pitchFamily="18" charset="0"/>
              </a:rPr>
              <a:t>các</a:t>
            </a:r>
            <a:r>
              <a:rPr lang="en-US" altLang="en-US" sz="2800" b="1" i="1" dirty="0">
                <a:solidFill>
                  <a:srgbClr val="002060"/>
                </a:solidFill>
                <a:latin typeface="Times New Roman" panose="02020603050405020304" pitchFamily="18" charset="0"/>
                <a:cs typeface="Times New Roman" panose="02020603050405020304" pitchFamily="18" charset="0"/>
              </a:rPr>
              <a:t> </a:t>
            </a:r>
            <a:r>
              <a:rPr lang="en-US" altLang="en-US" sz="2800" b="1" i="1" dirty="0" err="1">
                <a:solidFill>
                  <a:srgbClr val="002060"/>
                </a:solidFill>
                <a:latin typeface="Times New Roman" panose="02020603050405020304" pitchFamily="18" charset="0"/>
                <a:cs typeface="Times New Roman" panose="02020603050405020304" pitchFamily="18" charset="0"/>
              </a:rPr>
              <a:t>tổ</a:t>
            </a:r>
            <a:r>
              <a:rPr lang="en-US" altLang="en-US" sz="2800" b="1" i="1" dirty="0">
                <a:solidFill>
                  <a:srgbClr val="002060"/>
                </a:solidFill>
                <a:latin typeface="Times New Roman" panose="02020603050405020304" pitchFamily="18" charset="0"/>
                <a:cs typeface="Times New Roman" panose="02020603050405020304" pitchFamily="18" charset="0"/>
              </a:rPr>
              <a:t> </a:t>
            </a:r>
            <a:r>
              <a:rPr lang="en-US" altLang="en-US" sz="2800" b="1" i="1" dirty="0" err="1">
                <a:solidFill>
                  <a:srgbClr val="002060"/>
                </a:solidFill>
                <a:latin typeface="Times New Roman" panose="02020603050405020304" pitchFamily="18" charset="0"/>
                <a:cs typeface="Times New Roman" panose="02020603050405020304" pitchFamily="18" charset="0"/>
              </a:rPr>
              <a:t>chức</a:t>
            </a:r>
            <a:r>
              <a:rPr lang="en-US" altLang="en-US" sz="2800" b="1" i="1" dirty="0">
                <a:solidFill>
                  <a:srgbClr val="002060"/>
                </a:solidFill>
                <a:latin typeface="Times New Roman" panose="02020603050405020304" pitchFamily="18" charset="0"/>
                <a:cs typeface="Times New Roman" panose="02020603050405020304" pitchFamily="18" charset="0"/>
              </a:rPr>
              <a:t> </a:t>
            </a:r>
            <a:r>
              <a:rPr lang="en-US" altLang="en-US" sz="2800" b="1" i="1" dirty="0" err="1">
                <a:solidFill>
                  <a:srgbClr val="002060"/>
                </a:solidFill>
                <a:latin typeface="Times New Roman" panose="02020603050405020304" pitchFamily="18" charset="0"/>
                <a:cs typeface="Times New Roman" panose="02020603050405020304" pitchFamily="18" charset="0"/>
              </a:rPr>
              <a:t>chính</a:t>
            </a:r>
            <a:r>
              <a:rPr lang="en-US" altLang="en-US" sz="2800" b="1" i="1" dirty="0">
                <a:solidFill>
                  <a:srgbClr val="002060"/>
                </a:solidFill>
                <a:latin typeface="Times New Roman" panose="02020603050405020304" pitchFamily="18" charset="0"/>
                <a:cs typeface="Times New Roman" panose="02020603050405020304" pitchFamily="18" charset="0"/>
              </a:rPr>
              <a:t> </a:t>
            </a:r>
            <a:r>
              <a:rPr lang="en-US" altLang="en-US" sz="2800" b="1" i="1" dirty="0" err="1">
                <a:solidFill>
                  <a:srgbClr val="002060"/>
                </a:solidFill>
                <a:latin typeface="Times New Roman" panose="02020603050405020304" pitchFamily="18" charset="0"/>
                <a:cs typeface="Times New Roman" panose="02020603050405020304" pitchFamily="18" charset="0"/>
              </a:rPr>
              <a:t>trị</a:t>
            </a:r>
            <a:r>
              <a:rPr lang="en-US" altLang="en-US" sz="2800" b="1" i="1" dirty="0">
                <a:solidFill>
                  <a:srgbClr val="002060"/>
                </a:solidFill>
                <a:latin typeface="Times New Roman" panose="02020603050405020304" pitchFamily="18" charset="0"/>
                <a:cs typeface="Times New Roman" panose="02020603050405020304" pitchFamily="18" charset="0"/>
              </a:rPr>
              <a:t> - </a:t>
            </a:r>
            <a:r>
              <a:rPr lang="en-US" altLang="en-US" sz="2800" b="1" i="1" err="1">
                <a:solidFill>
                  <a:srgbClr val="002060"/>
                </a:solidFill>
                <a:latin typeface="Times New Roman" panose="02020603050405020304" pitchFamily="18" charset="0"/>
                <a:cs typeface="Times New Roman" panose="02020603050405020304" pitchFamily="18" charset="0"/>
              </a:rPr>
              <a:t>xã</a:t>
            </a:r>
            <a:r>
              <a:rPr lang="en-US" altLang="en-US" sz="2800" b="1" i="1">
                <a:solidFill>
                  <a:srgbClr val="002060"/>
                </a:solidFill>
                <a:latin typeface="Times New Roman" panose="02020603050405020304" pitchFamily="18" charset="0"/>
                <a:cs typeface="Times New Roman" panose="02020603050405020304" pitchFamily="18" charset="0"/>
              </a:rPr>
              <a:t> hội; </a:t>
            </a:r>
            <a:endParaRPr lang="en-US" altLang="en-US" sz="2800" b="1" i="1" dirty="0">
              <a:solidFill>
                <a:srgbClr val="002060"/>
              </a:solidFill>
              <a:latin typeface="Times New Roman" panose="02020603050405020304" pitchFamily="18" charset="0"/>
              <a:cs typeface="Times New Roman" panose="02020603050405020304" pitchFamily="18" charset="0"/>
            </a:endParaRPr>
          </a:p>
          <a:p>
            <a:pPr marL="0" indent="0" algn="just">
              <a:lnSpc>
                <a:spcPct val="140000"/>
              </a:lnSpc>
              <a:spcBef>
                <a:spcPts val="300"/>
              </a:spcBef>
              <a:buNone/>
              <a:defRPr/>
            </a:pPr>
            <a:r>
              <a:rPr lang="en-US" altLang="en-US" sz="2800" b="1" i="1">
                <a:solidFill>
                  <a:srgbClr val="002060"/>
                </a:solidFill>
                <a:latin typeface="Times New Roman" panose="02020603050405020304" pitchFamily="18" charset="0"/>
                <a:cs typeface="Times New Roman" panose="02020603050405020304" pitchFamily="18" charset="0"/>
              </a:rPr>
              <a:t>	- M</a:t>
            </a:r>
            <a:r>
              <a:rPr lang="vi-VN" altLang="en-US" sz="2800" b="1" i="1" dirty="0">
                <a:solidFill>
                  <a:srgbClr val="002060"/>
                </a:solidFill>
                <a:latin typeface="Times New Roman" panose="02020603050405020304" pitchFamily="18" charset="0"/>
                <a:cs typeface="Times New Roman" panose="02020603050405020304" pitchFamily="18" charset="0"/>
              </a:rPr>
              <a:t>ột </a:t>
            </a:r>
            <a:r>
              <a:rPr lang="vi-VN" altLang="en-US" sz="2800" b="1" i="1" dirty="0">
                <a:solidFill>
                  <a:srgbClr val="FF0000"/>
                </a:solidFill>
                <a:latin typeface="Times New Roman" panose="02020603050405020304" pitchFamily="18" charset="0"/>
                <a:cs typeface="Times New Roman" panose="02020603050405020304" pitchFamily="18" charset="0"/>
              </a:rPr>
              <a:t>phạm trù lịch sử </a:t>
            </a:r>
            <a:r>
              <a:rPr lang="vi-VN" altLang="en-US" sz="2800" b="1" i="1" dirty="0">
                <a:solidFill>
                  <a:srgbClr val="002060"/>
                </a:solidFill>
                <a:latin typeface="Times New Roman" panose="02020603050405020304" pitchFamily="18" charset="0"/>
                <a:cs typeface="Times New Roman" panose="02020603050405020304" pitchFamily="18" charset="0"/>
              </a:rPr>
              <a:t>gắn với quá trình ra đời, phát triển của lịch sử xã hội nhân loại.</a:t>
            </a:r>
            <a:endParaRPr lang="en-US" altLang="en-US" sz="2800" b="1" i="1" dirty="0">
              <a:solidFill>
                <a:srgbClr val="002060"/>
              </a:solidFill>
              <a:latin typeface="Times New Roman" panose="02020603050405020304" pitchFamily="18" charset="0"/>
              <a:cs typeface="Times New Roman" panose="02020603050405020304" pitchFamily="18" charset="0"/>
            </a:endParaRPr>
          </a:p>
          <a:p>
            <a:pPr eaLnBrk="1" hangingPunct="1">
              <a:lnSpc>
                <a:spcPct val="140000"/>
              </a:lnSpc>
              <a:spcBef>
                <a:spcPts val="600"/>
              </a:spcBef>
              <a:buFontTx/>
              <a:buChar char="-"/>
              <a:defRPr/>
            </a:pPr>
            <a:endParaRPr lang="en-US" altLang="en-US" sz="2800" b="1" dirty="0">
              <a:solidFill>
                <a:srgbClr val="002060"/>
              </a:solidFill>
              <a:latin typeface="Times New Roman" panose="02020603050405020304" pitchFamily="18" charset="0"/>
              <a:cs typeface="Times New Roman" panose="02020603050405020304" pitchFamily="18" charset="0"/>
            </a:endParaRPr>
          </a:p>
        </p:txBody>
      </p:sp>
      <p:grpSp>
        <p:nvGrpSpPr>
          <p:cNvPr id="23" name="Group 22"/>
          <p:cNvGrpSpPr/>
          <p:nvPr/>
        </p:nvGrpSpPr>
        <p:grpSpPr>
          <a:xfrm>
            <a:off x="39905" y="1044570"/>
            <a:ext cx="6835636" cy="616559"/>
            <a:chOff x="212477" y="406442"/>
            <a:chExt cx="5840730" cy="797040"/>
          </a:xfrm>
        </p:grpSpPr>
        <p:sp>
          <p:nvSpPr>
            <p:cNvPr id="24" name="Rounded Rectangle 23"/>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a:solidFill>
                    <a:srgbClr val="002060"/>
                  </a:solidFill>
                  <a:latin typeface="Times New Roman" panose="02020603050405020304" pitchFamily="18" charset="0"/>
                  <a:cs typeface="Times New Roman" panose="02020603050405020304" pitchFamily="18" charset="0"/>
                </a:rPr>
                <a:t>Quan niệm về dân chủ</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77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
                                            <p:bg/>
                                          </p:spTgt>
                                        </p:tgtEl>
                                        <p:attrNameLst>
                                          <p:attrName>style.visibility</p:attrName>
                                        </p:attrNameLst>
                                      </p:cBhvr>
                                      <p:to>
                                        <p:strVal val="visible"/>
                                      </p:to>
                                    </p:set>
                                    <p:animEffect transition="in" filter="circle(in)">
                                      <p:cBhvr>
                                        <p:cTn id="7" dur="2000"/>
                                        <p:tgtEl>
                                          <p:spTgt spid="22">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circle(in)">
                                      <p:cBhvr>
                                        <p:cTn id="12" dur="20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animEffect transition="in" filter="circle(in)">
                                      <p:cBhvr>
                                        <p:cTn id="17" dur="2000"/>
                                        <p:tgtEl>
                                          <p:spTgt spid="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2">
                                            <p:txEl>
                                              <p:pRg st="2" end="2"/>
                                            </p:txEl>
                                          </p:spTgt>
                                        </p:tgtEl>
                                        <p:attrNameLst>
                                          <p:attrName>style.visibility</p:attrName>
                                        </p:attrNameLst>
                                      </p:cBhvr>
                                      <p:to>
                                        <p:strVal val="visible"/>
                                      </p:to>
                                    </p:set>
                                    <p:animEffect transition="in" filter="circle(in)">
                                      <p:cBhvr>
                                        <p:cTn id="22" dur="2000"/>
                                        <p:tgtEl>
                                          <p:spTgt spid="2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2">
                                            <p:txEl>
                                              <p:pRg st="3" end="3"/>
                                            </p:txEl>
                                          </p:spTgt>
                                        </p:tgtEl>
                                        <p:attrNameLst>
                                          <p:attrName>style.visibility</p:attrName>
                                        </p:attrNameLst>
                                      </p:cBhvr>
                                      <p:to>
                                        <p:strVal val="visible"/>
                                      </p:to>
                                    </p:set>
                                    <p:animEffect transition="in" filter="circle(in)">
                                      <p:cBhvr>
                                        <p:cTn id="27" dur="2000"/>
                                        <p:tgtEl>
                                          <p:spTgt spid="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97510" y="42203"/>
            <a:ext cx="6946490" cy="91644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000" b="1" kern="0">
              <a:solidFill>
                <a:schemeClr val="bg1"/>
              </a:solidFill>
              <a:latin typeface="Times New Roman" panose="02020603050405020304" pitchFamily="18" charset="0"/>
              <a:cs typeface="Times New Roman" panose="02020603050405020304" pitchFamily="18" charset="0"/>
            </a:endParaRPr>
          </a:p>
          <a:p>
            <a:pPr marL="514350" indent="-514350" algn="ctr">
              <a:buAutoNum type="arabicPeriod"/>
              <a:defRPr/>
            </a:pPr>
            <a:r>
              <a:rPr lang="en-US" sz="3000" b="1">
                <a:latin typeface="Times New Roman" panose="02020603050405020304" pitchFamily="18" charset="0"/>
                <a:cs typeface="Times New Roman" panose="02020603050405020304" pitchFamily="18" charset="0"/>
              </a:rPr>
              <a:t>Dân chủ và sự ra đời, phát triển </a:t>
            </a:r>
          </a:p>
          <a:p>
            <a:pPr algn="ctr">
              <a:defRPr/>
            </a:pPr>
            <a:r>
              <a:rPr lang="en-US" sz="3000" b="1">
                <a:latin typeface="Times New Roman" panose="02020603050405020304" pitchFamily="18" charset="0"/>
                <a:cs typeface="Times New Roman" panose="02020603050405020304" pitchFamily="18" charset="0"/>
              </a:rPr>
              <a:t>của dân chủ</a:t>
            </a:r>
            <a:endParaRPr lang="en-US" sz="3000">
              <a:latin typeface="Times New Roman" panose="02020603050405020304" pitchFamily="18" charset="0"/>
              <a:cs typeface="Times New Roman" panose="02020603050405020304" pitchFamily="18" charset="0"/>
            </a:endParaRPr>
          </a:p>
          <a:p>
            <a:pPr algn="ctr" fontAlgn="auto">
              <a:spcAft>
                <a:spcPts val="0"/>
              </a:spcAft>
              <a:defRPr/>
            </a:pPr>
            <a:endParaRPr lang="vi-VN" sz="3000" b="1" kern="0">
              <a:solidFill>
                <a:schemeClr val="bg1"/>
              </a:solidFill>
              <a:latin typeface="Times New Roman" panose="02020603050405020304" pitchFamily="18" charset="0"/>
              <a:cs typeface="Times New Roman" panose="02020603050405020304" pitchFamily="18" charset="0"/>
            </a:endParaRPr>
          </a:p>
        </p:txBody>
      </p:sp>
      <p:grpSp>
        <p:nvGrpSpPr>
          <p:cNvPr id="23" name="Group 22"/>
          <p:cNvGrpSpPr/>
          <p:nvPr/>
        </p:nvGrpSpPr>
        <p:grpSpPr>
          <a:xfrm>
            <a:off x="39905" y="1044570"/>
            <a:ext cx="6835636" cy="616559"/>
            <a:chOff x="212477" y="406442"/>
            <a:chExt cx="5840730" cy="797040"/>
          </a:xfrm>
        </p:grpSpPr>
        <p:sp>
          <p:nvSpPr>
            <p:cNvPr id="24" name="Rounded Rectangle 23"/>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5"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a:solidFill>
                    <a:srgbClr val="002060"/>
                  </a:solidFill>
                  <a:latin typeface="Times New Roman" panose="02020603050405020304" pitchFamily="18" charset="0"/>
                  <a:cs typeface="Times New Roman" panose="02020603050405020304" pitchFamily="18" charset="0"/>
                </a:rPr>
                <a:t>Quan niệm về dân chủ</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22" name="Rectangle 3"/>
          <p:cNvSpPr>
            <a:spLocks noGrp="1" noChangeArrowheads="1"/>
          </p:cNvSpPr>
          <p:nvPr>
            <p:ph sz="quarter" idx="1"/>
          </p:nvPr>
        </p:nvSpPr>
        <p:spPr>
          <a:xfrm>
            <a:off x="444035" y="1735912"/>
            <a:ext cx="8169023" cy="4827120"/>
          </a:xfrm>
          <a:solidFill>
            <a:schemeClr val="accent6">
              <a:lumMod val="40000"/>
              <a:lumOff val="60000"/>
            </a:schemeClr>
          </a:solidFill>
          <a:ln w="25400">
            <a:solidFill>
              <a:schemeClr val="accent1">
                <a:shade val="50000"/>
              </a:schemeClr>
            </a:solidFill>
          </a:ln>
        </p:spPr>
        <p:txBody>
          <a:bodyPr>
            <a:normAutofit fontScale="92500" lnSpcReduction="10000"/>
          </a:bodyPr>
          <a:lstStyle/>
          <a:p>
            <a:pPr marL="0" indent="0" algn="just">
              <a:lnSpc>
                <a:spcPct val="140000"/>
              </a:lnSpc>
              <a:spcBef>
                <a:spcPts val="300"/>
              </a:spcBef>
              <a:buNone/>
              <a:defRPr/>
            </a:pPr>
            <a:r>
              <a:rPr lang="en-US" altLang="en-US" sz="2600" b="1">
                <a:solidFill>
                  <a:srgbClr val="C00000"/>
                </a:solidFill>
                <a:latin typeface="Times New Roman" pitchFamily="18" charset="0"/>
                <a:cs typeface="Times New Roman" pitchFamily="18" charset="0"/>
              </a:rPr>
              <a:t>* HỒ CHÍ MINH PHÁT TRIỂN DÂN CHỦ THEO HƯỚNG:</a:t>
            </a:r>
          </a:p>
          <a:p>
            <a:pPr marL="0" indent="0" algn="just">
              <a:lnSpc>
                <a:spcPct val="140000"/>
              </a:lnSpc>
              <a:spcBef>
                <a:spcPts val="300"/>
              </a:spcBef>
              <a:buNone/>
              <a:defRPr/>
            </a:pPr>
            <a:r>
              <a:rPr lang="en-US" altLang="en-US" sz="2800" b="1">
                <a:solidFill>
                  <a:srgbClr val="FF0000"/>
                </a:solidFill>
                <a:latin typeface="Times New Roman" panose="02020603050405020304" pitchFamily="18" charset="0"/>
                <a:cs typeface="Times New Roman" panose="02020603050405020304" pitchFamily="18" charset="0"/>
              </a:rPr>
              <a:t>- Thứ nhất, </a:t>
            </a:r>
            <a:r>
              <a:rPr lang="en-US" altLang="en-US" sz="2800" b="1" i="1">
                <a:solidFill>
                  <a:srgbClr val="002060"/>
                </a:solidFill>
                <a:latin typeface="Times New Roman" panose="02020603050405020304" pitchFamily="18" charset="0"/>
                <a:cs typeface="Times New Roman" panose="02020603050405020304" pitchFamily="18" charset="0"/>
              </a:rPr>
              <a:t>dân chủ trước hết là một giá trị nhân loại chung, theo đó, dân chủ là dân </a:t>
            </a:r>
            <a:r>
              <a:rPr lang="en-US" altLang="en-US" sz="2800" b="1" i="1">
                <a:solidFill>
                  <a:srgbClr val="FF0000"/>
                </a:solidFill>
                <a:latin typeface="Times New Roman" panose="02020603050405020304" pitchFamily="18" charset="0"/>
                <a:cs typeface="Times New Roman" panose="02020603050405020304" pitchFamily="18" charset="0"/>
              </a:rPr>
              <a:t>là chủ </a:t>
            </a:r>
            <a:r>
              <a:rPr lang="en-US" altLang="en-US" sz="2800" b="1" i="1">
                <a:solidFill>
                  <a:srgbClr val="002060"/>
                </a:solidFill>
                <a:latin typeface="Times New Roman" panose="02020603050405020304" pitchFamily="18" charset="0"/>
                <a:cs typeface="Times New Roman" panose="02020603050405020304" pitchFamily="18" charset="0"/>
              </a:rPr>
              <a:t>và dân </a:t>
            </a:r>
            <a:r>
              <a:rPr lang="en-US" altLang="en-US" sz="2800" b="1" i="1">
                <a:solidFill>
                  <a:srgbClr val="FF0000"/>
                </a:solidFill>
                <a:latin typeface="Times New Roman" panose="02020603050405020304" pitchFamily="18" charset="0"/>
                <a:cs typeface="Times New Roman" panose="02020603050405020304" pitchFamily="18" charset="0"/>
              </a:rPr>
              <a:t>làm chủ; mọi quyền hạn thuộc về nhân dân.</a:t>
            </a:r>
          </a:p>
          <a:p>
            <a:pPr marL="0" indent="0" algn="just">
              <a:lnSpc>
                <a:spcPct val="140000"/>
              </a:lnSpc>
              <a:spcBef>
                <a:spcPts val="300"/>
              </a:spcBef>
              <a:buNone/>
              <a:defRPr/>
            </a:pPr>
            <a:r>
              <a:rPr lang="en-US" altLang="en-US" sz="2800" b="1">
                <a:solidFill>
                  <a:srgbClr val="FF0000"/>
                </a:solidFill>
                <a:latin typeface="Times New Roman" panose="02020603050405020304" pitchFamily="18" charset="0"/>
                <a:cs typeface="Times New Roman" panose="02020603050405020304" pitchFamily="18" charset="0"/>
              </a:rPr>
              <a:t>- Thứ hai, </a:t>
            </a:r>
            <a:r>
              <a:rPr lang="en-US" altLang="en-US" sz="2800" b="1" i="1">
                <a:solidFill>
                  <a:srgbClr val="002060"/>
                </a:solidFill>
                <a:latin typeface="Times New Roman" panose="02020603050405020304" pitchFamily="18" charset="0"/>
                <a:cs typeface="Times New Roman" panose="02020603050405020304" pitchFamily="18" charset="0"/>
              </a:rPr>
              <a:t>dân chủ là một thể chế chính trị, một chế độ xã hội “Chế độ ta là chế độ dân chủ, tức là nhân dân là người chủ, mà chính phủ là người đầy tớ trung thành của nhân dân”.</a:t>
            </a:r>
            <a:endParaRPr lang="en-US" altLang="en-US" sz="28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468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
                                            <p:bg/>
                                          </p:spTgt>
                                        </p:tgtEl>
                                        <p:attrNameLst>
                                          <p:attrName>style.visibility</p:attrName>
                                        </p:attrNameLst>
                                      </p:cBhvr>
                                      <p:to>
                                        <p:strVal val="visible"/>
                                      </p:to>
                                    </p:set>
                                    <p:animEffect transition="in" filter="circle(in)">
                                      <p:cBhvr>
                                        <p:cTn id="7" dur="2000"/>
                                        <p:tgtEl>
                                          <p:spTgt spid="22">
                                            <p:bg/>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circle(in)">
                                      <p:cBhvr>
                                        <p:cTn id="12" dur="2000"/>
                                        <p:tgtEl>
                                          <p:spTgt spid="2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animEffect transition="in" filter="circle(in)">
                                      <p:cBhvr>
                                        <p:cTn id="17" dur="2000"/>
                                        <p:tgtEl>
                                          <p:spTgt spid="2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2">
                                            <p:txEl>
                                              <p:pRg st="2" end="2"/>
                                            </p:txEl>
                                          </p:spTgt>
                                        </p:tgtEl>
                                        <p:attrNameLst>
                                          <p:attrName>style.visibility</p:attrName>
                                        </p:attrNameLst>
                                      </p:cBhvr>
                                      <p:to>
                                        <p:strVal val="visible"/>
                                      </p:to>
                                    </p:set>
                                    <p:animEffect transition="in" filter="circle(in)">
                                      <p:cBhvr>
                                        <p:cTn id="22" dur="20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123768" y="-1"/>
            <a:ext cx="7020232" cy="86119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000" b="1" kern="0">
              <a:solidFill>
                <a:schemeClr val="bg1"/>
              </a:solidFill>
              <a:latin typeface="Times New Roman" panose="02020603050405020304" pitchFamily="18" charset="0"/>
              <a:cs typeface="Times New Roman" panose="02020603050405020304" pitchFamily="18" charset="0"/>
            </a:endParaRPr>
          </a:p>
          <a:p>
            <a:pPr marL="514350" indent="-514350" algn="ctr">
              <a:buAutoNum type="arabicPeriod"/>
              <a:defRPr/>
            </a:pPr>
            <a:r>
              <a:rPr lang="en-US" sz="3000" b="1">
                <a:latin typeface="Times New Roman" panose="02020603050405020304" pitchFamily="18" charset="0"/>
                <a:cs typeface="Times New Roman" panose="02020603050405020304" pitchFamily="18" charset="0"/>
              </a:rPr>
              <a:t>Dân chủ và sự ra đời, phát triển </a:t>
            </a:r>
          </a:p>
          <a:p>
            <a:pPr algn="ctr">
              <a:defRPr/>
            </a:pPr>
            <a:r>
              <a:rPr lang="en-US" sz="3000" b="1">
                <a:latin typeface="Times New Roman" panose="02020603050405020304" pitchFamily="18" charset="0"/>
                <a:cs typeface="Times New Roman" panose="02020603050405020304" pitchFamily="18" charset="0"/>
              </a:rPr>
              <a:t>của dân chủ</a:t>
            </a:r>
            <a:endParaRPr lang="en-US" sz="3000">
              <a:latin typeface="Times New Roman" panose="02020603050405020304" pitchFamily="18" charset="0"/>
              <a:cs typeface="Times New Roman" panose="02020603050405020304" pitchFamily="18" charset="0"/>
            </a:endParaRPr>
          </a:p>
          <a:p>
            <a:pPr algn="ctr" fontAlgn="auto">
              <a:spcAft>
                <a:spcPts val="0"/>
              </a:spcAft>
              <a:defRPr/>
            </a:pPr>
            <a:endParaRPr lang="vi-VN" sz="3000" b="1" kern="0">
              <a:solidFill>
                <a:schemeClr val="bg1"/>
              </a:solidFill>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0" y="959104"/>
            <a:ext cx="6880927" cy="659743"/>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kern="1200">
                  <a:solidFill>
                    <a:srgbClr val="002060"/>
                  </a:solidFill>
                  <a:latin typeface="Times New Roman" panose="02020603050405020304" pitchFamily="18" charset="0"/>
                  <a:cs typeface="Times New Roman" panose="02020603050405020304" pitchFamily="18" charset="0"/>
                </a:rPr>
                <a:t>1.2. </a:t>
              </a:r>
              <a:r>
                <a:rPr lang="en-US" sz="2800" b="1" i="1">
                  <a:solidFill>
                    <a:srgbClr val="002060"/>
                  </a:solidFill>
                  <a:latin typeface="Times New Roman" panose="02020603050405020304" pitchFamily="18" charset="0"/>
                  <a:cs typeface="Times New Roman" panose="02020603050405020304" pitchFamily="18" charset="0"/>
                </a:rPr>
                <a:t>Sự ra đời, phát triển của dân chủ</a:t>
              </a:r>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18" name="Group 4"/>
          <p:cNvGrpSpPr>
            <a:grpSpLocks/>
          </p:cNvGrpSpPr>
          <p:nvPr/>
        </p:nvGrpSpPr>
        <p:grpSpPr bwMode="auto">
          <a:xfrm>
            <a:off x="66677" y="4998718"/>
            <a:ext cx="9077330" cy="395288"/>
            <a:chOff x="42" y="3495"/>
            <a:chExt cx="5718" cy="249"/>
          </a:xfrm>
        </p:grpSpPr>
        <p:sp>
          <p:nvSpPr>
            <p:cNvPr id="19" name="Line 5"/>
            <p:cNvSpPr>
              <a:spLocks noChangeShapeType="1"/>
            </p:cNvSpPr>
            <p:nvPr/>
          </p:nvSpPr>
          <p:spPr bwMode="auto">
            <a:xfrm>
              <a:off x="288" y="3495"/>
              <a:ext cx="51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6"/>
            <p:cNvSpPr txBox="1">
              <a:spLocks noChangeArrowheads="1"/>
            </p:cNvSpPr>
            <p:nvPr/>
          </p:nvSpPr>
          <p:spPr bwMode="auto">
            <a:xfrm>
              <a:off x="5070" y="3513"/>
              <a:ext cx="6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a:latin typeface="Arial" panose="020B0604020202020204" pitchFamily="34" charset="0"/>
                </a:rPr>
                <a:t>tương lai</a:t>
              </a:r>
            </a:p>
          </p:txBody>
        </p:sp>
        <p:sp>
          <p:nvSpPr>
            <p:cNvPr id="27" name="Text Box 7"/>
            <p:cNvSpPr txBox="1">
              <a:spLocks noChangeArrowheads="1"/>
            </p:cNvSpPr>
            <p:nvPr/>
          </p:nvSpPr>
          <p:spPr bwMode="auto">
            <a:xfrm>
              <a:off x="42" y="3504"/>
              <a:ext cx="5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a:latin typeface="Arial" panose="020B0604020202020204" pitchFamily="34" charset="0"/>
                </a:rPr>
                <a:t>cổ đại</a:t>
              </a:r>
            </a:p>
          </p:txBody>
        </p:sp>
      </p:grpSp>
      <p:grpSp>
        <p:nvGrpSpPr>
          <p:cNvPr id="29" name="Group 9"/>
          <p:cNvGrpSpPr>
            <a:grpSpLocks/>
          </p:cNvGrpSpPr>
          <p:nvPr/>
        </p:nvGrpSpPr>
        <p:grpSpPr bwMode="auto">
          <a:xfrm>
            <a:off x="1818244" y="1751731"/>
            <a:ext cx="1403350" cy="3139879"/>
            <a:chOff x="1296" y="1920"/>
            <a:chExt cx="884" cy="1365"/>
          </a:xfrm>
        </p:grpSpPr>
        <p:pic>
          <p:nvPicPr>
            <p:cNvPr id="44" name="Picture 10" descr="Ceas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 y="1920"/>
              <a:ext cx="719"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11"/>
            <p:cNvSpPr txBox="1">
              <a:spLocks noChangeArrowheads="1"/>
            </p:cNvSpPr>
            <p:nvPr/>
          </p:nvSpPr>
          <p:spPr bwMode="auto">
            <a:xfrm>
              <a:off x="1296" y="3004"/>
              <a:ext cx="88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a:solidFill>
                    <a:schemeClr val="accent2">
                      <a:lumMod val="75000"/>
                    </a:schemeClr>
                  </a:solidFill>
                  <a:latin typeface="Arial" panose="020B0604020202020204" pitchFamily="34" charset="0"/>
                </a:rPr>
                <a:t>Chiếm hữu</a:t>
              </a:r>
            </a:p>
            <a:p>
              <a:pPr algn="ctr" eaLnBrk="1" hangingPunct="1"/>
              <a:r>
                <a:rPr lang="en-US" altLang="en-US">
                  <a:solidFill>
                    <a:schemeClr val="accent2">
                      <a:lumMod val="75000"/>
                    </a:schemeClr>
                  </a:solidFill>
                  <a:latin typeface="Arial" panose="020B0604020202020204" pitchFamily="34" charset="0"/>
                </a:rPr>
                <a:t> nô lệ</a:t>
              </a:r>
            </a:p>
          </p:txBody>
        </p:sp>
      </p:grpSp>
      <p:grpSp>
        <p:nvGrpSpPr>
          <p:cNvPr id="31" name="Group 13"/>
          <p:cNvGrpSpPr>
            <a:grpSpLocks/>
          </p:cNvGrpSpPr>
          <p:nvPr/>
        </p:nvGrpSpPr>
        <p:grpSpPr bwMode="auto">
          <a:xfrm>
            <a:off x="3158094" y="1714926"/>
            <a:ext cx="1428750" cy="2930554"/>
            <a:chOff x="2140" y="1872"/>
            <a:chExt cx="900" cy="1274"/>
          </a:xfrm>
        </p:grpSpPr>
        <p:pic>
          <p:nvPicPr>
            <p:cNvPr id="42" name="Picture 14" descr="K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 y="1872"/>
              <a:ext cx="764" cy="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15"/>
            <p:cNvSpPr txBox="1">
              <a:spLocks noChangeArrowheads="1"/>
            </p:cNvSpPr>
            <p:nvPr/>
          </p:nvSpPr>
          <p:spPr bwMode="auto">
            <a:xfrm>
              <a:off x="2140" y="2985"/>
              <a:ext cx="90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a:latin typeface="Arial" panose="020B0604020202020204" pitchFamily="34" charset="0"/>
                </a:rPr>
                <a:t>Phong kiến</a:t>
              </a:r>
            </a:p>
          </p:txBody>
        </p:sp>
      </p:grpSp>
      <p:grpSp>
        <p:nvGrpSpPr>
          <p:cNvPr id="32" name="Group 16"/>
          <p:cNvGrpSpPr>
            <a:grpSpLocks/>
          </p:cNvGrpSpPr>
          <p:nvPr/>
        </p:nvGrpSpPr>
        <p:grpSpPr bwMode="auto">
          <a:xfrm>
            <a:off x="4876800" y="1747130"/>
            <a:ext cx="1300163" cy="3153681"/>
            <a:chOff x="3072" y="1886"/>
            <a:chExt cx="819" cy="1371"/>
          </a:xfrm>
        </p:grpSpPr>
        <p:pic>
          <p:nvPicPr>
            <p:cNvPr id="40" name="Picture 17" descr="tu s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2" y="1886"/>
              <a:ext cx="741" cy="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18"/>
            <p:cNvSpPr txBox="1">
              <a:spLocks noChangeArrowheads="1"/>
            </p:cNvSpPr>
            <p:nvPr/>
          </p:nvSpPr>
          <p:spPr bwMode="auto">
            <a:xfrm>
              <a:off x="3088" y="2976"/>
              <a:ext cx="80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a:latin typeface="Arial" panose="020B0604020202020204" pitchFamily="34" charset="0"/>
                </a:rPr>
                <a:t> </a:t>
              </a:r>
              <a:r>
                <a:rPr lang="en-US" altLang="en-US">
                  <a:solidFill>
                    <a:srgbClr val="002060"/>
                  </a:solidFill>
                  <a:latin typeface="Arial" panose="020B0604020202020204" pitchFamily="34" charset="0"/>
                </a:rPr>
                <a:t>Tư bản </a:t>
              </a:r>
            </a:p>
            <a:p>
              <a:pPr algn="ctr" eaLnBrk="1" hangingPunct="1"/>
              <a:r>
                <a:rPr lang="en-US" altLang="en-US">
                  <a:solidFill>
                    <a:srgbClr val="002060"/>
                  </a:solidFill>
                  <a:latin typeface="Arial" panose="020B0604020202020204" pitchFamily="34" charset="0"/>
                </a:rPr>
                <a:t>chủ nghĩa</a:t>
              </a:r>
            </a:p>
          </p:txBody>
        </p:sp>
      </p:grpSp>
      <p:grpSp>
        <p:nvGrpSpPr>
          <p:cNvPr id="33" name="Group 19"/>
          <p:cNvGrpSpPr>
            <a:grpSpLocks/>
          </p:cNvGrpSpPr>
          <p:nvPr/>
        </p:nvGrpSpPr>
        <p:grpSpPr bwMode="auto">
          <a:xfrm>
            <a:off x="6200775" y="1747130"/>
            <a:ext cx="1282700" cy="3139879"/>
            <a:chOff x="4247" y="1875"/>
            <a:chExt cx="808" cy="1365"/>
          </a:xfrm>
        </p:grpSpPr>
        <p:pic>
          <p:nvPicPr>
            <p:cNvPr id="38" name="Picture 20" descr="worker ma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1875"/>
              <a:ext cx="735"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 Box 21"/>
            <p:cNvSpPr txBox="1">
              <a:spLocks noChangeArrowheads="1"/>
            </p:cNvSpPr>
            <p:nvPr/>
          </p:nvSpPr>
          <p:spPr bwMode="auto">
            <a:xfrm>
              <a:off x="4247" y="2959"/>
              <a:ext cx="803"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a:latin typeface="Arial" panose="020B0604020202020204" pitchFamily="34" charset="0"/>
                </a:rPr>
                <a:t>XH xã hội</a:t>
              </a:r>
            </a:p>
            <a:p>
              <a:pPr algn="ctr" eaLnBrk="1" hangingPunct="1"/>
              <a:r>
                <a:rPr lang="en-US" altLang="en-US">
                  <a:latin typeface="Arial" panose="020B0604020202020204" pitchFamily="34" charset="0"/>
                </a:rPr>
                <a:t>chủ nghĩa</a:t>
              </a:r>
            </a:p>
          </p:txBody>
        </p:sp>
      </p:grpSp>
      <p:sp>
        <p:nvSpPr>
          <p:cNvPr id="34" name="Text Box 24"/>
          <p:cNvSpPr txBox="1">
            <a:spLocks noChangeArrowheads="1"/>
          </p:cNvSpPr>
          <p:nvPr/>
        </p:nvSpPr>
        <p:spPr bwMode="auto">
          <a:xfrm>
            <a:off x="7702111" y="3911480"/>
            <a:ext cx="1582738" cy="646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a:solidFill>
                  <a:srgbClr val="FF0000"/>
                </a:solidFill>
                <a:latin typeface="Arial" panose="020B0604020202020204" pitchFamily="34" charset="0"/>
              </a:rPr>
              <a:t>XH cộng sản</a:t>
            </a:r>
          </a:p>
          <a:p>
            <a:pPr eaLnBrk="1" hangingPunct="1"/>
            <a:r>
              <a:rPr lang="en-US" altLang="en-US">
                <a:solidFill>
                  <a:srgbClr val="FF0000"/>
                </a:solidFill>
                <a:latin typeface="Arial" panose="020B0604020202020204" pitchFamily="34" charset="0"/>
              </a:rPr>
              <a:t>chủ nghĩa</a:t>
            </a:r>
          </a:p>
        </p:txBody>
      </p:sp>
      <p:grpSp>
        <p:nvGrpSpPr>
          <p:cNvPr id="35" name="Group 25"/>
          <p:cNvGrpSpPr>
            <a:grpSpLocks/>
          </p:cNvGrpSpPr>
          <p:nvPr/>
        </p:nvGrpSpPr>
        <p:grpSpPr bwMode="auto">
          <a:xfrm>
            <a:off x="314881" y="1645918"/>
            <a:ext cx="1557338" cy="3155981"/>
            <a:chOff x="349" y="1894"/>
            <a:chExt cx="981" cy="1372"/>
          </a:xfrm>
        </p:grpSpPr>
        <p:sp>
          <p:nvSpPr>
            <p:cNvPr id="36" name="Text Box 26"/>
            <p:cNvSpPr txBox="1">
              <a:spLocks noChangeArrowheads="1"/>
            </p:cNvSpPr>
            <p:nvPr/>
          </p:nvSpPr>
          <p:spPr bwMode="auto">
            <a:xfrm>
              <a:off x="349" y="2985"/>
              <a:ext cx="981"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a:solidFill>
                    <a:schemeClr val="tx2">
                      <a:lumMod val="75000"/>
                    </a:schemeClr>
                  </a:solidFill>
                  <a:latin typeface="Arial" panose="020B0604020202020204" pitchFamily="34" charset="0"/>
                </a:rPr>
                <a:t>Cộng sản </a:t>
              </a:r>
            </a:p>
            <a:p>
              <a:pPr algn="ctr" eaLnBrk="1" hangingPunct="1"/>
              <a:r>
                <a:rPr lang="en-US" altLang="en-US">
                  <a:solidFill>
                    <a:schemeClr val="tx2">
                      <a:lumMod val="75000"/>
                    </a:schemeClr>
                  </a:solidFill>
                  <a:latin typeface="Arial" panose="020B0604020202020204" pitchFamily="34" charset="0"/>
                </a:rPr>
                <a:t>nguyên thuỷ</a:t>
              </a:r>
            </a:p>
          </p:txBody>
        </p:sp>
        <p:pic>
          <p:nvPicPr>
            <p:cNvPr id="37" name="Picture 27" descr="Ancient huma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 y="1894"/>
              <a:ext cx="814"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 name="Group 29"/>
          <p:cNvGrpSpPr>
            <a:grpSpLocks/>
          </p:cNvGrpSpPr>
          <p:nvPr/>
        </p:nvGrpSpPr>
        <p:grpSpPr bwMode="auto">
          <a:xfrm>
            <a:off x="284897" y="5044755"/>
            <a:ext cx="685800" cy="669925"/>
            <a:chOff x="336" y="3552"/>
            <a:chExt cx="432" cy="422"/>
          </a:xfrm>
        </p:grpSpPr>
        <p:sp>
          <p:nvSpPr>
            <p:cNvPr id="63" name="Line 30"/>
            <p:cNvSpPr>
              <a:spLocks noChangeShapeType="1"/>
            </p:cNvSpPr>
            <p:nvPr/>
          </p:nvSpPr>
          <p:spPr bwMode="auto">
            <a:xfrm>
              <a:off x="768" y="3552"/>
              <a:ext cx="0" cy="29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4" name="Text Box 31"/>
            <p:cNvSpPr txBox="1">
              <a:spLocks noChangeArrowheads="1"/>
            </p:cNvSpPr>
            <p:nvPr/>
          </p:nvSpPr>
          <p:spPr bwMode="auto">
            <a:xfrm>
              <a:off x="336" y="3762"/>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sz="1600">
                <a:latin typeface="Arial" panose="020B0604020202020204" pitchFamily="34" charset="0"/>
              </a:endParaRPr>
            </a:p>
          </p:txBody>
        </p:sp>
      </p:grpSp>
      <p:grpSp>
        <p:nvGrpSpPr>
          <p:cNvPr id="49" name="Group 35"/>
          <p:cNvGrpSpPr>
            <a:grpSpLocks/>
          </p:cNvGrpSpPr>
          <p:nvPr/>
        </p:nvGrpSpPr>
        <p:grpSpPr bwMode="auto">
          <a:xfrm>
            <a:off x="1403744" y="5074918"/>
            <a:ext cx="2006601" cy="1100138"/>
            <a:chOff x="900" y="3552"/>
            <a:chExt cx="1296" cy="693"/>
          </a:xfrm>
        </p:grpSpPr>
        <p:sp>
          <p:nvSpPr>
            <p:cNvPr id="59" name="Text Box 36"/>
            <p:cNvSpPr txBox="1">
              <a:spLocks noChangeArrowheads="1"/>
            </p:cNvSpPr>
            <p:nvPr/>
          </p:nvSpPr>
          <p:spPr bwMode="auto">
            <a:xfrm>
              <a:off x="900" y="3722"/>
              <a:ext cx="12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400">
                  <a:solidFill>
                    <a:srgbClr val="7030A0"/>
                  </a:solidFill>
                  <a:latin typeface="Arial" panose="020B0604020202020204" pitchFamily="34" charset="0"/>
                </a:rPr>
                <a:t>Nền dân chủ </a:t>
              </a:r>
            </a:p>
            <a:p>
              <a:pPr algn="ctr" eaLnBrk="1" hangingPunct="1"/>
              <a:r>
                <a:rPr lang="en-US" altLang="en-US" sz="2400">
                  <a:solidFill>
                    <a:srgbClr val="7030A0"/>
                  </a:solidFill>
                  <a:latin typeface="Arial" panose="020B0604020202020204" pitchFamily="34" charset="0"/>
                </a:rPr>
                <a:t>chủ nô</a:t>
              </a:r>
            </a:p>
          </p:txBody>
        </p:sp>
        <p:sp>
          <p:nvSpPr>
            <p:cNvPr id="60" name="Line 37"/>
            <p:cNvSpPr>
              <a:spLocks noChangeShapeType="1"/>
            </p:cNvSpPr>
            <p:nvPr/>
          </p:nvSpPr>
          <p:spPr bwMode="auto">
            <a:xfrm>
              <a:off x="1632" y="35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0" name="Group 38"/>
          <p:cNvGrpSpPr>
            <a:grpSpLocks/>
          </p:cNvGrpSpPr>
          <p:nvPr/>
        </p:nvGrpSpPr>
        <p:grpSpPr bwMode="auto">
          <a:xfrm>
            <a:off x="3048000" y="4998718"/>
            <a:ext cx="914400" cy="793750"/>
            <a:chOff x="1968" y="3504"/>
            <a:chExt cx="576" cy="500"/>
          </a:xfrm>
        </p:grpSpPr>
        <p:sp>
          <p:nvSpPr>
            <p:cNvPr id="57" name="Text Box 39"/>
            <p:cNvSpPr txBox="1">
              <a:spLocks noChangeArrowheads="1"/>
            </p:cNvSpPr>
            <p:nvPr/>
          </p:nvSpPr>
          <p:spPr bwMode="auto">
            <a:xfrm>
              <a:off x="1968" y="3792"/>
              <a:ext cx="11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endParaRPr lang="en-US" altLang="en-US" sz="1600">
                <a:latin typeface="Arial" panose="020B0604020202020204" pitchFamily="34" charset="0"/>
              </a:endParaRPr>
            </a:p>
          </p:txBody>
        </p:sp>
        <p:sp>
          <p:nvSpPr>
            <p:cNvPr id="58" name="Line 40"/>
            <p:cNvSpPr>
              <a:spLocks noChangeShapeType="1"/>
            </p:cNvSpPr>
            <p:nvPr/>
          </p:nvSpPr>
          <p:spPr bwMode="auto">
            <a:xfrm>
              <a:off x="2544" y="350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1" name="Group 41"/>
          <p:cNvGrpSpPr>
            <a:grpSpLocks/>
          </p:cNvGrpSpPr>
          <p:nvPr/>
        </p:nvGrpSpPr>
        <p:grpSpPr bwMode="auto">
          <a:xfrm>
            <a:off x="4809583" y="5074920"/>
            <a:ext cx="1482832" cy="1436688"/>
            <a:chOff x="2818" y="3552"/>
            <a:chExt cx="1521" cy="905"/>
          </a:xfrm>
        </p:grpSpPr>
        <p:sp>
          <p:nvSpPr>
            <p:cNvPr id="55" name="Text Box 42"/>
            <p:cNvSpPr txBox="1">
              <a:spLocks noChangeArrowheads="1"/>
            </p:cNvSpPr>
            <p:nvPr/>
          </p:nvSpPr>
          <p:spPr bwMode="auto">
            <a:xfrm>
              <a:off x="2818" y="3701"/>
              <a:ext cx="1521"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400">
                  <a:solidFill>
                    <a:schemeClr val="tx2">
                      <a:lumMod val="60000"/>
                      <a:lumOff val="40000"/>
                    </a:schemeClr>
                  </a:solidFill>
                  <a:latin typeface="Arial" panose="020B0604020202020204" pitchFamily="34" charset="0"/>
                </a:rPr>
                <a:t>Nền dân </a:t>
              </a:r>
            </a:p>
            <a:p>
              <a:pPr algn="ctr" eaLnBrk="1" hangingPunct="1"/>
              <a:r>
                <a:rPr lang="en-US" altLang="en-US" sz="2400">
                  <a:solidFill>
                    <a:schemeClr val="tx2">
                      <a:lumMod val="60000"/>
                      <a:lumOff val="40000"/>
                    </a:schemeClr>
                  </a:solidFill>
                  <a:latin typeface="Arial" panose="020B0604020202020204" pitchFamily="34" charset="0"/>
                </a:rPr>
                <a:t>chủ </a:t>
              </a:r>
            </a:p>
            <a:p>
              <a:pPr algn="ctr" eaLnBrk="1" hangingPunct="1"/>
              <a:r>
                <a:rPr lang="en-US" altLang="en-US" sz="2400">
                  <a:solidFill>
                    <a:schemeClr val="tx2">
                      <a:lumMod val="60000"/>
                      <a:lumOff val="40000"/>
                    </a:schemeClr>
                  </a:solidFill>
                  <a:latin typeface="Arial" panose="020B0604020202020204" pitchFamily="34" charset="0"/>
                </a:rPr>
                <a:t>tư sản</a:t>
              </a:r>
            </a:p>
          </p:txBody>
        </p:sp>
        <p:sp>
          <p:nvSpPr>
            <p:cNvPr id="56" name="Line 43"/>
            <p:cNvSpPr>
              <a:spLocks noChangeShapeType="1"/>
            </p:cNvSpPr>
            <p:nvPr/>
          </p:nvSpPr>
          <p:spPr bwMode="auto">
            <a:xfrm>
              <a:off x="3456" y="35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2" name="Group 44"/>
          <p:cNvGrpSpPr>
            <a:grpSpLocks/>
          </p:cNvGrpSpPr>
          <p:nvPr/>
        </p:nvGrpSpPr>
        <p:grpSpPr bwMode="auto">
          <a:xfrm>
            <a:off x="6310313" y="4998718"/>
            <a:ext cx="1363663" cy="1484313"/>
            <a:chOff x="4023" y="3504"/>
            <a:chExt cx="859" cy="935"/>
          </a:xfrm>
        </p:grpSpPr>
        <p:sp>
          <p:nvSpPr>
            <p:cNvPr id="53" name="Text Box 45"/>
            <p:cNvSpPr txBox="1">
              <a:spLocks noChangeArrowheads="1"/>
            </p:cNvSpPr>
            <p:nvPr/>
          </p:nvSpPr>
          <p:spPr bwMode="auto">
            <a:xfrm>
              <a:off x="4023" y="3683"/>
              <a:ext cx="859"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400">
                  <a:solidFill>
                    <a:srgbClr val="7030A0"/>
                  </a:solidFill>
                  <a:latin typeface="Arial" panose="020B0604020202020204" pitchFamily="34" charset="0"/>
                </a:rPr>
                <a:t>Nền </a:t>
              </a:r>
            </a:p>
            <a:p>
              <a:pPr algn="ctr" eaLnBrk="1" hangingPunct="1"/>
              <a:r>
                <a:rPr lang="en-US" altLang="en-US" sz="2400">
                  <a:solidFill>
                    <a:srgbClr val="7030A0"/>
                  </a:solidFill>
                  <a:latin typeface="Arial" panose="020B0604020202020204" pitchFamily="34" charset="0"/>
                </a:rPr>
                <a:t>dân chủ</a:t>
              </a:r>
            </a:p>
            <a:p>
              <a:pPr algn="ctr" eaLnBrk="1" hangingPunct="1"/>
              <a:r>
                <a:rPr lang="en-US" altLang="en-US" sz="2400">
                  <a:solidFill>
                    <a:srgbClr val="7030A0"/>
                  </a:solidFill>
                  <a:latin typeface="Arial" panose="020B0604020202020204" pitchFamily="34" charset="0"/>
                </a:rPr>
                <a:t> XHCN</a:t>
              </a:r>
            </a:p>
          </p:txBody>
        </p:sp>
        <p:sp>
          <p:nvSpPr>
            <p:cNvPr id="54" name="Line 46"/>
            <p:cNvSpPr>
              <a:spLocks noChangeShapeType="1"/>
            </p:cNvSpPr>
            <p:nvPr/>
          </p:nvSpPr>
          <p:spPr bwMode="auto">
            <a:xfrm>
              <a:off x="4272" y="350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5" name="Text Box 42"/>
          <p:cNvSpPr txBox="1">
            <a:spLocks noChangeArrowheads="1"/>
          </p:cNvSpPr>
          <p:nvPr/>
        </p:nvSpPr>
        <p:spPr bwMode="auto">
          <a:xfrm>
            <a:off x="3302000" y="5303518"/>
            <a:ext cx="15509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400">
                <a:latin typeface="Arial" panose="020B0604020202020204" pitchFamily="34" charset="0"/>
              </a:rPr>
              <a:t>Nền </a:t>
            </a:r>
          </a:p>
          <a:p>
            <a:pPr algn="ctr" eaLnBrk="1" hangingPunct="1"/>
            <a:r>
              <a:rPr lang="en-US" altLang="en-US" sz="2400">
                <a:latin typeface="Arial" panose="020B0604020202020204" pitchFamily="34" charset="0"/>
              </a:rPr>
              <a:t>quân chủ</a:t>
            </a:r>
          </a:p>
          <a:p>
            <a:pPr algn="ctr" eaLnBrk="1" hangingPunct="1"/>
            <a:r>
              <a:rPr lang="en-US" altLang="en-US" sz="2400">
                <a:latin typeface="Arial" panose="020B0604020202020204" pitchFamily="34" charset="0"/>
              </a:rPr>
              <a:t>PK</a:t>
            </a:r>
          </a:p>
        </p:txBody>
      </p:sp>
      <p:sp>
        <p:nvSpPr>
          <p:cNvPr id="67" name="Text Box 42"/>
          <p:cNvSpPr txBox="1">
            <a:spLocks noChangeArrowheads="1"/>
          </p:cNvSpPr>
          <p:nvPr/>
        </p:nvSpPr>
        <p:spPr bwMode="auto">
          <a:xfrm>
            <a:off x="-83400" y="5515493"/>
            <a:ext cx="18701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400">
                <a:solidFill>
                  <a:schemeClr val="tx2">
                    <a:lumMod val="60000"/>
                    <a:lumOff val="40000"/>
                  </a:schemeClr>
                </a:solidFill>
                <a:latin typeface="Arial" panose="020B0604020202020204" pitchFamily="34" charset="0"/>
              </a:rPr>
              <a:t>Chưa có nền dân </a:t>
            </a:r>
          </a:p>
          <a:p>
            <a:pPr algn="ctr" eaLnBrk="1" hangingPunct="1"/>
            <a:r>
              <a:rPr lang="en-US" altLang="en-US" sz="2400">
                <a:solidFill>
                  <a:schemeClr val="tx2">
                    <a:lumMod val="60000"/>
                    <a:lumOff val="40000"/>
                  </a:schemeClr>
                </a:solidFill>
                <a:latin typeface="Arial" panose="020B0604020202020204" pitchFamily="34" charset="0"/>
              </a:rPr>
              <a:t>chủ</a:t>
            </a:r>
          </a:p>
        </p:txBody>
      </p:sp>
    </p:spTree>
    <p:extLst>
      <p:ext uri="{BB962C8B-B14F-4D97-AF65-F5344CB8AC3E}">
        <p14:creationId xmlns:p14="http://schemas.microsoft.com/office/powerpoint/2010/main" val="177206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0-#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circle(in)">
                                      <p:cBhvr>
                                        <p:cTn id="20" dur="2000"/>
                                        <p:tgtEl>
                                          <p:spTgt spid="35"/>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barn(inVertical)">
                                      <p:cBhvr>
                                        <p:cTn id="25" dur="500"/>
                                        <p:tgtEl>
                                          <p:spTgt spid="4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67"/>
                                        </p:tgtEl>
                                        <p:attrNameLst>
                                          <p:attrName>style.visibility</p:attrName>
                                        </p:attrNameLst>
                                      </p:cBhvr>
                                      <p:to>
                                        <p:strVal val="visible"/>
                                      </p:to>
                                    </p:set>
                                    <p:animEffect transition="in" filter="barn(inVertical)">
                                      <p:cBhvr>
                                        <p:cTn id="28" dur="500"/>
                                        <p:tgtEl>
                                          <p:spTgt spid="67"/>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circle(in)">
                                      <p:cBhvr>
                                        <p:cTn id="33" dur="20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barn(inVertical)">
                                      <p:cBhvr>
                                        <p:cTn id="38" dur="5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circle(in)">
                                      <p:cBhvr>
                                        <p:cTn id="43" dur="2000"/>
                                        <p:tgtEl>
                                          <p:spTgt spid="31"/>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barn(inVertical)">
                                      <p:cBhvr>
                                        <p:cTn id="48" dur="500"/>
                                        <p:tgtEl>
                                          <p:spTgt spid="5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barn(inVertical)">
                                      <p:cBhvr>
                                        <p:cTn id="51" dur="500"/>
                                        <p:tgtEl>
                                          <p:spTgt spid="65"/>
                                        </p:tgtEl>
                                      </p:cBhvr>
                                    </p:animEffect>
                                  </p:childTnLst>
                                </p:cTn>
                              </p:par>
                            </p:childTnLst>
                          </p:cTn>
                        </p:par>
                      </p:childTnLst>
                    </p:cTn>
                  </p:par>
                  <p:par>
                    <p:cTn id="52" fill="hold">
                      <p:stCondLst>
                        <p:cond delay="indefinite"/>
                      </p:stCondLst>
                      <p:childTnLst>
                        <p:par>
                          <p:cTn id="53" fill="hold">
                            <p:stCondLst>
                              <p:cond delay="0"/>
                            </p:stCondLst>
                            <p:childTnLst>
                              <p:par>
                                <p:cTn id="54" presetID="6" presetClass="entr" presetSubtype="16"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circle(in)">
                                      <p:cBhvr>
                                        <p:cTn id="56" dur="20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barn(inVertical)">
                                      <p:cBhvr>
                                        <p:cTn id="61" dur="500"/>
                                        <p:tgtEl>
                                          <p:spTgt spid="51"/>
                                        </p:tgtEl>
                                      </p:cBhvr>
                                    </p:animEffect>
                                  </p:childTnLst>
                                </p:cTn>
                              </p:par>
                            </p:childTnLst>
                          </p:cTn>
                        </p:par>
                      </p:childTnLst>
                    </p:cTn>
                  </p:par>
                  <p:par>
                    <p:cTn id="62" fill="hold">
                      <p:stCondLst>
                        <p:cond delay="indefinite"/>
                      </p:stCondLst>
                      <p:childTnLst>
                        <p:par>
                          <p:cTn id="63" fill="hold">
                            <p:stCondLst>
                              <p:cond delay="0"/>
                            </p:stCondLst>
                            <p:childTnLst>
                              <p:par>
                                <p:cTn id="64" presetID="6" presetClass="entr" presetSubtype="16" fill="hold" nodeType="click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circle(in)">
                                      <p:cBhvr>
                                        <p:cTn id="66" dur="2000"/>
                                        <p:tgtEl>
                                          <p:spTgt spid="33"/>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barn(inVertical)">
                                      <p:cBhvr>
                                        <p:cTn id="71" dur="500"/>
                                        <p:tgtEl>
                                          <p:spTgt spid="52"/>
                                        </p:tgtEl>
                                      </p:cBhvr>
                                    </p:animEffect>
                                  </p:childTnLst>
                                </p:cTn>
                              </p:par>
                            </p:childTnLst>
                          </p:cTn>
                        </p:par>
                      </p:childTnLst>
                    </p:cTn>
                  </p:par>
                  <p:par>
                    <p:cTn id="72" fill="hold">
                      <p:stCondLst>
                        <p:cond delay="indefinite"/>
                      </p:stCondLst>
                      <p:childTnLst>
                        <p:par>
                          <p:cTn id="73" fill="hold">
                            <p:stCondLst>
                              <p:cond delay="0"/>
                            </p:stCondLst>
                            <p:childTnLst>
                              <p:par>
                                <p:cTn id="74" presetID="16" presetClass="entr" presetSubtype="21" fill="hold" grpId="0" nodeType="click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barn(inVertical)">
                                      <p:cBhvr>
                                        <p:cTn id="7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65" grpId="0"/>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2123768" y="0"/>
            <a:ext cx="7100206" cy="796413"/>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2800" b="1" kern="1200">
                  <a:solidFill>
                    <a:srgbClr val="002060"/>
                  </a:solidFill>
                  <a:latin typeface="Times New Roman" panose="02020603050405020304" pitchFamily="18" charset="0"/>
                  <a:cs typeface="Times New Roman" panose="02020603050405020304" pitchFamily="18" charset="0"/>
                </a:rPr>
                <a:t>1.2. </a:t>
              </a:r>
              <a:r>
                <a:rPr lang="en-US" sz="2800" b="1">
                  <a:solidFill>
                    <a:srgbClr val="002060"/>
                  </a:solidFill>
                  <a:latin typeface="Times New Roman" panose="02020603050405020304" pitchFamily="18" charset="0"/>
                  <a:cs typeface="Times New Roman" panose="02020603050405020304" pitchFamily="18" charset="0"/>
                </a:rPr>
                <a:t>Sự ra đời, phát triển của dân chủ</a:t>
              </a:r>
            </a:p>
          </p:txBody>
        </p:sp>
      </p:grpSp>
      <p:sp>
        <p:nvSpPr>
          <p:cNvPr id="22" name="Text Box 4"/>
          <p:cNvSpPr txBox="1">
            <a:spLocks noChangeArrowheads="1"/>
          </p:cNvSpPr>
          <p:nvPr/>
        </p:nvSpPr>
        <p:spPr bwMode="auto">
          <a:xfrm>
            <a:off x="565150" y="897594"/>
            <a:ext cx="6333978" cy="523220"/>
          </a:xfrm>
          <a:prstGeom prst="rect">
            <a:avLst/>
          </a:prstGeom>
          <a:solidFill>
            <a:schemeClr val="accent6">
              <a:lumMod val="40000"/>
              <a:lumOff val="60000"/>
            </a:schemeClr>
          </a:solidFill>
          <a:ln w="25400">
            <a:solidFill>
              <a:srgbClr val="000000"/>
            </a:solidFill>
            <a:miter lim="800000"/>
            <a:headEnd/>
            <a:tailEnd/>
          </a:ln>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sz="2800">
                <a:solidFill>
                  <a:srgbClr val="FF0000"/>
                </a:solidFill>
                <a:latin typeface="Arial" panose="020B0604020202020204" pitchFamily="34" charset="0"/>
              </a:rPr>
              <a:t>* Chế độ cộng sản nguyên thủy</a:t>
            </a:r>
          </a:p>
        </p:txBody>
      </p:sp>
      <p:pic>
        <p:nvPicPr>
          <p:cNvPr id="9" name="Picture 5" descr="Human evolv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05411" y="2045826"/>
            <a:ext cx="1776897" cy="4176713"/>
          </a:xfrm>
          <a:prstGeom prst="rect">
            <a:avLst/>
          </a:prstGeom>
          <a:noFill/>
        </p:spPr>
      </p:pic>
      <p:pic>
        <p:nvPicPr>
          <p:cNvPr id="10" name="Picture 6" descr="hunt-gath-pg1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3075605" y="2045826"/>
            <a:ext cx="6068395" cy="4098925"/>
          </a:xfrm>
          <a:prstGeom prst="rect">
            <a:avLst/>
          </a:prstGeom>
          <a:noFill/>
        </p:spPr>
      </p:pic>
      <p:sp>
        <p:nvSpPr>
          <p:cNvPr id="11" name="Text Box 9"/>
          <p:cNvSpPr txBox="1">
            <a:spLocks noChangeArrowheads="1"/>
          </p:cNvSpPr>
          <p:nvPr/>
        </p:nvSpPr>
        <p:spPr bwMode="auto">
          <a:xfrm>
            <a:off x="29497" y="3271940"/>
            <a:ext cx="1209982" cy="224676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hangingPunct="1"/>
            <a:r>
              <a:rPr lang="en-US" sz="2800">
                <a:solidFill>
                  <a:schemeClr val="bg1"/>
                </a:solidFill>
                <a:latin typeface="Arial" pitchFamily="34" charset="0"/>
              </a:rPr>
              <a:t>Chưa có nền dân chủ</a:t>
            </a:r>
          </a:p>
        </p:txBody>
      </p:sp>
    </p:spTree>
    <p:extLst>
      <p:ext uri="{BB962C8B-B14F-4D97-AF65-F5344CB8AC3E}">
        <p14:creationId xmlns:p14="http://schemas.microsoft.com/office/powerpoint/2010/main" val="213993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20052</TotalTime>
  <Words>1253</Words>
  <Application>Microsoft Office PowerPoint</Application>
  <PresentationFormat>On-screen Show (4:3)</PresentationFormat>
  <Paragraphs>131</Paragraphs>
  <Slides>16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Unicode MS</vt:lpstr>
      <vt:lpstr>UTM Alexander</vt:lpstr>
      <vt:lpstr>Arial</vt:lpstr>
      <vt:lpstr>Calibri</vt:lpstr>
      <vt:lpstr>Times New Roman</vt:lpstr>
      <vt:lpstr>Tw Cen MT</vt:lpstr>
      <vt:lpstr>Office Theme</vt:lpstr>
      <vt:lpstr>PowerPoint Presentation</vt:lpstr>
      <vt:lpstr>  Chương 4 DÂN CHỦ XÃ HỘI CHỦ NGHĨA  VÀ NHÀ NƯỚC XÃ HỘI CHỦ NGHĨA  </vt:lpstr>
      <vt:lpstr>  Chương 4 DÂN CHỦ XÃ HỘI CHỦ NGHĨA  VÀ NHÀ NƯỚC XÃ HỘI CHỦ NGHĨA  </vt:lpstr>
      <vt:lpstr> I. DÂN CHỦ VÀ  DÂN CHỦ XÃ HỘI CHỦ NGHĨA </vt:lpstr>
      <vt:lpstr> I. DÂN CHỦ VÀ  DÂN CHỦ XÃ HỘI CHỦ NGHĨA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588</cp:revision>
  <dcterms:created xsi:type="dcterms:W3CDTF">2020-12-02T00:38:25Z</dcterms:created>
  <dcterms:modified xsi:type="dcterms:W3CDTF">2024-07-15T09:10:34Z</dcterms:modified>
</cp:coreProperties>
</file>