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475" r:id="rId3"/>
    <p:sldId id="416" r:id="rId4"/>
    <p:sldId id="428" r:id="rId5"/>
    <p:sldId id="444" r:id="rId6"/>
    <p:sldId id="469" r:id="rId7"/>
    <p:sldId id="420" r:id="rId8"/>
    <p:sldId id="445" r:id="rId9"/>
    <p:sldId id="471" r:id="rId10"/>
    <p:sldId id="468" r:id="rId11"/>
    <p:sldId id="472" r:id="rId12"/>
    <p:sldId id="457" r:id="rId13"/>
    <p:sldId id="474" r:id="rId14"/>
    <p:sldId id="464" r:id="rId15"/>
    <p:sldId id="4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08CD4"/>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727" autoAdjust="0"/>
  </p:normalViewPr>
  <p:slideViewPr>
    <p:cSldViewPr snapToGrid="0">
      <p:cViewPr varScale="1">
        <p:scale>
          <a:sx n="72" d="100"/>
          <a:sy n="72" d="100"/>
        </p:scale>
        <p:origin x="1762" y="43"/>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60142-9D3A-4627-8E19-2DDC3ED0245B}" type="datetimeFigureOut">
              <a:rPr lang="en-US" smtClean="0"/>
              <a:t>15-Jul-24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9E891-0BE3-476A-AD6C-E6658D2CFC8A}" type="slidenum">
              <a:rPr lang="en-US" smtClean="0"/>
              <a:t>‹#›</a:t>
            </a:fld>
            <a:endParaRPr lang="en-US"/>
          </a:p>
        </p:txBody>
      </p:sp>
    </p:spTree>
    <p:extLst>
      <p:ext uri="{BB962C8B-B14F-4D97-AF65-F5344CB8AC3E}">
        <p14:creationId xmlns:p14="http://schemas.microsoft.com/office/powerpoint/2010/main" val="4087366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2</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4212441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11</a:t>
            </a:fld>
            <a:endParaRPr lang="en-US"/>
          </a:p>
        </p:txBody>
      </p:sp>
    </p:spTree>
    <p:extLst>
      <p:ext uri="{BB962C8B-B14F-4D97-AF65-F5344CB8AC3E}">
        <p14:creationId xmlns:p14="http://schemas.microsoft.com/office/powerpoint/2010/main" val="2438266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12</a:t>
            </a:fld>
            <a:endParaRPr lang="en-US"/>
          </a:p>
        </p:txBody>
      </p:sp>
    </p:spTree>
    <p:extLst>
      <p:ext uri="{BB962C8B-B14F-4D97-AF65-F5344CB8AC3E}">
        <p14:creationId xmlns:p14="http://schemas.microsoft.com/office/powerpoint/2010/main" val="19908878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13</a:t>
            </a:fld>
            <a:endParaRPr lang="en-US"/>
          </a:p>
        </p:txBody>
      </p:sp>
    </p:spTree>
    <p:extLst>
      <p:ext uri="{BB962C8B-B14F-4D97-AF65-F5344CB8AC3E}">
        <p14:creationId xmlns:p14="http://schemas.microsoft.com/office/powerpoint/2010/main" val="360389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3</a:t>
            </a:fld>
            <a:endParaRPr lang="en-US"/>
          </a:p>
        </p:txBody>
      </p:sp>
    </p:spTree>
    <p:extLst>
      <p:ext uri="{BB962C8B-B14F-4D97-AF65-F5344CB8AC3E}">
        <p14:creationId xmlns:p14="http://schemas.microsoft.com/office/powerpoint/2010/main" val="3526753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4</a:t>
            </a:fld>
            <a:endParaRPr lang="en-US"/>
          </a:p>
        </p:txBody>
      </p:sp>
    </p:spTree>
    <p:extLst>
      <p:ext uri="{BB962C8B-B14F-4D97-AF65-F5344CB8AC3E}">
        <p14:creationId xmlns:p14="http://schemas.microsoft.com/office/powerpoint/2010/main" val="3185216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5</a:t>
            </a:fld>
            <a:endParaRPr lang="en-US"/>
          </a:p>
        </p:txBody>
      </p:sp>
    </p:spTree>
    <p:extLst>
      <p:ext uri="{BB962C8B-B14F-4D97-AF65-F5344CB8AC3E}">
        <p14:creationId xmlns:p14="http://schemas.microsoft.com/office/powerpoint/2010/main" val="3306227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6</a:t>
            </a:fld>
            <a:endParaRPr lang="en-US"/>
          </a:p>
        </p:txBody>
      </p:sp>
    </p:spTree>
    <p:extLst>
      <p:ext uri="{BB962C8B-B14F-4D97-AF65-F5344CB8AC3E}">
        <p14:creationId xmlns:p14="http://schemas.microsoft.com/office/powerpoint/2010/main" val="1340565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7</a:t>
            </a:fld>
            <a:endParaRPr lang="en-US"/>
          </a:p>
        </p:txBody>
      </p:sp>
    </p:spTree>
    <p:extLst>
      <p:ext uri="{BB962C8B-B14F-4D97-AF65-F5344CB8AC3E}">
        <p14:creationId xmlns:p14="http://schemas.microsoft.com/office/powerpoint/2010/main" val="2182689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8</a:t>
            </a:fld>
            <a:endParaRPr lang="en-US"/>
          </a:p>
        </p:txBody>
      </p:sp>
    </p:spTree>
    <p:extLst>
      <p:ext uri="{BB962C8B-B14F-4D97-AF65-F5344CB8AC3E}">
        <p14:creationId xmlns:p14="http://schemas.microsoft.com/office/powerpoint/2010/main" val="1533958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9</a:t>
            </a:fld>
            <a:endParaRPr lang="en-US"/>
          </a:p>
        </p:txBody>
      </p:sp>
    </p:spTree>
    <p:extLst>
      <p:ext uri="{BB962C8B-B14F-4D97-AF65-F5344CB8AC3E}">
        <p14:creationId xmlns:p14="http://schemas.microsoft.com/office/powerpoint/2010/main" val="3359777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10</a:t>
            </a:fld>
            <a:endParaRPr lang="en-US"/>
          </a:p>
        </p:txBody>
      </p:sp>
    </p:spTree>
    <p:extLst>
      <p:ext uri="{BB962C8B-B14F-4D97-AF65-F5344CB8AC3E}">
        <p14:creationId xmlns:p14="http://schemas.microsoft.com/office/powerpoint/2010/main" val="4141747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4288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70964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241234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694810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365639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87596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09B3EC-0601-4F7A-ADBF-4FA0574C3457}" type="datetimeFigureOut">
              <a:rPr lang="en-US" smtClean="0"/>
              <a:t>15-Jul-24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85658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09B3EC-0601-4F7A-ADBF-4FA0574C3457}" type="datetimeFigureOut">
              <a:rPr lang="en-US" smtClean="0"/>
              <a:t>15-Jul-24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54708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9B3EC-0601-4F7A-ADBF-4FA0574C3457}" type="datetimeFigureOut">
              <a:rPr lang="en-US" smtClean="0"/>
              <a:t>15-Jul-24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8710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5562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414394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9B3EC-0601-4F7A-ADBF-4FA0574C3457}" type="datetimeFigureOut">
              <a:rPr lang="en-US" smtClean="0"/>
              <a:t>15-Jul-24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32D79-F70B-456A-83C2-7ABF28384928}" type="slidenum">
              <a:rPr lang="en-US" smtClean="0"/>
              <a:t>‹#›</a:t>
            </a:fld>
            <a:endParaRPr lang="en-US"/>
          </a:p>
        </p:txBody>
      </p:sp>
      <p:pic>
        <p:nvPicPr>
          <p:cNvPr id="7" name="Graphic 7">
            <a:extLst>
              <a:ext uri="{FF2B5EF4-FFF2-40B4-BE49-F238E27FC236}">
                <a16:creationId xmlns:a16="http://schemas.microsoft.com/office/drawing/2014/main" id="{B73CDF94-991E-6AF1-03F5-4B4DA53FA286}"/>
              </a:ext>
            </a:extLst>
          </p:cNvPr>
          <p:cNvPicPr>
            <a:picLocks noChangeAspect="1"/>
          </p:cNvPicPr>
          <p:nvPr userDrawn="1"/>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7629" y="71510"/>
            <a:ext cx="1586848" cy="618339"/>
          </a:xfrm>
          <a:prstGeom prst="rect">
            <a:avLst/>
          </a:prstGeom>
        </p:spPr>
      </p:pic>
    </p:spTree>
    <p:extLst>
      <p:ext uri="{BB962C8B-B14F-4D97-AF65-F5344CB8AC3E}">
        <p14:creationId xmlns:p14="http://schemas.microsoft.com/office/powerpoint/2010/main" val="378911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15960" y="2190789"/>
            <a:ext cx="8446149" cy="18622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accent5">
                    <a:lumMod val="75000"/>
                  </a:schemeClr>
                </a:solidFill>
              </a:rPr>
              <a:t>HỌC PHẦN</a:t>
            </a:r>
          </a:p>
          <a:p>
            <a:pPr>
              <a:spcBef>
                <a:spcPts val="1200"/>
              </a:spcBef>
            </a:pPr>
            <a:r>
              <a:rPr lang="en-US" altLang="en-US" sz="3600" b="1">
                <a:solidFill>
                  <a:srgbClr val="FF0000"/>
                </a:solidFill>
                <a:latin typeface="Times New Roman" panose="02020603050405020304" pitchFamily="18" charset="0"/>
                <a:cs typeface="Times New Roman" panose="02020603050405020304" pitchFamily="18" charset="0"/>
              </a:rPr>
              <a:t>CHỦ NGHĨA XÃ HỘI KHOA HỌC</a:t>
            </a:r>
          </a:p>
          <a:p>
            <a:pPr>
              <a:lnSpc>
                <a:spcPct val="100000"/>
              </a:lnSpc>
              <a:spcBef>
                <a:spcPts val="1600"/>
              </a:spcBef>
            </a:pPr>
            <a:endParaRPr lang="en-US" sz="4000" b="1">
              <a:solidFill>
                <a:srgbClr val="FF0000"/>
              </a:solidFill>
            </a:endParaRPr>
          </a:p>
          <a:p>
            <a:pPr>
              <a:lnSpc>
                <a:spcPct val="100000"/>
              </a:lnSpc>
              <a:spcBef>
                <a:spcPts val="1600"/>
              </a:spcBef>
            </a:pPr>
            <a:endParaRPr lang="en-US" sz="4000" b="1">
              <a:solidFill>
                <a:srgbClr val="FF0000"/>
              </a:solidFill>
            </a:endParaRPr>
          </a:p>
        </p:txBody>
      </p:sp>
      <p:sp>
        <p:nvSpPr>
          <p:cNvPr id="2" name="Rectangle 1"/>
          <p:cNvSpPr/>
          <p:nvPr/>
        </p:nvSpPr>
        <p:spPr>
          <a:xfrm>
            <a:off x="115960" y="3719921"/>
            <a:ext cx="8730642" cy="954107"/>
          </a:xfrm>
          <a:prstGeom prst="rect">
            <a:avLst/>
          </a:prstGeom>
        </p:spPr>
        <p:txBody>
          <a:bodyPr wrap="square">
            <a:spAutoFit/>
          </a:bodyPr>
          <a:lstStyle/>
          <a:p>
            <a:pPr algn="ctr"/>
            <a:r>
              <a:rPr lang="en-US" sz="2800" b="1" cap="all">
                <a:solidFill>
                  <a:schemeClr val="tx2">
                    <a:lumMod val="75000"/>
                  </a:schemeClr>
                </a:solidFill>
                <a:latin typeface="Times New Roman" panose="02020603050405020304" pitchFamily="18" charset="0"/>
                <a:cs typeface="Times New Roman" panose="02020603050405020304" pitchFamily="18" charset="0"/>
              </a:rPr>
              <a:t>DÂN CHỦ XÃ HỘI CHỦ NGHĨA </a:t>
            </a:r>
          </a:p>
          <a:p>
            <a:pPr algn="ctr"/>
            <a:r>
              <a:rPr lang="en-US" sz="2800" b="1" cap="all">
                <a:solidFill>
                  <a:schemeClr val="tx2">
                    <a:lumMod val="75000"/>
                  </a:schemeClr>
                </a:solidFill>
                <a:latin typeface="Times New Roman" panose="02020603050405020304" pitchFamily="18" charset="0"/>
                <a:cs typeface="Times New Roman" panose="02020603050405020304" pitchFamily="18" charset="0"/>
              </a:rPr>
              <a:t>VÀ NHÀ NƯỚC XÃ HỘI CHỦ NGHĨA</a:t>
            </a:r>
          </a:p>
        </p:txBody>
      </p:sp>
    </p:spTree>
    <p:extLst>
      <p:ext uri="{BB962C8B-B14F-4D97-AF65-F5344CB8AC3E}">
        <p14:creationId xmlns:p14="http://schemas.microsoft.com/office/powerpoint/2010/main" val="1240130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992142" y="28849"/>
            <a:ext cx="7151857" cy="1018286"/>
            <a:chOff x="111148" y="1617509"/>
            <a:chExt cx="6649850" cy="797040"/>
          </a:xfrm>
        </p:grpSpPr>
        <p:sp>
          <p:nvSpPr>
            <p:cNvPr id="25" name="Rounded Rectangle 24"/>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ounded Rectangle 6"/>
            <p:cNvSpPr/>
            <p:nvPr/>
          </p:nvSpPr>
          <p:spPr>
            <a:xfrm>
              <a:off x="237738" y="1656418"/>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algn="ctr" defTabSz="1244600">
                <a:spcBef>
                  <a:spcPct val="0"/>
                </a:spcBef>
              </a:pPr>
              <a:r>
                <a:rPr lang="en-GB" altLang="en-US" sz="3000" b="1">
                  <a:solidFill>
                    <a:srgbClr val="002060"/>
                  </a:solidFill>
                  <a:latin typeface="Times New Roman" panose="02020603050405020304" pitchFamily="18" charset="0"/>
                  <a:cs typeface="Times New Roman" panose="02020603050405020304" pitchFamily="18" charset="0"/>
                </a:rPr>
                <a:t>2</a:t>
              </a:r>
              <a:r>
                <a:rPr lang="en-GB" altLang="en-US" sz="3000" b="1" kern="1200">
                  <a:solidFill>
                    <a:srgbClr val="002060"/>
                  </a:solidFill>
                  <a:latin typeface="Times New Roman" panose="02020603050405020304" pitchFamily="18" charset="0"/>
                  <a:cs typeface="Times New Roman" panose="02020603050405020304" pitchFamily="18" charset="0"/>
                </a:rPr>
                <a:t>.2. </a:t>
              </a:r>
              <a:r>
                <a:rPr lang="en-US" sz="3000" b="1">
                  <a:solidFill>
                    <a:srgbClr val="002060"/>
                  </a:solidFill>
                  <a:latin typeface="Times New Roman" panose="02020603050405020304" pitchFamily="18" charset="0"/>
                  <a:cs typeface="Times New Roman" panose="02020603050405020304" pitchFamily="18" charset="0"/>
                </a:rPr>
                <a:t>Bản chất của nền dân chủ </a:t>
              </a:r>
            </a:p>
            <a:p>
              <a:pPr lvl="0" algn="ctr" defTabSz="1244600">
                <a:spcBef>
                  <a:spcPct val="0"/>
                </a:spcBef>
              </a:pPr>
              <a:r>
                <a:rPr lang="en-US" sz="3000" b="1">
                  <a:solidFill>
                    <a:srgbClr val="002060"/>
                  </a:solidFill>
                  <a:latin typeface="Times New Roman" panose="02020603050405020304" pitchFamily="18" charset="0"/>
                  <a:cs typeface="Times New Roman" panose="02020603050405020304" pitchFamily="18" charset="0"/>
                </a:rPr>
                <a:t>xã hội chủ nghĩa </a:t>
              </a:r>
              <a:endParaRPr lang="en-US" sz="3000" b="1" kern="1200">
                <a:solidFill>
                  <a:srgbClr val="002060"/>
                </a:solidFill>
                <a:latin typeface="Times New Roman" panose="02020603050405020304" pitchFamily="18" charset="0"/>
                <a:cs typeface="Times New Roman" panose="02020603050405020304" pitchFamily="18" charset="0"/>
              </a:endParaRPr>
            </a:p>
          </p:txBody>
        </p:sp>
      </p:grpSp>
      <p:sp>
        <p:nvSpPr>
          <p:cNvPr id="8" name="Text Box 2"/>
          <p:cNvSpPr txBox="1">
            <a:spLocks noChangeArrowheads="1"/>
          </p:cNvSpPr>
          <p:nvPr/>
        </p:nvSpPr>
        <p:spPr bwMode="auto">
          <a:xfrm>
            <a:off x="341019" y="1149723"/>
            <a:ext cx="7663063" cy="954107"/>
          </a:xfrm>
          <a:prstGeom prst="rect">
            <a:avLst/>
          </a:prstGeom>
          <a:solidFill>
            <a:schemeClr val="accent6">
              <a:lumMod val="60000"/>
              <a:lumOff val="40000"/>
            </a:schemeClr>
          </a:solidFill>
          <a:ln w="25400">
            <a:solidFill>
              <a:srgbClr val="000000"/>
            </a:solidFill>
            <a:miter lim="800000"/>
            <a:headEnd/>
            <a:tailEnd/>
          </a:ln>
          <a:effectLst/>
        </p:spPr>
        <p:txBody>
          <a:bodyPr wrap="square">
            <a:spAutoFit/>
          </a:bodyPr>
          <a:lstStyle/>
          <a:p>
            <a:pPr algn="just">
              <a:defRPr/>
            </a:pPr>
            <a:r>
              <a:rPr lang="en-US" sz="2800" b="1" i="1">
                <a:solidFill>
                  <a:srgbClr val="FF0000"/>
                </a:solidFill>
                <a:latin typeface="Times New Roman" pitchFamily="18" charset="0"/>
                <a:cs typeface="Times New Roman" pitchFamily="18" charset="0"/>
              </a:rPr>
              <a:t>* Bản </a:t>
            </a:r>
            <a:r>
              <a:rPr lang="en-US" sz="2800" b="1" i="1" dirty="0" err="1">
                <a:solidFill>
                  <a:srgbClr val="FF0000"/>
                </a:solidFill>
                <a:latin typeface="Times New Roman" pitchFamily="18" charset="0"/>
                <a:cs typeface="Times New Roman" pitchFamily="18" charset="0"/>
              </a:rPr>
              <a:t>chất</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dân</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chủ</a:t>
            </a:r>
            <a:r>
              <a:rPr lang="en-US" sz="2800" b="1" i="1" dirty="0">
                <a:solidFill>
                  <a:srgbClr val="FF0000"/>
                </a:solidFill>
                <a:latin typeface="Times New Roman" pitchFamily="18" charset="0"/>
                <a:cs typeface="Times New Roman" pitchFamily="18" charset="0"/>
              </a:rPr>
              <a:t> XHCN </a:t>
            </a:r>
            <a:r>
              <a:rPr lang="en-US" sz="2800" b="1" i="1" dirty="0" err="1">
                <a:solidFill>
                  <a:srgbClr val="FF0000"/>
                </a:solidFill>
                <a:latin typeface="Times New Roman" pitchFamily="18" charset="0"/>
                <a:cs typeface="Times New Roman" pitchFamily="18" charset="0"/>
              </a:rPr>
              <a:t>thể</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hiện</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trên</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các</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khía</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cạnh</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sau</a:t>
            </a:r>
            <a:r>
              <a:rPr lang="en-US" sz="2800" b="1" i="1" dirty="0">
                <a:solidFill>
                  <a:srgbClr val="FF0000"/>
                </a:solidFill>
                <a:latin typeface="Times New Roman" pitchFamily="18" charset="0"/>
                <a:cs typeface="Times New Roman" pitchFamily="18" charset="0"/>
              </a:rPr>
              <a:t>: </a:t>
            </a:r>
          </a:p>
        </p:txBody>
      </p:sp>
      <p:sp>
        <p:nvSpPr>
          <p:cNvPr id="19" name="Rounded Rectangle 18"/>
          <p:cNvSpPr/>
          <p:nvPr/>
        </p:nvSpPr>
        <p:spPr>
          <a:xfrm>
            <a:off x="341019" y="3267630"/>
            <a:ext cx="1651125" cy="1745185"/>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marL="457200" indent="-457200" algn="just">
              <a:buFont typeface="Wingdings" panose="05000000000000000000" pitchFamily="2" charset="2"/>
              <a:buChar char="§"/>
              <a:defRPr/>
            </a:pPr>
            <a:r>
              <a:rPr lang="en-US" altLang="en-US" sz="2800" b="1" i="1">
                <a:solidFill>
                  <a:srgbClr val="002060"/>
                </a:solidFill>
                <a:latin typeface="Times New Roman" panose="02020603050405020304" pitchFamily="18" charset="0"/>
                <a:cs typeface="Times New Roman" panose="02020603050405020304" pitchFamily="18" charset="0"/>
              </a:rPr>
              <a:t> Bản chất kinh tế</a:t>
            </a:r>
            <a:endParaRPr lang="vi-VN" sz="2800" b="1">
              <a:solidFill>
                <a:srgbClr val="002060"/>
              </a:solidFill>
              <a:latin typeface="Times New Roman" panose="02020603050405020304" pitchFamily="18" charset="0"/>
              <a:cs typeface="Times New Roman" panose="02020603050405020304" pitchFamily="18" charset="0"/>
            </a:endParaRPr>
          </a:p>
        </p:txBody>
      </p:sp>
      <p:sp>
        <p:nvSpPr>
          <p:cNvPr id="20" name="Rounded Rectangle 19"/>
          <p:cNvSpPr/>
          <p:nvPr/>
        </p:nvSpPr>
        <p:spPr>
          <a:xfrm>
            <a:off x="3362139" y="2833528"/>
            <a:ext cx="5584258" cy="447286"/>
          </a:xfrm>
          <a:prstGeom prst="roundRect">
            <a:avLst/>
          </a:prstGeom>
          <a:solidFill>
            <a:schemeClr val="tx2">
              <a:lumMod val="20000"/>
              <a:lumOff val="80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600"/>
              </a:spcBef>
            </a:pPr>
            <a:r>
              <a:rPr lang="en-US" altLang="en-US" sz="2400" b="1" i="1">
                <a:solidFill>
                  <a:srgbClr val="002060"/>
                </a:solidFill>
                <a:latin typeface="Times New Roman" panose="02020603050405020304" pitchFamily="18" charset="0"/>
                <a:cs typeface="Times New Roman" panose="02020603050405020304" pitchFamily="18" charset="0"/>
              </a:rPr>
              <a:t>Sở hữu xã hội về TLSX chủ yếu </a:t>
            </a:r>
          </a:p>
        </p:txBody>
      </p:sp>
      <p:sp>
        <p:nvSpPr>
          <p:cNvPr id="21" name="Rounded Rectangle 20"/>
          <p:cNvSpPr/>
          <p:nvPr/>
        </p:nvSpPr>
        <p:spPr>
          <a:xfrm>
            <a:off x="3343089" y="4623205"/>
            <a:ext cx="5584258" cy="766303"/>
          </a:xfrm>
          <a:prstGeom prst="roundRect">
            <a:avLst/>
          </a:prstGeom>
          <a:solidFill>
            <a:schemeClr val="accent2">
              <a:lumMod val="20000"/>
              <a:lumOff val="80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600"/>
              </a:spcBef>
            </a:pPr>
            <a:r>
              <a:rPr lang="en-US" altLang="en-US" sz="2400" b="1" i="1">
                <a:solidFill>
                  <a:srgbClr val="002060"/>
                </a:solidFill>
                <a:latin typeface="Times New Roman" panose="02020603050405020304" pitchFamily="18" charset="0"/>
                <a:cs typeface="Times New Roman" panose="02020603050405020304" pitchFamily="18" charset="0"/>
              </a:rPr>
              <a:t>Chủ thể phát triển LLSX và thụ hưởng lợi ích là nhân dân</a:t>
            </a:r>
          </a:p>
        </p:txBody>
      </p:sp>
      <p:cxnSp>
        <p:nvCxnSpPr>
          <p:cNvPr id="23" name="Straight Arrow Connector 22"/>
          <p:cNvCxnSpPr>
            <a:stCxn id="19" idx="3"/>
            <a:endCxn id="20" idx="1"/>
          </p:cNvCxnSpPr>
          <p:nvPr/>
        </p:nvCxnSpPr>
        <p:spPr>
          <a:xfrm flipV="1">
            <a:off x="1992144" y="3057171"/>
            <a:ext cx="1369995" cy="108305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7" name="Straight Arrow Connector 26"/>
          <p:cNvCxnSpPr>
            <a:stCxn id="19" idx="3"/>
          </p:cNvCxnSpPr>
          <p:nvPr/>
        </p:nvCxnSpPr>
        <p:spPr>
          <a:xfrm>
            <a:off x="1992144" y="4140223"/>
            <a:ext cx="1369995" cy="87259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60762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circle(in)">
                                      <p:cBhvr>
                                        <p:cTn id="19" dur="20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barn(inVertical)">
                                      <p:cBhvr>
                                        <p:cTn id="24" dur="500"/>
                                        <p:tgtEl>
                                          <p:spTgt spid="23"/>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arn(inVertic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barn(inVertical)">
                                      <p:cBhvr>
                                        <p:cTn id="32" dur="500"/>
                                        <p:tgtEl>
                                          <p:spTgt spid="27"/>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barn(inVertical)">
                                      <p:cBhvr>
                                        <p:cTn id="3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animBg="1"/>
      <p:bldP spid="20"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992142" y="28849"/>
            <a:ext cx="7151857" cy="1018286"/>
            <a:chOff x="111148" y="1617509"/>
            <a:chExt cx="6649850" cy="797040"/>
          </a:xfrm>
        </p:grpSpPr>
        <p:sp>
          <p:nvSpPr>
            <p:cNvPr id="25" name="Rounded Rectangle 24"/>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ounded Rectangle 6"/>
            <p:cNvSpPr/>
            <p:nvPr/>
          </p:nvSpPr>
          <p:spPr>
            <a:xfrm>
              <a:off x="237738" y="1656418"/>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algn="ctr" defTabSz="1244600">
                <a:spcBef>
                  <a:spcPct val="0"/>
                </a:spcBef>
              </a:pPr>
              <a:r>
                <a:rPr lang="en-GB" altLang="en-US" sz="3000" b="1">
                  <a:solidFill>
                    <a:srgbClr val="002060"/>
                  </a:solidFill>
                  <a:latin typeface="Times New Roman" panose="02020603050405020304" pitchFamily="18" charset="0"/>
                  <a:cs typeface="Times New Roman" panose="02020603050405020304" pitchFamily="18" charset="0"/>
                </a:rPr>
                <a:t>2</a:t>
              </a:r>
              <a:r>
                <a:rPr lang="en-GB" altLang="en-US" sz="3000" b="1" kern="1200">
                  <a:solidFill>
                    <a:srgbClr val="002060"/>
                  </a:solidFill>
                  <a:latin typeface="Times New Roman" panose="02020603050405020304" pitchFamily="18" charset="0"/>
                  <a:cs typeface="Times New Roman" panose="02020603050405020304" pitchFamily="18" charset="0"/>
                </a:rPr>
                <a:t>.2. </a:t>
              </a:r>
              <a:r>
                <a:rPr lang="en-US" sz="3000" b="1">
                  <a:solidFill>
                    <a:srgbClr val="002060"/>
                  </a:solidFill>
                  <a:latin typeface="Times New Roman" panose="02020603050405020304" pitchFamily="18" charset="0"/>
                  <a:cs typeface="Times New Roman" panose="02020603050405020304" pitchFamily="18" charset="0"/>
                </a:rPr>
                <a:t>Bản chất của nền dân chủ </a:t>
              </a:r>
            </a:p>
            <a:p>
              <a:pPr lvl="0" algn="ctr" defTabSz="1244600">
                <a:spcBef>
                  <a:spcPct val="0"/>
                </a:spcBef>
              </a:pPr>
              <a:r>
                <a:rPr lang="en-US" sz="3000" b="1">
                  <a:solidFill>
                    <a:srgbClr val="002060"/>
                  </a:solidFill>
                  <a:latin typeface="Times New Roman" panose="02020603050405020304" pitchFamily="18" charset="0"/>
                  <a:cs typeface="Times New Roman" panose="02020603050405020304" pitchFamily="18" charset="0"/>
                </a:rPr>
                <a:t>xã hội chủ nghĩa </a:t>
              </a:r>
              <a:endParaRPr lang="en-US" sz="3000" b="1" kern="1200">
                <a:solidFill>
                  <a:srgbClr val="002060"/>
                </a:solidFill>
                <a:latin typeface="Times New Roman" panose="02020603050405020304" pitchFamily="18" charset="0"/>
                <a:cs typeface="Times New Roman" panose="02020603050405020304" pitchFamily="18" charset="0"/>
              </a:endParaRPr>
            </a:p>
          </p:txBody>
        </p:sp>
      </p:grpSp>
      <p:sp>
        <p:nvSpPr>
          <p:cNvPr id="8" name="Text Box 2"/>
          <p:cNvSpPr txBox="1">
            <a:spLocks noChangeArrowheads="1"/>
          </p:cNvSpPr>
          <p:nvPr/>
        </p:nvSpPr>
        <p:spPr bwMode="auto">
          <a:xfrm>
            <a:off x="341019" y="1090731"/>
            <a:ext cx="7663063" cy="954107"/>
          </a:xfrm>
          <a:prstGeom prst="rect">
            <a:avLst/>
          </a:prstGeom>
          <a:solidFill>
            <a:schemeClr val="accent6">
              <a:lumMod val="60000"/>
              <a:lumOff val="40000"/>
            </a:schemeClr>
          </a:solidFill>
          <a:ln w="25400">
            <a:solidFill>
              <a:srgbClr val="000000"/>
            </a:solidFill>
            <a:miter lim="800000"/>
            <a:headEnd/>
            <a:tailEnd/>
          </a:ln>
          <a:effectLst/>
        </p:spPr>
        <p:txBody>
          <a:bodyPr wrap="square">
            <a:spAutoFit/>
          </a:bodyPr>
          <a:lstStyle/>
          <a:p>
            <a:pPr algn="just">
              <a:defRPr/>
            </a:pPr>
            <a:r>
              <a:rPr lang="en-US" sz="2800" b="1" i="1">
                <a:solidFill>
                  <a:srgbClr val="FF0000"/>
                </a:solidFill>
                <a:latin typeface="Times New Roman" pitchFamily="18" charset="0"/>
                <a:cs typeface="Times New Roman" pitchFamily="18" charset="0"/>
              </a:rPr>
              <a:t>* Bản </a:t>
            </a:r>
            <a:r>
              <a:rPr lang="en-US" sz="2800" b="1" i="1" dirty="0" err="1">
                <a:solidFill>
                  <a:srgbClr val="FF0000"/>
                </a:solidFill>
                <a:latin typeface="Times New Roman" pitchFamily="18" charset="0"/>
                <a:cs typeface="Times New Roman" pitchFamily="18" charset="0"/>
              </a:rPr>
              <a:t>chất</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dân</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chủ</a:t>
            </a:r>
            <a:r>
              <a:rPr lang="en-US" sz="2800" b="1" i="1" dirty="0">
                <a:solidFill>
                  <a:srgbClr val="FF0000"/>
                </a:solidFill>
                <a:latin typeface="Times New Roman" pitchFamily="18" charset="0"/>
                <a:cs typeface="Times New Roman" pitchFamily="18" charset="0"/>
              </a:rPr>
              <a:t> XHCN </a:t>
            </a:r>
            <a:r>
              <a:rPr lang="en-US" sz="2800" b="1" i="1" dirty="0" err="1">
                <a:solidFill>
                  <a:srgbClr val="FF0000"/>
                </a:solidFill>
                <a:latin typeface="Times New Roman" pitchFamily="18" charset="0"/>
                <a:cs typeface="Times New Roman" pitchFamily="18" charset="0"/>
              </a:rPr>
              <a:t>thể</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hiện</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trên</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các</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khía</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cạnh</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sau</a:t>
            </a:r>
            <a:r>
              <a:rPr lang="en-US" sz="2800" b="1" i="1" dirty="0">
                <a:solidFill>
                  <a:srgbClr val="FF0000"/>
                </a:solidFill>
                <a:latin typeface="Times New Roman" pitchFamily="18" charset="0"/>
                <a:cs typeface="Times New Roman" pitchFamily="18" charset="0"/>
              </a:rPr>
              <a:t>: </a:t>
            </a:r>
          </a:p>
        </p:txBody>
      </p:sp>
      <p:sp>
        <p:nvSpPr>
          <p:cNvPr id="19" name="Rounded Rectangle 18"/>
          <p:cNvSpPr/>
          <p:nvPr/>
        </p:nvSpPr>
        <p:spPr>
          <a:xfrm>
            <a:off x="208284" y="2103830"/>
            <a:ext cx="6708710" cy="522705"/>
          </a:xfrm>
          <a:prstGeom prst="roundRect">
            <a:avLst/>
          </a:prstGeom>
          <a:solidFill>
            <a:schemeClr val="bg2">
              <a:lumMod val="90000"/>
            </a:schemeClr>
          </a:solidFill>
        </p:spPr>
        <p:style>
          <a:lnRef idx="1">
            <a:schemeClr val="accent1"/>
          </a:lnRef>
          <a:fillRef idx="2">
            <a:schemeClr val="accent1"/>
          </a:fillRef>
          <a:effectRef idx="1">
            <a:schemeClr val="accent1"/>
          </a:effectRef>
          <a:fontRef idx="minor">
            <a:schemeClr val="dk1"/>
          </a:fontRef>
        </p:style>
        <p:txBody>
          <a:bodyPr anchor="ctr"/>
          <a:lstStyle/>
          <a:p>
            <a:pPr marL="457200" indent="-457200" algn="just">
              <a:buFont typeface="Wingdings" panose="05000000000000000000" pitchFamily="2" charset="2"/>
              <a:buChar char="§"/>
              <a:defRPr/>
            </a:pPr>
            <a:r>
              <a:rPr lang="en-US" altLang="en-US" sz="2800" b="1" i="1">
                <a:solidFill>
                  <a:srgbClr val="002060"/>
                </a:solidFill>
                <a:latin typeface="Times New Roman" panose="02020603050405020304" pitchFamily="18" charset="0"/>
                <a:cs typeface="Times New Roman" panose="02020603050405020304" pitchFamily="18" charset="0"/>
              </a:rPr>
              <a:t> Bản chất kinh tế</a:t>
            </a:r>
            <a:endParaRPr lang="vi-VN" sz="2800" b="1">
              <a:solidFill>
                <a:srgbClr val="002060"/>
              </a:solidFill>
              <a:latin typeface="Times New Roman" panose="02020603050405020304" pitchFamily="18" charset="0"/>
              <a:cs typeface="Times New Roman" panose="02020603050405020304" pitchFamily="18" charset="0"/>
            </a:endParaRPr>
          </a:p>
        </p:txBody>
      </p:sp>
      <p:sp>
        <p:nvSpPr>
          <p:cNvPr id="13" name="Rounded Rectangle 12"/>
          <p:cNvSpPr/>
          <p:nvPr/>
        </p:nvSpPr>
        <p:spPr>
          <a:xfrm>
            <a:off x="427703" y="3019528"/>
            <a:ext cx="8391835" cy="3672349"/>
          </a:xfrm>
          <a:prstGeom prst="roundRect">
            <a:avLst/>
          </a:prstGeom>
          <a:solidFill>
            <a:schemeClr val="accent5">
              <a:lumMod val="20000"/>
              <a:lumOff val="80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sz="2600">
                <a:solidFill>
                  <a:srgbClr val="002060"/>
                </a:solidFill>
                <a:latin typeface="Times New Roman" panose="02020603050405020304" pitchFamily="18" charset="0"/>
                <a:ea typeface="Calibri" panose="020F0502020204030204" pitchFamily="34" charset="0"/>
              </a:rPr>
              <a:t>Bản chất kinh tế của nền dân chủ xã hội chủ nghĩa dù khác về bản chất kinh tế của các chế độ tư hữu, áp bức, bóc lột, bất công, nhưng cũng như toàn bộ nền kinh tế xã hội chủ nghĩa, nó không hình thành từ “hư vô” theo mong muốn của bất kỳ ai. Kinh tế xã hội chủ nghĩa cũng là sự kế thừa và phát triển mọi thành tựu nhân loại đã tạo ra trong lịch sử, đồng thời lọc bỏ những, nhân tố lạc hậu, tiêu cực, kìm hãm... của các chế độ kinh tế trước đó, nhất là bản chất tư hữu, áp bức, bóc lột bất công... đối với đa số nhân dân</a:t>
            </a:r>
            <a:endParaRPr lang="en-US" sz="2600">
              <a:solidFill>
                <a:srgbClr val="002060"/>
              </a:solidFill>
            </a:endParaRPr>
          </a:p>
        </p:txBody>
      </p:sp>
    </p:spTree>
    <p:extLst>
      <p:ext uri="{BB962C8B-B14F-4D97-AF65-F5344CB8AC3E}">
        <p14:creationId xmlns:p14="http://schemas.microsoft.com/office/powerpoint/2010/main" val="2899874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circle(in)">
                                      <p:cBhvr>
                                        <p:cTn id="19" dur="20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down)">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9"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2250830" y="28848"/>
            <a:ext cx="6893169" cy="1031806"/>
            <a:chOff x="111148" y="1617509"/>
            <a:chExt cx="6649850" cy="797040"/>
          </a:xfrm>
        </p:grpSpPr>
        <p:sp>
          <p:nvSpPr>
            <p:cNvPr id="25" name="Rounded Rectangle 24"/>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algn="ctr" defTabSz="1244600">
                <a:spcBef>
                  <a:spcPct val="0"/>
                </a:spcBef>
              </a:pPr>
              <a:r>
                <a:rPr lang="en-GB" altLang="en-US" sz="3000" b="1">
                  <a:solidFill>
                    <a:srgbClr val="002060"/>
                  </a:solidFill>
                  <a:latin typeface="Times New Roman" panose="02020603050405020304" pitchFamily="18" charset="0"/>
                  <a:cs typeface="Times New Roman" panose="02020603050405020304" pitchFamily="18" charset="0"/>
                </a:rPr>
                <a:t>2</a:t>
              </a:r>
              <a:r>
                <a:rPr lang="en-GB" altLang="en-US" sz="3000" b="1" kern="1200">
                  <a:solidFill>
                    <a:srgbClr val="002060"/>
                  </a:solidFill>
                  <a:latin typeface="Times New Roman" panose="02020603050405020304" pitchFamily="18" charset="0"/>
                  <a:cs typeface="Times New Roman" panose="02020603050405020304" pitchFamily="18" charset="0"/>
                </a:rPr>
                <a:t>.2. </a:t>
              </a:r>
              <a:r>
                <a:rPr lang="en-US" sz="3000" b="1">
                  <a:solidFill>
                    <a:srgbClr val="002060"/>
                  </a:solidFill>
                  <a:latin typeface="Times New Roman" panose="02020603050405020304" pitchFamily="18" charset="0"/>
                  <a:cs typeface="Times New Roman" panose="02020603050405020304" pitchFamily="18" charset="0"/>
                </a:rPr>
                <a:t>Bản chất của nền dân chủ </a:t>
              </a:r>
            </a:p>
            <a:p>
              <a:pPr lvl="0" algn="ctr" defTabSz="1244600">
                <a:spcBef>
                  <a:spcPct val="0"/>
                </a:spcBef>
              </a:pPr>
              <a:r>
                <a:rPr lang="en-US" sz="3000" b="1">
                  <a:solidFill>
                    <a:srgbClr val="002060"/>
                  </a:solidFill>
                  <a:latin typeface="Times New Roman" panose="02020603050405020304" pitchFamily="18" charset="0"/>
                  <a:cs typeface="Times New Roman" panose="02020603050405020304" pitchFamily="18" charset="0"/>
                </a:rPr>
                <a:t>xã hội chủ nghĩa </a:t>
              </a:r>
              <a:endParaRPr lang="en-US" sz="3000" b="1" kern="1200">
                <a:solidFill>
                  <a:srgbClr val="002060"/>
                </a:solidFill>
                <a:latin typeface="Times New Roman" panose="02020603050405020304" pitchFamily="18" charset="0"/>
                <a:cs typeface="Times New Roman" panose="02020603050405020304" pitchFamily="18" charset="0"/>
              </a:endParaRPr>
            </a:p>
          </p:txBody>
        </p:sp>
      </p:grpSp>
      <p:sp>
        <p:nvSpPr>
          <p:cNvPr id="8" name="Text Box 2"/>
          <p:cNvSpPr txBox="1">
            <a:spLocks noChangeArrowheads="1"/>
          </p:cNvSpPr>
          <p:nvPr/>
        </p:nvSpPr>
        <p:spPr bwMode="auto">
          <a:xfrm>
            <a:off x="201766" y="1252699"/>
            <a:ext cx="7663063" cy="954107"/>
          </a:xfrm>
          <a:prstGeom prst="rect">
            <a:avLst/>
          </a:prstGeom>
          <a:solidFill>
            <a:schemeClr val="accent6">
              <a:lumMod val="60000"/>
              <a:lumOff val="40000"/>
            </a:schemeClr>
          </a:solidFill>
          <a:ln w="25400">
            <a:solidFill>
              <a:srgbClr val="000000"/>
            </a:solidFill>
            <a:miter lim="800000"/>
            <a:headEnd/>
            <a:tailEnd/>
          </a:ln>
          <a:effectLst/>
        </p:spPr>
        <p:txBody>
          <a:bodyPr wrap="square">
            <a:spAutoFit/>
          </a:bodyPr>
          <a:lstStyle/>
          <a:p>
            <a:pPr algn="just">
              <a:defRPr/>
            </a:pPr>
            <a:r>
              <a:rPr lang="en-US" sz="2800" b="1" i="1">
                <a:solidFill>
                  <a:srgbClr val="FF0000"/>
                </a:solidFill>
                <a:latin typeface="Times New Roman" pitchFamily="18" charset="0"/>
                <a:cs typeface="Times New Roman" pitchFamily="18" charset="0"/>
              </a:rPr>
              <a:t>* Bản </a:t>
            </a:r>
            <a:r>
              <a:rPr lang="en-US" sz="2800" b="1" i="1" dirty="0" err="1">
                <a:solidFill>
                  <a:srgbClr val="FF0000"/>
                </a:solidFill>
                <a:latin typeface="Times New Roman" pitchFamily="18" charset="0"/>
                <a:cs typeface="Times New Roman" pitchFamily="18" charset="0"/>
              </a:rPr>
              <a:t>chất</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dân</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chủ</a:t>
            </a:r>
            <a:r>
              <a:rPr lang="en-US" sz="2800" b="1" i="1" dirty="0">
                <a:solidFill>
                  <a:srgbClr val="FF0000"/>
                </a:solidFill>
                <a:latin typeface="Times New Roman" pitchFamily="18" charset="0"/>
                <a:cs typeface="Times New Roman" pitchFamily="18" charset="0"/>
              </a:rPr>
              <a:t> XHCN </a:t>
            </a:r>
            <a:r>
              <a:rPr lang="en-US" sz="2800" b="1" i="1" dirty="0" err="1">
                <a:solidFill>
                  <a:srgbClr val="FF0000"/>
                </a:solidFill>
                <a:latin typeface="Times New Roman" pitchFamily="18" charset="0"/>
                <a:cs typeface="Times New Roman" pitchFamily="18" charset="0"/>
              </a:rPr>
              <a:t>thể</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hiện</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trên</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các</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khía</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cạnh</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sau</a:t>
            </a:r>
            <a:r>
              <a:rPr lang="en-US" sz="2800" b="1" i="1" dirty="0">
                <a:solidFill>
                  <a:srgbClr val="FF0000"/>
                </a:solidFill>
                <a:latin typeface="Times New Roman" pitchFamily="18" charset="0"/>
                <a:cs typeface="Times New Roman" pitchFamily="18" charset="0"/>
              </a:rPr>
              <a:t>: </a:t>
            </a:r>
          </a:p>
        </p:txBody>
      </p:sp>
      <p:sp>
        <p:nvSpPr>
          <p:cNvPr id="9" name="Rounded Rectangle 8"/>
          <p:cNvSpPr/>
          <p:nvPr/>
        </p:nvSpPr>
        <p:spPr>
          <a:xfrm>
            <a:off x="201766" y="2956718"/>
            <a:ext cx="2049065" cy="2344846"/>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marL="457200" indent="-457200" algn="just">
              <a:buFont typeface="Wingdings" panose="05000000000000000000" pitchFamily="2" charset="2"/>
              <a:buChar char="§"/>
              <a:defRPr/>
            </a:pPr>
            <a:r>
              <a:rPr lang="en-US" altLang="en-US" sz="2800" b="1" i="1">
                <a:solidFill>
                  <a:srgbClr val="002060"/>
                </a:solidFill>
                <a:latin typeface="Times New Roman" panose="02020603050405020304" pitchFamily="18" charset="0"/>
                <a:cs typeface="Times New Roman" panose="02020603050405020304" pitchFamily="18" charset="0"/>
              </a:rPr>
              <a:t>Bản chất tư tưởng- văn hóa xã hội</a:t>
            </a:r>
            <a:endParaRPr lang="vi-VN" sz="2800" b="1">
              <a:solidFill>
                <a:srgbClr val="002060"/>
              </a:solidFill>
              <a:latin typeface="Times New Roman" panose="02020603050405020304" pitchFamily="18" charset="0"/>
              <a:cs typeface="Times New Roman" panose="02020603050405020304" pitchFamily="18" charset="0"/>
            </a:endParaRPr>
          </a:p>
        </p:txBody>
      </p:sp>
      <p:sp>
        <p:nvSpPr>
          <p:cNvPr id="12" name="Rounded Rectangle 11"/>
          <p:cNvSpPr/>
          <p:nvPr/>
        </p:nvSpPr>
        <p:spPr>
          <a:xfrm>
            <a:off x="3231397" y="2398851"/>
            <a:ext cx="5715000" cy="878922"/>
          </a:xfrm>
          <a:prstGeom prst="roundRect">
            <a:avLst/>
          </a:prstGeom>
          <a:solidFill>
            <a:schemeClr val="tx2">
              <a:lumMod val="20000"/>
              <a:lumOff val="80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600"/>
              </a:spcBef>
              <a:defRPr/>
            </a:pPr>
            <a:r>
              <a:rPr lang="en-US" altLang="en-US" sz="2400" b="1" i="1">
                <a:solidFill>
                  <a:srgbClr val="002060"/>
                </a:solidFill>
                <a:latin typeface="Times New Roman" panose="02020603050405020304" pitchFamily="18" charset="0"/>
                <a:cs typeface="Times New Roman" panose="02020603050405020304" pitchFamily="18" charset="0"/>
              </a:rPr>
              <a:t>Hệ tư tưởng chủ đạo trong xã hội là chủ nghĩa Mác – Lênin</a:t>
            </a:r>
            <a:endParaRPr lang="en-US" altLang="en-US" sz="2400" b="1" i="1" dirty="0">
              <a:solidFill>
                <a:srgbClr val="002060"/>
              </a:solidFill>
              <a:latin typeface="Times New Roman" panose="02020603050405020304" pitchFamily="18" charset="0"/>
              <a:cs typeface="Times New Roman" panose="02020603050405020304" pitchFamily="18" charset="0"/>
            </a:endParaRPr>
          </a:p>
        </p:txBody>
      </p:sp>
      <p:sp>
        <p:nvSpPr>
          <p:cNvPr id="13" name="Rounded Rectangle 12"/>
          <p:cNvSpPr/>
          <p:nvPr/>
        </p:nvSpPr>
        <p:spPr>
          <a:xfrm>
            <a:off x="3212347" y="3718171"/>
            <a:ext cx="5715000" cy="766303"/>
          </a:xfrm>
          <a:prstGeom prst="roundRect">
            <a:avLst/>
          </a:prstGeom>
          <a:solidFill>
            <a:schemeClr val="accent2">
              <a:lumMod val="20000"/>
              <a:lumOff val="80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600"/>
              </a:spcBef>
              <a:defRPr/>
            </a:pPr>
            <a:r>
              <a:rPr lang="en-US" altLang="en-US" sz="2400" b="1" i="1">
                <a:solidFill>
                  <a:srgbClr val="002060"/>
                </a:solidFill>
                <a:latin typeface="Times New Roman" panose="02020603050405020304" pitchFamily="18" charset="0"/>
                <a:cs typeface="Times New Roman" panose="02020603050405020304" pitchFamily="18" charset="0"/>
              </a:rPr>
              <a:t>Kế thừa những giá trị của các nền văn hóa trước đó.</a:t>
            </a:r>
            <a:endParaRPr lang="en-US" altLang="en-US" sz="2400" b="1" i="1" dirty="0">
              <a:solidFill>
                <a:srgbClr val="002060"/>
              </a:solidFill>
              <a:latin typeface="Times New Roman" panose="02020603050405020304" pitchFamily="18" charset="0"/>
              <a:cs typeface="Times New Roman" panose="02020603050405020304" pitchFamily="18" charset="0"/>
            </a:endParaRPr>
          </a:p>
        </p:txBody>
      </p:sp>
      <p:sp>
        <p:nvSpPr>
          <p:cNvPr id="14" name="Rounded Rectangle 13"/>
          <p:cNvSpPr/>
          <p:nvPr/>
        </p:nvSpPr>
        <p:spPr>
          <a:xfrm>
            <a:off x="3225047" y="4860572"/>
            <a:ext cx="5715000" cy="881984"/>
          </a:xfrm>
          <a:prstGeom prst="roundRect">
            <a:avLst/>
          </a:prstGeom>
          <a:solidFill>
            <a:schemeClr val="accent5">
              <a:lumMod val="20000"/>
              <a:lumOff val="80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ts val="600"/>
              </a:spcBef>
              <a:defRPr/>
            </a:pPr>
            <a:r>
              <a:rPr lang="en-US" altLang="en-US" sz="2400" b="1" i="1">
                <a:solidFill>
                  <a:srgbClr val="002060"/>
                </a:solidFill>
                <a:latin typeface="Times New Roman" panose="02020603050405020304" pitchFamily="18" charset="0"/>
                <a:cs typeface="Times New Roman" panose="02020603050405020304" pitchFamily="18" charset="0"/>
              </a:rPr>
              <a:t>Thực hiện giải phóng con người triệt để và phát triển toàn diện cá nhân.</a:t>
            </a:r>
            <a:endParaRPr lang="en-US" altLang="en-US" sz="2400" b="1" i="1" dirty="0">
              <a:solidFill>
                <a:srgbClr val="002060"/>
              </a:solidFill>
              <a:latin typeface="Times New Roman" panose="02020603050405020304" pitchFamily="18" charset="0"/>
              <a:cs typeface="Times New Roman" panose="02020603050405020304" pitchFamily="18" charset="0"/>
            </a:endParaRPr>
          </a:p>
        </p:txBody>
      </p:sp>
      <p:cxnSp>
        <p:nvCxnSpPr>
          <p:cNvPr id="15" name="Straight Arrow Connector 14"/>
          <p:cNvCxnSpPr>
            <a:stCxn id="9" idx="3"/>
            <a:endCxn id="12" idx="1"/>
          </p:cNvCxnSpPr>
          <p:nvPr/>
        </p:nvCxnSpPr>
        <p:spPr>
          <a:xfrm flipV="1">
            <a:off x="2250831" y="2838312"/>
            <a:ext cx="980566" cy="129082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6" name="Straight Arrow Connector 15"/>
          <p:cNvCxnSpPr>
            <a:stCxn id="9" idx="3"/>
            <a:endCxn id="13" idx="1"/>
          </p:cNvCxnSpPr>
          <p:nvPr/>
        </p:nvCxnSpPr>
        <p:spPr>
          <a:xfrm flipV="1">
            <a:off x="2250831" y="4101323"/>
            <a:ext cx="961516" cy="2781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7" name="Straight Arrow Connector 16"/>
          <p:cNvCxnSpPr>
            <a:stCxn id="9" idx="3"/>
            <a:endCxn id="14" idx="1"/>
          </p:cNvCxnSpPr>
          <p:nvPr/>
        </p:nvCxnSpPr>
        <p:spPr>
          <a:xfrm>
            <a:off x="2250831" y="4129141"/>
            <a:ext cx="974216" cy="117242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225841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arn(inVertical)">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arn(inVertical)">
                                      <p:cBhvr>
                                        <p:cTn id="20" dur="500"/>
                                        <p:tgtEl>
                                          <p:spTgt spid="1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barn(inVertical)">
                                      <p:cBhvr>
                                        <p:cTn id="28" dur="500"/>
                                        <p:tgtEl>
                                          <p:spTgt spid="17"/>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arn(inVertical)">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2250830" y="28848"/>
            <a:ext cx="6893169" cy="1031806"/>
            <a:chOff x="111148" y="1617509"/>
            <a:chExt cx="6649850" cy="797040"/>
          </a:xfrm>
        </p:grpSpPr>
        <p:sp>
          <p:nvSpPr>
            <p:cNvPr id="25" name="Rounded Rectangle 24"/>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algn="ctr" defTabSz="1244600">
                <a:spcBef>
                  <a:spcPct val="0"/>
                </a:spcBef>
              </a:pPr>
              <a:r>
                <a:rPr lang="en-GB" altLang="en-US" sz="3000" b="1">
                  <a:solidFill>
                    <a:srgbClr val="002060"/>
                  </a:solidFill>
                  <a:latin typeface="Times New Roman" panose="02020603050405020304" pitchFamily="18" charset="0"/>
                  <a:cs typeface="Times New Roman" panose="02020603050405020304" pitchFamily="18" charset="0"/>
                </a:rPr>
                <a:t>2</a:t>
              </a:r>
              <a:r>
                <a:rPr lang="en-GB" altLang="en-US" sz="3000" b="1" kern="1200">
                  <a:solidFill>
                    <a:srgbClr val="002060"/>
                  </a:solidFill>
                  <a:latin typeface="Times New Roman" panose="02020603050405020304" pitchFamily="18" charset="0"/>
                  <a:cs typeface="Times New Roman" panose="02020603050405020304" pitchFamily="18" charset="0"/>
                </a:rPr>
                <a:t>.2. </a:t>
              </a:r>
              <a:r>
                <a:rPr lang="en-US" sz="3000" b="1">
                  <a:solidFill>
                    <a:srgbClr val="002060"/>
                  </a:solidFill>
                  <a:latin typeface="Times New Roman" panose="02020603050405020304" pitchFamily="18" charset="0"/>
                  <a:cs typeface="Times New Roman" panose="02020603050405020304" pitchFamily="18" charset="0"/>
                </a:rPr>
                <a:t>Bản chất của nền dân chủ </a:t>
              </a:r>
            </a:p>
            <a:p>
              <a:pPr lvl="0" algn="ctr" defTabSz="1244600">
                <a:spcBef>
                  <a:spcPct val="0"/>
                </a:spcBef>
              </a:pPr>
              <a:r>
                <a:rPr lang="en-US" sz="3000" b="1">
                  <a:solidFill>
                    <a:srgbClr val="002060"/>
                  </a:solidFill>
                  <a:latin typeface="Times New Roman" panose="02020603050405020304" pitchFamily="18" charset="0"/>
                  <a:cs typeface="Times New Roman" panose="02020603050405020304" pitchFamily="18" charset="0"/>
                </a:rPr>
                <a:t>xã hội chủ nghĩa </a:t>
              </a:r>
              <a:endParaRPr lang="en-US" sz="3000" b="1" kern="1200">
                <a:solidFill>
                  <a:srgbClr val="002060"/>
                </a:solidFill>
                <a:latin typeface="Times New Roman" panose="02020603050405020304" pitchFamily="18" charset="0"/>
                <a:cs typeface="Times New Roman" panose="02020603050405020304" pitchFamily="18" charset="0"/>
              </a:endParaRPr>
            </a:p>
          </p:txBody>
        </p:sp>
      </p:grpSp>
      <p:sp>
        <p:nvSpPr>
          <p:cNvPr id="18" name="Rounded Rectangle 17"/>
          <p:cNvSpPr/>
          <p:nvPr/>
        </p:nvSpPr>
        <p:spPr>
          <a:xfrm>
            <a:off x="501445" y="1987141"/>
            <a:ext cx="8391835" cy="3672349"/>
          </a:xfrm>
          <a:prstGeom prst="roundRect">
            <a:avLst/>
          </a:prstGeom>
          <a:solidFill>
            <a:schemeClr val="accent5">
              <a:lumMod val="20000"/>
              <a:lumOff val="80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indent="457200" algn="just">
              <a:lnSpc>
                <a:spcPct val="107000"/>
              </a:lnSpc>
              <a:spcBef>
                <a:spcPts val="300"/>
              </a:spcBef>
              <a:spcAft>
                <a:spcPts val="300"/>
              </a:spcAft>
              <a:tabLst>
                <a:tab pos="1260475" algn="l"/>
                <a:tab pos="5671185" algn="l"/>
              </a:tabLst>
            </a:pPr>
            <a:r>
              <a:rPr lang="en-US" sz="2800">
                <a:solidFill>
                  <a:srgbClr val="002060"/>
                </a:solidFill>
                <a:latin typeface="Times New Roman" panose="02020603050405020304" pitchFamily="18" charset="0"/>
                <a:ea typeface="Calibri" panose="020F0502020204030204" pitchFamily="34" charset="0"/>
                <a:cs typeface="Times New Roman" panose="02020603050405020304" pitchFamily="18" charset="0"/>
              </a:rPr>
              <a:t>Với tất cả những đặc trưng đó, </a:t>
            </a:r>
            <a:r>
              <a:rPr lang="en-US" sz="2800"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dân chủ xã hội chủ nghĩa là nền dân chủ cao hơn v</a:t>
            </a:r>
            <a:r>
              <a:rPr lang="en-US" sz="2000">
                <a:solidFill>
                  <a:srgbClr val="002060"/>
                </a:solidFill>
                <a:latin typeface="Calibri" panose="020F0502020204030204" pitchFamily="34" charset="0"/>
                <a:ea typeface="Calibri" panose="020F0502020204030204" pitchFamily="34" charset="0"/>
                <a:cs typeface="Times New Roman" panose="02020603050405020304" pitchFamily="18" charset="0"/>
              </a:rPr>
              <a:t> ề</a:t>
            </a:r>
            <a:r>
              <a:rPr lang="en-US" sz="2800"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 chất so với nền dân chủ tư sản, là nền dân chủ mà ở đó, mọi quyền lực thuộc về nhân dân, dân là chủ và dân làm chủ; dân chủ và pháp luật nằm trong sự thống nhất biện chứng; được thực hiện bằng nhà mước pháp quyền xã hội chủ nghĩa, đặt dưới sự lãnh đạo của Đảng Cộng sản.</a:t>
            </a:r>
            <a:endParaRPr lang="en-US" sz="2000">
              <a:solidFill>
                <a:srgbClr val="00206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218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5262" y="1165946"/>
            <a:ext cx="8201465" cy="5440754"/>
            <a:chOff x="555262" y="1165946"/>
            <a:chExt cx="8201465" cy="5440754"/>
          </a:xfrm>
        </p:grpSpPr>
        <p:pic>
          <p:nvPicPr>
            <p:cNvPr id="2" name="Picture 1">
              <a:extLst>
                <a:ext uri="{FF2B5EF4-FFF2-40B4-BE49-F238E27FC236}">
                  <a16:creationId xmlns:a16="http://schemas.microsoft.com/office/drawing/2014/main" id="{2A3EB997-1589-470A-AC3E-8EF01FA4484D}"/>
                </a:ext>
              </a:extLst>
            </p:cNvPr>
            <p:cNvPicPr>
              <a:picLocks noChangeAspect="1"/>
            </p:cNvPicPr>
            <p:nvPr/>
          </p:nvPicPr>
          <p:blipFill>
            <a:blip r:embed="rId2"/>
            <a:stretch>
              <a:fillRect/>
            </a:stretch>
          </p:blipFill>
          <p:spPr>
            <a:xfrm>
              <a:off x="914402" y="1165946"/>
              <a:ext cx="7677150" cy="5191125"/>
            </a:xfrm>
            <a:prstGeom prst="rect">
              <a:avLst/>
            </a:prstGeom>
          </p:spPr>
        </p:pic>
        <p:sp>
          <p:nvSpPr>
            <p:cNvPr id="3" name="Rectangle 2">
              <a:extLst>
                <a:ext uri="{FF2B5EF4-FFF2-40B4-BE49-F238E27FC236}">
                  <a16:creationId xmlns:a16="http://schemas.microsoft.com/office/drawing/2014/main" id="{829F3682-E0EA-45EC-9FA6-2974F7B74CD7}"/>
                </a:ext>
              </a:extLst>
            </p:cNvPr>
            <p:cNvSpPr/>
            <p:nvPr/>
          </p:nvSpPr>
          <p:spPr>
            <a:xfrm>
              <a:off x="555262" y="1165946"/>
              <a:ext cx="8201465" cy="544075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3151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7573" y="877100"/>
            <a:ext cx="8356209" cy="5847755"/>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algn="ctr"/>
            <a:r>
              <a:rPr lang="en-US" sz="2200" b="1">
                <a:latin typeface="Times New Roman" panose="02020603050405020304" pitchFamily="18" charset="0"/>
                <a:cs typeface="Times New Roman" panose="02020603050405020304" pitchFamily="18" charset="0"/>
              </a:rPr>
              <a:t>TÀI LIỆU THAM KHẢO</a:t>
            </a:r>
          </a:p>
          <a:p>
            <a:pPr algn="just"/>
            <a:r>
              <a:rPr lang="en-US" sz="2200">
                <a:latin typeface="Times New Roman" panose="02020603050405020304" pitchFamily="18" charset="0"/>
                <a:cs typeface="Times New Roman" panose="02020603050405020304" pitchFamily="18" charset="0"/>
              </a:rPr>
              <a:t>1. Bộ Giáo dục và Đào tạo (2021), Giáo trình Chủ nghĩa xã hội khoa học, dùng cho sinh viên đại học hệ không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2. Bộ Giáo dục và Đào tạo (2021), Giáo trình Chủ nghĩa xã hội khoa học, dùng cho sinh viên đại học hệ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3. Bộ Giáo dục và Đào tạo (2006), Giáo trình chủ nghĩa xã hội khoa học, Nxb Giáo dục và đào tạo.</a:t>
            </a:r>
          </a:p>
          <a:p>
            <a:pPr algn="just"/>
            <a:r>
              <a:rPr lang="en-US" sz="2200">
                <a:latin typeface="Times New Roman" panose="02020603050405020304" pitchFamily="18" charset="0"/>
                <a:cs typeface="Times New Roman" panose="02020603050405020304" pitchFamily="18" charset="0"/>
              </a:rPr>
              <a:t>4. Hội đồng Trung ương chỉ đạo biên soạn giáo trình quốc gia các môn khoa học Mác – V.I.Lênin, tư tưởng Hồ Chí Minh (2002) Giáo trình chủ nghĩa xã hội khoa học, Nhà xuất bản Chính trị quốc gia sự thật, Hà Nội. </a:t>
            </a:r>
          </a:p>
          <a:p>
            <a:pPr algn="just"/>
            <a:r>
              <a:rPr lang="en-US" sz="2200">
                <a:latin typeface="Times New Roman" panose="02020603050405020304" pitchFamily="18" charset="0"/>
                <a:cs typeface="Times New Roman" panose="02020603050405020304" pitchFamily="18" charset="0"/>
              </a:rPr>
              <a:t>5. Học viện Chính trị quốc gia Hồ Chí Minh (2018), Giáo trình Chủ nghĩa xã hội khoa học, “Chương trình cao cấp lý luận chính trị”, Bùi Thị Ngọc Lan, Đỗ Thị Thạch (đồng chủ biên) Nxb Lý luận chính trị, Hà Nội.</a:t>
            </a:r>
          </a:p>
          <a:p>
            <a:pPr algn="just"/>
            <a:r>
              <a:rPr lang="en-US" sz="2200">
                <a:latin typeface="Times New Roman" panose="02020603050405020304" pitchFamily="18" charset="0"/>
                <a:cs typeface="Times New Roman" panose="02020603050405020304" pitchFamily="18" charset="0"/>
              </a:rPr>
              <a:t>6. Pedro P. Geiger (2015), Chủ nghĩa tư bản, chủ nghĩa quốc tế và chủ nghĩa xã hội thời toàn cầu. Tạp chí Thông tin khoa học lý luận, số 3 (4).</a:t>
            </a:r>
          </a:p>
        </p:txBody>
      </p:sp>
    </p:spTree>
    <p:extLst>
      <p:ext uri="{BB962C8B-B14F-4D97-AF65-F5344CB8AC3E}">
        <p14:creationId xmlns:p14="http://schemas.microsoft.com/office/powerpoint/2010/main" val="214874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a:spLocks noGrp="1"/>
          </p:cNvSpPr>
          <p:nvPr>
            <p:ph type="title"/>
          </p:nvPr>
        </p:nvSpPr>
        <p:spPr>
          <a:xfrm>
            <a:off x="2182761" y="1"/>
            <a:ext cx="6961240" cy="1190884"/>
          </a:xfrm>
          <a:solidFill>
            <a:schemeClr val="accent1">
              <a:lumMod val="75000"/>
            </a:schemeClr>
          </a:solidFill>
        </p:spPr>
        <p:txBody>
          <a:bodyPr>
            <a:noAutofit/>
          </a:bodyPr>
          <a:lstStyle/>
          <a:p>
            <a:br>
              <a:rPr lang="en-US" sz="2400" b="1">
                <a:solidFill>
                  <a:srgbClr val="00B050"/>
                </a:solidFill>
                <a:latin typeface="Times New Roman" pitchFamily="18" charset="0"/>
                <a:cs typeface="Times New Roman" pitchFamily="18" charset="0"/>
              </a:rPr>
            </a:br>
            <a:br>
              <a:rPr lang="en-US" sz="2400" b="1">
                <a:solidFill>
                  <a:srgbClr val="00B050"/>
                </a:solidFill>
                <a:latin typeface="Times New Roman" pitchFamily="18" charset="0"/>
                <a:cs typeface="Times New Roman" pitchFamily="18" charset="0"/>
              </a:rPr>
            </a:br>
            <a:r>
              <a:rPr lang="en-US" sz="2400" b="1">
                <a:solidFill>
                  <a:srgbClr val="00B050"/>
                </a:solidFill>
                <a:latin typeface="Times New Roman" pitchFamily="18" charset="0"/>
                <a:cs typeface="Times New Roman" pitchFamily="18" charset="0"/>
              </a:rPr>
              <a:t>Chương 4</a:t>
            </a:r>
            <a:br>
              <a:rPr lang="en-US" sz="2400">
                <a:solidFill>
                  <a:schemeClr val="accent5">
                    <a:lumMod val="75000"/>
                  </a:schemeClr>
                </a:solidFill>
              </a:rPr>
            </a:br>
            <a:r>
              <a:rPr lang="en-US" sz="2400" b="1" cap="all">
                <a:solidFill>
                  <a:srgbClr val="FFC000"/>
                </a:solidFill>
                <a:latin typeface="Times New Roman" panose="02020603050405020304" pitchFamily="18" charset="0"/>
                <a:cs typeface="Times New Roman" panose="02020603050405020304" pitchFamily="18" charset="0"/>
              </a:rPr>
              <a:t>DÂN CHỦ XÃ HỘI CHỦ NGHĨA </a:t>
            </a:r>
            <a:br>
              <a:rPr lang="en-US" sz="2400" b="1" cap="all">
                <a:solidFill>
                  <a:srgbClr val="FFC000"/>
                </a:solidFill>
                <a:latin typeface="Times New Roman" panose="02020603050405020304" pitchFamily="18" charset="0"/>
                <a:cs typeface="Times New Roman" panose="02020603050405020304" pitchFamily="18" charset="0"/>
              </a:rPr>
            </a:br>
            <a:r>
              <a:rPr lang="en-US" sz="2400" b="1" cap="all">
                <a:solidFill>
                  <a:srgbClr val="FFC000"/>
                </a:solidFill>
                <a:latin typeface="Times New Roman" panose="02020603050405020304" pitchFamily="18" charset="0"/>
                <a:cs typeface="Times New Roman" panose="02020603050405020304" pitchFamily="18" charset="0"/>
              </a:rPr>
              <a:t>VÀ NHÀ NƯỚC XÃ HỘI CHỦ NGHĨA</a:t>
            </a:r>
            <a:br>
              <a:rPr lang="en-US" sz="2400" b="1" cap="all">
                <a:solidFill>
                  <a:srgbClr val="FFC000"/>
                </a:solidFill>
                <a:latin typeface="Times New Roman" panose="02020603050405020304" pitchFamily="18" charset="0"/>
                <a:cs typeface="Times New Roman" panose="02020603050405020304" pitchFamily="18" charset="0"/>
              </a:rPr>
            </a:br>
            <a:br>
              <a:rPr lang="en-US" sz="2400" b="1">
                <a:solidFill>
                  <a:srgbClr val="FFC000"/>
                </a:solidFill>
                <a:latin typeface="Times New Roman" pitchFamily="18" charset="0"/>
                <a:ea typeface="Tahoma" pitchFamily="34" charset="0"/>
                <a:cs typeface="Times New Roman" pitchFamily="18" charset="0"/>
              </a:rPr>
            </a:br>
            <a:endParaRPr lang="en-US" sz="2400" b="1">
              <a:solidFill>
                <a:srgbClr val="FFC000"/>
              </a:solidFill>
              <a:latin typeface="Times New Roman" pitchFamily="18" charset="0"/>
              <a:cs typeface="Times New Roman" pitchFamily="18" charset="0"/>
            </a:endParaRPr>
          </a:p>
        </p:txBody>
      </p:sp>
      <p:sp>
        <p:nvSpPr>
          <p:cNvPr id="6" name="Rounded Rectangle 5"/>
          <p:cNvSpPr/>
          <p:nvPr/>
        </p:nvSpPr>
        <p:spPr>
          <a:xfrm>
            <a:off x="152400" y="1246201"/>
            <a:ext cx="2743200" cy="1112539"/>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just">
              <a:defRPr/>
            </a:pPr>
            <a:r>
              <a:rPr lang="vi-VN" sz="2000" b="1">
                <a:solidFill>
                  <a:schemeClr val="bg1"/>
                </a:solidFill>
                <a:latin typeface="Times New Roman" panose="02020603050405020304" pitchFamily="18" charset="0"/>
                <a:cs typeface="Times New Roman" panose="02020603050405020304" pitchFamily="18" charset="0"/>
              </a:rPr>
              <a:t>I. </a:t>
            </a:r>
            <a:r>
              <a:rPr lang="en-US" sz="2000" b="1">
                <a:solidFill>
                  <a:schemeClr val="bg1"/>
                </a:solidFill>
                <a:latin typeface="Times New Roman" panose="02020603050405020304" pitchFamily="18" charset="0"/>
                <a:cs typeface="Times New Roman" panose="02020603050405020304" pitchFamily="18" charset="0"/>
              </a:rPr>
              <a:t>DÂN CHỦ VÀ DÂN CHỦ XÃ HỘI CHỦ NGHĨA</a:t>
            </a:r>
          </a:p>
        </p:txBody>
      </p:sp>
      <p:sp>
        <p:nvSpPr>
          <p:cNvPr id="8" name="Rounded Rectangle 7"/>
          <p:cNvSpPr/>
          <p:nvPr/>
        </p:nvSpPr>
        <p:spPr>
          <a:xfrm>
            <a:off x="152400" y="2418755"/>
            <a:ext cx="2743200" cy="889873"/>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000" b="1">
                <a:solidFill>
                  <a:schemeClr val="bg1"/>
                </a:solidFill>
                <a:latin typeface="Times New Roman" panose="02020603050405020304" pitchFamily="18" charset="0"/>
                <a:cs typeface="Times New Roman" panose="02020603050405020304" pitchFamily="18" charset="0"/>
              </a:rPr>
              <a:t>I</a:t>
            </a:r>
            <a:r>
              <a:rPr lang="vi-VN" sz="2000" b="1">
                <a:solidFill>
                  <a:schemeClr val="bg1"/>
                </a:solidFill>
                <a:latin typeface="Times New Roman" panose="02020603050405020304" pitchFamily="18" charset="0"/>
                <a:cs typeface="Times New Roman" panose="02020603050405020304" pitchFamily="18" charset="0"/>
              </a:rPr>
              <a:t>I. NHÀ NƯỚC XÃ HỘI CHỦ NGHĨA</a:t>
            </a:r>
          </a:p>
        </p:txBody>
      </p:sp>
      <p:sp>
        <p:nvSpPr>
          <p:cNvPr id="9" name="Rounded Rectangle 8"/>
          <p:cNvSpPr/>
          <p:nvPr/>
        </p:nvSpPr>
        <p:spPr>
          <a:xfrm>
            <a:off x="3338959" y="2081834"/>
            <a:ext cx="5715000" cy="67967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Aft>
                <a:spcPts val="0"/>
              </a:spcAft>
              <a:defRPr/>
            </a:pPr>
            <a:r>
              <a:rPr lang="vi-VN" sz="2300" b="1" i="1" kern="0">
                <a:solidFill>
                  <a:schemeClr val="bg1"/>
                </a:solidFill>
                <a:latin typeface="Times New Roman" panose="02020603050405020304" pitchFamily="18" charset="0"/>
                <a:cs typeface="Times New Roman" panose="02020603050405020304" pitchFamily="18" charset="0"/>
              </a:rPr>
              <a:t>1. </a:t>
            </a:r>
            <a:r>
              <a:rPr lang="en-US" sz="2300" b="1" i="1">
                <a:latin typeface="Times New Roman" panose="02020603050405020304" pitchFamily="18" charset="0"/>
                <a:cs typeface="Times New Roman" panose="02020603050405020304" pitchFamily="18" charset="0"/>
              </a:rPr>
              <a:t>Sự ra đời, bản chất, chức năng của nhà nước xã hội chủ nghĩa</a:t>
            </a:r>
            <a:endParaRPr lang="vi-VN" sz="2300" b="1" i="1" kern="0">
              <a:solidFill>
                <a:schemeClr val="bg1"/>
              </a:solidFill>
              <a:latin typeface="Times New Roman" panose="02020603050405020304" pitchFamily="18" charset="0"/>
              <a:cs typeface="Times New Roman" panose="02020603050405020304" pitchFamily="18" charset="0"/>
            </a:endParaRPr>
          </a:p>
        </p:txBody>
      </p:sp>
      <p:sp>
        <p:nvSpPr>
          <p:cNvPr id="10" name="Rounded Rectangle 9"/>
          <p:cNvSpPr/>
          <p:nvPr/>
        </p:nvSpPr>
        <p:spPr>
          <a:xfrm>
            <a:off x="3314700" y="2823810"/>
            <a:ext cx="5715000" cy="63789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vi-VN" sz="2300" b="1" i="1" kern="0">
                <a:solidFill>
                  <a:schemeClr val="bg1"/>
                </a:solidFill>
                <a:latin typeface="Times New Roman" panose="02020603050405020304" pitchFamily="18" charset="0"/>
                <a:cs typeface="Times New Roman" panose="02020603050405020304" pitchFamily="18" charset="0"/>
              </a:rPr>
              <a:t>2. </a:t>
            </a:r>
            <a:r>
              <a:rPr lang="en-US" sz="2300" b="1" i="1">
                <a:latin typeface="Times New Roman" panose="02020603050405020304" pitchFamily="18" charset="0"/>
                <a:cs typeface="Times New Roman" panose="02020603050405020304" pitchFamily="18" charset="0"/>
              </a:rPr>
              <a:t>Mối quan hệ giữa dân chủ xã hội chủ nghĩa và nhà nước xã hội chủ nghĩa	</a:t>
            </a:r>
          </a:p>
        </p:txBody>
      </p:sp>
      <p:sp>
        <p:nvSpPr>
          <p:cNvPr id="12" name="Rounded Rectangle 11"/>
          <p:cNvSpPr/>
          <p:nvPr/>
        </p:nvSpPr>
        <p:spPr>
          <a:xfrm>
            <a:off x="3314700" y="1189853"/>
            <a:ext cx="5715000" cy="44741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vi-VN" sz="2300" b="1" i="1" kern="0" spc="-50">
                <a:solidFill>
                  <a:schemeClr val="bg1"/>
                </a:solidFill>
                <a:latin typeface="Times New Roman" panose="02020603050405020304" pitchFamily="18" charset="0"/>
                <a:cs typeface="Times New Roman" panose="02020603050405020304" pitchFamily="18" charset="0"/>
              </a:rPr>
              <a:t>1. </a:t>
            </a:r>
            <a:r>
              <a:rPr lang="en-US" sz="2300" b="1" i="1" spc="-50">
                <a:latin typeface="Times New Roman" panose="02020603050405020304" pitchFamily="18" charset="0"/>
                <a:cs typeface="Times New Roman" panose="02020603050405020304" pitchFamily="18" charset="0"/>
              </a:rPr>
              <a:t>Dân chủ và sự ra đời, phát triển của dân chủ</a:t>
            </a:r>
            <a:endParaRPr lang="en-US" sz="2300" spc="-50">
              <a:latin typeface="Times New Roman" panose="02020603050405020304" pitchFamily="18" charset="0"/>
              <a:cs typeface="Times New Roman" panose="02020603050405020304" pitchFamily="18" charset="0"/>
            </a:endParaRPr>
          </a:p>
        </p:txBody>
      </p:sp>
      <p:sp>
        <p:nvSpPr>
          <p:cNvPr id="13" name="Rounded Rectangle 12"/>
          <p:cNvSpPr/>
          <p:nvPr/>
        </p:nvSpPr>
        <p:spPr>
          <a:xfrm>
            <a:off x="3358009" y="1686683"/>
            <a:ext cx="5715000" cy="366320"/>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vi-VN" sz="2300" b="1" i="1" kern="0">
                <a:solidFill>
                  <a:schemeClr val="bg1"/>
                </a:solidFill>
                <a:latin typeface="Times New Roman" panose="02020603050405020304" pitchFamily="18" charset="0"/>
                <a:cs typeface="Times New Roman" panose="02020603050405020304" pitchFamily="18" charset="0"/>
              </a:rPr>
              <a:t>2. </a:t>
            </a:r>
            <a:r>
              <a:rPr lang="en-US" sz="2300" b="1" i="1">
                <a:latin typeface="Times New Roman" panose="02020603050405020304" pitchFamily="18" charset="0"/>
                <a:cs typeface="Times New Roman" panose="02020603050405020304" pitchFamily="18" charset="0"/>
              </a:rPr>
              <a:t>Dân chủ xã hội chủ nghĩa </a:t>
            </a:r>
            <a:endParaRPr lang="vi-VN" sz="2300" b="1" i="1" kern="0">
              <a:solidFill>
                <a:schemeClr val="bg1"/>
              </a:solidFill>
              <a:latin typeface="Times New Roman" panose="02020603050405020304" pitchFamily="18" charset="0"/>
              <a:cs typeface="Times New Roman" panose="02020603050405020304" pitchFamily="18" charset="0"/>
            </a:endParaRPr>
          </a:p>
        </p:txBody>
      </p:sp>
      <p:cxnSp>
        <p:nvCxnSpPr>
          <p:cNvPr id="14" name="Straight Arrow Connector 13"/>
          <p:cNvCxnSpPr>
            <a:stCxn id="6" idx="3"/>
            <a:endCxn id="12" idx="1"/>
          </p:cNvCxnSpPr>
          <p:nvPr/>
        </p:nvCxnSpPr>
        <p:spPr>
          <a:xfrm flipV="1">
            <a:off x="2895600" y="1413561"/>
            <a:ext cx="419100" cy="38891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5" name="Straight Arrow Connector 14"/>
          <p:cNvCxnSpPr>
            <a:stCxn id="6" idx="3"/>
            <a:endCxn id="13" idx="1"/>
          </p:cNvCxnSpPr>
          <p:nvPr/>
        </p:nvCxnSpPr>
        <p:spPr>
          <a:xfrm>
            <a:off x="2895600" y="1802471"/>
            <a:ext cx="462409" cy="6737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6" name="Straight Arrow Connector 15"/>
          <p:cNvCxnSpPr>
            <a:stCxn id="8" idx="3"/>
            <a:endCxn id="9" idx="1"/>
          </p:cNvCxnSpPr>
          <p:nvPr/>
        </p:nvCxnSpPr>
        <p:spPr>
          <a:xfrm flipV="1">
            <a:off x="2895600" y="2421673"/>
            <a:ext cx="443359" cy="44201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7" name="Straight Arrow Connector 16"/>
          <p:cNvCxnSpPr>
            <a:stCxn id="8" idx="3"/>
            <a:endCxn id="10" idx="1"/>
          </p:cNvCxnSpPr>
          <p:nvPr/>
        </p:nvCxnSpPr>
        <p:spPr>
          <a:xfrm>
            <a:off x="2895600" y="2863692"/>
            <a:ext cx="419100" cy="27906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0" name="Rounded Rectangle 19"/>
          <p:cNvSpPr/>
          <p:nvPr/>
        </p:nvSpPr>
        <p:spPr>
          <a:xfrm>
            <a:off x="138559" y="4289737"/>
            <a:ext cx="2743200" cy="2130707"/>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US" sz="2000" b="1">
                <a:solidFill>
                  <a:schemeClr val="bg1"/>
                </a:solidFill>
                <a:latin typeface="Times New Roman" panose="02020603050405020304" pitchFamily="18" charset="0"/>
                <a:cs typeface="Times New Roman" panose="02020603050405020304" pitchFamily="18" charset="0"/>
              </a:rPr>
              <a:t>II</a:t>
            </a:r>
            <a:r>
              <a:rPr lang="vi-VN" sz="2000" b="1">
                <a:solidFill>
                  <a:schemeClr val="bg1"/>
                </a:solidFill>
                <a:latin typeface="Times New Roman" panose="02020603050405020304" pitchFamily="18" charset="0"/>
                <a:cs typeface="Times New Roman" panose="02020603050405020304" pitchFamily="18" charset="0"/>
              </a:rPr>
              <a:t>I. DÂN CHỦ XÃ HỘI CHỦ NGHĨA VÀ NHÀ NƯỚC PHÁP QUYỀN XÃ HỘI CHỦ NGHĨA Ở VIỆT NAM </a:t>
            </a:r>
          </a:p>
        </p:txBody>
      </p:sp>
      <p:sp>
        <p:nvSpPr>
          <p:cNvPr id="21" name="Rounded Rectangle 20"/>
          <p:cNvSpPr/>
          <p:nvPr/>
        </p:nvSpPr>
        <p:spPr>
          <a:xfrm>
            <a:off x="3358009" y="3520698"/>
            <a:ext cx="5715000" cy="373349"/>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vi-VN" sz="2300" b="1" i="1" kern="0">
                <a:solidFill>
                  <a:schemeClr val="bg1"/>
                </a:solidFill>
                <a:latin typeface="Times New Roman" panose="02020603050405020304" pitchFamily="18" charset="0"/>
                <a:cs typeface="Times New Roman" panose="02020603050405020304" pitchFamily="18" charset="0"/>
              </a:rPr>
              <a:t>1. </a:t>
            </a:r>
            <a:r>
              <a:rPr lang="en-US" sz="2300" b="1" i="1">
                <a:latin typeface="Times New Roman" panose="02020603050405020304" pitchFamily="18" charset="0"/>
                <a:cs typeface="Times New Roman" panose="02020603050405020304" pitchFamily="18" charset="0"/>
              </a:rPr>
              <a:t>Dân chủ xã hội chủ nghĩa ở Việt Nam</a:t>
            </a:r>
            <a:endParaRPr lang="vi-VN" sz="2300" b="1" i="1" kern="0">
              <a:solidFill>
                <a:schemeClr val="bg1"/>
              </a:solidFill>
              <a:latin typeface="Times New Roman" panose="02020603050405020304" pitchFamily="18" charset="0"/>
              <a:cs typeface="Times New Roman" panose="02020603050405020304" pitchFamily="18" charset="0"/>
            </a:endParaRPr>
          </a:p>
        </p:txBody>
      </p:sp>
      <p:sp>
        <p:nvSpPr>
          <p:cNvPr id="22" name="Rounded Rectangle 21"/>
          <p:cNvSpPr/>
          <p:nvPr/>
        </p:nvSpPr>
        <p:spPr>
          <a:xfrm>
            <a:off x="3338959" y="3932676"/>
            <a:ext cx="5715000" cy="65466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Bef>
                <a:spcPct val="20000"/>
              </a:spcBef>
              <a:spcAft>
                <a:spcPts val="0"/>
              </a:spcAft>
              <a:defRPr/>
            </a:pPr>
            <a:r>
              <a:rPr lang="vi-VN" sz="2300" b="1" i="1" kern="0">
                <a:solidFill>
                  <a:schemeClr val="bg1"/>
                </a:solidFill>
                <a:latin typeface="Times New Roman" panose="02020603050405020304" pitchFamily="18" charset="0"/>
                <a:cs typeface="Times New Roman" panose="02020603050405020304" pitchFamily="18" charset="0"/>
              </a:rPr>
              <a:t>2. </a:t>
            </a:r>
            <a:r>
              <a:rPr lang="en-US" sz="2300" b="1" i="1">
                <a:latin typeface="Times New Roman" panose="02020603050405020304" pitchFamily="18" charset="0"/>
                <a:cs typeface="Times New Roman" panose="02020603050405020304" pitchFamily="18" charset="0"/>
              </a:rPr>
              <a:t>Nhà nước pháp quyền xã hội chủ nghĩa ở Việt Nam</a:t>
            </a:r>
            <a:endParaRPr lang="vi-VN" sz="2300" b="1" i="1" kern="0">
              <a:solidFill>
                <a:schemeClr val="bg1"/>
              </a:solidFill>
              <a:latin typeface="Times New Roman" panose="02020603050405020304" pitchFamily="18" charset="0"/>
              <a:cs typeface="Times New Roman" panose="02020603050405020304" pitchFamily="18" charset="0"/>
            </a:endParaRPr>
          </a:p>
        </p:txBody>
      </p:sp>
      <p:sp>
        <p:nvSpPr>
          <p:cNvPr id="23" name="Rounded Rectangle 22"/>
          <p:cNvSpPr/>
          <p:nvPr/>
        </p:nvSpPr>
        <p:spPr>
          <a:xfrm>
            <a:off x="3351659" y="4634889"/>
            <a:ext cx="5715000" cy="101267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Aft>
                <a:spcPts val="0"/>
              </a:spcAft>
              <a:defRPr/>
            </a:pPr>
            <a:r>
              <a:rPr lang="vi-VN" sz="2300" b="1" i="1" kern="0">
                <a:solidFill>
                  <a:schemeClr val="bg1"/>
                </a:solidFill>
                <a:latin typeface="Times New Roman" panose="02020603050405020304" pitchFamily="18" charset="0"/>
                <a:cs typeface="Times New Roman" panose="02020603050405020304" pitchFamily="18" charset="0"/>
              </a:rPr>
              <a:t>3. </a:t>
            </a:r>
            <a:r>
              <a:rPr lang="en-US" sz="2300" b="1" i="1">
                <a:latin typeface="Times New Roman" panose="02020603050405020304" pitchFamily="18" charset="0"/>
                <a:cs typeface="Times New Roman" panose="02020603050405020304" pitchFamily="18" charset="0"/>
              </a:rPr>
              <a:t>Phát huy dân chủ xã hội chủ nghĩa, xây dựng Nhà nước pháp quyền xã hội chủ nghĩa ở Việt Nam hiện nay</a:t>
            </a:r>
            <a:endParaRPr lang="vi-VN" sz="2300" b="1" i="1" kern="0">
              <a:solidFill>
                <a:schemeClr val="bg1"/>
              </a:solidFill>
              <a:latin typeface="Times New Roman" panose="02020603050405020304" pitchFamily="18" charset="0"/>
              <a:cs typeface="Times New Roman" panose="02020603050405020304" pitchFamily="18" charset="0"/>
            </a:endParaRPr>
          </a:p>
        </p:txBody>
      </p:sp>
      <p:cxnSp>
        <p:nvCxnSpPr>
          <p:cNvPr id="24" name="Straight Arrow Connector 23"/>
          <p:cNvCxnSpPr>
            <a:stCxn id="20" idx="3"/>
            <a:endCxn id="21" idx="1"/>
          </p:cNvCxnSpPr>
          <p:nvPr/>
        </p:nvCxnSpPr>
        <p:spPr>
          <a:xfrm flipV="1">
            <a:off x="2881759" y="3707373"/>
            <a:ext cx="476250" cy="164771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5" name="Straight Arrow Connector 24"/>
          <p:cNvCxnSpPr>
            <a:stCxn id="20" idx="3"/>
            <a:endCxn id="22" idx="1"/>
          </p:cNvCxnSpPr>
          <p:nvPr/>
        </p:nvCxnSpPr>
        <p:spPr>
          <a:xfrm flipV="1">
            <a:off x="2881759" y="4260009"/>
            <a:ext cx="457200" cy="109508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6" name="Straight Arrow Connector 25"/>
          <p:cNvCxnSpPr>
            <a:stCxn id="20" idx="3"/>
            <a:endCxn id="23" idx="1"/>
          </p:cNvCxnSpPr>
          <p:nvPr/>
        </p:nvCxnSpPr>
        <p:spPr>
          <a:xfrm flipV="1">
            <a:off x="2881759" y="5141225"/>
            <a:ext cx="469900" cy="21386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0" name="Rounded Rectangle 29"/>
          <p:cNvSpPr/>
          <p:nvPr/>
        </p:nvSpPr>
        <p:spPr>
          <a:xfrm>
            <a:off x="3347883" y="5699511"/>
            <a:ext cx="5715000" cy="58820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Aft>
                <a:spcPts val="0"/>
              </a:spcAft>
              <a:defRPr/>
            </a:pPr>
            <a:r>
              <a:rPr lang="en-US" sz="2300" b="1" i="1" kern="0">
                <a:solidFill>
                  <a:schemeClr val="bg1"/>
                </a:solidFill>
                <a:latin typeface="Times New Roman" panose="02020603050405020304" pitchFamily="18" charset="0"/>
                <a:cs typeface="Times New Roman" panose="02020603050405020304" pitchFamily="18" charset="0"/>
              </a:rPr>
              <a:t>4</a:t>
            </a:r>
            <a:r>
              <a:rPr lang="vi-VN" sz="2300" b="1" i="1" kern="0">
                <a:solidFill>
                  <a:schemeClr val="bg1"/>
                </a:solidFill>
                <a:latin typeface="Times New Roman" panose="02020603050405020304" pitchFamily="18" charset="0"/>
                <a:cs typeface="Times New Roman" panose="02020603050405020304" pitchFamily="18" charset="0"/>
              </a:rPr>
              <a:t>. </a:t>
            </a:r>
            <a:r>
              <a:rPr lang="vi-VN" sz="2300" b="1" i="1">
                <a:latin typeface="Times New Roman" panose="02020603050405020304" pitchFamily="18" charset="0"/>
                <a:cs typeface="Times New Roman" panose="02020603050405020304" pitchFamily="18" charset="0"/>
              </a:rPr>
              <a:t>Phòng, chống tham nhũng góp phần bảo vệ chế độ, xây dựng Nhà nước pháp quyền</a:t>
            </a:r>
            <a:endParaRPr lang="vi-VN" sz="2300" b="1" i="1" kern="0">
              <a:solidFill>
                <a:schemeClr val="bg1"/>
              </a:solidFill>
              <a:latin typeface="Times New Roman" panose="02020603050405020304" pitchFamily="18" charset="0"/>
              <a:cs typeface="Times New Roman" panose="02020603050405020304" pitchFamily="18" charset="0"/>
            </a:endParaRPr>
          </a:p>
        </p:txBody>
      </p:sp>
      <p:sp>
        <p:nvSpPr>
          <p:cNvPr id="31" name="Rounded Rectangle 30"/>
          <p:cNvSpPr/>
          <p:nvPr/>
        </p:nvSpPr>
        <p:spPr>
          <a:xfrm>
            <a:off x="3355261" y="6324915"/>
            <a:ext cx="5715000" cy="58820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fontAlgn="auto">
              <a:spcAft>
                <a:spcPts val="0"/>
              </a:spcAft>
              <a:defRPr/>
            </a:pPr>
            <a:r>
              <a:rPr lang="vi-VN" sz="2300" b="1" i="1" kern="0">
                <a:solidFill>
                  <a:schemeClr val="bg1"/>
                </a:solidFill>
                <a:latin typeface="Times New Roman" panose="02020603050405020304" pitchFamily="18" charset="0"/>
                <a:cs typeface="Times New Roman" panose="02020603050405020304" pitchFamily="18" charset="0"/>
              </a:rPr>
              <a:t>5. Trách nhiệm của công dân trong phòng, chống tham nhũng</a:t>
            </a:r>
          </a:p>
        </p:txBody>
      </p:sp>
      <p:cxnSp>
        <p:nvCxnSpPr>
          <p:cNvPr id="33" name="Straight Arrow Connector 32"/>
          <p:cNvCxnSpPr>
            <a:stCxn id="20" idx="3"/>
            <a:endCxn id="30" idx="1"/>
          </p:cNvCxnSpPr>
          <p:nvPr/>
        </p:nvCxnSpPr>
        <p:spPr>
          <a:xfrm>
            <a:off x="2881759" y="5355091"/>
            <a:ext cx="466124" cy="63852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4" name="Straight Arrow Connector 33"/>
          <p:cNvCxnSpPr>
            <a:stCxn id="20" idx="3"/>
            <a:endCxn id="31" idx="1"/>
          </p:cNvCxnSpPr>
          <p:nvPr/>
        </p:nvCxnSpPr>
        <p:spPr>
          <a:xfrm>
            <a:off x="2881759" y="5355091"/>
            <a:ext cx="473502" cy="126392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703256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circle(in)">
                                      <p:cBhvr>
                                        <p:cTn id="22" dur="20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arn(inVertical)">
                                      <p:cBhvr>
                                        <p:cTn id="27" dur="500"/>
                                        <p:tgtEl>
                                          <p:spTgt spid="14"/>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arn(inVertical)">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arn(inVertical)">
                                      <p:cBhvr>
                                        <p:cTn id="35" dur="500"/>
                                        <p:tgtEl>
                                          <p:spTgt spid="15"/>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arn(inVertical)">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barn(inVertical)">
                                      <p:cBhvr>
                                        <p:cTn id="43" dur="500"/>
                                        <p:tgtEl>
                                          <p:spTgt spid="16"/>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barn(inVertical)">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barn(inVertical)">
                                      <p:cBhvr>
                                        <p:cTn id="51" dur="500"/>
                                        <p:tgtEl>
                                          <p:spTgt spid="17"/>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barn(inVertical)">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barn(inVertical)">
                                      <p:cBhvr>
                                        <p:cTn id="59" dur="500"/>
                                        <p:tgtEl>
                                          <p:spTgt spid="24"/>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barn(inVertical)">
                                      <p:cBhvr>
                                        <p:cTn id="62" dur="500"/>
                                        <p:tgtEl>
                                          <p:spTgt spid="21"/>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nodeType="click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barn(inVertical)">
                                      <p:cBhvr>
                                        <p:cTn id="67" dur="500"/>
                                        <p:tgtEl>
                                          <p:spTgt spid="25"/>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22"/>
                                        </p:tgtEl>
                                        <p:attrNameLst>
                                          <p:attrName>style.visibility</p:attrName>
                                        </p:attrNameLst>
                                      </p:cBhvr>
                                      <p:to>
                                        <p:strVal val="visible"/>
                                      </p:to>
                                    </p:set>
                                    <p:animEffect transition="in" filter="barn(inVertical)">
                                      <p:cBhvr>
                                        <p:cTn id="70" dur="500"/>
                                        <p:tgtEl>
                                          <p:spTgt spid="22"/>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nodeType="click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barn(inVertical)">
                                      <p:cBhvr>
                                        <p:cTn id="75" dur="500"/>
                                        <p:tgtEl>
                                          <p:spTgt spid="26"/>
                                        </p:tgtEl>
                                      </p:cBhvr>
                                    </p:animEffect>
                                  </p:childTnLst>
                                </p:cTn>
                              </p:par>
                              <p:par>
                                <p:cTn id="76" presetID="16" presetClass="entr" presetSubtype="21" fill="hold" grpId="0" nodeType="with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barn(inVertical)">
                                      <p:cBhvr>
                                        <p:cTn id="78" dur="500"/>
                                        <p:tgtEl>
                                          <p:spTgt spid="23"/>
                                        </p:tgtEl>
                                      </p:cBhvr>
                                    </p:animEffect>
                                  </p:childTnLst>
                                </p:cTn>
                              </p:par>
                              <p:par>
                                <p:cTn id="79" presetID="16" presetClass="entr" presetSubtype="21"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barn(inVertical)">
                                      <p:cBhvr>
                                        <p:cTn id="81" dur="500"/>
                                        <p:tgtEl>
                                          <p:spTgt spid="30"/>
                                        </p:tgtEl>
                                      </p:cBhvr>
                                    </p:animEffect>
                                  </p:childTnLst>
                                </p:cTn>
                              </p:par>
                              <p:par>
                                <p:cTn id="82" presetID="16" presetClass="entr" presetSubtype="21" fill="hold" grpId="0" nodeType="with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barn(inVertical)">
                                      <p:cBhvr>
                                        <p:cTn id="84" dur="500"/>
                                        <p:tgtEl>
                                          <p:spTgt spid="31"/>
                                        </p:tgtEl>
                                      </p:cBhvr>
                                    </p:animEffect>
                                  </p:childTnLst>
                                </p:cTn>
                              </p:par>
                            </p:childTnLst>
                          </p:cTn>
                        </p:par>
                      </p:childTnLst>
                    </p:cTn>
                  </p:par>
                  <p:par>
                    <p:cTn id="85" fill="hold">
                      <p:stCondLst>
                        <p:cond delay="indefinite"/>
                      </p:stCondLst>
                      <p:childTnLst>
                        <p:par>
                          <p:cTn id="86" fill="hold">
                            <p:stCondLst>
                              <p:cond delay="0"/>
                            </p:stCondLst>
                            <p:childTnLst>
                              <p:par>
                                <p:cTn id="87" presetID="16" presetClass="entr" presetSubtype="21" fill="hold" nodeType="clickEffect">
                                  <p:stCondLst>
                                    <p:cond delay="0"/>
                                  </p:stCondLst>
                                  <p:childTnLst>
                                    <p:set>
                                      <p:cBhvr>
                                        <p:cTn id="88" dur="1" fill="hold">
                                          <p:stCondLst>
                                            <p:cond delay="0"/>
                                          </p:stCondLst>
                                        </p:cTn>
                                        <p:tgtEl>
                                          <p:spTgt spid="33"/>
                                        </p:tgtEl>
                                        <p:attrNameLst>
                                          <p:attrName>style.visibility</p:attrName>
                                        </p:attrNameLst>
                                      </p:cBhvr>
                                      <p:to>
                                        <p:strVal val="visible"/>
                                      </p:to>
                                    </p:set>
                                    <p:animEffect transition="in" filter="barn(inVertical)">
                                      <p:cBhvr>
                                        <p:cTn id="89" dur="500"/>
                                        <p:tgtEl>
                                          <p:spTgt spid="33"/>
                                        </p:tgtEl>
                                      </p:cBhvr>
                                    </p:animEffect>
                                  </p:childTnLst>
                                </p:cTn>
                              </p:par>
                            </p:childTnLst>
                          </p:cTn>
                        </p:par>
                      </p:childTnLst>
                    </p:cTn>
                  </p:par>
                  <p:par>
                    <p:cTn id="90" fill="hold">
                      <p:stCondLst>
                        <p:cond delay="indefinite"/>
                      </p:stCondLst>
                      <p:childTnLst>
                        <p:par>
                          <p:cTn id="91" fill="hold">
                            <p:stCondLst>
                              <p:cond delay="0"/>
                            </p:stCondLst>
                            <p:childTnLst>
                              <p:par>
                                <p:cTn id="92" presetID="16" presetClass="entr" presetSubtype="21" fill="hold" nodeType="click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barn(inVertical)">
                                      <p:cBhvr>
                                        <p:cTn id="9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animBg="1"/>
      <p:bldP spid="8" grpId="0" animBg="1"/>
      <p:bldP spid="9" grpId="0" animBg="1"/>
      <p:bldP spid="10" grpId="0" animBg="1"/>
      <p:bldP spid="12" grpId="0" animBg="1"/>
      <p:bldP spid="13" grpId="0" animBg="1"/>
      <p:bldP spid="20" grpId="0" animBg="1"/>
      <p:bldP spid="21" grpId="0" animBg="1"/>
      <p:bldP spid="22" grpId="0" animBg="1"/>
      <p:bldP spid="23" grpId="0" animBg="1"/>
      <p:bldP spid="30" grpId="0" animBg="1"/>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5781" y="12527"/>
            <a:ext cx="7138220" cy="747302"/>
          </a:xfrm>
          <a:solidFill>
            <a:schemeClr val="accent1">
              <a:lumMod val="75000"/>
            </a:schemeClr>
          </a:solidFill>
        </p:spPr>
        <p:txBody>
          <a:bodyPr>
            <a:normAutofit fontScale="90000"/>
          </a:bodyPr>
          <a:lstStyle/>
          <a:p>
            <a:pPr>
              <a:spcBef>
                <a:spcPts val="0"/>
              </a:spcBef>
              <a:defRPr/>
            </a:pPr>
            <a:br>
              <a:rPr lang="en-US" sz="2800" b="1">
                <a:solidFill>
                  <a:schemeClr val="bg1"/>
                </a:solidFill>
                <a:cs typeface="Times New Roman" pitchFamily="18" charset="0"/>
              </a:rPr>
            </a:br>
            <a:r>
              <a:rPr lang="vi-VN" sz="2800" b="1">
                <a:solidFill>
                  <a:schemeClr val="bg1"/>
                </a:solidFill>
                <a:cs typeface="Times New Roman" pitchFamily="18" charset="0"/>
              </a:rPr>
              <a:t>I. </a:t>
            </a:r>
            <a:r>
              <a:rPr lang="en-US" sz="2800" b="1">
                <a:solidFill>
                  <a:schemeClr val="bg1"/>
                </a:solidFill>
                <a:latin typeface="Times New Roman" panose="02020603050405020304" pitchFamily="18" charset="0"/>
                <a:cs typeface="Times New Roman" panose="02020603050405020304" pitchFamily="18" charset="0"/>
              </a:rPr>
              <a:t>DÂN CHỦ VÀ </a:t>
            </a:r>
            <a:br>
              <a:rPr lang="en-US" sz="2800" b="1">
                <a:solidFill>
                  <a:schemeClr val="bg1"/>
                </a:solidFill>
                <a:latin typeface="Times New Roman" panose="02020603050405020304" pitchFamily="18" charset="0"/>
                <a:cs typeface="Times New Roman" panose="02020603050405020304" pitchFamily="18" charset="0"/>
              </a:rPr>
            </a:br>
            <a:r>
              <a:rPr lang="en-US" sz="2800" b="1">
                <a:solidFill>
                  <a:schemeClr val="bg1"/>
                </a:solidFill>
                <a:latin typeface="Times New Roman" panose="02020603050405020304" pitchFamily="18" charset="0"/>
                <a:cs typeface="Times New Roman" panose="02020603050405020304" pitchFamily="18" charset="0"/>
              </a:rPr>
              <a:t>DÂN CHỦ XÃ HỘI CHỦ NGHĨA</a:t>
            </a:r>
            <a:br>
              <a:rPr lang="en-US" sz="2800" b="1">
                <a:solidFill>
                  <a:schemeClr val="bg1"/>
                </a:solidFill>
                <a:latin typeface="Times New Roman" panose="02020603050405020304" pitchFamily="18" charset="0"/>
                <a:cs typeface="Times New Roman" panose="02020603050405020304" pitchFamily="18" charset="0"/>
              </a:rPr>
            </a:br>
            <a:endParaRPr lang="vi-VN" sz="2800" b="1">
              <a:solidFill>
                <a:schemeClr val="bg1"/>
              </a:solidFill>
              <a:cs typeface="Times New Roman" pitchFamily="18" charset="0"/>
            </a:endParaRPr>
          </a:p>
        </p:txBody>
      </p:sp>
      <p:sp>
        <p:nvSpPr>
          <p:cNvPr id="7" name="Rounded Rectangle 6"/>
          <p:cNvSpPr/>
          <p:nvPr/>
        </p:nvSpPr>
        <p:spPr>
          <a:xfrm>
            <a:off x="354440" y="1076047"/>
            <a:ext cx="8159750" cy="69394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r>
              <a:rPr lang="vi-VN" sz="2800" b="1" i="1" kern="0">
                <a:solidFill>
                  <a:schemeClr val="bg1"/>
                </a:solidFill>
                <a:latin typeface="Times New Roman" panose="02020603050405020304" pitchFamily="18" charset="0"/>
                <a:cs typeface="Times New Roman" panose="02020603050405020304" pitchFamily="18" charset="0"/>
              </a:rPr>
              <a:t>1. </a:t>
            </a:r>
            <a:r>
              <a:rPr lang="en-US" sz="2800" b="1" i="1">
                <a:latin typeface="Times New Roman" panose="02020603050405020304" pitchFamily="18" charset="0"/>
                <a:cs typeface="Times New Roman" panose="02020603050405020304" pitchFamily="18" charset="0"/>
              </a:rPr>
              <a:t>Dân chủ và sự ra đời, phát triển của dân chủ</a:t>
            </a:r>
            <a:endParaRPr lang="en-US" sz="2800">
              <a:latin typeface="Times New Roman" panose="02020603050405020304" pitchFamily="18" charset="0"/>
              <a:cs typeface="Times New Roman" panose="02020603050405020304" pitchFamily="18" charset="0"/>
            </a:endParaRPr>
          </a:p>
          <a:p>
            <a:pPr algn="just"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sp>
        <p:nvSpPr>
          <p:cNvPr id="11" name="Rounded Rectangle 10"/>
          <p:cNvSpPr/>
          <p:nvPr/>
        </p:nvSpPr>
        <p:spPr>
          <a:xfrm>
            <a:off x="382150" y="3453319"/>
            <a:ext cx="8159750" cy="63384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r>
              <a:rPr lang="vi-VN" sz="2800" b="1" i="1" kern="0">
                <a:solidFill>
                  <a:schemeClr val="bg1"/>
                </a:solidFill>
                <a:latin typeface="Times New Roman" panose="02020603050405020304" pitchFamily="18" charset="0"/>
                <a:cs typeface="Times New Roman" panose="02020603050405020304" pitchFamily="18" charset="0"/>
              </a:rPr>
              <a:t>2. </a:t>
            </a:r>
            <a:r>
              <a:rPr lang="en-US" sz="2800" b="1" i="1">
                <a:latin typeface="Times New Roman" panose="02020603050405020304" pitchFamily="18" charset="0"/>
                <a:cs typeface="Times New Roman" panose="02020603050405020304" pitchFamily="18" charset="0"/>
              </a:rPr>
              <a:t>Dân chủ xã hội chủ nghĩa </a:t>
            </a:r>
            <a:endParaRPr lang="vi-VN" sz="2800" b="1" i="1" kern="0">
              <a:solidFill>
                <a:schemeClr val="bg1"/>
              </a:solidFill>
              <a:latin typeface="Times New Roman" panose="02020603050405020304" pitchFamily="18" charset="0"/>
              <a:cs typeface="Times New Roman" panose="02020603050405020304" pitchFamily="18" charset="0"/>
            </a:endParaRPr>
          </a:p>
          <a:p>
            <a:pPr algn="just"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12" name="Group 11"/>
          <p:cNvGrpSpPr/>
          <p:nvPr/>
        </p:nvGrpSpPr>
        <p:grpSpPr>
          <a:xfrm>
            <a:off x="677015" y="1826536"/>
            <a:ext cx="6835636" cy="616559"/>
            <a:chOff x="212477" y="406442"/>
            <a:chExt cx="5840730" cy="797040"/>
          </a:xfrm>
        </p:grpSpPr>
        <p:sp>
          <p:nvSpPr>
            <p:cNvPr id="13" name="Rounded Rectangle 12"/>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GB" altLang="en-US" sz="2800" b="1" i="1" kern="1200">
                  <a:solidFill>
                    <a:srgbClr val="002060"/>
                  </a:solidFill>
                  <a:latin typeface="Times New Roman" panose="02020603050405020304" pitchFamily="18" charset="0"/>
                  <a:cs typeface="Times New Roman" panose="02020603050405020304" pitchFamily="18" charset="0"/>
                </a:rPr>
                <a:t>1.1. </a:t>
              </a:r>
              <a:r>
                <a:rPr lang="en-US" sz="2800" b="1" i="1">
                  <a:solidFill>
                    <a:srgbClr val="002060"/>
                  </a:solidFill>
                  <a:latin typeface="Times New Roman" panose="02020603050405020304" pitchFamily="18" charset="0"/>
                  <a:cs typeface="Times New Roman" panose="02020603050405020304" pitchFamily="18" charset="0"/>
                </a:rPr>
                <a:t>Quan niệm về dân chủ</a:t>
              </a:r>
              <a:endParaRPr lang="en-US" sz="2800" b="1" kern="1200">
                <a:solidFill>
                  <a:srgbClr val="002060"/>
                </a:solidFill>
                <a:latin typeface="Times New Roman" panose="02020603050405020304" pitchFamily="18" charset="0"/>
                <a:cs typeface="Times New Roman" panose="02020603050405020304" pitchFamily="18" charset="0"/>
              </a:endParaRPr>
            </a:p>
          </p:txBody>
        </p:sp>
      </p:grpSp>
      <p:grpSp>
        <p:nvGrpSpPr>
          <p:cNvPr id="15" name="Group 14"/>
          <p:cNvGrpSpPr/>
          <p:nvPr/>
        </p:nvGrpSpPr>
        <p:grpSpPr>
          <a:xfrm>
            <a:off x="675160" y="2477358"/>
            <a:ext cx="6880927" cy="659743"/>
            <a:chOff x="111148" y="1617509"/>
            <a:chExt cx="6649850" cy="797040"/>
          </a:xfrm>
        </p:grpSpPr>
        <p:sp>
          <p:nvSpPr>
            <p:cNvPr id="16" name="Rounded Rectangle 15"/>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GB" altLang="en-US" sz="2800" b="1" i="1" kern="1200">
                  <a:solidFill>
                    <a:srgbClr val="002060"/>
                  </a:solidFill>
                  <a:latin typeface="Times New Roman" panose="02020603050405020304" pitchFamily="18" charset="0"/>
                  <a:cs typeface="Times New Roman" panose="02020603050405020304" pitchFamily="18" charset="0"/>
                </a:rPr>
                <a:t>1.2. </a:t>
              </a:r>
              <a:r>
                <a:rPr lang="en-US" sz="2800" b="1" i="1">
                  <a:solidFill>
                    <a:srgbClr val="002060"/>
                  </a:solidFill>
                  <a:latin typeface="Times New Roman" panose="02020603050405020304" pitchFamily="18" charset="0"/>
                  <a:cs typeface="Times New Roman" panose="02020603050405020304" pitchFamily="18" charset="0"/>
                </a:rPr>
                <a:t>Sự ra đời, phát triển của dân chủ</a:t>
              </a:r>
              <a:endParaRPr lang="en-US" sz="2800" b="1">
                <a:solidFill>
                  <a:srgbClr val="002060"/>
                </a:solidFill>
                <a:latin typeface="Times New Roman" panose="02020603050405020304" pitchFamily="18" charset="0"/>
                <a:cs typeface="Times New Roman" panose="02020603050405020304" pitchFamily="18" charset="0"/>
              </a:endParaRPr>
            </a:p>
          </p:txBody>
        </p:sp>
      </p:grpSp>
      <p:grpSp>
        <p:nvGrpSpPr>
          <p:cNvPr id="21" name="Group 20"/>
          <p:cNvGrpSpPr/>
          <p:nvPr/>
        </p:nvGrpSpPr>
        <p:grpSpPr>
          <a:xfrm>
            <a:off x="726559" y="4177181"/>
            <a:ext cx="6835636" cy="962148"/>
            <a:chOff x="212477" y="406442"/>
            <a:chExt cx="5840730" cy="797040"/>
          </a:xfrm>
        </p:grpSpPr>
        <p:sp>
          <p:nvSpPr>
            <p:cNvPr id="22" name="Rounded Rectangle 21"/>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GB" sz="2800" b="1" i="1">
                  <a:solidFill>
                    <a:srgbClr val="002060"/>
                  </a:solidFill>
                  <a:latin typeface="Times New Roman" panose="02020603050405020304" pitchFamily="18" charset="0"/>
                  <a:cs typeface="Times New Roman" panose="02020603050405020304" pitchFamily="18" charset="0"/>
                </a:rPr>
                <a:t>2.1. </a:t>
              </a:r>
              <a:r>
                <a:rPr lang="en-US" sz="2800" b="1" i="1">
                  <a:solidFill>
                    <a:srgbClr val="002060"/>
                  </a:solidFill>
                  <a:latin typeface="Times New Roman" panose="02020603050405020304" pitchFamily="18" charset="0"/>
                  <a:cs typeface="Times New Roman" panose="02020603050405020304" pitchFamily="18" charset="0"/>
                </a:rPr>
                <a:t>Quá trình ra đời của nền dân chủ xã hội chủ nghĩa </a:t>
              </a:r>
              <a:endParaRPr lang="en-US" sz="2800" b="1" kern="1200">
                <a:solidFill>
                  <a:srgbClr val="002060"/>
                </a:solidFill>
                <a:latin typeface="Times New Roman" panose="02020603050405020304" pitchFamily="18" charset="0"/>
                <a:cs typeface="Times New Roman" panose="02020603050405020304" pitchFamily="18" charset="0"/>
              </a:endParaRPr>
            </a:p>
          </p:txBody>
        </p:sp>
      </p:grpSp>
      <p:grpSp>
        <p:nvGrpSpPr>
          <p:cNvPr id="24" name="Group 23"/>
          <p:cNvGrpSpPr/>
          <p:nvPr/>
        </p:nvGrpSpPr>
        <p:grpSpPr>
          <a:xfrm>
            <a:off x="752515" y="5198623"/>
            <a:ext cx="6866330" cy="962148"/>
            <a:chOff x="111148" y="1617509"/>
            <a:chExt cx="6649850" cy="797040"/>
          </a:xfrm>
        </p:grpSpPr>
        <p:sp>
          <p:nvSpPr>
            <p:cNvPr id="25" name="Rounded Rectangle 24"/>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GB" altLang="en-US" sz="2800" b="1" i="1">
                  <a:solidFill>
                    <a:srgbClr val="002060"/>
                  </a:solidFill>
                  <a:latin typeface="Times New Roman" panose="02020603050405020304" pitchFamily="18" charset="0"/>
                  <a:cs typeface="Times New Roman" panose="02020603050405020304" pitchFamily="18" charset="0"/>
                </a:rPr>
                <a:t>2</a:t>
              </a:r>
              <a:r>
                <a:rPr lang="en-GB" altLang="en-US" sz="2800" b="1" i="1" kern="1200">
                  <a:solidFill>
                    <a:srgbClr val="002060"/>
                  </a:solidFill>
                  <a:latin typeface="Times New Roman" panose="02020603050405020304" pitchFamily="18" charset="0"/>
                  <a:cs typeface="Times New Roman" panose="02020603050405020304" pitchFamily="18" charset="0"/>
                </a:rPr>
                <a:t>.2. </a:t>
              </a:r>
              <a:r>
                <a:rPr lang="en-US" sz="2800" b="1" i="1">
                  <a:solidFill>
                    <a:srgbClr val="002060"/>
                  </a:solidFill>
                  <a:latin typeface="Times New Roman" panose="02020603050405020304" pitchFamily="18" charset="0"/>
                  <a:cs typeface="Times New Roman" panose="02020603050405020304" pitchFamily="18" charset="0"/>
                </a:rPr>
                <a:t>Bản chất của nền dân chủ xã hội chủ nghĩa </a:t>
              </a:r>
              <a:endParaRPr lang="en-US" sz="2800" b="1" kern="1200">
                <a:solidFill>
                  <a:srgbClr val="00206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81670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fade">
                                      <p:cBhvr>
                                        <p:cTn id="33" dur="1000"/>
                                        <p:tgtEl>
                                          <p:spTgt spid="15"/>
                                        </p:tgtEl>
                                      </p:cBhvr>
                                    </p:animEffect>
                                    <p:anim calcmode="lin" valueType="num">
                                      <p:cBhvr>
                                        <p:cTn id="34" dur="1000" fill="hold"/>
                                        <p:tgtEl>
                                          <p:spTgt spid="15"/>
                                        </p:tgtEl>
                                        <p:attrNameLst>
                                          <p:attrName>ppt_x</p:attrName>
                                        </p:attrNameLst>
                                      </p:cBhvr>
                                      <p:tavLst>
                                        <p:tav tm="0">
                                          <p:val>
                                            <p:strVal val="#ppt_x"/>
                                          </p:val>
                                        </p:tav>
                                        <p:tav tm="100000">
                                          <p:val>
                                            <p:strVal val="#ppt_x"/>
                                          </p:val>
                                        </p:tav>
                                      </p:tavLst>
                                    </p:anim>
                                    <p:anim calcmode="lin" valueType="num">
                                      <p:cBhvr>
                                        <p:cTn id="3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1000"/>
                                        <p:tgtEl>
                                          <p:spTgt spid="21"/>
                                        </p:tgtEl>
                                      </p:cBhvr>
                                    </p:animEffect>
                                    <p:anim calcmode="lin" valueType="num">
                                      <p:cBhvr>
                                        <p:cTn id="41" dur="1000" fill="hold"/>
                                        <p:tgtEl>
                                          <p:spTgt spid="21"/>
                                        </p:tgtEl>
                                        <p:attrNameLst>
                                          <p:attrName>ppt_x</p:attrName>
                                        </p:attrNameLst>
                                      </p:cBhvr>
                                      <p:tavLst>
                                        <p:tav tm="0">
                                          <p:val>
                                            <p:strVal val="#ppt_x"/>
                                          </p:val>
                                        </p:tav>
                                        <p:tav tm="100000">
                                          <p:val>
                                            <p:strVal val="#ppt_x"/>
                                          </p:val>
                                        </p:tav>
                                      </p:tavLst>
                                    </p:anim>
                                    <p:anim calcmode="lin" valueType="num">
                                      <p:cBhvr>
                                        <p:cTn id="4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1000"/>
                                        <p:tgtEl>
                                          <p:spTgt spid="24"/>
                                        </p:tgtEl>
                                      </p:cBhvr>
                                    </p:animEffect>
                                    <p:anim calcmode="lin" valueType="num">
                                      <p:cBhvr>
                                        <p:cTn id="48" dur="1000" fill="hold"/>
                                        <p:tgtEl>
                                          <p:spTgt spid="24"/>
                                        </p:tgtEl>
                                        <p:attrNameLst>
                                          <p:attrName>ppt_x</p:attrName>
                                        </p:attrNameLst>
                                      </p:cBhvr>
                                      <p:tavLst>
                                        <p:tav tm="0">
                                          <p:val>
                                            <p:strVal val="#ppt_x"/>
                                          </p:val>
                                        </p:tav>
                                        <p:tav tm="100000">
                                          <p:val>
                                            <p:strVal val="#ppt_x"/>
                                          </p:val>
                                        </p:tav>
                                      </p:tavLst>
                                    </p:anim>
                                    <p:anim calcmode="lin" valueType="num">
                                      <p:cBhvr>
                                        <p:cTn id="4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4271" y="12526"/>
            <a:ext cx="7049730" cy="843765"/>
          </a:xfrm>
          <a:solidFill>
            <a:schemeClr val="accent1">
              <a:lumMod val="75000"/>
            </a:schemeClr>
          </a:solidFill>
        </p:spPr>
        <p:txBody>
          <a:bodyPr>
            <a:normAutofit fontScale="90000"/>
          </a:bodyPr>
          <a:lstStyle/>
          <a:p>
            <a:pPr>
              <a:spcBef>
                <a:spcPts val="0"/>
              </a:spcBef>
              <a:defRPr/>
            </a:pPr>
            <a:br>
              <a:rPr lang="en-US" sz="2800" b="1">
                <a:solidFill>
                  <a:schemeClr val="bg1"/>
                </a:solidFill>
                <a:cs typeface="Times New Roman" pitchFamily="18" charset="0"/>
              </a:rPr>
            </a:br>
            <a:r>
              <a:rPr lang="vi-VN" sz="2800" b="1">
                <a:solidFill>
                  <a:schemeClr val="bg1"/>
                </a:solidFill>
                <a:cs typeface="Times New Roman" pitchFamily="18" charset="0"/>
              </a:rPr>
              <a:t>I. </a:t>
            </a:r>
            <a:r>
              <a:rPr lang="en-US" sz="2800" b="1">
                <a:solidFill>
                  <a:schemeClr val="bg1"/>
                </a:solidFill>
                <a:latin typeface="Times New Roman" panose="02020603050405020304" pitchFamily="18" charset="0"/>
                <a:cs typeface="Times New Roman" panose="02020603050405020304" pitchFamily="18" charset="0"/>
              </a:rPr>
              <a:t>DÂN CHỦ VÀ </a:t>
            </a:r>
            <a:br>
              <a:rPr lang="en-US" sz="2800" b="1">
                <a:solidFill>
                  <a:schemeClr val="bg1"/>
                </a:solidFill>
                <a:latin typeface="Times New Roman" panose="02020603050405020304" pitchFamily="18" charset="0"/>
                <a:cs typeface="Times New Roman" panose="02020603050405020304" pitchFamily="18" charset="0"/>
              </a:rPr>
            </a:br>
            <a:r>
              <a:rPr lang="en-US" sz="2800" b="1">
                <a:solidFill>
                  <a:schemeClr val="bg1"/>
                </a:solidFill>
                <a:latin typeface="Times New Roman" panose="02020603050405020304" pitchFamily="18" charset="0"/>
                <a:cs typeface="Times New Roman" panose="02020603050405020304" pitchFamily="18" charset="0"/>
              </a:rPr>
              <a:t>DÂN CHỦ XÃ HỘI CHỦ NGHĨA</a:t>
            </a:r>
            <a:br>
              <a:rPr lang="en-US" sz="2800" b="1">
                <a:solidFill>
                  <a:schemeClr val="bg1"/>
                </a:solidFill>
                <a:latin typeface="Times New Roman" panose="02020603050405020304" pitchFamily="18" charset="0"/>
                <a:cs typeface="Times New Roman" panose="02020603050405020304" pitchFamily="18" charset="0"/>
              </a:rPr>
            </a:br>
            <a:endParaRPr lang="vi-VN" sz="2800" b="1">
              <a:solidFill>
                <a:schemeClr val="bg1"/>
              </a:solidFill>
              <a:cs typeface="Times New Roman" pitchFamily="18" charset="0"/>
            </a:endParaRPr>
          </a:p>
        </p:txBody>
      </p:sp>
      <p:sp>
        <p:nvSpPr>
          <p:cNvPr id="11" name="Rounded Rectangle 10"/>
          <p:cNvSpPr/>
          <p:nvPr/>
        </p:nvSpPr>
        <p:spPr>
          <a:xfrm>
            <a:off x="1" y="992089"/>
            <a:ext cx="8159750" cy="63384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just">
              <a:spcBef>
                <a:spcPct val="20000"/>
              </a:spcBef>
              <a:defRPr/>
            </a:pPr>
            <a:r>
              <a:rPr lang="vi-VN" sz="2800" b="1" i="1" kern="0">
                <a:solidFill>
                  <a:schemeClr val="bg1"/>
                </a:solidFill>
                <a:latin typeface="Times New Roman" panose="02020603050405020304" pitchFamily="18" charset="0"/>
                <a:cs typeface="Times New Roman" panose="02020603050405020304" pitchFamily="18" charset="0"/>
              </a:rPr>
              <a:t>2. </a:t>
            </a:r>
            <a:r>
              <a:rPr lang="en-US" sz="2800" b="1" i="1">
                <a:latin typeface="Times New Roman" panose="02020603050405020304" pitchFamily="18" charset="0"/>
                <a:cs typeface="Times New Roman" panose="02020603050405020304" pitchFamily="18" charset="0"/>
              </a:rPr>
              <a:t>Dân chủ xã hội chủ nghĩa </a:t>
            </a:r>
            <a:endParaRPr lang="vi-VN" sz="2800" b="1" i="1" kern="0">
              <a:solidFill>
                <a:schemeClr val="bg1"/>
              </a:solidFill>
              <a:latin typeface="Times New Roman" panose="02020603050405020304" pitchFamily="18" charset="0"/>
              <a:cs typeface="Times New Roman" panose="02020603050405020304" pitchFamily="18" charset="0"/>
            </a:endParaRPr>
          </a:p>
          <a:p>
            <a:pPr algn="just"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21" name="Group 20"/>
          <p:cNvGrpSpPr/>
          <p:nvPr/>
        </p:nvGrpSpPr>
        <p:grpSpPr>
          <a:xfrm>
            <a:off x="0" y="1676739"/>
            <a:ext cx="8975187" cy="781244"/>
            <a:chOff x="212477" y="406442"/>
            <a:chExt cx="5840730" cy="797040"/>
          </a:xfrm>
        </p:grpSpPr>
        <p:sp>
          <p:nvSpPr>
            <p:cNvPr id="22" name="Rounded Rectangle 21"/>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GB" sz="2800" b="1" i="1">
                  <a:solidFill>
                    <a:srgbClr val="002060"/>
                  </a:solidFill>
                  <a:latin typeface="Times New Roman" panose="02020603050405020304" pitchFamily="18" charset="0"/>
                  <a:cs typeface="Times New Roman" panose="02020603050405020304" pitchFamily="18" charset="0"/>
                </a:rPr>
                <a:t>2.1. </a:t>
              </a:r>
              <a:r>
                <a:rPr lang="en-US" sz="2800" b="1" i="1">
                  <a:solidFill>
                    <a:srgbClr val="002060"/>
                  </a:solidFill>
                  <a:latin typeface="Times New Roman" panose="02020603050405020304" pitchFamily="18" charset="0"/>
                  <a:cs typeface="Times New Roman" panose="02020603050405020304" pitchFamily="18" charset="0"/>
                </a:rPr>
                <a:t>Quá trình ra đời của nền dân chủ xã hội chủ nghĩa </a:t>
              </a:r>
              <a:endParaRPr lang="en-US" sz="2800" b="1" kern="1200">
                <a:solidFill>
                  <a:srgbClr val="002060"/>
                </a:solidFill>
                <a:latin typeface="Times New Roman" panose="02020603050405020304" pitchFamily="18" charset="0"/>
                <a:cs typeface="Times New Roman" panose="02020603050405020304" pitchFamily="18" charset="0"/>
              </a:endParaRPr>
            </a:p>
          </p:txBody>
        </p:sp>
      </p:grpSp>
      <p:sp>
        <p:nvSpPr>
          <p:cNvPr id="18" name="Text Box 3"/>
          <p:cNvSpPr txBox="1">
            <a:spLocks noChangeArrowheads="1"/>
          </p:cNvSpPr>
          <p:nvPr/>
        </p:nvSpPr>
        <p:spPr bwMode="auto">
          <a:xfrm>
            <a:off x="231666" y="2587279"/>
            <a:ext cx="3263704" cy="2677656"/>
          </a:xfrm>
          <a:prstGeom prst="rect">
            <a:avLst/>
          </a:prstGeom>
          <a:solidFill>
            <a:schemeClr val="bg2">
              <a:lumMod val="90000"/>
            </a:schemeClr>
          </a:solidFill>
          <a:ln w="25400">
            <a:solidFill>
              <a:srgbClr val="000000"/>
            </a:solidFill>
            <a:miter lim="800000"/>
            <a:headEnd/>
            <a:tailEnd/>
          </a:ln>
          <a:effectLst/>
        </p:spPr>
        <p:txBody>
          <a:bodyPr wrap="square">
            <a:spAutoFit/>
          </a:bodyPr>
          <a:lstStyle/>
          <a:p>
            <a:pPr algn="just">
              <a:lnSpc>
                <a:spcPct val="150000"/>
              </a:lnSpc>
              <a:spcBef>
                <a:spcPts val="600"/>
              </a:spcBef>
              <a:buFont typeface="Wingdings" pitchFamily="2" charset="2"/>
              <a:buNone/>
              <a:defRPr/>
            </a:pPr>
            <a:r>
              <a:rPr lang="en-US" sz="2800" b="1" i="1">
                <a:solidFill>
                  <a:srgbClr val="002060"/>
                </a:solidFill>
                <a:latin typeface="Times New Roman" panose="02020603050405020304" pitchFamily="18" charset="0"/>
                <a:cs typeface="Times New Roman" panose="02020603050405020304" pitchFamily="18" charset="0"/>
              </a:rPr>
              <a:t>Giai </a:t>
            </a:r>
            <a:r>
              <a:rPr lang="en-US" sz="2800" b="1" i="1" dirty="0" err="1">
                <a:solidFill>
                  <a:srgbClr val="002060"/>
                </a:solidFill>
                <a:latin typeface="Times New Roman" panose="02020603050405020304" pitchFamily="18" charset="0"/>
                <a:cs typeface="Times New Roman" panose="02020603050405020304" pitchFamily="18" charset="0"/>
              </a:rPr>
              <a:t>đoạn</a:t>
            </a:r>
            <a:r>
              <a:rPr lang="en-US" sz="2800" b="1" i="1" dirty="0">
                <a:solidFill>
                  <a:srgbClr val="002060"/>
                </a:solidFill>
                <a:latin typeface="Times New Roman" panose="02020603050405020304" pitchFamily="18" charset="0"/>
                <a:cs typeface="Times New Roman" panose="02020603050405020304" pitchFamily="18" charset="0"/>
              </a:rPr>
              <a:t> 1</a:t>
            </a:r>
            <a:r>
              <a:rPr lang="en-US" sz="2800" b="1" i="1">
                <a:solidFill>
                  <a:srgbClr val="002060"/>
                </a:solidFill>
                <a:latin typeface="Times New Roman" panose="02020603050405020304" pitchFamily="18" charset="0"/>
                <a:cs typeface="Times New Roman" panose="02020603050405020304" pitchFamily="18" charset="0"/>
              </a:rPr>
              <a:t>:</a:t>
            </a:r>
            <a:r>
              <a:rPr lang="en-US" sz="2800" b="1">
                <a:solidFill>
                  <a:srgbClr val="002060"/>
                </a:solidFill>
                <a:latin typeface="Times New Roman" panose="02020603050405020304" pitchFamily="18" charset="0"/>
                <a:cs typeface="Times New Roman" panose="02020603050405020304" pitchFamily="18" charset="0"/>
              </a:rPr>
              <a:t> Giai cấp công nhân </a:t>
            </a:r>
            <a:r>
              <a:rPr lang="en-US" sz="2800" b="1" err="1">
                <a:solidFill>
                  <a:srgbClr val="002060"/>
                </a:solidFill>
                <a:latin typeface="Times New Roman" panose="02020603050405020304" pitchFamily="18" charset="0"/>
                <a:cs typeface="Times New Roman" panose="02020603050405020304" pitchFamily="18" charset="0"/>
              </a:rPr>
              <a:t>làm</a:t>
            </a:r>
            <a:r>
              <a:rPr lang="en-US" sz="2800" b="1">
                <a:solidFill>
                  <a:srgbClr val="002060"/>
                </a:solidFill>
                <a:latin typeface="Times New Roman" panose="02020603050405020304" pitchFamily="18" charset="0"/>
                <a:cs typeface="Times New Roman" panose="02020603050405020304" pitchFamily="18" charset="0"/>
              </a:rPr>
              <a:t> cách mạng </a:t>
            </a:r>
            <a:r>
              <a:rPr lang="en-US" sz="2800" b="1" dirty="0" err="1">
                <a:solidFill>
                  <a:srgbClr val="002060"/>
                </a:solidFill>
                <a:latin typeface="Times New Roman" panose="02020603050405020304" pitchFamily="18" charset="0"/>
                <a:cs typeface="Times New Roman" panose="02020603050405020304" pitchFamily="18" charset="0"/>
              </a:rPr>
              <a:t>giành</a:t>
            </a:r>
            <a:r>
              <a:rPr lang="en-US" sz="2800" b="1" dirty="0">
                <a:solidFill>
                  <a:srgbClr val="002060"/>
                </a:solidFill>
                <a:latin typeface="Times New Roman" panose="02020603050405020304" pitchFamily="18" charset="0"/>
                <a:cs typeface="Times New Roman" panose="02020603050405020304" pitchFamily="18" charset="0"/>
              </a:rPr>
              <a:t> </a:t>
            </a:r>
            <a:r>
              <a:rPr lang="en-US" sz="2800" b="1" dirty="0" err="1">
                <a:solidFill>
                  <a:srgbClr val="002060"/>
                </a:solidFill>
                <a:latin typeface="Times New Roman" panose="02020603050405020304" pitchFamily="18" charset="0"/>
                <a:cs typeface="Times New Roman" panose="02020603050405020304" pitchFamily="18" charset="0"/>
              </a:rPr>
              <a:t>lấy</a:t>
            </a:r>
            <a:r>
              <a:rPr lang="en-US" sz="2800" b="1" dirty="0">
                <a:solidFill>
                  <a:srgbClr val="002060"/>
                </a:solidFill>
                <a:latin typeface="Times New Roman" panose="02020603050405020304" pitchFamily="18" charset="0"/>
                <a:cs typeface="Times New Roman" panose="02020603050405020304" pitchFamily="18" charset="0"/>
              </a:rPr>
              <a:t> </a:t>
            </a:r>
            <a:r>
              <a:rPr lang="en-US" sz="2800" b="1" err="1">
                <a:solidFill>
                  <a:srgbClr val="002060"/>
                </a:solidFill>
                <a:latin typeface="Times New Roman" panose="02020603050405020304" pitchFamily="18" charset="0"/>
                <a:cs typeface="Times New Roman" panose="02020603050405020304" pitchFamily="18" charset="0"/>
              </a:rPr>
              <a:t>dân</a:t>
            </a:r>
            <a:r>
              <a:rPr lang="en-US" sz="2800" b="1">
                <a:solidFill>
                  <a:srgbClr val="002060"/>
                </a:solidFill>
                <a:latin typeface="Times New Roman" panose="02020603050405020304" pitchFamily="18" charset="0"/>
                <a:cs typeface="Times New Roman" panose="02020603050405020304" pitchFamily="18" charset="0"/>
              </a:rPr>
              <a:t> chủ</a:t>
            </a:r>
            <a:endParaRPr lang="en-US" sz="2800" b="1" dirty="0">
              <a:solidFill>
                <a:srgbClr val="002060"/>
              </a:solidFill>
              <a:latin typeface="Times New Roman" panose="02020603050405020304" pitchFamily="18" charset="0"/>
              <a:cs typeface="Times New Roman" panose="02020603050405020304" pitchFamily="18" charset="0"/>
            </a:endParaRPr>
          </a:p>
        </p:txBody>
      </p:sp>
      <p:sp>
        <p:nvSpPr>
          <p:cNvPr id="19" name="Text Box 3"/>
          <p:cNvSpPr txBox="1">
            <a:spLocks noChangeArrowheads="1"/>
          </p:cNvSpPr>
          <p:nvPr/>
        </p:nvSpPr>
        <p:spPr bwMode="auto">
          <a:xfrm>
            <a:off x="4132049" y="2587279"/>
            <a:ext cx="4783352" cy="2677656"/>
          </a:xfrm>
          <a:prstGeom prst="rect">
            <a:avLst/>
          </a:prstGeom>
          <a:solidFill>
            <a:schemeClr val="accent5">
              <a:lumMod val="20000"/>
              <a:lumOff val="80000"/>
            </a:schemeClr>
          </a:solidFill>
          <a:ln w="25400">
            <a:solidFill>
              <a:srgbClr val="000000"/>
            </a:solidFill>
            <a:miter lim="800000"/>
            <a:headEnd/>
            <a:tailEnd/>
          </a:ln>
          <a:effectLst/>
        </p:spPr>
        <p:txBody>
          <a:bodyPr wrap="square">
            <a:spAutoFit/>
          </a:bodyPr>
          <a:lstStyle/>
          <a:p>
            <a:pPr algn="just">
              <a:lnSpc>
                <a:spcPct val="150000"/>
              </a:lnSpc>
              <a:spcBef>
                <a:spcPts val="600"/>
              </a:spcBef>
              <a:buFont typeface="Wingdings" pitchFamily="2" charset="2"/>
              <a:buNone/>
              <a:defRPr/>
            </a:pPr>
            <a:r>
              <a:rPr lang="en-US" sz="2800" b="1" i="1">
                <a:solidFill>
                  <a:srgbClr val="002060"/>
                </a:solidFill>
                <a:latin typeface="Times New Roman" panose="02020603050405020304" pitchFamily="18" charset="0"/>
                <a:cs typeface="Times New Roman" panose="02020603050405020304" pitchFamily="18" charset="0"/>
              </a:rPr>
              <a:t>Giai </a:t>
            </a:r>
            <a:r>
              <a:rPr lang="en-US" sz="2800" b="1" i="1" dirty="0" err="1">
                <a:solidFill>
                  <a:srgbClr val="002060"/>
                </a:solidFill>
                <a:latin typeface="Times New Roman" panose="02020603050405020304" pitchFamily="18" charset="0"/>
                <a:cs typeface="Times New Roman" panose="02020603050405020304" pitchFamily="18" charset="0"/>
              </a:rPr>
              <a:t>đoạn</a:t>
            </a:r>
            <a:r>
              <a:rPr lang="en-US" sz="2800" b="1" i="1" dirty="0">
                <a:solidFill>
                  <a:srgbClr val="002060"/>
                </a:solidFill>
                <a:latin typeface="Times New Roman" panose="02020603050405020304" pitchFamily="18" charset="0"/>
                <a:cs typeface="Times New Roman" panose="02020603050405020304" pitchFamily="18" charset="0"/>
              </a:rPr>
              <a:t> 2</a:t>
            </a:r>
            <a:r>
              <a:rPr lang="en-US" sz="2800" b="1" i="1">
                <a:solidFill>
                  <a:srgbClr val="002060"/>
                </a:solidFill>
                <a:latin typeface="Times New Roman" panose="02020603050405020304" pitchFamily="18" charset="0"/>
                <a:cs typeface="Times New Roman" panose="02020603050405020304" pitchFamily="18" charset="0"/>
              </a:rPr>
              <a:t>: </a:t>
            </a:r>
            <a:r>
              <a:rPr lang="en-US" sz="2800" b="1">
                <a:solidFill>
                  <a:srgbClr val="002060"/>
                </a:solidFill>
                <a:latin typeface="Times New Roman" panose="02020603050405020304" pitchFamily="18" charset="0"/>
                <a:cs typeface="Times New Roman" panose="02020603050405020304" pitchFamily="18" charset="0"/>
              </a:rPr>
              <a:t>Giai cấp công nhân </a:t>
            </a:r>
            <a:r>
              <a:rPr lang="en-US" sz="2800" b="1" dirty="0" err="1">
                <a:solidFill>
                  <a:srgbClr val="002060"/>
                </a:solidFill>
                <a:latin typeface="Times New Roman" panose="02020603050405020304" pitchFamily="18" charset="0"/>
                <a:cs typeface="Times New Roman" panose="02020603050405020304" pitchFamily="18" charset="0"/>
              </a:rPr>
              <a:t>dùng</a:t>
            </a:r>
            <a:r>
              <a:rPr lang="en-US" sz="2800" b="1" dirty="0">
                <a:solidFill>
                  <a:srgbClr val="002060"/>
                </a:solidFill>
                <a:latin typeface="Times New Roman" panose="02020603050405020304" pitchFamily="18" charset="0"/>
                <a:cs typeface="Times New Roman" panose="02020603050405020304" pitchFamily="18" charset="0"/>
              </a:rPr>
              <a:t> </a:t>
            </a:r>
            <a:r>
              <a:rPr lang="en-US" sz="2800" b="1" dirty="0" err="1">
                <a:solidFill>
                  <a:srgbClr val="002060"/>
                </a:solidFill>
                <a:latin typeface="Times New Roman" panose="02020603050405020304" pitchFamily="18" charset="0"/>
                <a:cs typeface="Times New Roman" panose="02020603050405020304" pitchFamily="18" charset="0"/>
              </a:rPr>
              <a:t>dân</a:t>
            </a:r>
            <a:r>
              <a:rPr lang="en-US" sz="2800" b="1" dirty="0">
                <a:solidFill>
                  <a:srgbClr val="002060"/>
                </a:solidFill>
                <a:latin typeface="Times New Roman" panose="02020603050405020304" pitchFamily="18" charset="0"/>
                <a:cs typeface="Times New Roman" panose="02020603050405020304" pitchFamily="18" charset="0"/>
              </a:rPr>
              <a:t> </a:t>
            </a:r>
            <a:r>
              <a:rPr lang="en-US" sz="2800" b="1" dirty="0" err="1">
                <a:solidFill>
                  <a:srgbClr val="002060"/>
                </a:solidFill>
                <a:latin typeface="Times New Roman" panose="02020603050405020304" pitchFamily="18" charset="0"/>
                <a:cs typeface="Times New Roman" panose="02020603050405020304" pitchFamily="18" charset="0"/>
              </a:rPr>
              <a:t>chủ</a:t>
            </a:r>
            <a:r>
              <a:rPr lang="en-US" sz="2800" b="1" dirty="0">
                <a:solidFill>
                  <a:srgbClr val="002060"/>
                </a:solidFill>
                <a:latin typeface="Times New Roman" panose="02020603050405020304" pitchFamily="18" charset="0"/>
                <a:cs typeface="Times New Roman" panose="02020603050405020304" pitchFamily="18" charset="0"/>
              </a:rPr>
              <a:t> </a:t>
            </a:r>
            <a:r>
              <a:rPr lang="en-US" sz="2800" b="1" dirty="0" err="1">
                <a:solidFill>
                  <a:srgbClr val="002060"/>
                </a:solidFill>
                <a:latin typeface="Times New Roman" panose="02020603050405020304" pitchFamily="18" charset="0"/>
                <a:cs typeface="Times New Roman" panose="02020603050405020304" pitchFamily="18" charset="0"/>
              </a:rPr>
              <a:t>tổ</a:t>
            </a:r>
            <a:r>
              <a:rPr lang="en-US" sz="2800" b="1" dirty="0">
                <a:solidFill>
                  <a:srgbClr val="002060"/>
                </a:solidFill>
                <a:latin typeface="Times New Roman" panose="02020603050405020304" pitchFamily="18" charset="0"/>
                <a:cs typeface="Times New Roman" panose="02020603050405020304" pitchFamily="18" charset="0"/>
              </a:rPr>
              <a:t> </a:t>
            </a:r>
            <a:r>
              <a:rPr lang="en-US" sz="2800" b="1" err="1">
                <a:solidFill>
                  <a:srgbClr val="002060"/>
                </a:solidFill>
                <a:latin typeface="Times New Roman" panose="02020603050405020304" pitchFamily="18" charset="0"/>
                <a:cs typeface="Times New Roman" panose="02020603050405020304" pitchFamily="18" charset="0"/>
              </a:rPr>
              <a:t>chức</a:t>
            </a:r>
            <a:r>
              <a:rPr lang="en-US" sz="2800" b="1">
                <a:solidFill>
                  <a:srgbClr val="002060"/>
                </a:solidFill>
                <a:latin typeface="Times New Roman" panose="02020603050405020304" pitchFamily="18" charset="0"/>
                <a:cs typeface="Times New Roman" panose="02020603050405020304" pitchFamily="18" charset="0"/>
              </a:rPr>
              <a:t> nhà nước </a:t>
            </a:r>
            <a:r>
              <a:rPr lang="en-US" sz="2800" b="1" dirty="0" err="1">
                <a:solidFill>
                  <a:srgbClr val="002060"/>
                </a:solidFill>
                <a:latin typeface="Times New Roman" panose="02020603050405020304" pitchFamily="18" charset="0"/>
                <a:cs typeface="Times New Roman" panose="02020603050405020304" pitchFamily="18" charset="0"/>
              </a:rPr>
              <a:t>của</a:t>
            </a:r>
            <a:r>
              <a:rPr lang="en-US" sz="2800" b="1" dirty="0">
                <a:solidFill>
                  <a:srgbClr val="002060"/>
                </a:solidFill>
                <a:latin typeface="Times New Roman" panose="02020603050405020304" pitchFamily="18" charset="0"/>
                <a:cs typeface="Times New Roman" panose="02020603050405020304" pitchFamily="18" charset="0"/>
              </a:rPr>
              <a:t> GCCN </a:t>
            </a:r>
            <a:r>
              <a:rPr lang="en-US" sz="2800" b="1" err="1">
                <a:solidFill>
                  <a:srgbClr val="002060"/>
                </a:solidFill>
                <a:latin typeface="Times New Roman" panose="02020603050405020304" pitchFamily="18" charset="0"/>
                <a:cs typeface="Times New Roman" panose="02020603050405020304" pitchFamily="18" charset="0"/>
              </a:rPr>
              <a:t>và</a:t>
            </a:r>
            <a:r>
              <a:rPr lang="en-US" sz="2800" b="1">
                <a:solidFill>
                  <a:srgbClr val="002060"/>
                </a:solidFill>
                <a:latin typeface="Times New Roman" panose="02020603050405020304" pitchFamily="18" charset="0"/>
                <a:cs typeface="Times New Roman" panose="02020603050405020304" pitchFamily="18" charset="0"/>
              </a:rPr>
              <a:t> nhân dân lao </a:t>
            </a:r>
            <a:r>
              <a:rPr lang="en-US" sz="2800" b="1" dirty="0" err="1">
                <a:solidFill>
                  <a:srgbClr val="002060"/>
                </a:solidFill>
                <a:latin typeface="Times New Roman" panose="02020603050405020304" pitchFamily="18" charset="0"/>
                <a:cs typeface="Times New Roman" panose="02020603050405020304" pitchFamily="18" charset="0"/>
              </a:rPr>
              <a:t>động</a:t>
            </a:r>
            <a:r>
              <a:rPr lang="en-US" sz="2800" b="1" dirty="0">
                <a:solidFill>
                  <a:srgbClr val="002060"/>
                </a:solidFill>
                <a:latin typeface="Times New Roman" panose="02020603050405020304" pitchFamily="18" charset="0"/>
                <a:cs typeface="Times New Roman" panose="02020603050405020304" pitchFamily="18" charset="0"/>
              </a:rPr>
              <a:t> – </a:t>
            </a:r>
            <a:r>
              <a:rPr lang="en-US" sz="2800" b="1">
                <a:solidFill>
                  <a:srgbClr val="002060"/>
                </a:solidFill>
                <a:latin typeface="Times New Roman" panose="02020603050405020304" pitchFamily="18" charset="0"/>
                <a:cs typeface="Times New Roman" panose="02020603050405020304" pitchFamily="18" charset="0"/>
              </a:rPr>
              <a:t>NN XHCN</a:t>
            </a:r>
          </a:p>
        </p:txBody>
      </p:sp>
      <p:sp>
        <p:nvSpPr>
          <p:cNvPr id="20" name="Text Box 3"/>
          <p:cNvSpPr txBox="1">
            <a:spLocks noChangeArrowheads="1"/>
          </p:cNvSpPr>
          <p:nvPr/>
        </p:nvSpPr>
        <p:spPr bwMode="auto">
          <a:xfrm>
            <a:off x="304801" y="5421603"/>
            <a:ext cx="8534400" cy="1307537"/>
          </a:xfrm>
          <a:prstGeom prst="rect">
            <a:avLst/>
          </a:prstGeom>
          <a:solidFill>
            <a:schemeClr val="accent6">
              <a:lumMod val="60000"/>
              <a:lumOff val="40000"/>
            </a:schemeClr>
          </a:solidFill>
          <a:ln w="25400">
            <a:solidFill>
              <a:srgbClr val="000000"/>
            </a:solidFill>
            <a:miter lim="800000"/>
            <a:headEnd/>
            <a:tailEnd/>
          </a:ln>
          <a:effectLst/>
        </p:spPr>
        <p:txBody>
          <a:bodyPr>
            <a:spAutoFit/>
          </a:bodyPr>
          <a:lstStyle/>
          <a:p>
            <a:pPr algn="just">
              <a:lnSpc>
                <a:spcPct val="150000"/>
              </a:lnSpc>
              <a:spcBef>
                <a:spcPts val="600"/>
              </a:spcBef>
              <a:buFont typeface="Wingdings" pitchFamily="2" charset="2"/>
              <a:buNone/>
              <a:defRPr/>
            </a:pPr>
            <a:r>
              <a:rPr lang="en-US" sz="2800" b="1">
                <a:solidFill>
                  <a:srgbClr val="00206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Dân chủ XHCN ra đời từ sau thắng lợi của cách mạng tháng Mười Nga (1917)</a:t>
            </a:r>
            <a:endParaRPr lang="en-US" sz="2800" b="1" dirty="0">
              <a:solidFill>
                <a:srgbClr val="002060"/>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sp>
        <p:nvSpPr>
          <p:cNvPr id="3" name="Down Arrow 2"/>
          <p:cNvSpPr/>
          <p:nvPr/>
        </p:nvSpPr>
        <p:spPr>
          <a:xfrm rot="16200000">
            <a:off x="3665998" y="3788980"/>
            <a:ext cx="295423" cy="3927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646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circle(in)">
                                      <p:cBhvr>
                                        <p:cTn id="21" dur="20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arn(inVertical)">
                                      <p:cBhvr>
                                        <p:cTn id="26" dur="500"/>
                                        <p:tgtEl>
                                          <p:spTgt spid="3"/>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barn(inVertical)">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circle(in)">
                                      <p:cBhvr>
                                        <p:cTn id="34"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animBg="1"/>
      <p:bldP spid="19" grpId="0" animBg="1"/>
      <p:bldP spid="20"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050026" y="0"/>
            <a:ext cx="7093974" cy="79849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endParaRPr lang="en-US" sz="3000" b="1" kern="0">
              <a:solidFill>
                <a:schemeClr val="bg1"/>
              </a:solidFill>
              <a:latin typeface="Times New Roman" panose="02020603050405020304" pitchFamily="18" charset="0"/>
              <a:cs typeface="Times New Roman" panose="02020603050405020304" pitchFamily="18" charset="0"/>
            </a:endParaRPr>
          </a:p>
          <a:p>
            <a:pPr algn="ctr">
              <a:spcBef>
                <a:spcPct val="20000"/>
              </a:spcBef>
              <a:defRPr/>
            </a:pPr>
            <a:r>
              <a:rPr lang="vi-VN" sz="3000" b="1" kern="0">
                <a:solidFill>
                  <a:schemeClr val="bg1"/>
                </a:solidFill>
                <a:latin typeface="Times New Roman" panose="02020603050405020304" pitchFamily="18" charset="0"/>
                <a:cs typeface="Times New Roman" panose="02020603050405020304" pitchFamily="18" charset="0"/>
              </a:rPr>
              <a:t>2. </a:t>
            </a:r>
            <a:r>
              <a:rPr lang="en-US" sz="3000" b="1">
                <a:latin typeface="Times New Roman" panose="02020603050405020304" pitchFamily="18" charset="0"/>
                <a:cs typeface="Times New Roman" panose="02020603050405020304" pitchFamily="18" charset="0"/>
              </a:rPr>
              <a:t>Dân chủ xã hội chủ nghĩa </a:t>
            </a:r>
            <a:endParaRPr lang="vi-VN" sz="3000" b="1" kern="0">
              <a:solidFill>
                <a:schemeClr val="bg1"/>
              </a:solidFill>
              <a:latin typeface="Times New Roman" panose="02020603050405020304" pitchFamily="18" charset="0"/>
              <a:cs typeface="Times New Roman" panose="02020603050405020304" pitchFamily="18" charset="0"/>
            </a:endParaRPr>
          </a:p>
          <a:p>
            <a:pPr algn="ctr" fontAlgn="auto">
              <a:spcBef>
                <a:spcPct val="20000"/>
              </a:spcBef>
              <a:spcAft>
                <a:spcPts val="0"/>
              </a:spcAft>
              <a:defRPr/>
            </a:pPr>
            <a:endParaRPr lang="vi-VN" sz="3000" b="1" kern="0">
              <a:solidFill>
                <a:schemeClr val="bg1"/>
              </a:solidFill>
              <a:latin typeface="Times New Roman" panose="02020603050405020304" pitchFamily="18" charset="0"/>
              <a:cs typeface="Times New Roman" panose="02020603050405020304" pitchFamily="18" charset="0"/>
            </a:endParaRPr>
          </a:p>
        </p:txBody>
      </p:sp>
      <p:grpSp>
        <p:nvGrpSpPr>
          <p:cNvPr id="21" name="Group 20"/>
          <p:cNvGrpSpPr/>
          <p:nvPr/>
        </p:nvGrpSpPr>
        <p:grpSpPr>
          <a:xfrm>
            <a:off x="0" y="996895"/>
            <a:ext cx="8975187" cy="781244"/>
            <a:chOff x="212477" y="406442"/>
            <a:chExt cx="5840730" cy="797040"/>
          </a:xfrm>
        </p:grpSpPr>
        <p:sp>
          <p:nvSpPr>
            <p:cNvPr id="22" name="Rounded Rectangle 21"/>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GB" sz="2800" b="1" i="1">
                  <a:solidFill>
                    <a:srgbClr val="002060"/>
                  </a:solidFill>
                  <a:latin typeface="Times New Roman" panose="02020603050405020304" pitchFamily="18" charset="0"/>
                  <a:cs typeface="Times New Roman" panose="02020603050405020304" pitchFamily="18" charset="0"/>
                </a:rPr>
                <a:t>2.1. </a:t>
              </a:r>
              <a:r>
                <a:rPr lang="en-US" sz="2800" b="1" i="1">
                  <a:solidFill>
                    <a:srgbClr val="002060"/>
                  </a:solidFill>
                  <a:latin typeface="Times New Roman" panose="02020603050405020304" pitchFamily="18" charset="0"/>
                  <a:cs typeface="Times New Roman" panose="02020603050405020304" pitchFamily="18" charset="0"/>
                </a:rPr>
                <a:t>Quá trình ra đời của nền dân chủ xã hội chủ nghĩa </a:t>
              </a:r>
              <a:endParaRPr lang="en-US" sz="2800" b="1" kern="1200">
                <a:solidFill>
                  <a:srgbClr val="002060"/>
                </a:solidFill>
                <a:latin typeface="Times New Roman" panose="02020603050405020304" pitchFamily="18" charset="0"/>
                <a:cs typeface="Times New Roman" panose="02020603050405020304" pitchFamily="18" charset="0"/>
              </a:endParaRPr>
            </a:p>
          </p:txBody>
        </p:sp>
      </p:grpSp>
      <p:grpSp>
        <p:nvGrpSpPr>
          <p:cNvPr id="7" name="Group 4"/>
          <p:cNvGrpSpPr>
            <a:grpSpLocks/>
          </p:cNvGrpSpPr>
          <p:nvPr/>
        </p:nvGrpSpPr>
        <p:grpSpPr bwMode="auto">
          <a:xfrm>
            <a:off x="199410" y="-1534247"/>
            <a:ext cx="8620130" cy="416"/>
            <a:chOff x="42" y="3495"/>
            <a:chExt cx="5430" cy="416"/>
          </a:xfrm>
        </p:grpSpPr>
        <p:sp>
          <p:nvSpPr>
            <p:cNvPr id="9" name="Line 5"/>
            <p:cNvSpPr>
              <a:spLocks noChangeShapeType="1"/>
            </p:cNvSpPr>
            <p:nvPr/>
          </p:nvSpPr>
          <p:spPr bwMode="auto">
            <a:xfrm>
              <a:off x="288" y="3495"/>
              <a:ext cx="51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Text Box 7"/>
            <p:cNvSpPr txBox="1">
              <a:spLocks noChangeArrowheads="1"/>
            </p:cNvSpPr>
            <p:nvPr/>
          </p:nvSpPr>
          <p:spPr bwMode="auto">
            <a:xfrm>
              <a:off x="42" y="3504"/>
              <a:ext cx="80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en-US">
                  <a:latin typeface="Arial" panose="020B0604020202020204" pitchFamily="34" charset="0"/>
                </a:rPr>
                <a:t>Tư bản </a:t>
              </a:r>
            </a:p>
            <a:p>
              <a:pPr eaLnBrk="1" hangingPunct="1"/>
              <a:r>
                <a:rPr lang="en-US" altLang="en-US">
                  <a:latin typeface="Arial" panose="020B0604020202020204" pitchFamily="34" charset="0"/>
                </a:rPr>
                <a:t>chủ nghĩa</a:t>
              </a:r>
            </a:p>
          </p:txBody>
        </p:sp>
      </p:grpSp>
      <p:sp>
        <p:nvSpPr>
          <p:cNvPr id="18" name="Text Box 36"/>
          <p:cNvSpPr txBox="1">
            <a:spLocks noChangeArrowheads="1"/>
          </p:cNvSpPr>
          <p:nvPr/>
        </p:nvSpPr>
        <p:spPr bwMode="auto">
          <a:xfrm>
            <a:off x="984421" y="2922437"/>
            <a:ext cx="200660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algn="ctr" eaLnBrk="1" hangingPunct="1"/>
            <a:r>
              <a:rPr lang="en-US">
                <a:solidFill>
                  <a:schemeClr val="accent6">
                    <a:lumMod val="75000"/>
                  </a:schemeClr>
                </a:solidFill>
              </a:rPr>
              <a:t>Công xã Pari (1871)</a:t>
            </a:r>
            <a:endParaRPr lang="en-US" altLang="en-US" sz="2400">
              <a:solidFill>
                <a:schemeClr val="accent6">
                  <a:lumMod val="75000"/>
                </a:schemeClr>
              </a:solidFill>
              <a:latin typeface="Arial" panose="020B0604020202020204" pitchFamily="34" charset="0"/>
            </a:endParaRPr>
          </a:p>
        </p:txBody>
      </p:sp>
      <p:sp>
        <p:nvSpPr>
          <p:cNvPr id="33" name="Text Box 42"/>
          <p:cNvSpPr txBox="1">
            <a:spLocks noChangeArrowheads="1"/>
          </p:cNvSpPr>
          <p:nvPr/>
        </p:nvSpPr>
        <p:spPr bwMode="auto">
          <a:xfrm>
            <a:off x="886965" y="4714453"/>
            <a:ext cx="187017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algn="ctr" eaLnBrk="1" hangingPunct="1"/>
            <a:r>
              <a:rPr lang="en-US" altLang="en-US" sz="2400">
                <a:solidFill>
                  <a:schemeClr val="accent6">
                    <a:lumMod val="75000"/>
                  </a:schemeClr>
                </a:solidFill>
                <a:latin typeface="Arial" panose="020B0604020202020204" pitchFamily="34" charset="0"/>
              </a:rPr>
              <a:t>Phôi thai nền dân chủ XHCN</a:t>
            </a:r>
          </a:p>
        </p:txBody>
      </p:sp>
      <p:cxnSp>
        <p:nvCxnSpPr>
          <p:cNvPr id="3" name="Straight Arrow Connector 2"/>
          <p:cNvCxnSpPr/>
          <p:nvPr/>
        </p:nvCxnSpPr>
        <p:spPr>
          <a:xfrm>
            <a:off x="1919510" y="3805084"/>
            <a:ext cx="0" cy="7222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4" name="Text Box 36"/>
          <p:cNvSpPr txBox="1">
            <a:spLocks noChangeArrowheads="1"/>
          </p:cNvSpPr>
          <p:nvPr/>
        </p:nvSpPr>
        <p:spPr bwMode="auto">
          <a:xfrm>
            <a:off x="3249084" y="2922437"/>
            <a:ext cx="200660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algn="ctr" eaLnBrk="1" hangingPunct="1"/>
            <a:r>
              <a:rPr lang="en-US">
                <a:solidFill>
                  <a:srgbClr val="FF0000"/>
                </a:solidFill>
              </a:rPr>
              <a:t>Cách mạng tháng 10 Nga (1917)</a:t>
            </a:r>
            <a:endParaRPr lang="en-US" altLang="en-US" sz="2400">
              <a:solidFill>
                <a:srgbClr val="FF0000"/>
              </a:solidFill>
              <a:latin typeface="Arial" panose="020B0604020202020204" pitchFamily="34" charset="0"/>
            </a:endParaRPr>
          </a:p>
        </p:txBody>
      </p:sp>
      <p:sp>
        <p:nvSpPr>
          <p:cNvPr id="35" name="Text Box 42"/>
          <p:cNvSpPr txBox="1">
            <a:spLocks noChangeArrowheads="1"/>
          </p:cNvSpPr>
          <p:nvPr/>
        </p:nvSpPr>
        <p:spPr bwMode="auto">
          <a:xfrm>
            <a:off x="3151628" y="4714453"/>
            <a:ext cx="187017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algn="ctr" eaLnBrk="1" hangingPunct="1"/>
            <a:r>
              <a:rPr lang="en-US" altLang="en-US" sz="2400">
                <a:solidFill>
                  <a:srgbClr val="FF0000"/>
                </a:solidFill>
                <a:latin typeface="Arial" panose="020B0604020202020204" pitchFamily="34" charset="0"/>
              </a:rPr>
              <a:t>Nền dân chủ XHCN chính thức xác lập</a:t>
            </a:r>
          </a:p>
        </p:txBody>
      </p:sp>
      <p:cxnSp>
        <p:nvCxnSpPr>
          <p:cNvPr id="36" name="Straight Arrow Connector 35"/>
          <p:cNvCxnSpPr/>
          <p:nvPr/>
        </p:nvCxnSpPr>
        <p:spPr>
          <a:xfrm>
            <a:off x="4184173" y="3805084"/>
            <a:ext cx="0" cy="72226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7" name="Text Box 36"/>
          <p:cNvSpPr txBox="1">
            <a:spLocks noChangeArrowheads="1"/>
          </p:cNvSpPr>
          <p:nvPr/>
        </p:nvSpPr>
        <p:spPr bwMode="auto">
          <a:xfrm>
            <a:off x="5445535" y="3029052"/>
            <a:ext cx="273582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algn="ctr" eaLnBrk="1" hangingPunct="1"/>
            <a:r>
              <a:rPr lang="en-US">
                <a:solidFill>
                  <a:schemeClr val="accent1">
                    <a:lumMod val="75000"/>
                  </a:schemeClr>
                </a:solidFill>
              </a:rPr>
              <a:t>Tiếp tục phát triển từ thấp đến cao</a:t>
            </a:r>
            <a:endParaRPr lang="en-US" altLang="en-US" sz="2400">
              <a:solidFill>
                <a:schemeClr val="accent1">
                  <a:lumMod val="75000"/>
                </a:schemeClr>
              </a:solidFill>
              <a:latin typeface="Arial" panose="020B0604020202020204" pitchFamily="34" charset="0"/>
            </a:endParaRPr>
          </a:p>
        </p:txBody>
      </p:sp>
      <p:sp>
        <p:nvSpPr>
          <p:cNvPr id="38" name="Text Box 36"/>
          <p:cNvSpPr txBox="1">
            <a:spLocks noChangeArrowheads="1"/>
          </p:cNvSpPr>
          <p:nvPr/>
        </p:nvSpPr>
        <p:spPr bwMode="auto">
          <a:xfrm>
            <a:off x="5445535" y="4222510"/>
            <a:ext cx="273582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algn="ctr" eaLnBrk="1" hangingPunct="1"/>
            <a:r>
              <a:rPr lang="en-US">
                <a:solidFill>
                  <a:srgbClr val="002060"/>
                </a:solidFill>
              </a:rPr>
              <a:t>Từ chưa hoàn thiện đến hoàn thiện</a:t>
            </a:r>
            <a:endParaRPr lang="en-US" altLang="en-US" sz="2400">
              <a:solidFill>
                <a:srgbClr val="002060"/>
              </a:solidFill>
              <a:latin typeface="Arial" panose="020B0604020202020204" pitchFamily="34" charset="0"/>
            </a:endParaRPr>
          </a:p>
        </p:txBody>
      </p:sp>
      <p:cxnSp>
        <p:nvCxnSpPr>
          <p:cNvPr id="5" name="Straight Arrow Connector 4"/>
          <p:cNvCxnSpPr/>
          <p:nvPr/>
        </p:nvCxnSpPr>
        <p:spPr>
          <a:xfrm>
            <a:off x="589935" y="4222510"/>
            <a:ext cx="8037871" cy="0"/>
          </a:xfrm>
          <a:prstGeom prst="straightConnector1">
            <a:avLst/>
          </a:prstGeom>
          <a:ln w="41275">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342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barn(inVertical)">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circle(in)">
                                      <p:cBhvr>
                                        <p:cTn id="29" dur="2000"/>
                                        <p:tgtEl>
                                          <p:spTgt spid="18"/>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circle(in)">
                                      <p:cBhvr>
                                        <p:cTn id="34" dur="2000"/>
                                        <p:tgtEl>
                                          <p:spTgt spid="3"/>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circle(in)">
                                      <p:cBhvr>
                                        <p:cTn id="37" dur="2000"/>
                                        <p:tgtEl>
                                          <p:spTgt spid="33"/>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circle(in)">
                                      <p:cBhvr>
                                        <p:cTn id="42" dur="2000"/>
                                        <p:tgtEl>
                                          <p:spTgt spid="34"/>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circle(in)">
                                      <p:cBhvr>
                                        <p:cTn id="47" dur="2000"/>
                                        <p:tgtEl>
                                          <p:spTgt spid="36"/>
                                        </p:tgtEl>
                                      </p:cBhvr>
                                    </p:animEffect>
                                  </p:childTnLst>
                                </p:cTn>
                              </p:par>
                              <p:par>
                                <p:cTn id="48" presetID="6" presetClass="entr" presetSubtype="16"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circle(in)">
                                      <p:cBhvr>
                                        <p:cTn id="50" dur="2000"/>
                                        <p:tgtEl>
                                          <p:spTgt spid="35"/>
                                        </p:tgtEl>
                                      </p:cBhvr>
                                    </p:animEffec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circle(in)">
                                      <p:cBhvr>
                                        <p:cTn id="55" dur="2000"/>
                                        <p:tgtEl>
                                          <p:spTgt spid="37"/>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grpId="0" nodeType="clickEffect">
                                  <p:stCondLst>
                                    <p:cond delay="0"/>
                                  </p:stCondLst>
                                  <p:childTnLst>
                                    <p:set>
                                      <p:cBhvr>
                                        <p:cTn id="59" dur="1" fill="hold">
                                          <p:stCondLst>
                                            <p:cond delay="0"/>
                                          </p:stCondLst>
                                        </p:cTn>
                                        <p:tgtEl>
                                          <p:spTgt spid="38"/>
                                        </p:tgtEl>
                                        <p:attrNameLst>
                                          <p:attrName>style.visibility</p:attrName>
                                        </p:attrNameLst>
                                      </p:cBhvr>
                                      <p:to>
                                        <p:strVal val="visible"/>
                                      </p:to>
                                    </p:set>
                                    <p:animEffect transition="in" filter="circle(in)">
                                      <p:cBhvr>
                                        <p:cTn id="60" dur="2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p:bldP spid="33" grpId="0"/>
      <p:bldP spid="34" grpId="0"/>
      <p:bldP spid="35" grpId="0"/>
      <p:bldP spid="37" grpId="0"/>
      <p:bldP spid="3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050026" y="0"/>
            <a:ext cx="7093974" cy="79849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endParaRPr lang="en-US" sz="3000" b="1" kern="0">
              <a:solidFill>
                <a:schemeClr val="bg1"/>
              </a:solidFill>
              <a:latin typeface="Times New Roman" panose="02020603050405020304" pitchFamily="18" charset="0"/>
              <a:cs typeface="Times New Roman" panose="02020603050405020304" pitchFamily="18" charset="0"/>
            </a:endParaRPr>
          </a:p>
          <a:p>
            <a:pPr algn="ctr">
              <a:spcBef>
                <a:spcPct val="20000"/>
              </a:spcBef>
              <a:defRPr/>
            </a:pPr>
            <a:r>
              <a:rPr lang="vi-VN" sz="3000" b="1" kern="0">
                <a:solidFill>
                  <a:schemeClr val="bg1"/>
                </a:solidFill>
                <a:latin typeface="Times New Roman" panose="02020603050405020304" pitchFamily="18" charset="0"/>
                <a:cs typeface="Times New Roman" panose="02020603050405020304" pitchFamily="18" charset="0"/>
              </a:rPr>
              <a:t>2. </a:t>
            </a:r>
            <a:r>
              <a:rPr lang="en-US" sz="3000" b="1">
                <a:latin typeface="Times New Roman" panose="02020603050405020304" pitchFamily="18" charset="0"/>
                <a:cs typeface="Times New Roman" panose="02020603050405020304" pitchFamily="18" charset="0"/>
              </a:rPr>
              <a:t>Dân chủ xã hội chủ nghĩa </a:t>
            </a:r>
            <a:endParaRPr lang="vi-VN" sz="3000" b="1" kern="0">
              <a:solidFill>
                <a:schemeClr val="bg1"/>
              </a:solidFill>
              <a:latin typeface="Times New Roman" panose="02020603050405020304" pitchFamily="18" charset="0"/>
              <a:cs typeface="Times New Roman" panose="02020603050405020304" pitchFamily="18" charset="0"/>
            </a:endParaRPr>
          </a:p>
          <a:p>
            <a:pPr algn="ctr" fontAlgn="auto">
              <a:spcBef>
                <a:spcPct val="20000"/>
              </a:spcBef>
              <a:spcAft>
                <a:spcPts val="0"/>
              </a:spcAft>
              <a:defRPr/>
            </a:pPr>
            <a:endParaRPr lang="vi-VN" sz="3000" b="1" kern="0">
              <a:solidFill>
                <a:schemeClr val="bg1"/>
              </a:solidFill>
              <a:latin typeface="Times New Roman" panose="02020603050405020304" pitchFamily="18" charset="0"/>
              <a:cs typeface="Times New Roman" panose="02020603050405020304" pitchFamily="18" charset="0"/>
            </a:endParaRPr>
          </a:p>
        </p:txBody>
      </p:sp>
      <p:grpSp>
        <p:nvGrpSpPr>
          <p:cNvPr id="21" name="Group 20"/>
          <p:cNvGrpSpPr/>
          <p:nvPr/>
        </p:nvGrpSpPr>
        <p:grpSpPr>
          <a:xfrm>
            <a:off x="0" y="996895"/>
            <a:ext cx="8975187" cy="781244"/>
            <a:chOff x="212477" y="406442"/>
            <a:chExt cx="5840730" cy="797040"/>
          </a:xfrm>
        </p:grpSpPr>
        <p:sp>
          <p:nvSpPr>
            <p:cNvPr id="22" name="Rounded Rectangle 21"/>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GB" sz="2800" b="1" i="1">
                  <a:solidFill>
                    <a:srgbClr val="002060"/>
                  </a:solidFill>
                  <a:latin typeface="Times New Roman" panose="02020603050405020304" pitchFamily="18" charset="0"/>
                  <a:cs typeface="Times New Roman" panose="02020603050405020304" pitchFamily="18" charset="0"/>
                </a:rPr>
                <a:t>2.1. </a:t>
              </a:r>
              <a:r>
                <a:rPr lang="en-US" sz="2800" b="1" i="1">
                  <a:solidFill>
                    <a:srgbClr val="002060"/>
                  </a:solidFill>
                  <a:latin typeface="Times New Roman" panose="02020603050405020304" pitchFamily="18" charset="0"/>
                  <a:cs typeface="Times New Roman" panose="02020603050405020304" pitchFamily="18" charset="0"/>
                </a:rPr>
                <a:t>Quá trình ra đời của nền dân chủ xã hội chủ nghĩa </a:t>
              </a:r>
              <a:endParaRPr lang="en-US" sz="2800" b="1" kern="1200">
                <a:solidFill>
                  <a:srgbClr val="002060"/>
                </a:solidFill>
                <a:latin typeface="Times New Roman" panose="02020603050405020304" pitchFamily="18" charset="0"/>
                <a:cs typeface="Times New Roman" panose="02020603050405020304" pitchFamily="18" charset="0"/>
              </a:endParaRPr>
            </a:p>
          </p:txBody>
        </p:sp>
      </p:grpSp>
      <p:grpSp>
        <p:nvGrpSpPr>
          <p:cNvPr id="7" name="Group 4"/>
          <p:cNvGrpSpPr>
            <a:grpSpLocks/>
          </p:cNvGrpSpPr>
          <p:nvPr/>
        </p:nvGrpSpPr>
        <p:grpSpPr bwMode="auto">
          <a:xfrm>
            <a:off x="199410" y="-1534247"/>
            <a:ext cx="8620130" cy="416"/>
            <a:chOff x="42" y="3495"/>
            <a:chExt cx="5430" cy="416"/>
          </a:xfrm>
        </p:grpSpPr>
        <p:sp>
          <p:nvSpPr>
            <p:cNvPr id="9" name="Line 5"/>
            <p:cNvSpPr>
              <a:spLocks noChangeShapeType="1"/>
            </p:cNvSpPr>
            <p:nvPr/>
          </p:nvSpPr>
          <p:spPr bwMode="auto">
            <a:xfrm>
              <a:off x="288" y="3495"/>
              <a:ext cx="5184"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Text Box 7"/>
            <p:cNvSpPr txBox="1">
              <a:spLocks noChangeArrowheads="1"/>
            </p:cNvSpPr>
            <p:nvPr/>
          </p:nvSpPr>
          <p:spPr bwMode="auto">
            <a:xfrm>
              <a:off x="42" y="3504"/>
              <a:ext cx="803"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Verdana" panose="020B0604030504040204" pitchFamily="34" charset="0"/>
                  <a:cs typeface="Arial" panose="020B0604020202020204" pitchFamily="34" charset="0"/>
                </a:defRPr>
              </a:lvl1pPr>
              <a:lvl2pPr marL="742950" indent="-285750" eaLnBrk="0" hangingPunct="0">
                <a:defRPr b="1">
                  <a:solidFill>
                    <a:schemeClr val="tx1"/>
                  </a:solidFill>
                  <a:latin typeface="Verdana" panose="020B0604030504040204" pitchFamily="34" charset="0"/>
                  <a:cs typeface="Arial" panose="020B0604020202020204" pitchFamily="34" charset="0"/>
                </a:defRPr>
              </a:lvl2pPr>
              <a:lvl3pPr marL="1143000" indent="-228600" eaLnBrk="0" hangingPunct="0">
                <a:defRPr b="1">
                  <a:solidFill>
                    <a:schemeClr val="tx1"/>
                  </a:solidFill>
                  <a:latin typeface="Verdana" panose="020B0604030504040204" pitchFamily="34" charset="0"/>
                  <a:cs typeface="Arial" panose="020B0604020202020204" pitchFamily="34" charset="0"/>
                </a:defRPr>
              </a:lvl3pPr>
              <a:lvl4pPr marL="1600200" indent="-228600" eaLnBrk="0" hangingPunct="0">
                <a:defRPr b="1">
                  <a:solidFill>
                    <a:schemeClr val="tx1"/>
                  </a:solidFill>
                  <a:latin typeface="Verdana" panose="020B0604030504040204" pitchFamily="34" charset="0"/>
                  <a:cs typeface="Arial" panose="020B0604020202020204" pitchFamily="34" charset="0"/>
                </a:defRPr>
              </a:lvl4pPr>
              <a:lvl5pPr marL="2057400" indent="-228600" eaLnBrk="0" hangingPunct="0">
                <a:defRPr b="1">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Verdana" panose="020B0604030504040204" pitchFamily="34" charset="0"/>
                  <a:cs typeface="Arial" panose="020B0604020202020204" pitchFamily="34" charset="0"/>
                </a:defRPr>
              </a:lvl9pPr>
            </a:lstStyle>
            <a:p>
              <a:pPr eaLnBrk="1" hangingPunct="1"/>
              <a:r>
                <a:rPr lang="en-US" altLang="en-US">
                  <a:latin typeface="Arial" panose="020B0604020202020204" pitchFamily="34" charset="0"/>
                </a:rPr>
                <a:t>Tư bản </a:t>
              </a:r>
            </a:p>
            <a:p>
              <a:pPr eaLnBrk="1" hangingPunct="1"/>
              <a:r>
                <a:rPr lang="en-US" altLang="en-US">
                  <a:latin typeface="Arial" panose="020B0604020202020204" pitchFamily="34" charset="0"/>
                </a:rPr>
                <a:t>chủ nghĩa</a:t>
              </a:r>
            </a:p>
          </p:txBody>
        </p:sp>
      </p:grpSp>
      <p:sp>
        <p:nvSpPr>
          <p:cNvPr id="20" name="Rounded Rectangle 19"/>
          <p:cNvSpPr/>
          <p:nvPr/>
        </p:nvSpPr>
        <p:spPr>
          <a:xfrm>
            <a:off x="372790" y="1877338"/>
            <a:ext cx="8446748" cy="1980194"/>
          </a:xfrm>
          <a:prstGeom prst="roundRect">
            <a:avLst/>
          </a:prstGeom>
          <a:solidFill>
            <a:schemeClr val="accent5">
              <a:lumMod val="20000"/>
              <a:lumOff val="80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sz="2600">
                <a:solidFill>
                  <a:srgbClr val="002060"/>
                </a:solidFill>
                <a:latin typeface="Times New Roman" panose="02020603050405020304" pitchFamily="18" charset="0"/>
                <a:ea typeface="Calibri" panose="020F0502020204030204" pitchFamily="34" charset="0"/>
              </a:rPr>
              <a:t>    Quá trình phát triển của nền dân chủ xã hội chủ nghĩa là từ thấp tới cao, từ chưa hoàn thiện đến hoàn thiện; có sự kế thừa một cách chọn lọc giá trị của các nền dân chủ trước đó, trước hết là nền dân chủ tư sản.</a:t>
            </a:r>
            <a:endParaRPr lang="en-US" sz="2600">
              <a:solidFill>
                <a:srgbClr val="002060"/>
              </a:solidFill>
            </a:endParaRPr>
          </a:p>
        </p:txBody>
      </p:sp>
      <p:sp>
        <p:nvSpPr>
          <p:cNvPr id="24" name="Rounded Rectangle 23"/>
          <p:cNvSpPr/>
          <p:nvPr/>
        </p:nvSpPr>
        <p:spPr>
          <a:xfrm>
            <a:off x="427703" y="3956731"/>
            <a:ext cx="8391835" cy="2901270"/>
          </a:xfrm>
          <a:prstGeom prst="roundRect">
            <a:avLst/>
          </a:prstGeom>
          <a:solidFill>
            <a:schemeClr val="accent5">
              <a:lumMod val="20000"/>
              <a:lumOff val="80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indent="457200" algn="just">
              <a:lnSpc>
                <a:spcPct val="107000"/>
              </a:lnSpc>
              <a:spcBef>
                <a:spcPts val="300"/>
              </a:spcBef>
              <a:spcAft>
                <a:spcPts val="300"/>
              </a:spcAft>
              <a:tabLst>
                <a:tab pos="1260475" algn="l"/>
                <a:tab pos="5671185" algn="l"/>
              </a:tabLst>
            </a:pPr>
            <a:r>
              <a:rPr lang="en-US" sz="2600">
                <a:solidFill>
                  <a:srgbClr val="002060"/>
                </a:solidFill>
                <a:latin typeface="Times New Roman" panose="02020603050405020304" pitchFamily="18" charset="0"/>
                <a:ea typeface="Calibri" panose="020F0502020204030204" pitchFamily="34" charset="0"/>
                <a:cs typeface="Times New Roman" panose="02020603050405020304" pitchFamily="18" charset="0"/>
              </a:rPr>
              <a:t>Dân chủ xã hội chủ nghĩa là nền dân chủ cao hơn về chất so với nền dân chủ tư sản, là nền dân chủ mà ở đó, mọi quyền lực thuộc về nhân dân, dân là chủ và dân làm chủ; dân chủ và pháp luật nằm trong sự thống nhất biện chứng; được thực hiện bằng nhà nước pháp quyền xã hội chủ nghĩa, đặt dưới sự lãnh đạo của Đảng Cộng sản. </a:t>
            </a:r>
            <a:endParaRPr lang="en-US" sz="2600">
              <a:solidFill>
                <a:srgbClr val="00206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386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wipe(down)">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down)">
                                      <p:cBhvr>
                                        <p:cTn id="2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0"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2094270" y="42204"/>
            <a:ext cx="7049729" cy="85744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20000"/>
              </a:spcBef>
              <a:defRPr/>
            </a:pPr>
            <a:endParaRPr lang="en-US" sz="2800" b="1" kern="0">
              <a:solidFill>
                <a:schemeClr val="bg1"/>
              </a:solidFill>
              <a:latin typeface="Times New Roman" panose="02020603050405020304" pitchFamily="18" charset="0"/>
              <a:cs typeface="Times New Roman" panose="02020603050405020304" pitchFamily="18" charset="0"/>
            </a:endParaRPr>
          </a:p>
          <a:p>
            <a:pPr algn="ctr">
              <a:spcBef>
                <a:spcPct val="20000"/>
              </a:spcBef>
              <a:defRPr/>
            </a:pPr>
            <a:r>
              <a:rPr lang="vi-VN" sz="2800" b="1" kern="0">
                <a:solidFill>
                  <a:schemeClr val="bg1"/>
                </a:solidFill>
                <a:latin typeface="Times New Roman" panose="02020603050405020304" pitchFamily="18" charset="0"/>
                <a:cs typeface="Times New Roman" panose="02020603050405020304" pitchFamily="18" charset="0"/>
              </a:rPr>
              <a:t>2. </a:t>
            </a:r>
            <a:r>
              <a:rPr lang="en-US" sz="2800" b="1">
                <a:latin typeface="Times New Roman" panose="02020603050405020304" pitchFamily="18" charset="0"/>
                <a:cs typeface="Times New Roman" panose="02020603050405020304" pitchFamily="18" charset="0"/>
              </a:rPr>
              <a:t>Dân chủ xã hội chủ nghĩa </a:t>
            </a:r>
            <a:endParaRPr lang="vi-VN" sz="2800" b="1" kern="0">
              <a:solidFill>
                <a:schemeClr val="bg1"/>
              </a:solidFill>
              <a:latin typeface="Times New Roman" panose="02020603050405020304" pitchFamily="18" charset="0"/>
              <a:cs typeface="Times New Roman" panose="02020603050405020304" pitchFamily="18" charset="0"/>
            </a:endParaRPr>
          </a:p>
          <a:p>
            <a:pPr algn="ctr" fontAlgn="auto">
              <a:spcBef>
                <a:spcPct val="20000"/>
              </a:spcBef>
              <a:spcAft>
                <a:spcPts val="0"/>
              </a:spcAft>
              <a:defRPr/>
            </a:pPr>
            <a:endParaRPr lang="vi-VN" sz="2800" b="1" kern="0">
              <a:solidFill>
                <a:schemeClr val="bg1"/>
              </a:solidFill>
              <a:latin typeface="Times New Roman" panose="02020603050405020304" pitchFamily="18" charset="0"/>
              <a:cs typeface="Times New Roman" panose="02020603050405020304" pitchFamily="18" charset="0"/>
            </a:endParaRPr>
          </a:p>
        </p:txBody>
      </p:sp>
      <p:grpSp>
        <p:nvGrpSpPr>
          <p:cNvPr id="24" name="Group 23"/>
          <p:cNvGrpSpPr/>
          <p:nvPr/>
        </p:nvGrpSpPr>
        <p:grpSpPr>
          <a:xfrm>
            <a:off x="0" y="1104984"/>
            <a:ext cx="8335214" cy="781450"/>
            <a:chOff x="111148" y="1617509"/>
            <a:chExt cx="6649850" cy="797040"/>
          </a:xfrm>
        </p:grpSpPr>
        <p:sp>
          <p:nvSpPr>
            <p:cNvPr id="25" name="Rounded Rectangle 24"/>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GB" altLang="en-US" sz="2800" b="1" i="1">
                  <a:solidFill>
                    <a:srgbClr val="002060"/>
                  </a:solidFill>
                  <a:latin typeface="Times New Roman" panose="02020603050405020304" pitchFamily="18" charset="0"/>
                  <a:cs typeface="Times New Roman" panose="02020603050405020304" pitchFamily="18" charset="0"/>
                </a:rPr>
                <a:t>2</a:t>
              </a:r>
              <a:r>
                <a:rPr lang="en-GB" altLang="en-US" sz="2800" b="1" i="1" kern="1200">
                  <a:solidFill>
                    <a:srgbClr val="002060"/>
                  </a:solidFill>
                  <a:latin typeface="Times New Roman" panose="02020603050405020304" pitchFamily="18" charset="0"/>
                  <a:cs typeface="Times New Roman" panose="02020603050405020304" pitchFamily="18" charset="0"/>
                </a:rPr>
                <a:t>.2. </a:t>
              </a:r>
              <a:r>
                <a:rPr lang="en-US" sz="2800" b="1" i="1">
                  <a:solidFill>
                    <a:srgbClr val="002060"/>
                  </a:solidFill>
                  <a:latin typeface="Times New Roman" panose="02020603050405020304" pitchFamily="18" charset="0"/>
                  <a:cs typeface="Times New Roman" panose="02020603050405020304" pitchFamily="18" charset="0"/>
                </a:rPr>
                <a:t>Bản chất của nền dân chủ xã hội chủ nghĩa </a:t>
              </a:r>
              <a:endParaRPr lang="en-US" sz="2800" b="1" kern="1200">
                <a:solidFill>
                  <a:srgbClr val="002060"/>
                </a:solidFill>
                <a:latin typeface="Times New Roman" panose="02020603050405020304" pitchFamily="18" charset="0"/>
                <a:cs typeface="Times New Roman" panose="02020603050405020304" pitchFamily="18" charset="0"/>
              </a:endParaRPr>
            </a:p>
          </p:txBody>
        </p:sp>
      </p:grpSp>
      <p:sp>
        <p:nvSpPr>
          <p:cNvPr id="18" name="Text Box 2"/>
          <p:cNvSpPr txBox="1">
            <a:spLocks noChangeArrowheads="1"/>
          </p:cNvSpPr>
          <p:nvPr/>
        </p:nvSpPr>
        <p:spPr bwMode="auto">
          <a:xfrm>
            <a:off x="411792" y="2148683"/>
            <a:ext cx="8071026" cy="2031325"/>
          </a:xfrm>
          <a:prstGeom prst="rect">
            <a:avLst/>
          </a:prstGeom>
          <a:solidFill>
            <a:schemeClr val="bg2">
              <a:lumMod val="90000"/>
            </a:schemeClr>
          </a:solidFill>
          <a:ln w="25400">
            <a:solidFill>
              <a:srgbClr val="000000"/>
            </a:solidFill>
            <a:miter lim="800000"/>
            <a:headEnd/>
            <a:tailEnd/>
          </a:ln>
          <a:effectLst/>
        </p:spPr>
        <p:txBody>
          <a:bodyPr wrap="square">
            <a:spAutoFit/>
          </a:bodyPr>
          <a:lstStyle/>
          <a:p>
            <a:pPr marL="457200" indent="-457200" algn="just">
              <a:lnSpc>
                <a:spcPct val="150000"/>
              </a:lnSpc>
              <a:spcBef>
                <a:spcPts val="600"/>
              </a:spcBef>
              <a:buFont typeface="Wingdings" pitchFamily="2" charset="2"/>
              <a:buChar char="§"/>
              <a:defRPr/>
            </a:pPr>
            <a:r>
              <a:rPr lang="en-US" sz="2800" b="1" i="1">
                <a:solidFill>
                  <a:srgbClr val="002060"/>
                </a:solidFill>
                <a:latin typeface="Times New Roman" pitchFamily="18" charset="0"/>
                <a:cs typeface="Times New Roman" pitchFamily="18" charset="0"/>
              </a:rPr>
              <a:t>Là </a:t>
            </a:r>
            <a:r>
              <a:rPr lang="en-US" sz="2800" b="1" i="1" dirty="0" err="1">
                <a:solidFill>
                  <a:srgbClr val="002060"/>
                </a:solidFill>
                <a:latin typeface="Times New Roman" pitchFamily="18" charset="0"/>
                <a:cs typeface="Times New Roman" pitchFamily="18" charset="0"/>
              </a:rPr>
              <a:t>thủ</a:t>
            </a:r>
            <a:r>
              <a:rPr lang="en-US" sz="2800" b="1" i="1" dirty="0">
                <a:solidFill>
                  <a:srgbClr val="002060"/>
                </a:solidFill>
                <a:latin typeface="Times New Roman" pitchFamily="18" charset="0"/>
                <a:cs typeface="Times New Roman" pitchFamily="18" charset="0"/>
              </a:rPr>
              <a:t> </a:t>
            </a:r>
            <a:r>
              <a:rPr lang="en-US" sz="2800" b="1" i="1" dirty="0" err="1">
                <a:solidFill>
                  <a:srgbClr val="002060"/>
                </a:solidFill>
                <a:latin typeface="Times New Roman" pitchFamily="18" charset="0"/>
                <a:cs typeface="Times New Roman" pitchFamily="18" charset="0"/>
              </a:rPr>
              <a:t>tiêu</a:t>
            </a:r>
            <a:r>
              <a:rPr lang="en-US" sz="2800" b="1" i="1" dirty="0">
                <a:solidFill>
                  <a:srgbClr val="002060"/>
                </a:solidFill>
                <a:latin typeface="Times New Roman" pitchFamily="18" charset="0"/>
                <a:cs typeface="Times New Roman" pitchFamily="18" charset="0"/>
              </a:rPr>
              <a:t> </a:t>
            </a:r>
            <a:r>
              <a:rPr lang="en-US" sz="2800" b="1" i="1" dirty="0" err="1">
                <a:solidFill>
                  <a:srgbClr val="002060"/>
                </a:solidFill>
                <a:latin typeface="Times New Roman" pitchFamily="18" charset="0"/>
                <a:cs typeface="Times New Roman" pitchFamily="18" charset="0"/>
              </a:rPr>
              <a:t>tình</a:t>
            </a:r>
            <a:r>
              <a:rPr lang="en-US" sz="2800" b="1" i="1" dirty="0">
                <a:solidFill>
                  <a:srgbClr val="002060"/>
                </a:solidFill>
                <a:latin typeface="Times New Roman" pitchFamily="18" charset="0"/>
                <a:cs typeface="Times New Roman" pitchFamily="18" charset="0"/>
              </a:rPr>
              <a:t> </a:t>
            </a:r>
            <a:r>
              <a:rPr lang="en-US" sz="2800" b="1" i="1" dirty="0" err="1">
                <a:solidFill>
                  <a:srgbClr val="002060"/>
                </a:solidFill>
                <a:latin typeface="Times New Roman" pitchFamily="18" charset="0"/>
                <a:cs typeface="Times New Roman" pitchFamily="18" charset="0"/>
              </a:rPr>
              <a:t>trạng</a:t>
            </a:r>
            <a:r>
              <a:rPr lang="en-US" sz="2800" b="1" i="1" dirty="0">
                <a:solidFill>
                  <a:srgbClr val="002060"/>
                </a:solidFill>
                <a:latin typeface="Times New Roman" pitchFamily="18" charset="0"/>
                <a:cs typeface="Times New Roman" pitchFamily="18" charset="0"/>
              </a:rPr>
              <a:t> </a:t>
            </a:r>
            <a:r>
              <a:rPr lang="en-US" sz="2800" b="1" i="1" dirty="0" err="1">
                <a:solidFill>
                  <a:srgbClr val="002060"/>
                </a:solidFill>
                <a:latin typeface="Times New Roman" pitchFamily="18" charset="0"/>
                <a:cs typeface="Times New Roman" pitchFamily="18" charset="0"/>
              </a:rPr>
              <a:t>áp</a:t>
            </a:r>
            <a:r>
              <a:rPr lang="en-US" sz="2800" b="1" i="1" dirty="0">
                <a:solidFill>
                  <a:srgbClr val="002060"/>
                </a:solidFill>
                <a:latin typeface="Times New Roman" pitchFamily="18" charset="0"/>
                <a:cs typeface="Times New Roman" pitchFamily="18" charset="0"/>
              </a:rPr>
              <a:t> </a:t>
            </a:r>
            <a:r>
              <a:rPr lang="en-US" sz="2800" b="1" i="1" dirty="0" err="1">
                <a:solidFill>
                  <a:srgbClr val="002060"/>
                </a:solidFill>
                <a:latin typeface="Times New Roman" pitchFamily="18" charset="0"/>
                <a:cs typeface="Times New Roman" pitchFamily="18" charset="0"/>
              </a:rPr>
              <a:t>bức</a:t>
            </a:r>
            <a:r>
              <a:rPr lang="en-US" sz="2800" b="1" i="1" dirty="0">
                <a:solidFill>
                  <a:srgbClr val="002060"/>
                </a:solidFill>
                <a:latin typeface="Times New Roman" pitchFamily="18" charset="0"/>
                <a:cs typeface="Times New Roman" pitchFamily="18" charset="0"/>
              </a:rPr>
              <a:t> </a:t>
            </a:r>
            <a:r>
              <a:rPr lang="en-US" sz="2800" b="1" i="1" dirty="0" err="1">
                <a:solidFill>
                  <a:srgbClr val="002060"/>
                </a:solidFill>
                <a:latin typeface="Times New Roman" pitchFamily="18" charset="0"/>
                <a:cs typeface="Times New Roman" pitchFamily="18" charset="0"/>
              </a:rPr>
              <a:t>giai</a:t>
            </a:r>
            <a:r>
              <a:rPr lang="en-US" sz="2800" b="1" i="1" dirty="0">
                <a:solidFill>
                  <a:srgbClr val="002060"/>
                </a:solidFill>
                <a:latin typeface="Times New Roman" pitchFamily="18" charset="0"/>
                <a:cs typeface="Times New Roman" pitchFamily="18" charset="0"/>
              </a:rPr>
              <a:t> </a:t>
            </a:r>
            <a:r>
              <a:rPr lang="en-US" sz="2800" b="1" i="1" dirty="0" err="1">
                <a:solidFill>
                  <a:srgbClr val="002060"/>
                </a:solidFill>
                <a:latin typeface="Times New Roman" pitchFamily="18" charset="0"/>
                <a:cs typeface="Times New Roman" pitchFamily="18" charset="0"/>
              </a:rPr>
              <a:t>cấp</a:t>
            </a:r>
            <a:r>
              <a:rPr lang="en-US" sz="2800" b="1" i="1" dirty="0">
                <a:solidFill>
                  <a:srgbClr val="002060"/>
                </a:solidFill>
                <a:latin typeface="Times New Roman" pitchFamily="18" charset="0"/>
                <a:cs typeface="Times New Roman" pitchFamily="18" charset="0"/>
              </a:rPr>
              <a:t>, </a:t>
            </a:r>
            <a:r>
              <a:rPr lang="en-US" sz="2800" b="1" i="1" dirty="0" err="1">
                <a:solidFill>
                  <a:srgbClr val="002060"/>
                </a:solidFill>
                <a:latin typeface="Times New Roman" pitchFamily="18" charset="0"/>
                <a:cs typeface="Times New Roman" pitchFamily="18" charset="0"/>
              </a:rPr>
              <a:t>dân</a:t>
            </a:r>
            <a:r>
              <a:rPr lang="en-US" sz="2800" b="1" i="1" dirty="0">
                <a:solidFill>
                  <a:srgbClr val="002060"/>
                </a:solidFill>
                <a:latin typeface="Times New Roman" pitchFamily="18" charset="0"/>
                <a:cs typeface="Times New Roman" pitchFamily="18" charset="0"/>
              </a:rPr>
              <a:t> </a:t>
            </a:r>
            <a:r>
              <a:rPr lang="en-US" sz="2800" b="1" i="1" dirty="0" err="1">
                <a:solidFill>
                  <a:srgbClr val="002060"/>
                </a:solidFill>
                <a:latin typeface="Times New Roman" pitchFamily="18" charset="0"/>
                <a:cs typeface="Times New Roman" pitchFamily="18" charset="0"/>
              </a:rPr>
              <a:t>tộc</a:t>
            </a:r>
            <a:r>
              <a:rPr lang="en-US" sz="2800" b="1" i="1" dirty="0">
                <a:solidFill>
                  <a:srgbClr val="002060"/>
                </a:solidFill>
                <a:latin typeface="Times New Roman" pitchFamily="18" charset="0"/>
                <a:cs typeface="Times New Roman" pitchFamily="18" charset="0"/>
              </a:rPr>
              <a:t>, </a:t>
            </a:r>
            <a:r>
              <a:rPr lang="en-US" sz="2800" b="1" i="1" dirty="0" err="1">
                <a:solidFill>
                  <a:srgbClr val="002060"/>
                </a:solidFill>
                <a:latin typeface="Times New Roman" pitchFamily="18" charset="0"/>
                <a:cs typeface="Times New Roman" pitchFamily="18" charset="0"/>
              </a:rPr>
              <a:t>giải</a:t>
            </a:r>
            <a:r>
              <a:rPr lang="en-US" sz="2800" b="1" i="1" dirty="0">
                <a:solidFill>
                  <a:srgbClr val="002060"/>
                </a:solidFill>
                <a:latin typeface="Times New Roman" pitchFamily="18" charset="0"/>
                <a:cs typeface="Times New Roman" pitchFamily="18" charset="0"/>
              </a:rPr>
              <a:t> </a:t>
            </a:r>
            <a:r>
              <a:rPr lang="en-US" sz="2800" b="1" i="1" dirty="0" err="1">
                <a:solidFill>
                  <a:srgbClr val="002060"/>
                </a:solidFill>
                <a:latin typeface="Times New Roman" pitchFamily="18" charset="0"/>
                <a:cs typeface="Times New Roman" pitchFamily="18" charset="0"/>
              </a:rPr>
              <a:t>phóng</a:t>
            </a:r>
            <a:r>
              <a:rPr lang="en-US" sz="2800" b="1" i="1" dirty="0">
                <a:solidFill>
                  <a:srgbClr val="002060"/>
                </a:solidFill>
                <a:latin typeface="Times New Roman" pitchFamily="18" charset="0"/>
                <a:cs typeface="Times New Roman" pitchFamily="18" charset="0"/>
              </a:rPr>
              <a:t> con </a:t>
            </a:r>
            <a:r>
              <a:rPr lang="en-US" sz="2800" b="1" i="1" dirty="0" err="1">
                <a:solidFill>
                  <a:srgbClr val="002060"/>
                </a:solidFill>
                <a:latin typeface="Times New Roman" pitchFamily="18" charset="0"/>
                <a:cs typeface="Times New Roman" pitchFamily="18" charset="0"/>
              </a:rPr>
              <a:t>người</a:t>
            </a:r>
            <a:r>
              <a:rPr lang="en-US" sz="2800" b="1" i="1" dirty="0">
                <a:solidFill>
                  <a:srgbClr val="002060"/>
                </a:solidFill>
                <a:latin typeface="Times New Roman" pitchFamily="18" charset="0"/>
                <a:cs typeface="Times New Roman" pitchFamily="18" charset="0"/>
              </a:rPr>
              <a:t> </a:t>
            </a:r>
            <a:r>
              <a:rPr lang="en-US" sz="2800" b="1" i="1" dirty="0" err="1">
                <a:solidFill>
                  <a:srgbClr val="002060"/>
                </a:solidFill>
                <a:latin typeface="Times New Roman" pitchFamily="18" charset="0"/>
                <a:cs typeface="Times New Roman" pitchFamily="18" charset="0"/>
              </a:rPr>
              <a:t>một</a:t>
            </a:r>
            <a:r>
              <a:rPr lang="en-US" sz="2800" b="1" i="1" dirty="0">
                <a:solidFill>
                  <a:srgbClr val="002060"/>
                </a:solidFill>
                <a:latin typeface="Times New Roman" pitchFamily="18" charset="0"/>
                <a:cs typeface="Times New Roman" pitchFamily="18" charset="0"/>
              </a:rPr>
              <a:t> </a:t>
            </a:r>
            <a:r>
              <a:rPr lang="en-US" sz="2800" b="1" i="1" dirty="0" err="1">
                <a:solidFill>
                  <a:srgbClr val="002060"/>
                </a:solidFill>
                <a:latin typeface="Times New Roman" pitchFamily="18" charset="0"/>
                <a:cs typeface="Times New Roman" pitchFamily="18" charset="0"/>
              </a:rPr>
              <a:t>cách</a:t>
            </a:r>
            <a:r>
              <a:rPr lang="en-US" sz="2800" b="1" i="1" dirty="0">
                <a:solidFill>
                  <a:srgbClr val="002060"/>
                </a:solidFill>
                <a:latin typeface="Times New Roman" pitchFamily="18" charset="0"/>
                <a:cs typeface="Times New Roman" pitchFamily="18" charset="0"/>
              </a:rPr>
              <a:t> </a:t>
            </a:r>
            <a:r>
              <a:rPr lang="en-US" sz="2800" b="1" i="1" dirty="0" err="1">
                <a:solidFill>
                  <a:srgbClr val="002060"/>
                </a:solidFill>
                <a:latin typeface="Times New Roman" pitchFamily="18" charset="0"/>
                <a:cs typeface="Times New Roman" pitchFamily="18" charset="0"/>
              </a:rPr>
              <a:t>triệt</a:t>
            </a:r>
            <a:r>
              <a:rPr lang="en-US" sz="2800" b="1" i="1" dirty="0">
                <a:solidFill>
                  <a:srgbClr val="002060"/>
                </a:solidFill>
                <a:latin typeface="Times New Roman" pitchFamily="18" charset="0"/>
                <a:cs typeface="Times New Roman" pitchFamily="18" charset="0"/>
              </a:rPr>
              <a:t> </a:t>
            </a:r>
            <a:r>
              <a:rPr lang="en-US" sz="2800" b="1" i="1" dirty="0" err="1">
                <a:solidFill>
                  <a:srgbClr val="002060"/>
                </a:solidFill>
                <a:latin typeface="Times New Roman" pitchFamily="18" charset="0"/>
                <a:cs typeface="Times New Roman" pitchFamily="18" charset="0"/>
              </a:rPr>
              <a:t>để</a:t>
            </a:r>
            <a:r>
              <a:rPr lang="en-US" sz="2800" b="1" i="1" dirty="0">
                <a:solidFill>
                  <a:srgbClr val="002060"/>
                </a:solidFill>
                <a:latin typeface="Times New Roman" pitchFamily="18" charset="0"/>
                <a:cs typeface="Times New Roman" pitchFamily="18" charset="0"/>
              </a:rPr>
              <a:t>, </a:t>
            </a:r>
            <a:r>
              <a:rPr lang="en-US" sz="2800" b="1" i="1" dirty="0" err="1">
                <a:solidFill>
                  <a:srgbClr val="002060"/>
                </a:solidFill>
                <a:latin typeface="Times New Roman" pitchFamily="18" charset="0"/>
                <a:cs typeface="Times New Roman" pitchFamily="18" charset="0"/>
              </a:rPr>
              <a:t>toàn</a:t>
            </a:r>
            <a:r>
              <a:rPr lang="en-US" sz="2800" b="1" i="1" dirty="0">
                <a:solidFill>
                  <a:srgbClr val="002060"/>
                </a:solidFill>
                <a:latin typeface="Times New Roman" pitchFamily="18" charset="0"/>
                <a:cs typeface="Times New Roman" pitchFamily="18" charset="0"/>
              </a:rPr>
              <a:t> </a:t>
            </a:r>
            <a:r>
              <a:rPr lang="en-US" sz="2800" b="1" i="1" dirty="0" err="1">
                <a:solidFill>
                  <a:srgbClr val="002060"/>
                </a:solidFill>
                <a:latin typeface="Times New Roman" pitchFamily="18" charset="0"/>
                <a:cs typeface="Times New Roman" pitchFamily="18" charset="0"/>
              </a:rPr>
              <a:t>diện</a:t>
            </a:r>
            <a:r>
              <a:rPr lang="en-US" sz="2800" b="1" i="1" dirty="0">
                <a:solidFill>
                  <a:srgbClr val="002060"/>
                </a:solidFill>
                <a:latin typeface="Times New Roman" pitchFamily="18" charset="0"/>
                <a:cs typeface="Times New Roman" pitchFamily="18" charset="0"/>
              </a:rPr>
              <a:t>, </a:t>
            </a:r>
            <a:r>
              <a:rPr lang="en-US" sz="2800" b="1" i="1" dirty="0" err="1">
                <a:solidFill>
                  <a:srgbClr val="002060"/>
                </a:solidFill>
                <a:latin typeface="Times New Roman" pitchFamily="18" charset="0"/>
                <a:cs typeface="Times New Roman" pitchFamily="18" charset="0"/>
              </a:rPr>
              <a:t>thực</a:t>
            </a:r>
            <a:r>
              <a:rPr lang="en-US" sz="2800" b="1" i="1" dirty="0">
                <a:solidFill>
                  <a:srgbClr val="002060"/>
                </a:solidFill>
                <a:latin typeface="Times New Roman" pitchFamily="18" charset="0"/>
                <a:cs typeface="Times New Roman" pitchFamily="18" charset="0"/>
              </a:rPr>
              <a:t> </a:t>
            </a:r>
            <a:r>
              <a:rPr lang="en-US" sz="2800" b="1" i="1" dirty="0" err="1">
                <a:solidFill>
                  <a:srgbClr val="002060"/>
                </a:solidFill>
                <a:latin typeface="Times New Roman" pitchFamily="18" charset="0"/>
                <a:cs typeface="Times New Roman" pitchFamily="18" charset="0"/>
              </a:rPr>
              <a:t>hiện</a:t>
            </a:r>
            <a:r>
              <a:rPr lang="en-US" sz="2800" b="1" i="1" dirty="0">
                <a:solidFill>
                  <a:srgbClr val="002060"/>
                </a:solidFill>
                <a:latin typeface="Times New Roman" pitchFamily="18" charset="0"/>
                <a:cs typeface="Times New Roman" pitchFamily="18" charset="0"/>
              </a:rPr>
              <a:t> </a:t>
            </a:r>
            <a:r>
              <a:rPr lang="en-US" sz="2800" b="1" i="1" dirty="0" err="1">
                <a:solidFill>
                  <a:srgbClr val="002060"/>
                </a:solidFill>
                <a:latin typeface="Times New Roman" pitchFamily="18" charset="0"/>
                <a:cs typeface="Times New Roman" pitchFamily="18" charset="0"/>
              </a:rPr>
              <a:t>quyền</a:t>
            </a:r>
            <a:r>
              <a:rPr lang="en-US" sz="2800" b="1" i="1" dirty="0">
                <a:solidFill>
                  <a:srgbClr val="002060"/>
                </a:solidFill>
                <a:latin typeface="Times New Roman" pitchFamily="18" charset="0"/>
                <a:cs typeface="Times New Roman" pitchFamily="18" charset="0"/>
              </a:rPr>
              <a:t> </a:t>
            </a:r>
            <a:r>
              <a:rPr lang="en-US" sz="2800" b="1" i="1" dirty="0" err="1">
                <a:solidFill>
                  <a:srgbClr val="002060"/>
                </a:solidFill>
                <a:latin typeface="Times New Roman" pitchFamily="18" charset="0"/>
                <a:cs typeface="Times New Roman" pitchFamily="18" charset="0"/>
              </a:rPr>
              <a:t>tự</a:t>
            </a:r>
            <a:r>
              <a:rPr lang="en-US" sz="2800" b="1" i="1" dirty="0">
                <a:solidFill>
                  <a:srgbClr val="002060"/>
                </a:solidFill>
                <a:latin typeface="Times New Roman" pitchFamily="18" charset="0"/>
                <a:cs typeface="Times New Roman" pitchFamily="18" charset="0"/>
              </a:rPr>
              <a:t> do, </a:t>
            </a:r>
            <a:r>
              <a:rPr lang="en-US" sz="2800" b="1" i="1" dirty="0" err="1">
                <a:solidFill>
                  <a:srgbClr val="002060"/>
                </a:solidFill>
                <a:latin typeface="Times New Roman" pitchFamily="18" charset="0"/>
                <a:cs typeface="Times New Roman" pitchFamily="18" charset="0"/>
              </a:rPr>
              <a:t>bình</a:t>
            </a:r>
            <a:r>
              <a:rPr lang="en-US" sz="2800" b="1" i="1" dirty="0">
                <a:solidFill>
                  <a:srgbClr val="002060"/>
                </a:solidFill>
                <a:latin typeface="Times New Roman" pitchFamily="18" charset="0"/>
                <a:cs typeface="Times New Roman" pitchFamily="18" charset="0"/>
              </a:rPr>
              <a:t> </a:t>
            </a:r>
            <a:r>
              <a:rPr lang="en-US" sz="2800" b="1" i="1" dirty="0" err="1">
                <a:solidFill>
                  <a:srgbClr val="002060"/>
                </a:solidFill>
                <a:latin typeface="Times New Roman" pitchFamily="18" charset="0"/>
                <a:cs typeface="Times New Roman" pitchFamily="18" charset="0"/>
              </a:rPr>
              <a:t>đẳng</a:t>
            </a:r>
            <a:r>
              <a:rPr lang="en-US" sz="2800" b="1" i="1" dirty="0">
                <a:solidFill>
                  <a:srgbClr val="002060"/>
                </a:solidFill>
                <a:latin typeface="Times New Roman" pitchFamily="18" charset="0"/>
                <a:cs typeface="Times New Roman" pitchFamily="18" charset="0"/>
              </a:rPr>
              <a:t> </a:t>
            </a:r>
            <a:r>
              <a:rPr lang="en-US" sz="2800" b="1" i="1" dirty="0" err="1">
                <a:solidFill>
                  <a:srgbClr val="002060"/>
                </a:solidFill>
                <a:latin typeface="Times New Roman" pitchFamily="18" charset="0"/>
                <a:cs typeface="Times New Roman" pitchFamily="18" charset="0"/>
              </a:rPr>
              <a:t>của</a:t>
            </a:r>
            <a:r>
              <a:rPr lang="en-US" sz="2800" b="1" i="1" dirty="0">
                <a:solidFill>
                  <a:srgbClr val="002060"/>
                </a:solidFill>
                <a:latin typeface="Times New Roman" pitchFamily="18" charset="0"/>
                <a:cs typeface="Times New Roman" pitchFamily="18" charset="0"/>
              </a:rPr>
              <a:t> con </a:t>
            </a:r>
            <a:r>
              <a:rPr lang="en-US" sz="2800" b="1" i="1" err="1">
                <a:solidFill>
                  <a:srgbClr val="002060"/>
                </a:solidFill>
                <a:latin typeface="Times New Roman" pitchFamily="18" charset="0"/>
                <a:cs typeface="Times New Roman" pitchFamily="18" charset="0"/>
              </a:rPr>
              <a:t>người</a:t>
            </a:r>
            <a:r>
              <a:rPr lang="en-US" sz="2800" b="1" i="1">
                <a:solidFill>
                  <a:srgbClr val="002060"/>
                </a:solidFill>
                <a:latin typeface="Times New Roman" pitchFamily="18" charset="0"/>
                <a:cs typeface="Times New Roman" pitchFamily="18" charset="0"/>
              </a:rPr>
              <a:t>.</a:t>
            </a:r>
            <a:endParaRPr lang="en-US" sz="2800" b="1" i="1" dirty="0">
              <a:solidFill>
                <a:srgbClr val="002060"/>
              </a:solidFill>
              <a:latin typeface="Times New Roman" pitchFamily="18" charset="0"/>
              <a:cs typeface="Times New Roman" pitchFamily="18" charset="0"/>
            </a:endParaRPr>
          </a:p>
        </p:txBody>
      </p:sp>
      <p:sp>
        <p:nvSpPr>
          <p:cNvPr id="7" name="Text Box 2"/>
          <p:cNvSpPr txBox="1">
            <a:spLocks noChangeArrowheads="1"/>
          </p:cNvSpPr>
          <p:nvPr/>
        </p:nvSpPr>
        <p:spPr bwMode="auto">
          <a:xfrm>
            <a:off x="411792" y="4832982"/>
            <a:ext cx="8071026" cy="738664"/>
          </a:xfrm>
          <a:prstGeom prst="rect">
            <a:avLst/>
          </a:prstGeom>
          <a:solidFill>
            <a:schemeClr val="bg2">
              <a:lumMod val="90000"/>
            </a:schemeClr>
          </a:solidFill>
          <a:ln w="25400">
            <a:solidFill>
              <a:srgbClr val="000000"/>
            </a:solidFill>
            <a:miter lim="800000"/>
            <a:headEnd/>
            <a:tailEnd/>
          </a:ln>
          <a:effectLst/>
        </p:spPr>
        <p:txBody>
          <a:bodyPr wrap="square">
            <a:spAutoFit/>
          </a:bodyPr>
          <a:lstStyle/>
          <a:p>
            <a:pPr marL="457200" indent="-457200" algn="just">
              <a:lnSpc>
                <a:spcPct val="150000"/>
              </a:lnSpc>
              <a:spcBef>
                <a:spcPts val="600"/>
              </a:spcBef>
              <a:buFont typeface="Wingdings" pitchFamily="2" charset="2"/>
              <a:buChar char="§"/>
              <a:defRPr/>
            </a:pPr>
            <a:r>
              <a:rPr lang="en-US" sz="2800" b="1" i="1">
                <a:solidFill>
                  <a:srgbClr val="002060"/>
                </a:solidFill>
                <a:latin typeface="Times New Roman" pitchFamily="18" charset="0"/>
                <a:cs typeface="Times New Roman" pitchFamily="18" charset="0"/>
              </a:rPr>
              <a:t>Đảm </a:t>
            </a:r>
            <a:r>
              <a:rPr lang="en-US" sz="2800" b="1" i="1" dirty="0" err="1">
                <a:solidFill>
                  <a:srgbClr val="002060"/>
                </a:solidFill>
                <a:latin typeface="Times New Roman" pitchFamily="18" charset="0"/>
                <a:cs typeface="Times New Roman" pitchFamily="18" charset="0"/>
              </a:rPr>
              <a:t>bảo</a:t>
            </a:r>
            <a:r>
              <a:rPr lang="en-US" sz="2800" b="1" i="1" dirty="0">
                <a:solidFill>
                  <a:srgbClr val="002060"/>
                </a:solidFill>
                <a:latin typeface="Times New Roman" pitchFamily="18" charset="0"/>
                <a:cs typeface="Times New Roman" pitchFamily="18" charset="0"/>
              </a:rPr>
              <a:t> </a:t>
            </a:r>
            <a:r>
              <a:rPr lang="en-US" sz="2800" b="1" i="1" dirty="0" err="1">
                <a:solidFill>
                  <a:srgbClr val="002060"/>
                </a:solidFill>
                <a:latin typeface="Times New Roman" pitchFamily="18" charset="0"/>
                <a:cs typeface="Times New Roman" pitchFamily="18" charset="0"/>
              </a:rPr>
              <a:t>quyền</a:t>
            </a:r>
            <a:r>
              <a:rPr lang="en-US" sz="2800" b="1" i="1" dirty="0">
                <a:solidFill>
                  <a:srgbClr val="002060"/>
                </a:solidFill>
                <a:latin typeface="Times New Roman" pitchFamily="18" charset="0"/>
                <a:cs typeface="Times New Roman" pitchFamily="18" charset="0"/>
              </a:rPr>
              <a:t> </a:t>
            </a:r>
            <a:r>
              <a:rPr lang="en-US" sz="2800" b="1" i="1" dirty="0" err="1">
                <a:solidFill>
                  <a:srgbClr val="002060"/>
                </a:solidFill>
                <a:latin typeface="Times New Roman" pitchFamily="18" charset="0"/>
                <a:cs typeface="Times New Roman" pitchFamily="18" charset="0"/>
              </a:rPr>
              <a:t>lực</a:t>
            </a:r>
            <a:r>
              <a:rPr lang="en-US" sz="2800" b="1" i="1" dirty="0">
                <a:solidFill>
                  <a:srgbClr val="002060"/>
                </a:solidFill>
                <a:latin typeface="Times New Roman" pitchFamily="18" charset="0"/>
                <a:cs typeface="Times New Roman" pitchFamily="18" charset="0"/>
              </a:rPr>
              <a:t> </a:t>
            </a:r>
            <a:r>
              <a:rPr lang="en-US" sz="2800" b="1" i="1" dirty="0" err="1">
                <a:solidFill>
                  <a:srgbClr val="002060"/>
                </a:solidFill>
                <a:latin typeface="Times New Roman" pitchFamily="18" charset="0"/>
                <a:cs typeface="Times New Roman" pitchFamily="18" charset="0"/>
              </a:rPr>
              <a:t>thực</a:t>
            </a:r>
            <a:r>
              <a:rPr lang="en-US" sz="2800" b="1" i="1" dirty="0">
                <a:solidFill>
                  <a:srgbClr val="002060"/>
                </a:solidFill>
                <a:latin typeface="Times New Roman" pitchFamily="18" charset="0"/>
                <a:cs typeface="Times New Roman" pitchFamily="18" charset="0"/>
              </a:rPr>
              <a:t> </a:t>
            </a:r>
            <a:r>
              <a:rPr lang="en-US" sz="2800" b="1" i="1" dirty="0" err="1">
                <a:solidFill>
                  <a:srgbClr val="002060"/>
                </a:solidFill>
                <a:latin typeface="Times New Roman" pitchFamily="18" charset="0"/>
                <a:cs typeface="Times New Roman" pitchFamily="18" charset="0"/>
              </a:rPr>
              <a:t>sự</a:t>
            </a:r>
            <a:r>
              <a:rPr lang="en-US" sz="2800" b="1" i="1" dirty="0">
                <a:solidFill>
                  <a:srgbClr val="002060"/>
                </a:solidFill>
                <a:latin typeface="Times New Roman" pitchFamily="18" charset="0"/>
                <a:cs typeface="Times New Roman" pitchFamily="18" charset="0"/>
              </a:rPr>
              <a:t> </a:t>
            </a:r>
            <a:r>
              <a:rPr lang="en-US" sz="2800" b="1" i="1" dirty="0" err="1">
                <a:solidFill>
                  <a:srgbClr val="002060"/>
                </a:solidFill>
                <a:latin typeface="Times New Roman" pitchFamily="18" charset="0"/>
                <a:cs typeface="Times New Roman" pitchFamily="18" charset="0"/>
              </a:rPr>
              <a:t>thuộc</a:t>
            </a:r>
            <a:r>
              <a:rPr lang="en-US" sz="2800" b="1" i="1" dirty="0">
                <a:solidFill>
                  <a:srgbClr val="002060"/>
                </a:solidFill>
                <a:latin typeface="Times New Roman" pitchFamily="18" charset="0"/>
                <a:cs typeface="Times New Roman" pitchFamily="18" charset="0"/>
              </a:rPr>
              <a:t> </a:t>
            </a:r>
            <a:r>
              <a:rPr lang="en-US" sz="2800" b="1" i="1" dirty="0" err="1">
                <a:solidFill>
                  <a:srgbClr val="002060"/>
                </a:solidFill>
                <a:latin typeface="Times New Roman" pitchFamily="18" charset="0"/>
                <a:cs typeface="Times New Roman" pitchFamily="18" charset="0"/>
              </a:rPr>
              <a:t>về</a:t>
            </a:r>
            <a:r>
              <a:rPr lang="en-US" sz="2800" b="1" i="1" dirty="0">
                <a:solidFill>
                  <a:srgbClr val="002060"/>
                </a:solidFill>
                <a:latin typeface="Times New Roman" pitchFamily="18" charset="0"/>
                <a:cs typeface="Times New Roman" pitchFamily="18" charset="0"/>
              </a:rPr>
              <a:t> </a:t>
            </a:r>
            <a:r>
              <a:rPr lang="en-US" sz="2800" b="1" i="1" err="1">
                <a:solidFill>
                  <a:srgbClr val="002060"/>
                </a:solidFill>
                <a:latin typeface="Times New Roman" pitchFamily="18" charset="0"/>
                <a:cs typeface="Times New Roman" pitchFamily="18" charset="0"/>
              </a:rPr>
              <a:t>nhân</a:t>
            </a:r>
            <a:r>
              <a:rPr lang="en-US" sz="2800" b="1" i="1">
                <a:solidFill>
                  <a:srgbClr val="002060"/>
                </a:solidFill>
                <a:latin typeface="Times New Roman" pitchFamily="18" charset="0"/>
                <a:cs typeface="Times New Roman" pitchFamily="18" charset="0"/>
              </a:rPr>
              <a:t> dân.</a:t>
            </a:r>
            <a:endParaRPr lang="en-US" sz="2800" b="1" i="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19693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circle(in)">
                                      <p:cBhvr>
                                        <p:cTn id="14" dur="20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circle(in)">
                                      <p:cBhvr>
                                        <p:cTn id="19"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992142" y="28849"/>
            <a:ext cx="7151857" cy="1018286"/>
            <a:chOff x="111148" y="1617509"/>
            <a:chExt cx="6649850" cy="797040"/>
          </a:xfrm>
        </p:grpSpPr>
        <p:sp>
          <p:nvSpPr>
            <p:cNvPr id="25" name="Rounded Rectangle 24"/>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ounded Rectangle 6"/>
            <p:cNvSpPr/>
            <p:nvPr/>
          </p:nvSpPr>
          <p:spPr>
            <a:xfrm>
              <a:off x="237738" y="1656418"/>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algn="ctr" defTabSz="1244600">
                <a:spcBef>
                  <a:spcPct val="0"/>
                </a:spcBef>
              </a:pPr>
              <a:r>
                <a:rPr lang="en-GB" altLang="en-US" sz="3000" b="1">
                  <a:solidFill>
                    <a:srgbClr val="002060"/>
                  </a:solidFill>
                  <a:latin typeface="Times New Roman" panose="02020603050405020304" pitchFamily="18" charset="0"/>
                  <a:cs typeface="Times New Roman" panose="02020603050405020304" pitchFamily="18" charset="0"/>
                </a:rPr>
                <a:t>2</a:t>
              </a:r>
              <a:r>
                <a:rPr lang="en-GB" altLang="en-US" sz="3000" b="1" kern="1200">
                  <a:solidFill>
                    <a:srgbClr val="002060"/>
                  </a:solidFill>
                  <a:latin typeface="Times New Roman" panose="02020603050405020304" pitchFamily="18" charset="0"/>
                  <a:cs typeface="Times New Roman" panose="02020603050405020304" pitchFamily="18" charset="0"/>
                </a:rPr>
                <a:t>.2. </a:t>
              </a:r>
              <a:r>
                <a:rPr lang="en-US" sz="3000" b="1">
                  <a:solidFill>
                    <a:srgbClr val="002060"/>
                  </a:solidFill>
                  <a:latin typeface="Times New Roman" panose="02020603050405020304" pitchFamily="18" charset="0"/>
                  <a:cs typeface="Times New Roman" panose="02020603050405020304" pitchFamily="18" charset="0"/>
                </a:rPr>
                <a:t>Bản chất của nền dân chủ </a:t>
              </a:r>
            </a:p>
            <a:p>
              <a:pPr lvl="0" algn="ctr" defTabSz="1244600">
                <a:spcBef>
                  <a:spcPct val="0"/>
                </a:spcBef>
              </a:pPr>
              <a:r>
                <a:rPr lang="en-US" sz="3000" b="1">
                  <a:solidFill>
                    <a:srgbClr val="002060"/>
                  </a:solidFill>
                  <a:latin typeface="Times New Roman" panose="02020603050405020304" pitchFamily="18" charset="0"/>
                  <a:cs typeface="Times New Roman" panose="02020603050405020304" pitchFamily="18" charset="0"/>
                </a:rPr>
                <a:t>xã hội chủ nghĩa </a:t>
              </a:r>
              <a:endParaRPr lang="en-US" sz="3000" b="1" kern="1200">
                <a:solidFill>
                  <a:srgbClr val="002060"/>
                </a:solidFill>
                <a:latin typeface="Times New Roman" panose="02020603050405020304" pitchFamily="18" charset="0"/>
                <a:cs typeface="Times New Roman" panose="02020603050405020304" pitchFamily="18" charset="0"/>
              </a:endParaRPr>
            </a:p>
          </p:txBody>
        </p:sp>
      </p:grpSp>
      <p:sp>
        <p:nvSpPr>
          <p:cNvPr id="8" name="Text Box 2"/>
          <p:cNvSpPr txBox="1">
            <a:spLocks noChangeArrowheads="1"/>
          </p:cNvSpPr>
          <p:nvPr/>
        </p:nvSpPr>
        <p:spPr bwMode="auto">
          <a:xfrm>
            <a:off x="341019" y="1149723"/>
            <a:ext cx="7663063" cy="954107"/>
          </a:xfrm>
          <a:prstGeom prst="rect">
            <a:avLst/>
          </a:prstGeom>
          <a:solidFill>
            <a:schemeClr val="accent6">
              <a:lumMod val="60000"/>
              <a:lumOff val="40000"/>
            </a:schemeClr>
          </a:solidFill>
          <a:ln w="25400">
            <a:solidFill>
              <a:srgbClr val="000000"/>
            </a:solidFill>
            <a:miter lim="800000"/>
            <a:headEnd/>
            <a:tailEnd/>
          </a:ln>
          <a:effectLst/>
        </p:spPr>
        <p:txBody>
          <a:bodyPr wrap="square">
            <a:spAutoFit/>
          </a:bodyPr>
          <a:lstStyle/>
          <a:p>
            <a:pPr algn="just">
              <a:defRPr/>
            </a:pPr>
            <a:r>
              <a:rPr lang="en-US" sz="2800" b="1" i="1">
                <a:solidFill>
                  <a:srgbClr val="FF0000"/>
                </a:solidFill>
                <a:latin typeface="Times New Roman" pitchFamily="18" charset="0"/>
                <a:cs typeface="Times New Roman" pitchFamily="18" charset="0"/>
              </a:rPr>
              <a:t>* Bản </a:t>
            </a:r>
            <a:r>
              <a:rPr lang="en-US" sz="2800" b="1" i="1" dirty="0" err="1">
                <a:solidFill>
                  <a:srgbClr val="FF0000"/>
                </a:solidFill>
                <a:latin typeface="Times New Roman" pitchFamily="18" charset="0"/>
                <a:cs typeface="Times New Roman" pitchFamily="18" charset="0"/>
              </a:rPr>
              <a:t>chất</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dân</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chủ</a:t>
            </a:r>
            <a:r>
              <a:rPr lang="en-US" sz="2800" b="1" i="1" dirty="0">
                <a:solidFill>
                  <a:srgbClr val="FF0000"/>
                </a:solidFill>
                <a:latin typeface="Times New Roman" pitchFamily="18" charset="0"/>
                <a:cs typeface="Times New Roman" pitchFamily="18" charset="0"/>
              </a:rPr>
              <a:t> XHCN </a:t>
            </a:r>
            <a:r>
              <a:rPr lang="en-US" sz="2800" b="1" i="1" dirty="0" err="1">
                <a:solidFill>
                  <a:srgbClr val="FF0000"/>
                </a:solidFill>
                <a:latin typeface="Times New Roman" pitchFamily="18" charset="0"/>
                <a:cs typeface="Times New Roman" pitchFamily="18" charset="0"/>
              </a:rPr>
              <a:t>thể</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hiện</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trên</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các</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khía</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cạnh</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sau</a:t>
            </a:r>
            <a:r>
              <a:rPr lang="en-US" sz="2800" b="1" i="1" dirty="0">
                <a:solidFill>
                  <a:srgbClr val="FF0000"/>
                </a:solidFill>
                <a:latin typeface="Times New Roman" pitchFamily="18" charset="0"/>
                <a:cs typeface="Times New Roman" pitchFamily="18" charset="0"/>
              </a:rPr>
              <a:t>: </a:t>
            </a:r>
          </a:p>
        </p:txBody>
      </p:sp>
      <p:sp>
        <p:nvSpPr>
          <p:cNvPr id="9" name="Rounded Rectangle 8"/>
          <p:cNvSpPr/>
          <p:nvPr/>
        </p:nvSpPr>
        <p:spPr>
          <a:xfrm>
            <a:off x="201766" y="2768758"/>
            <a:ext cx="1790377" cy="1926404"/>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marL="457200" indent="-457200" algn="just">
              <a:buFont typeface="Wingdings" panose="05000000000000000000" pitchFamily="2" charset="2"/>
              <a:buChar char="§"/>
              <a:defRPr/>
            </a:pPr>
            <a:r>
              <a:rPr lang="en-US" altLang="en-US" sz="2800" b="1" i="1">
                <a:solidFill>
                  <a:srgbClr val="002060"/>
                </a:solidFill>
                <a:latin typeface="Times New Roman" panose="02020603050405020304" pitchFamily="18" charset="0"/>
                <a:cs typeface="Times New Roman" panose="02020603050405020304" pitchFamily="18" charset="0"/>
              </a:rPr>
              <a:t>Bản chất chính trị</a:t>
            </a:r>
            <a:endParaRPr lang="vi-VN" sz="2800" b="1">
              <a:solidFill>
                <a:srgbClr val="002060"/>
              </a:solidFill>
              <a:latin typeface="Times New Roman" panose="02020603050405020304" pitchFamily="18" charset="0"/>
              <a:cs typeface="Times New Roman" panose="02020603050405020304" pitchFamily="18" charset="0"/>
            </a:endParaRPr>
          </a:p>
        </p:txBody>
      </p:sp>
      <p:sp>
        <p:nvSpPr>
          <p:cNvPr id="12" name="Rounded Rectangle 11"/>
          <p:cNvSpPr/>
          <p:nvPr/>
        </p:nvSpPr>
        <p:spPr>
          <a:xfrm>
            <a:off x="3231397" y="2365494"/>
            <a:ext cx="5715000" cy="447286"/>
          </a:xfrm>
          <a:prstGeom prst="roundRect">
            <a:avLst/>
          </a:prstGeom>
          <a:solidFill>
            <a:schemeClr val="tx2">
              <a:lumMod val="20000"/>
              <a:lumOff val="80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en-US" sz="2400" b="1" i="1">
                <a:solidFill>
                  <a:srgbClr val="002060"/>
                </a:solidFill>
                <a:latin typeface="Times New Roman" panose="02020603050405020304" pitchFamily="18" charset="0"/>
                <a:cs typeface="Times New Roman" panose="02020603050405020304" pitchFamily="18" charset="0"/>
              </a:rPr>
              <a:t>Mang bản chất chất giai cấp công nhân </a:t>
            </a:r>
            <a:endParaRPr lang="en-US" altLang="en-US" sz="2400" b="1" i="1" dirty="0">
              <a:solidFill>
                <a:srgbClr val="002060"/>
              </a:solidFill>
              <a:latin typeface="Times New Roman" panose="02020603050405020304" pitchFamily="18" charset="0"/>
              <a:cs typeface="Times New Roman" panose="02020603050405020304" pitchFamily="18" charset="0"/>
            </a:endParaRPr>
          </a:p>
        </p:txBody>
      </p:sp>
      <p:sp>
        <p:nvSpPr>
          <p:cNvPr id="13" name="Rounded Rectangle 12"/>
          <p:cNvSpPr/>
          <p:nvPr/>
        </p:nvSpPr>
        <p:spPr>
          <a:xfrm>
            <a:off x="3212347" y="3308608"/>
            <a:ext cx="5715000" cy="766303"/>
          </a:xfrm>
          <a:prstGeom prst="roundRect">
            <a:avLst/>
          </a:prstGeom>
          <a:solidFill>
            <a:schemeClr val="accent2">
              <a:lumMod val="20000"/>
              <a:lumOff val="80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en-US" sz="2400" b="1" i="1">
                <a:solidFill>
                  <a:srgbClr val="002060"/>
                </a:solidFill>
                <a:latin typeface="Times New Roman" panose="02020603050405020304" pitchFamily="18" charset="0"/>
                <a:cs typeface="Times New Roman" panose="02020603050405020304" pitchFamily="18" charset="0"/>
              </a:rPr>
              <a:t>Do Đảng Cộng sản lãnh đạo (Bản chất nhất nguyên)</a:t>
            </a:r>
            <a:endParaRPr lang="en-US" altLang="en-US" sz="2400" b="1" i="1" dirty="0">
              <a:solidFill>
                <a:srgbClr val="002060"/>
              </a:solidFill>
              <a:latin typeface="Times New Roman" panose="02020603050405020304" pitchFamily="18" charset="0"/>
              <a:cs typeface="Times New Roman" panose="02020603050405020304" pitchFamily="18" charset="0"/>
            </a:endParaRPr>
          </a:p>
        </p:txBody>
      </p:sp>
      <p:sp>
        <p:nvSpPr>
          <p:cNvPr id="14" name="Rounded Rectangle 13"/>
          <p:cNvSpPr/>
          <p:nvPr/>
        </p:nvSpPr>
        <p:spPr>
          <a:xfrm>
            <a:off x="3225047" y="4581931"/>
            <a:ext cx="5715000" cy="1093981"/>
          </a:xfrm>
          <a:prstGeom prst="roundRect">
            <a:avLst/>
          </a:prstGeom>
          <a:solidFill>
            <a:schemeClr val="accent5">
              <a:lumMod val="20000"/>
              <a:lumOff val="80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en-US" sz="2400" b="1" i="1">
                <a:solidFill>
                  <a:srgbClr val="002060"/>
                </a:solidFill>
                <a:latin typeface="Times New Roman" panose="02020603050405020304" pitchFamily="18" charset="0"/>
                <a:cs typeface="Times New Roman" panose="02020603050405020304" pitchFamily="18" charset="0"/>
              </a:rPr>
              <a:t>Thừa nhận chủ thể quyền lực của nhà nước là nhân dân (nhân dân xây dựng nhà nước)</a:t>
            </a:r>
            <a:endParaRPr lang="en-US" altLang="en-US" sz="2400" b="1" i="1" dirty="0">
              <a:solidFill>
                <a:srgbClr val="002060"/>
              </a:solidFill>
              <a:latin typeface="Times New Roman" panose="02020603050405020304" pitchFamily="18" charset="0"/>
              <a:cs typeface="Times New Roman" panose="02020603050405020304" pitchFamily="18" charset="0"/>
            </a:endParaRPr>
          </a:p>
        </p:txBody>
      </p:sp>
      <p:cxnSp>
        <p:nvCxnSpPr>
          <p:cNvPr id="15" name="Straight Arrow Connector 14"/>
          <p:cNvCxnSpPr>
            <a:stCxn id="9" idx="3"/>
            <a:endCxn id="12" idx="1"/>
          </p:cNvCxnSpPr>
          <p:nvPr/>
        </p:nvCxnSpPr>
        <p:spPr>
          <a:xfrm flipV="1">
            <a:off x="1992143" y="2589137"/>
            <a:ext cx="1239254" cy="114282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6" name="Straight Arrow Connector 15"/>
          <p:cNvCxnSpPr>
            <a:stCxn id="9" idx="3"/>
            <a:endCxn id="13" idx="1"/>
          </p:cNvCxnSpPr>
          <p:nvPr/>
        </p:nvCxnSpPr>
        <p:spPr>
          <a:xfrm flipV="1">
            <a:off x="1992143" y="3691760"/>
            <a:ext cx="1220204" cy="402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7" name="Straight Arrow Connector 16"/>
          <p:cNvCxnSpPr>
            <a:stCxn id="9" idx="3"/>
            <a:endCxn id="14" idx="1"/>
          </p:cNvCxnSpPr>
          <p:nvPr/>
        </p:nvCxnSpPr>
        <p:spPr>
          <a:xfrm>
            <a:off x="1992143" y="3731960"/>
            <a:ext cx="1232904" cy="139696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576616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ircle(in)">
                                      <p:cBhvr>
                                        <p:cTn id="19" dur="20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arn(inVertical)">
                                      <p:cBhvr>
                                        <p:cTn id="24" dur="500"/>
                                        <p:tgtEl>
                                          <p:spTgt spid="15"/>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arn(inVertic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arn(inVertical)">
                                      <p:cBhvr>
                                        <p:cTn id="32" dur="500"/>
                                        <p:tgtEl>
                                          <p:spTgt spid="16"/>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arn(inVertical)">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barn(inVertical)">
                                      <p:cBhvr>
                                        <p:cTn id="40" dur="500"/>
                                        <p:tgtEl>
                                          <p:spTgt spid="17"/>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barn(inVertical)">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p:cNvGrpSpPr/>
          <p:nvPr/>
        </p:nvGrpSpPr>
        <p:grpSpPr>
          <a:xfrm>
            <a:off x="1992142" y="28849"/>
            <a:ext cx="7151857" cy="1018286"/>
            <a:chOff x="111148" y="1617509"/>
            <a:chExt cx="6649850" cy="797040"/>
          </a:xfrm>
        </p:grpSpPr>
        <p:sp>
          <p:nvSpPr>
            <p:cNvPr id="25" name="Rounded Rectangle 24"/>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ounded Rectangle 6"/>
            <p:cNvSpPr/>
            <p:nvPr/>
          </p:nvSpPr>
          <p:spPr>
            <a:xfrm>
              <a:off x="237738" y="1656418"/>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algn="ctr" defTabSz="1244600">
                <a:spcBef>
                  <a:spcPct val="0"/>
                </a:spcBef>
              </a:pPr>
              <a:r>
                <a:rPr lang="en-GB" altLang="en-US" sz="3000" b="1">
                  <a:solidFill>
                    <a:srgbClr val="002060"/>
                  </a:solidFill>
                  <a:latin typeface="Times New Roman" panose="02020603050405020304" pitchFamily="18" charset="0"/>
                  <a:cs typeface="Times New Roman" panose="02020603050405020304" pitchFamily="18" charset="0"/>
                </a:rPr>
                <a:t>2</a:t>
              </a:r>
              <a:r>
                <a:rPr lang="en-GB" altLang="en-US" sz="3000" b="1" kern="1200">
                  <a:solidFill>
                    <a:srgbClr val="002060"/>
                  </a:solidFill>
                  <a:latin typeface="Times New Roman" panose="02020603050405020304" pitchFamily="18" charset="0"/>
                  <a:cs typeface="Times New Roman" panose="02020603050405020304" pitchFamily="18" charset="0"/>
                </a:rPr>
                <a:t>.2. </a:t>
              </a:r>
              <a:r>
                <a:rPr lang="en-US" sz="3000" b="1">
                  <a:solidFill>
                    <a:srgbClr val="002060"/>
                  </a:solidFill>
                  <a:latin typeface="Times New Roman" panose="02020603050405020304" pitchFamily="18" charset="0"/>
                  <a:cs typeface="Times New Roman" panose="02020603050405020304" pitchFamily="18" charset="0"/>
                </a:rPr>
                <a:t>Bản chất của nền dân chủ </a:t>
              </a:r>
            </a:p>
            <a:p>
              <a:pPr lvl="0" algn="ctr" defTabSz="1244600">
                <a:spcBef>
                  <a:spcPct val="0"/>
                </a:spcBef>
              </a:pPr>
              <a:r>
                <a:rPr lang="en-US" sz="3000" b="1">
                  <a:solidFill>
                    <a:srgbClr val="002060"/>
                  </a:solidFill>
                  <a:latin typeface="Times New Roman" panose="02020603050405020304" pitchFamily="18" charset="0"/>
                  <a:cs typeface="Times New Roman" panose="02020603050405020304" pitchFamily="18" charset="0"/>
                </a:rPr>
                <a:t>xã hội chủ nghĩa </a:t>
              </a:r>
              <a:endParaRPr lang="en-US" sz="3000" b="1" kern="1200">
                <a:solidFill>
                  <a:srgbClr val="002060"/>
                </a:solidFill>
                <a:latin typeface="Times New Roman" panose="02020603050405020304" pitchFamily="18" charset="0"/>
                <a:cs typeface="Times New Roman" panose="02020603050405020304" pitchFamily="18" charset="0"/>
              </a:endParaRPr>
            </a:p>
          </p:txBody>
        </p:sp>
      </p:grpSp>
      <p:sp>
        <p:nvSpPr>
          <p:cNvPr id="8" name="Text Box 2"/>
          <p:cNvSpPr txBox="1">
            <a:spLocks noChangeArrowheads="1"/>
          </p:cNvSpPr>
          <p:nvPr/>
        </p:nvSpPr>
        <p:spPr bwMode="auto">
          <a:xfrm>
            <a:off x="296774" y="1047135"/>
            <a:ext cx="7663063" cy="954107"/>
          </a:xfrm>
          <a:prstGeom prst="rect">
            <a:avLst/>
          </a:prstGeom>
          <a:solidFill>
            <a:schemeClr val="accent6">
              <a:lumMod val="60000"/>
              <a:lumOff val="40000"/>
            </a:schemeClr>
          </a:solidFill>
          <a:ln w="25400">
            <a:solidFill>
              <a:srgbClr val="000000"/>
            </a:solidFill>
            <a:miter lim="800000"/>
            <a:headEnd/>
            <a:tailEnd/>
          </a:ln>
          <a:effectLst/>
        </p:spPr>
        <p:txBody>
          <a:bodyPr wrap="square">
            <a:spAutoFit/>
          </a:bodyPr>
          <a:lstStyle/>
          <a:p>
            <a:pPr algn="just">
              <a:defRPr/>
            </a:pPr>
            <a:r>
              <a:rPr lang="en-US" sz="2800" b="1" i="1">
                <a:solidFill>
                  <a:srgbClr val="FF0000"/>
                </a:solidFill>
                <a:latin typeface="Times New Roman" pitchFamily="18" charset="0"/>
                <a:cs typeface="Times New Roman" pitchFamily="18" charset="0"/>
              </a:rPr>
              <a:t>* Bản </a:t>
            </a:r>
            <a:r>
              <a:rPr lang="en-US" sz="2800" b="1" i="1" dirty="0" err="1">
                <a:solidFill>
                  <a:srgbClr val="FF0000"/>
                </a:solidFill>
                <a:latin typeface="Times New Roman" pitchFamily="18" charset="0"/>
                <a:cs typeface="Times New Roman" pitchFamily="18" charset="0"/>
              </a:rPr>
              <a:t>chất</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dân</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chủ</a:t>
            </a:r>
            <a:r>
              <a:rPr lang="en-US" sz="2800" b="1" i="1" dirty="0">
                <a:solidFill>
                  <a:srgbClr val="FF0000"/>
                </a:solidFill>
                <a:latin typeface="Times New Roman" pitchFamily="18" charset="0"/>
                <a:cs typeface="Times New Roman" pitchFamily="18" charset="0"/>
              </a:rPr>
              <a:t> XHCN </a:t>
            </a:r>
            <a:r>
              <a:rPr lang="en-US" sz="2800" b="1" i="1" dirty="0" err="1">
                <a:solidFill>
                  <a:srgbClr val="FF0000"/>
                </a:solidFill>
                <a:latin typeface="Times New Roman" pitchFamily="18" charset="0"/>
                <a:cs typeface="Times New Roman" pitchFamily="18" charset="0"/>
              </a:rPr>
              <a:t>thể</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hiện</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trên</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các</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khía</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cạnh</a:t>
            </a:r>
            <a:r>
              <a:rPr lang="en-US" sz="2800" b="1" i="1" dirty="0">
                <a:solidFill>
                  <a:srgbClr val="FF0000"/>
                </a:solidFill>
                <a:latin typeface="Times New Roman" pitchFamily="18" charset="0"/>
                <a:cs typeface="Times New Roman" pitchFamily="18" charset="0"/>
              </a:rPr>
              <a:t> </a:t>
            </a:r>
            <a:r>
              <a:rPr lang="en-US" sz="2800" b="1" i="1" dirty="0" err="1">
                <a:solidFill>
                  <a:srgbClr val="FF0000"/>
                </a:solidFill>
                <a:latin typeface="Times New Roman" pitchFamily="18" charset="0"/>
                <a:cs typeface="Times New Roman" pitchFamily="18" charset="0"/>
              </a:rPr>
              <a:t>sau</a:t>
            </a:r>
            <a:r>
              <a:rPr lang="en-US" sz="2800" b="1" i="1" dirty="0">
                <a:solidFill>
                  <a:srgbClr val="FF0000"/>
                </a:solidFill>
                <a:latin typeface="Times New Roman" pitchFamily="18" charset="0"/>
                <a:cs typeface="Times New Roman" pitchFamily="18" charset="0"/>
              </a:rPr>
              <a:t>: </a:t>
            </a:r>
          </a:p>
        </p:txBody>
      </p:sp>
      <p:sp>
        <p:nvSpPr>
          <p:cNvPr id="9" name="Rounded Rectangle 8"/>
          <p:cNvSpPr/>
          <p:nvPr/>
        </p:nvSpPr>
        <p:spPr>
          <a:xfrm>
            <a:off x="427703" y="2065421"/>
            <a:ext cx="6464505" cy="741358"/>
          </a:xfrm>
          <a:prstGeom prst="roundRect">
            <a:avLst/>
          </a:prstGeom>
          <a:solidFill>
            <a:schemeClr val="tx2">
              <a:lumMod val="20000"/>
              <a:lumOff val="80000"/>
            </a:schemeClr>
          </a:solidFill>
        </p:spPr>
        <p:style>
          <a:lnRef idx="1">
            <a:schemeClr val="accent1"/>
          </a:lnRef>
          <a:fillRef idx="2">
            <a:schemeClr val="accent1"/>
          </a:fillRef>
          <a:effectRef idx="1">
            <a:schemeClr val="accent1"/>
          </a:effectRef>
          <a:fontRef idx="minor">
            <a:schemeClr val="dk1"/>
          </a:fontRef>
        </p:style>
        <p:txBody>
          <a:bodyPr anchor="ctr"/>
          <a:lstStyle/>
          <a:p>
            <a:pPr marL="457200" indent="-457200" algn="just">
              <a:buFont typeface="Wingdings" panose="05000000000000000000" pitchFamily="2" charset="2"/>
              <a:buChar char="§"/>
              <a:defRPr/>
            </a:pPr>
            <a:r>
              <a:rPr lang="en-US" altLang="en-US" sz="2800" b="1" i="1">
                <a:solidFill>
                  <a:srgbClr val="002060"/>
                </a:solidFill>
                <a:latin typeface="Times New Roman" panose="02020603050405020304" pitchFamily="18" charset="0"/>
                <a:cs typeface="Times New Roman" panose="02020603050405020304" pitchFamily="18" charset="0"/>
              </a:rPr>
              <a:t>Bản chất chính trị</a:t>
            </a:r>
            <a:endParaRPr lang="vi-VN" sz="2800" b="1">
              <a:solidFill>
                <a:srgbClr val="002060"/>
              </a:solidFill>
              <a:latin typeface="Times New Roman" panose="02020603050405020304" pitchFamily="18" charset="0"/>
              <a:cs typeface="Times New Roman" panose="02020603050405020304" pitchFamily="18" charset="0"/>
            </a:endParaRPr>
          </a:p>
        </p:txBody>
      </p:sp>
      <p:sp>
        <p:nvSpPr>
          <p:cNvPr id="18" name="Rounded Rectangle 17"/>
          <p:cNvSpPr/>
          <p:nvPr/>
        </p:nvSpPr>
        <p:spPr>
          <a:xfrm>
            <a:off x="427703" y="3019528"/>
            <a:ext cx="8391835" cy="3672349"/>
          </a:xfrm>
          <a:prstGeom prst="roundRect">
            <a:avLst/>
          </a:prstGeom>
          <a:solidFill>
            <a:schemeClr val="accent5">
              <a:lumMod val="20000"/>
              <a:lumOff val="80000"/>
              <a:alpha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indent="457200" algn="just">
              <a:lnSpc>
                <a:spcPct val="107000"/>
              </a:lnSpc>
              <a:spcBef>
                <a:spcPts val="300"/>
              </a:spcBef>
              <a:spcAft>
                <a:spcPts val="300"/>
              </a:spcAft>
              <a:tabLst>
                <a:tab pos="1260475" algn="l"/>
                <a:tab pos="5671185" algn="l"/>
              </a:tabLst>
            </a:pPr>
            <a:r>
              <a:rPr lang="en-US" sz="2600">
                <a:solidFill>
                  <a:srgbClr val="002060"/>
                </a:solidFill>
                <a:latin typeface="Times New Roman" panose="02020603050405020304" pitchFamily="18" charset="0"/>
                <a:ea typeface="Calibri" panose="020F0502020204030204" pitchFamily="34" charset="0"/>
                <a:cs typeface="Times New Roman" panose="02020603050405020304" pitchFamily="18" charset="0"/>
              </a:rPr>
              <a:t>Xét về bản chất chính trị, dân chủ xã hội chủ nghĩa vừa có bản chất giai cấp công nhân, vừa có tính nhân dân rộng rãi, tính dân tộc sâu sắc. Do vậy, nền dân chủ xã hội chủ nghĩa khác về chất so với nền dân chủ tư sản ở </a:t>
            </a:r>
            <a:r>
              <a:rPr lang="en-US" sz="2600"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bản chất giai cấp</a:t>
            </a:r>
            <a:r>
              <a:rPr lang="en-US" sz="260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(giai cấp công nhân và giai cấp tư sản); ở </a:t>
            </a:r>
            <a:r>
              <a:rPr lang="en-US" sz="2600"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cơ chế nhất nguyên và cơ chế đa nguyên, một đảng hay nhiều đảng, ở bản chất nhà nước</a:t>
            </a:r>
            <a:r>
              <a:rPr lang="en-US" sz="2600">
                <a:solidFill>
                  <a:srgbClr val="002060"/>
                </a:solidFill>
                <a:latin typeface="Times New Roman" panose="02020603050405020304" pitchFamily="18" charset="0"/>
                <a:ea typeface="Calibri" panose="020F0502020204030204" pitchFamily="34" charset="0"/>
                <a:cs typeface="Times New Roman" panose="02020603050405020304" pitchFamily="18" charset="0"/>
              </a:rPr>
              <a:t> (nhà nước pháp quyền xã hội chủ nghĩa và nhà nước pháp quyền tư sản).</a:t>
            </a:r>
            <a:endParaRPr lang="en-US" sz="2600">
              <a:solidFill>
                <a:srgbClr val="002060"/>
              </a:solidFill>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3559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arn(inVertic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ircle(in)">
                                      <p:cBhvr>
                                        <p:cTn id="19" dur="20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wipe(down)">
                                      <p:cBhvr>
                                        <p:cTn id="2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20102</TotalTime>
  <Words>1620</Words>
  <Application>Microsoft Office PowerPoint</Application>
  <PresentationFormat>On-screen Show (4:3)</PresentationFormat>
  <Paragraphs>110</Paragraphs>
  <Slides>15</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 Unicode MS</vt:lpstr>
      <vt:lpstr>UTM Alexander</vt:lpstr>
      <vt:lpstr>Arial</vt:lpstr>
      <vt:lpstr>Calibri</vt:lpstr>
      <vt:lpstr>Times New Roman</vt:lpstr>
      <vt:lpstr>Verdana</vt:lpstr>
      <vt:lpstr>Wingdings</vt:lpstr>
      <vt:lpstr>Office Theme</vt:lpstr>
      <vt:lpstr>PowerPoint Presentation</vt:lpstr>
      <vt:lpstr>  Chương 4 DÂN CHỦ XÃ HỘI CHỦ NGHĨA  VÀ NHÀ NƯỚC XÃ HỘI CHỦ NGHĨA  </vt:lpstr>
      <vt:lpstr> I. DÂN CHỦ VÀ  DÂN CHỦ XÃ HỘI CHỦ NGHĨA </vt:lpstr>
      <vt:lpstr> I. DÂN CHỦ VÀ  DÂN CHỦ XÃ HỘI CHỦ NGHĨA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Thành</cp:lastModifiedBy>
  <cp:revision>580</cp:revision>
  <dcterms:created xsi:type="dcterms:W3CDTF">2020-12-02T00:38:25Z</dcterms:created>
  <dcterms:modified xsi:type="dcterms:W3CDTF">2024-07-15T09:11:26Z</dcterms:modified>
</cp:coreProperties>
</file>