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477" r:id="rId3"/>
    <p:sldId id="443" r:id="rId4"/>
    <p:sldId id="458" r:id="rId5"/>
    <p:sldId id="466" r:id="rId6"/>
    <p:sldId id="474" r:id="rId7"/>
    <p:sldId id="465" r:id="rId8"/>
    <p:sldId id="459" r:id="rId9"/>
    <p:sldId id="467" r:id="rId10"/>
    <p:sldId id="452" r:id="rId11"/>
    <p:sldId id="476" r:id="rId12"/>
    <p:sldId id="472" r:id="rId13"/>
    <p:sldId id="4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27" autoAdjust="0"/>
  </p:normalViewPr>
  <p:slideViewPr>
    <p:cSldViewPr snapToGrid="0">
      <p:cViewPr varScale="1">
        <p:scale>
          <a:sx n="72" d="100"/>
          <a:sy n="72" d="100"/>
        </p:scale>
        <p:origin x="1762" y="43"/>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571293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84527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3</a:t>
            </a:fld>
            <a:endParaRPr lang="en-US"/>
          </a:p>
        </p:txBody>
      </p:sp>
    </p:spTree>
    <p:extLst>
      <p:ext uri="{BB962C8B-B14F-4D97-AF65-F5344CB8AC3E}">
        <p14:creationId xmlns:p14="http://schemas.microsoft.com/office/powerpoint/2010/main" val="1441998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3506868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3358290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1332724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543439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2026207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149326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3783845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315"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954107"/>
          </a:xfrm>
          <a:prstGeom prst="rect">
            <a:avLst/>
          </a:prstGeom>
        </p:spPr>
        <p:txBody>
          <a:bodyPr wrap="square">
            <a:spAutoFit/>
          </a:bodyPr>
          <a:lstStyle/>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DÂN CHỦ XÃ HỘI CHỦ NGHĨA </a:t>
            </a:r>
          </a:p>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VÀ NHÀ NƯỚC XÃ HỘI CHỦ NGHĨA</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717345" y="4226319"/>
            <a:ext cx="7686356" cy="1313924"/>
          </a:xfrm>
          <a:prstGeom prst="rect">
            <a:avLst/>
          </a:prstGeom>
          <a:solidFill>
            <a:schemeClr val="accent6">
              <a:lumMod val="40000"/>
              <a:lumOff val="60000"/>
            </a:schemeClr>
          </a:solidFill>
          <a:ln w="25400">
            <a:solidFill>
              <a:schemeClr val="accent1">
                <a:shade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3800"/>
              </a:lnSpc>
              <a:spcBef>
                <a:spcPts val="1000"/>
              </a:spcBef>
              <a:buNone/>
            </a:pPr>
            <a:r>
              <a:rPr lang="en-US" altLang="en-US" sz="2800" b="1">
                <a:solidFill>
                  <a:srgbClr val="FF0000"/>
                </a:solidFill>
                <a:latin typeface="Times New Roman" panose="02020603050405020304" pitchFamily="18" charset="0"/>
                <a:cs typeface="Times New Roman" panose="02020603050405020304" pitchFamily="18" charset="0"/>
              </a:rPr>
              <a:t>* Do Đảng cộng sản Việt Nam lãnh đạo </a:t>
            </a:r>
            <a:r>
              <a:rPr lang="en-US" altLang="en-US" sz="2800" b="1" i="1">
                <a:solidFill>
                  <a:srgbClr val="FF0000"/>
                </a:solidFill>
                <a:latin typeface="Times New Roman" panose="02020603050405020304" pitchFamily="18" charset="0"/>
                <a:cs typeface="Times New Roman" panose="02020603050405020304" pitchFamily="18" charset="0"/>
              </a:rPr>
              <a:t>(Thực hiện nhất nguyên chính trị).</a:t>
            </a:r>
          </a:p>
          <a:p>
            <a:pPr>
              <a:lnSpc>
                <a:spcPts val="3800"/>
              </a:lnSpc>
              <a:spcBef>
                <a:spcPts val="1000"/>
              </a:spcBef>
            </a:pPr>
            <a:endParaRPr lang="en-US" altLang="en-US" sz="2800" b="1" i="1">
              <a:solidFill>
                <a:srgbClr val="FF0000"/>
              </a:solidFill>
              <a:latin typeface="Times New Roman" panose="02020603050405020304" pitchFamily="18" charset="0"/>
              <a:cs typeface="Times New Roman" panose="02020603050405020304" pitchFamily="18" charset="0"/>
            </a:endParaRPr>
          </a:p>
        </p:txBody>
      </p:sp>
      <p:sp>
        <p:nvSpPr>
          <p:cNvPr id="9" name="Rectangle 8"/>
          <p:cNvSpPr/>
          <p:nvPr/>
        </p:nvSpPr>
        <p:spPr>
          <a:xfrm>
            <a:off x="731108" y="2112268"/>
            <a:ext cx="7538872" cy="1066959"/>
          </a:xfrm>
          <a:prstGeom prst="rect">
            <a:avLst/>
          </a:prstGeom>
          <a:solidFill>
            <a:schemeClr val="accent6">
              <a:lumMod val="60000"/>
              <a:lumOff val="40000"/>
            </a:schemeClr>
          </a:solidFill>
          <a:ln w="25400">
            <a:solidFill>
              <a:schemeClr val="accent1"/>
            </a:solidFill>
          </a:ln>
        </p:spPr>
        <p:txBody>
          <a:bodyPr wrap="square">
            <a:spAutoFit/>
          </a:bodyPr>
          <a:lstStyle/>
          <a:p>
            <a:pPr>
              <a:lnSpc>
                <a:spcPts val="3800"/>
              </a:lnSpc>
              <a:spcBef>
                <a:spcPts val="1000"/>
              </a:spcBef>
            </a:pP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altLang="en-US" sz="2800" b="1">
                <a:solidFill>
                  <a:srgbClr val="FF0000"/>
                </a:solidFill>
                <a:latin typeface="Times New Roman" panose="02020603050405020304" pitchFamily="18" charset="0"/>
                <a:cs typeface="Times New Roman" panose="02020603050405020304" pitchFamily="18" charset="0"/>
              </a:rPr>
              <a:t>Thiết chế thực hiện dân chủ: </a:t>
            </a:r>
            <a:r>
              <a:rPr lang="en-US" altLang="en-US" sz="2800" b="1" i="1">
                <a:solidFill>
                  <a:srgbClr val="FF0000"/>
                </a:solidFill>
                <a:latin typeface="Times New Roman" panose="02020603050405020304" pitchFamily="18" charset="0"/>
                <a:cs typeface="Times New Roman" panose="02020603050405020304" pitchFamily="18" charset="0"/>
              </a:rPr>
              <a:t>thông qua nhà nước và cả hệ thống chính trị.</a:t>
            </a:r>
          </a:p>
        </p:txBody>
      </p:sp>
      <p:grpSp>
        <p:nvGrpSpPr>
          <p:cNvPr id="12" name="Group 11"/>
          <p:cNvGrpSpPr/>
          <p:nvPr/>
        </p:nvGrpSpPr>
        <p:grpSpPr>
          <a:xfrm>
            <a:off x="2123768" y="0"/>
            <a:ext cx="7138219" cy="1082982"/>
            <a:chOff x="111148" y="1617509"/>
            <a:chExt cx="6649851" cy="797040"/>
          </a:xfrm>
        </p:grpSpPr>
        <p:sp>
          <p:nvSpPr>
            <p:cNvPr id="13" name="Rounded Rectangle 1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ounded Rectangle 6"/>
            <p:cNvSpPr/>
            <p:nvPr/>
          </p:nvSpPr>
          <p:spPr>
            <a:xfrm>
              <a:off x="237739" y="1656417"/>
              <a:ext cx="6523260"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Bản chất của nền dân chủ </a:t>
              </a:r>
            </a:p>
            <a:p>
              <a:pPr algn="ctr"/>
              <a:r>
                <a:rPr lang="en-US" sz="2800" b="1">
                  <a:solidFill>
                    <a:srgbClr val="002060"/>
                  </a:solidFill>
                  <a:latin typeface="Times New Roman" panose="02020603050405020304" pitchFamily="18" charset="0"/>
                  <a:cs typeface="Times New Roman" panose="02020603050405020304" pitchFamily="18" charset="0"/>
                </a:rPr>
                <a:t>xã hội chủ nghĩa ở Việt Nam</a:t>
              </a:r>
            </a:p>
          </p:txBody>
        </p:sp>
      </p:grpSp>
    </p:spTree>
    <p:extLst>
      <p:ext uri="{BB962C8B-B14F-4D97-AF65-F5344CB8AC3E}">
        <p14:creationId xmlns:p14="http://schemas.microsoft.com/office/powerpoint/2010/main" val="182502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968068" y="2441764"/>
            <a:ext cx="7686356" cy="2277720"/>
          </a:xfrm>
          <a:prstGeom prst="rect">
            <a:avLst/>
          </a:prstGeom>
          <a:solidFill>
            <a:schemeClr val="accent6">
              <a:lumMod val="40000"/>
              <a:lumOff val="60000"/>
            </a:schemeClr>
          </a:solidFill>
          <a:ln w="25400">
            <a:solidFill>
              <a:schemeClr val="accent1">
                <a:shade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800">
                <a:latin typeface="Times New Roman" panose="02020603050405020304" pitchFamily="18" charset="0"/>
                <a:ea typeface="Calibri" panose="020F0502020204030204" pitchFamily="34" charset="0"/>
              </a:rPr>
              <a:t>Trong quá trình xây dựng chủ nghĩa xã hội ở nước ta, một yêu cầu tất yếu là không ngừng củng cố, hoàn thiện những điều kiện đảm bảo quyền làm chủ của nhân dân và chăm lo đời sống vật chất, tinh thần của nhân dân.</a:t>
            </a:r>
            <a:endParaRPr lang="en-US" sz="2800"/>
          </a:p>
          <a:p>
            <a:pPr algn="just">
              <a:lnSpc>
                <a:spcPts val="3800"/>
              </a:lnSpc>
              <a:spcBef>
                <a:spcPts val="1000"/>
              </a:spcBef>
            </a:pPr>
            <a:endParaRPr lang="en-US" altLang="en-US" sz="2800" b="1" i="1">
              <a:solidFill>
                <a:srgbClr val="FF0000"/>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2123768" y="0"/>
            <a:ext cx="7138219" cy="1082982"/>
            <a:chOff x="111148" y="1617509"/>
            <a:chExt cx="6649851" cy="797040"/>
          </a:xfrm>
        </p:grpSpPr>
        <p:sp>
          <p:nvSpPr>
            <p:cNvPr id="13" name="Rounded Rectangle 1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ounded Rectangle 6"/>
            <p:cNvSpPr/>
            <p:nvPr/>
          </p:nvSpPr>
          <p:spPr>
            <a:xfrm>
              <a:off x="237739" y="1656417"/>
              <a:ext cx="6523260"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Bản chất của nền dân chủ </a:t>
              </a:r>
            </a:p>
            <a:p>
              <a:pPr algn="ctr"/>
              <a:r>
                <a:rPr lang="en-US" sz="2800" b="1">
                  <a:solidFill>
                    <a:srgbClr val="002060"/>
                  </a:solidFill>
                  <a:latin typeface="Times New Roman" panose="02020603050405020304" pitchFamily="18" charset="0"/>
                  <a:cs typeface="Times New Roman" panose="02020603050405020304" pitchFamily="18" charset="0"/>
                </a:rPr>
                <a:t>xã hội chủ nghĩa ở Việt Nam</a:t>
              </a:r>
            </a:p>
          </p:txBody>
        </p:sp>
      </p:grpSp>
    </p:spTree>
    <p:extLst>
      <p:ext uri="{BB962C8B-B14F-4D97-AF65-F5344CB8AC3E}">
        <p14:creationId xmlns:p14="http://schemas.microsoft.com/office/powerpoint/2010/main" val="47154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009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84243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82761" y="1"/>
            <a:ext cx="6961240" cy="1190884"/>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4</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DÂN CHỦ XÃ HỘI CHỦ NGHĨA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VÀ NHÀ NƯỚC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152400" y="1246201"/>
            <a:ext cx="2743200" cy="111253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DÂN CHỦ VÀ DÂN CHỦ XÃ HỘI CHỦ NGHĨA</a:t>
            </a:r>
          </a:p>
        </p:txBody>
      </p:sp>
      <p:sp>
        <p:nvSpPr>
          <p:cNvPr id="8" name="Rounded Rectangle 7"/>
          <p:cNvSpPr/>
          <p:nvPr/>
        </p:nvSpPr>
        <p:spPr>
          <a:xfrm>
            <a:off x="152400" y="2418755"/>
            <a:ext cx="2743200" cy="88987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NHÀ NƯỚC XÃ HỘI CHỦ NGHĨA</a:t>
            </a:r>
          </a:p>
        </p:txBody>
      </p:sp>
      <p:sp>
        <p:nvSpPr>
          <p:cNvPr id="9" name="Rounded Rectangle 8"/>
          <p:cNvSpPr/>
          <p:nvPr/>
        </p:nvSpPr>
        <p:spPr>
          <a:xfrm>
            <a:off x="3338959" y="2081834"/>
            <a:ext cx="5715000" cy="67967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Sự ra đời, bản chất, chức năng của nhà nước xã hội chủ nghĩa</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314700" y="2823810"/>
            <a:ext cx="5715000" cy="6378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Mối quan hệ giữa dân chủ xã hội chủ nghĩa và nhà nước xã hội chủ nghĩa	</a:t>
            </a:r>
          </a:p>
        </p:txBody>
      </p:sp>
      <p:sp>
        <p:nvSpPr>
          <p:cNvPr id="12" name="Rounded Rectangle 11"/>
          <p:cNvSpPr/>
          <p:nvPr/>
        </p:nvSpPr>
        <p:spPr>
          <a:xfrm>
            <a:off x="3314700" y="1189853"/>
            <a:ext cx="5715000" cy="4474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spc="-50">
                <a:solidFill>
                  <a:schemeClr val="bg1"/>
                </a:solidFill>
                <a:latin typeface="Times New Roman" panose="02020603050405020304" pitchFamily="18" charset="0"/>
                <a:cs typeface="Times New Roman" panose="02020603050405020304" pitchFamily="18" charset="0"/>
              </a:rPr>
              <a:t>1. </a:t>
            </a:r>
            <a:r>
              <a:rPr lang="en-US" sz="2300" b="1" i="1" spc="-50">
                <a:latin typeface="Times New Roman" panose="02020603050405020304" pitchFamily="18" charset="0"/>
                <a:cs typeface="Times New Roman" panose="02020603050405020304" pitchFamily="18" charset="0"/>
              </a:rPr>
              <a:t>Dân chủ và sự ra đời, phát triển của dân chủ</a:t>
            </a:r>
            <a:endParaRPr lang="en-US" sz="2300" spc="-50">
              <a:latin typeface="Times New Roman" panose="02020603050405020304" pitchFamily="18" charset="0"/>
              <a:cs typeface="Times New Roman" panose="02020603050405020304" pitchFamily="18" charset="0"/>
            </a:endParaRPr>
          </a:p>
        </p:txBody>
      </p:sp>
      <p:sp>
        <p:nvSpPr>
          <p:cNvPr id="13" name="Rounded Rectangle 12"/>
          <p:cNvSpPr/>
          <p:nvPr/>
        </p:nvSpPr>
        <p:spPr>
          <a:xfrm>
            <a:off x="3358009" y="1686683"/>
            <a:ext cx="5715000" cy="36632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Dân chủ xã hội chủ nghĩa </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flipV="1">
            <a:off x="2895600" y="1413561"/>
            <a:ext cx="419100" cy="3889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6" idx="3"/>
            <a:endCxn id="13" idx="1"/>
          </p:cNvCxnSpPr>
          <p:nvPr/>
        </p:nvCxnSpPr>
        <p:spPr>
          <a:xfrm>
            <a:off x="2895600" y="1802471"/>
            <a:ext cx="462409" cy="6737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8" idx="3"/>
            <a:endCxn id="9" idx="1"/>
          </p:cNvCxnSpPr>
          <p:nvPr/>
        </p:nvCxnSpPr>
        <p:spPr>
          <a:xfrm flipV="1">
            <a:off x="2895600" y="2421673"/>
            <a:ext cx="443359" cy="4420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a:endCxn id="10" idx="1"/>
          </p:cNvCxnSpPr>
          <p:nvPr/>
        </p:nvCxnSpPr>
        <p:spPr>
          <a:xfrm>
            <a:off x="2895600" y="2863692"/>
            <a:ext cx="419100" cy="2790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138559" y="4289737"/>
            <a:ext cx="2743200" cy="213070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DÂN CHỦ XÃ HỘI CHỦ NGHĨA VÀ NHÀ NƯỚC PHÁP QUYỀN XÃ HỘI CHỦ NGHĨA Ở VIỆT NAM </a:t>
            </a:r>
          </a:p>
        </p:txBody>
      </p:sp>
      <p:sp>
        <p:nvSpPr>
          <p:cNvPr id="21" name="Rounded Rectangle 20"/>
          <p:cNvSpPr/>
          <p:nvPr/>
        </p:nvSpPr>
        <p:spPr>
          <a:xfrm>
            <a:off x="3358009" y="3520698"/>
            <a:ext cx="5715000" cy="3733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Dân chủ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3338959" y="3932676"/>
            <a:ext cx="5715000" cy="65466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Nhà nước pháp quyền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351659" y="4634889"/>
            <a:ext cx="5715000" cy="101267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3. </a:t>
            </a:r>
            <a:r>
              <a:rPr lang="en-US" sz="2300" b="1" i="1">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20" idx="3"/>
            <a:endCxn id="21" idx="1"/>
          </p:cNvCxnSpPr>
          <p:nvPr/>
        </p:nvCxnSpPr>
        <p:spPr>
          <a:xfrm flipV="1">
            <a:off x="2881759" y="3707373"/>
            <a:ext cx="476250" cy="16477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20" idx="3"/>
            <a:endCxn id="22" idx="1"/>
          </p:cNvCxnSpPr>
          <p:nvPr/>
        </p:nvCxnSpPr>
        <p:spPr>
          <a:xfrm flipV="1">
            <a:off x="2881759" y="4260009"/>
            <a:ext cx="457200" cy="10950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0" idx="3"/>
            <a:endCxn id="23" idx="1"/>
          </p:cNvCxnSpPr>
          <p:nvPr/>
        </p:nvCxnSpPr>
        <p:spPr>
          <a:xfrm flipV="1">
            <a:off x="2881759" y="5141225"/>
            <a:ext cx="469900" cy="2138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0" name="Rounded Rectangle 29"/>
          <p:cNvSpPr/>
          <p:nvPr/>
        </p:nvSpPr>
        <p:spPr>
          <a:xfrm>
            <a:off x="3347883" y="5699511"/>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en-US" sz="2300" b="1" i="1" kern="0">
                <a:solidFill>
                  <a:schemeClr val="bg1"/>
                </a:solidFill>
                <a:latin typeface="Times New Roman" panose="02020603050405020304" pitchFamily="18" charset="0"/>
                <a:cs typeface="Times New Roman" panose="02020603050405020304" pitchFamily="18" charset="0"/>
              </a:rPr>
              <a:t>4</a:t>
            </a:r>
            <a:r>
              <a:rPr lang="vi-VN" sz="2300" b="1" i="1" kern="0">
                <a:solidFill>
                  <a:schemeClr val="bg1"/>
                </a:solidFill>
                <a:latin typeface="Times New Roman" panose="02020603050405020304" pitchFamily="18" charset="0"/>
                <a:cs typeface="Times New Roman" panose="02020603050405020304" pitchFamily="18" charset="0"/>
              </a:rPr>
              <a:t>. </a:t>
            </a:r>
            <a:r>
              <a:rPr lang="vi-VN" sz="2300" b="1" i="1">
                <a:latin typeface="Times New Roman" panose="02020603050405020304" pitchFamily="18" charset="0"/>
                <a:cs typeface="Times New Roman" panose="02020603050405020304" pitchFamily="18" charset="0"/>
              </a:rPr>
              <a:t>Phòng, chống tham nhũng góp phần bảo vệ chế độ, xây dựng Nhà nước pháp quyền</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3355261" y="6324915"/>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5. Trách nhiệm của công dân trong phòng, chống tham nhũng</a:t>
            </a:r>
          </a:p>
        </p:txBody>
      </p:sp>
      <p:cxnSp>
        <p:nvCxnSpPr>
          <p:cNvPr id="33" name="Straight Arrow Connector 32"/>
          <p:cNvCxnSpPr>
            <a:stCxn id="20" idx="3"/>
            <a:endCxn id="30" idx="1"/>
          </p:cNvCxnSpPr>
          <p:nvPr/>
        </p:nvCxnSpPr>
        <p:spPr>
          <a:xfrm>
            <a:off x="2881759" y="5355091"/>
            <a:ext cx="466124" cy="6385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20" idx="3"/>
            <a:endCxn id="31" idx="1"/>
          </p:cNvCxnSpPr>
          <p:nvPr/>
        </p:nvCxnSpPr>
        <p:spPr>
          <a:xfrm>
            <a:off x="2881759" y="5355091"/>
            <a:ext cx="473502" cy="126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70383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arn(inVertical)">
                                      <p:cBhvr>
                                        <p:cTn id="59" dur="500"/>
                                        <p:tgtEl>
                                          <p:spTgt spid="24"/>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inVertic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barn(inVertical)">
                                      <p:cBhvr>
                                        <p:cTn id="78" dur="500"/>
                                        <p:tgtEl>
                                          <p:spTgt spid="2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arn(inVertical)">
                                      <p:cBhvr>
                                        <p:cTn id="81" dur="500"/>
                                        <p:tgtEl>
                                          <p:spTgt spid="30"/>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barn(inVertical)">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barn(inVertical)">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9" grpId="0" animBg="1"/>
      <p:bldP spid="10" grpId="0" animBg="1"/>
      <p:bldP spid="12" grpId="0" animBg="1"/>
      <p:bldP spid="13" grpId="0" animBg="1"/>
      <p:bldP spid="20" grpId="0" animBg="1"/>
      <p:bldP spid="21" grpId="0" animBg="1"/>
      <p:bldP spid="22" grpId="0" animBg="1"/>
      <p:bldP spid="23"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67" y="12526"/>
            <a:ext cx="7020233" cy="1097355"/>
          </a:xfrm>
          <a:solidFill>
            <a:schemeClr val="accent1">
              <a:lumMod val="75000"/>
            </a:schemeClr>
          </a:solidFill>
        </p:spPr>
        <p:txBody>
          <a:bodyPr>
            <a:noAutofit/>
          </a:bodyPr>
          <a:lstStyle/>
          <a:p>
            <a:pPr>
              <a:spcBef>
                <a:spcPts val="0"/>
              </a:spcBef>
              <a:defRPr/>
            </a:pPr>
            <a:br>
              <a:rPr lang="en-US" sz="2400" b="1">
                <a:solidFill>
                  <a:schemeClr val="bg1"/>
                </a:solidFill>
                <a:cs typeface="Times New Roman" pitchFamily="18" charset="0"/>
              </a:rPr>
            </a:br>
            <a:br>
              <a:rPr lang="en-US" sz="2400" b="1">
                <a:solidFill>
                  <a:schemeClr val="bg1"/>
                </a:solidFill>
                <a:cs typeface="Times New Roman" pitchFamily="18" charset="0"/>
              </a:rPr>
            </a:b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DÂN CHỦ XÃ HỘI CHỦ NGHĨA VÀ </a:t>
            </a:r>
            <a:br>
              <a:rPr lang="en-US" sz="2400" b="1">
                <a:solidFill>
                  <a:schemeClr val="bg1"/>
                </a:solidFill>
                <a:cs typeface="Times New Roman" panose="02020603050405020304" pitchFamily="18" charset="0"/>
              </a:rPr>
            </a:br>
            <a:r>
              <a:rPr lang="vi-VN" sz="2400" b="1">
                <a:solidFill>
                  <a:schemeClr val="bg1"/>
                </a:solidFill>
                <a:cs typeface="Times New Roman" panose="02020603050405020304" pitchFamily="18" charset="0"/>
              </a:rPr>
              <a:t>NHÀ NƯỚC PHÁP QUYỀN XÃ HỘI CHỦ NGHĨA Ở VIỆT NAM </a:t>
            </a:r>
            <a:br>
              <a:rPr lang="vi-VN" sz="2400" b="1">
                <a:solidFill>
                  <a:schemeClr val="bg1"/>
                </a:solidFill>
                <a:cs typeface="Times New Roman" panose="02020603050405020304" pitchFamily="18" charset="0"/>
              </a:rPr>
            </a:b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
        <p:nvSpPr>
          <p:cNvPr id="7" name="Rounded Rectangle 6"/>
          <p:cNvSpPr/>
          <p:nvPr/>
        </p:nvSpPr>
        <p:spPr>
          <a:xfrm>
            <a:off x="207854" y="2527709"/>
            <a:ext cx="2539426" cy="192143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defRPr/>
            </a:pPr>
            <a:r>
              <a:rPr lang="vi-VN" sz="2800" b="1" i="1" kern="0">
                <a:solidFill>
                  <a:schemeClr val="bg1"/>
                </a:solidFill>
                <a:latin typeface="Times New Roman" panose="02020603050405020304" pitchFamily="18" charset="0"/>
                <a:cs typeface="Times New Roman" panose="02020603050405020304" pitchFamily="18" charset="0"/>
              </a:rPr>
              <a:t>1. </a:t>
            </a:r>
            <a:r>
              <a:rPr lang="en-US" sz="2800" b="1" i="1">
                <a:latin typeface="Times New Roman" panose="02020603050405020304" pitchFamily="18" charset="0"/>
                <a:cs typeface="Times New Roman" panose="02020603050405020304" pitchFamily="18" charset="0"/>
              </a:rPr>
              <a:t>Dân chủ xã hội chủ nghĩa ở Việt Nam</a:t>
            </a: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278636" y="2032179"/>
            <a:ext cx="5632053" cy="1279643"/>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r>
                <a:rPr lang="en-GB" altLang="en-US" sz="2600" b="1" i="1" kern="1200">
                  <a:solidFill>
                    <a:srgbClr val="002060"/>
                  </a:solidFill>
                  <a:latin typeface="Times New Roman" panose="02020603050405020304" pitchFamily="18" charset="0"/>
                  <a:cs typeface="Times New Roman" panose="02020603050405020304" pitchFamily="18" charset="0"/>
                </a:rPr>
                <a:t>1.1. </a:t>
              </a:r>
              <a:r>
                <a:rPr lang="en-US" sz="2600" b="1" i="1">
                  <a:solidFill>
                    <a:srgbClr val="002060"/>
                  </a:solidFill>
                  <a:latin typeface="Times New Roman" panose="02020603050405020304" pitchFamily="18" charset="0"/>
                  <a:cs typeface="Times New Roman" panose="02020603050405020304" pitchFamily="18" charset="0"/>
                </a:rPr>
                <a:t>Sự ra đời, phát triển của nền dân chủ xã hội chủ nghĩa ở Việt Nam</a:t>
              </a:r>
              <a:endParaRPr lang="en-US" sz="2600" b="1" kern="1200">
                <a:solidFill>
                  <a:srgbClr val="00206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3282903" y="3529560"/>
            <a:ext cx="5669369" cy="138165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600" b="1" i="1" kern="1200">
                  <a:solidFill>
                    <a:srgbClr val="002060"/>
                  </a:solidFill>
                  <a:latin typeface="Times New Roman" panose="02020603050405020304" pitchFamily="18" charset="0"/>
                  <a:cs typeface="Times New Roman" panose="02020603050405020304" pitchFamily="18" charset="0"/>
                </a:rPr>
                <a:t>1.2. </a:t>
              </a:r>
              <a:r>
                <a:rPr lang="en-US" sz="2600" b="1" i="1">
                  <a:solidFill>
                    <a:srgbClr val="002060"/>
                  </a:solidFill>
                  <a:latin typeface="Times New Roman" panose="02020603050405020304" pitchFamily="18" charset="0"/>
                  <a:cs typeface="Times New Roman" panose="02020603050405020304" pitchFamily="18" charset="0"/>
                </a:rPr>
                <a:t>. Bản chất của nền dân chủ xã hội chủ nghĩa ở Việt Nam</a:t>
              </a:r>
              <a:endParaRPr lang="en-US" sz="2600" b="1">
                <a:solidFill>
                  <a:srgbClr val="002060"/>
                </a:solidFill>
                <a:latin typeface="Times New Roman" panose="02020603050405020304" pitchFamily="18" charset="0"/>
                <a:cs typeface="Times New Roman" panose="02020603050405020304" pitchFamily="18" charset="0"/>
              </a:endParaRPr>
            </a:p>
          </p:txBody>
        </p:sp>
      </p:grpSp>
      <p:cxnSp>
        <p:nvCxnSpPr>
          <p:cNvPr id="4" name="Straight Arrow Connector 3"/>
          <p:cNvCxnSpPr>
            <a:stCxn id="7" idx="3"/>
            <a:endCxn id="13" idx="1"/>
          </p:cNvCxnSpPr>
          <p:nvPr/>
        </p:nvCxnSpPr>
        <p:spPr>
          <a:xfrm flipV="1">
            <a:off x="2747280" y="2672001"/>
            <a:ext cx="531356" cy="816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3"/>
            <a:endCxn id="16" idx="1"/>
          </p:cNvCxnSpPr>
          <p:nvPr/>
        </p:nvCxnSpPr>
        <p:spPr>
          <a:xfrm>
            <a:off x="2747280" y="3488427"/>
            <a:ext cx="535623" cy="7319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10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arn(inVertic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barn(inVertical)">
                                      <p:cBhvr>
                                        <p:cTn id="27" dur="500"/>
                                        <p:tgtEl>
                                          <p:spTgt spid="33"/>
                                        </p:tgtEl>
                                      </p:cBhvr>
                                    </p:animEffect>
                                  </p:childTnLst>
                                </p:cTn>
                              </p:par>
                              <p:par>
                                <p:cTn id="28" presetID="16" presetClass="entr" presetSubtype="21"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barn(inVertical)">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81966" y="0"/>
            <a:ext cx="6854672" cy="74856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Dân chủ xã hội chủ nghĩa ở Việt Nam</a:t>
            </a:r>
            <a:endParaRPr lang="vi-VN" sz="28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26257" y="939028"/>
            <a:ext cx="8241901" cy="826903"/>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400" b="1" i="1" kern="1200">
                  <a:solidFill>
                    <a:srgbClr val="002060"/>
                  </a:solidFill>
                  <a:latin typeface="Times New Roman" panose="02020603050405020304" pitchFamily="18" charset="0"/>
                  <a:cs typeface="Times New Roman" panose="02020603050405020304" pitchFamily="18" charset="0"/>
                </a:rPr>
                <a:t>1.1. </a:t>
              </a:r>
              <a:r>
                <a:rPr lang="en-US" sz="2400" b="1" i="1">
                  <a:solidFill>
                    <a:srgbClr val="002060"/>
                  </a:solidFill>
                  <a:latin typeface="Times New Roman" panose="02020603050405020304" pitchFamily="18" charset="0"/>
                  <a:cs typeface="Times New Roman" panose="02020603050405020304" pitchFamily="18" charset="0"/>
                </a:rPr>
                <a:t>Sự ra đời, phát triển của nền dân chủ xã hội chủ nghĩa ở Việt Nam</a:t>
              </a:r>
              <a:endParaRPr lang="en-US" sz="2400" b="1" kern="1200">
                <a:solidFill>
                  <a:srgbClr val="002060"/>
                </a:solidFill>
                <a:latin typeface="Times New Roman" panose="02020603050405020304" pitchFamily="18" charset="0"/>
                <a:cs typeface="Times New Roman" panose="02020603050405020304" pitchFamily="18" charset="0"/>
              </a:endParaRPr>
            </a:p>
          </p:txBody>
        </p:sp>
      </p:grpSp>
      <p:sp>
        <p:nvSpPr>
          <p:cNvPr id="15" name="Text Box 36"/>
          <p:cNvSpPr txBox="1">
            <a:spLocks noChangeArrowheads="1"/>
          </p:cNvSpPr>
          <p:nvPr/>
        </p:nvSpPr>
        <p:spPr bwMode="auto">
          <a:xfrm>
            <a:off x="409245" y="1901357"/>
            <a:ext cx="20066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sz="2400">
                <a:solidFill>
                  <a:schemeClr val="accent6">
                    <a:lumMod val="75000"/>
                  </a:schemeClr>
                </a:solidFill>
                <a:latin typeface="Times New Roman" panose="02020603050405020304" pitchFamily="18" charset="0"/>
                <a:cs typeface="Times New Roman" panose="02020603050405020304" pitchFamily="18" charset="0"/>
              </a:rPr>
              <a:t>Cách mạng tháng 8/1945</a:t>
            </a:r>
            <a:endParaRPr lang="en-US" altLang="en-US" sz="240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6" name="Text Box 42"/>
          <p:cNvSpPr txBox="1">
            <a:spLocks noChangeArrowheads="1"/>
          </p:cNvSpPr>
          <p:nvPr/>
        </p:nvSpPr>
        <p:spPr bwMode="auto">
          <a:xfrm>
            <a:off x="311789" y="3693373"/>
            <a:ext cx="18701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solidFill>
                  <a:schemeClr val="accent6">
                    <a:lumMod val="75000"/>
                  </a:schemeClr>
                </a:solidFill>
                <a:latin typeface="Times New Roman" panose="02020603050405020304" pitchFamily="18" charset="0"/>
                <a:cs typeface="Times New Roman" panose="02020603050405020304" pitchFamily="18" charset="0"/>
              </a:rPr>
              <a:t>Dân chủ nhân dân</a:t>
            </a:r>
          </a:p>
        </p:txBody>
      </p:sp>
      <p:cxnSp>
        <p:nvCxnSpPr>
          <p:cNvPr id="17" name="Straight Arrow Connector 16"/>
          <p:cNvCxnSpPr/>
          <p:nvPr/>
        </p:nvCxnSpPr>
        <p:spPr>
          <a:xfrm>
            <a:off x="1344334" y="2784004"/>
            <a:ext cx="0" cy="7222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 Box 36"/>
          <p:cNvSpPr txBox="1">
            <a:spLocks noChangeArrowheads="1"/>
          </p:cNvSpPr>
          <p:nvPr/>
        </p:nvSpPr>
        <p:spPr bwMode="auto">
          <a:xfrm>
            <a:off x="2181966" y="2080983"/>
            <a:ext cx="2006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sz="2400">
                <a:solidFill>
                  <a:srgbClr val="FF0000"/>
                </a:solidFill>
                <a:latin typeface="Times New Roman" panose="02020603050405020304" pitchFamily="18" charset="0"/>
                <a:cs typeface="Times New Roman" panose="02020603050405020304" pitchFamily="18" charset="0"/>
              </a:rPr>
              <a:t>Năm 1976</a:t>
            </a:r>
            <a:endParaRPr lang="en-US" altLang="en-US" sz="2400">
              <a:solidFill>
                <a:srgbClr val="FF0000"/>
              </a:solidFill>
              <a:latin typeface="Times New Roman" panose="02020603050405020304" pitchFamily="18" charset="0"/>
              <a:cs typeface="Times New Roman" panose="02020603050405020304" pitchFamily="18" charset="0"/>
            </a:endParaRPr>
          </a:p>
        </p:txBody>
      </p:sp>
      <p:sp>
        <p:nvSpPr>
          <p:cNvPr id="19" name="Text Box 42"/>
          <p:cNvSpPr txBox="1">
            <a:spLocks noChangeArrowheads="1"/>
          </p:cNvSpPr>
          <p:nvPr/>
        </p:nvSpPr>
        <p:spPr bwMode="auto">
          <a:xfrm>
            <a:off x="2224517" y="3675000"/>
            <a:ext cx="18701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solidFill>
                  <a:srgbClr val="FF0000"/>
                </a:solidFill>
                <a:latin typeface="Times New Roman" panose="02020603050405020304" pitchFamily="18" charset="0"/>
                <a:cs typeface="Times New Roman" panose="02020603050405020304" pitchFamily="18" charset="0"/>
              </a:rPr>
              <a:t>Làm chủ tập thể XHCN </a:t>
            </a:r>
          </a:p>
        </p:txBody>
      </p:sp>
      <p:cxnSp>
        <p:nvCxnSpPr>
          <p:cNvPr id="20" name="Straight Arrow Connector 19"/>
          <p:cNvCxnSpPr/>
          <p:nvPr/>
        </p:nvCxnSpPr>
        <p:spPr>
          <a:xfrm>
            <a:off x="3328783" y="2813500"/>
            <a:ext cx="0" cy="7222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 Box 36"/>
          <p:cNvSpPr txBox="1">
            <a:spLocks noChangeArrowheads="1"/>
          </p:cNvSpPr>
          <p:nvPr/>
        </p:nvSpPr>
        <p:spPr bwMode="auto">
          <a:xfrm>
            <a:off x="3864519" y="1828730"/>
            <a:ext cx="27358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solidFill>
                  <a:schemeClr val="accent1">
                    <a:lumMod val="75000"/>
                  </a:schemeClr>
                </a:solidFill>
                <a:latin typeface="Times New Roman" panose="02020603050405020304" pitchFamily="18" charset="0"/>
                <a:cs typeface="Times New Roman" panose="02020603050405020304" pitchFamily="18" charset="0"/>
              </a:rPr>
              <a:t>Đại hội VI của Đảng (1986)</a:t>
            </a:r>
          </a:p>
        </p:txBody>
      </p:sp>
      <p:sp>
        <p:nvSpPr>
          <p:cNvPr id="22" name="Text Box 36"/>
          <p:cNvSpPr txBox="1">
            <a:spLocks noChangeArrowheads="1"/>
          </p:cNvSpPr>
          <p:nvPr/>
        </p:nvSpPr>
        <p:spPr bwMode="auto">
          <a:xfrm>
            <a:off x="3864518" y="3898461"/>
            <a:ext cx="273582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sz="2400">
                <a:solidFill>
                  <a:srgbClr val="002060"/>
                </a:solidFill>
                <a:latin typeface="Times New Roman" panose="02020603050405020304" pitchFamily="18" charset="0"/>
                <a:cs typeface="Times New Roman" panose="02020603050405020304" pitchFamily="18" charset="0"/>
              </a:rPr>
              <a:t>Lấy dân làm gốc; </a:t>
            </a:r>
          </a:p>
          <a:p>
            <a:pPr algn="ctr" eaLnBrk="1" hangingPunct="1"/>
            <a:r>
              <a:rPr lang="en-US" altLang="en-US" sz="2400">
                <a:solidFill>
                  <a:srgbClr val="002060"/>
                </a:solidFill>
                <a:latin typeface="Times New Roman" panose="02020603050405020304" pitchFamily="18" charset="0"/>
                <a:cs typeface="Times New Roman" panose="02020603050405020304" pitchFamily="18" charset="0"/>
              </a:rPr>
              <a:t>Cách mạng là sự nghiệp của quần chúng….</a:t>
            </a:r>
          </a:p>
        </p:txBody>
      </p:sp>
      <p:cxnSp>
        <p:nvCxnSpPr>
          <p:cNvPr id="23" name="Straight Arrow Connector 22"/>
          <p:cNvCxnSpPr/>
          <p:nvPr/>
        </p:nvCxnSpPr>
        <p:spPr>
          <a:xfrm>
            <a:off x="589935" y="3201430"/>
            <a:ext cx="8037871" cy="0"/>
          </a:xfrm>
          <a:prstGeom prst="straightConnector1">
            <a:avLst/>
          </a:prstGeom>
          <a:ln w="412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090182" y="2819155"/>
            <a:ext cx="0" cy="7222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 Box 36"/>
          <p:cNvSpPr txBox="1">
            <a:spLocks noChangeArrowheads="1"/>
          </p:cNvSpPr>
          <p:nvPr/>
        </p:nvSpPr>
        <p:spPr bwMode="auto">
          <a:xfrm>
            <a:off x="6300809" y="1864666"/>
            <a:ext cx="273582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sz="2400">
                <a:solidFill>
                  <a:srgbClr val="FF0000"/>
                </a:solidFill>
                <a:latin typeface="Times New Roman" panose="02020603050405020304" pitchFamily="18" charset="0"/>
                <a:cs typeface="Times New Roman" panose="02020603050405020304" pitchFamily="18" charset="0"/>
              </a:rPr>
              <a:t>Qua các đại hội không ngừng đổi mới hoàn thiện</a:t>
            </a:r>
            <a:endParaRPr lang="en-US" altLang="en-US" sz="2400">
              <a:solidFill>
                <a:srgbClr val="FF0000"/>
              </a:solidFill>
              <a:latin typeface="Times New Roman" panose="02020603050405020304" pitchFamily="18" charset="0"/>
              <a:cs typeface="Times New Roman" panose="02020603050405020304" pitchFamily="18" charset="0"/>
            </a:endParaRPr>
          </a:p>
        </p:txBody>
      </p:sp>
      <p:cxnSp>
        <p:nvCxnSpPr>
          <p:cNvPr id="28" name="Straight Arrow Connector 27"/>
          <p:cNvCxnSpPr/>
          <p:nvPr/>
        </p:nvCxnSpPr>
        <p:spPr>
          <a:xfrm>
            <a:off x="7638265" y="2971104"/>
            <a:ext cx="0" cy="7222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Text Box 36"/>
          <p:cNvSpPr txBox="1">
            <a:spLocks noChangeArrowheads="1"/>
          </p:cNvSpPr>
          <p:nvPr/>
        </p:nvSpPr>
        <p:spPr bwMode="auto">
          <a:xfrm>
            <a:off x="6408171" y="3924205"/>
            <a:ext cx="273582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sz="2400">
                <a:solidFill>
                  <a:srgbClr val="FF0000"/>
                </a:solidFill>
                <a:latin typeface="Times New Roman" panose="02020603050405020304" pitchFamily="18" charset="0"/>
                <a:cs typeface="Times New Roman" panose="02020603050405020304" pitchFamily="18" charset="0"/>
              </a:rPr>
              <a:t>Do nhân dân làm chủ       dân giàu, nước mạnh, dân chủ, công bằng, văn minh  </a:t>
            </a:r>
            <a:endParaRPr lang="en-US" altLang="en-US" sz="2400">
              <a:solidFill>
                <a:srgbClr val="FF0000"/>
              </a:solidFill>
              <a:latin typeface="Times New Roman" panose="02020603050405020304" pitchFamily="18" charset="0"/>
              <a:cs typeface="Times New Roman" panose="02020603050405020304" pitchFamily="18" charset="0"/>
            </a:endParaRPr>
          </a:p>
        </p:txBody>
      </p:sp>
      <p:sp>
        <p:nvSpPr>
          <p:cNvPr id="5" name="Right Arrow 4"/>
          <p:cNvSpPr/>
          <p:nvPr/>
        </p:nvSpPr>
        <p:spPr>
          <a:xfrm>
            <a:off x="7346801" y="4430761"/>
            <a:ext cx="291556" cy="2282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42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circle(in)">
                                      <p:cBhvr>
                                        <p:cTn id="24" dur="20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circle(in)">
                                      <p:cBhvr>
                                        <p:cTn id="29" dur="2000"/>
                                        <p:tgtEl>
                                          <p:spTgt spid="17"/>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circle(in)">
                                      <p:cBhvr>
                                        <p:cTn id="32" dur="2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ircle(in)">
                                      <p:cBhvr>
                                        <p:cTn id="37" dur="20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circle(in)">
                                      <p:cBhvr>
                                        <p:cTn id="42" dur="2000"/>
                                        <p:tgtEl>
                                          <p:spTgt spid="20"/>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circle(in)">
                                      <p:cBhvr>
                                        <p:cTn id="45" dur="20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circle(in)">
                                      <p:cBhvr>
                                        <p:cTn id="50" dur="2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circle(in)">
                                      <p:cBhvr>
                                        <p:cTn id="55" dur="2000"/>
                                        <p:tgtEl>
                                          <p:spTgt spid="26"/>
                                        </p:tgtEl>
                                      </p:cBhvr>
                                    </p:animEffect>
                                  </p:childTnLst>
                                </p:cTn>
                              </p:par>
                              <p:par>
                                <p:cTn id="56" presetID="6" presetClass="entr" presetSubtype="16"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circle(in)">
                                      <p:cBhvr>
                                        <p:cTn id="58" dur="20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circle(in)">
                                      <p:cBhvr>
                                        <p:cTn id="63" dur="20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6" presetClass="entr" presetSubtype="16" fill="hold" nodeType="clickEffect">
                                  <p:stCondLst>
                                    <p:cond delay="0"/>
                                  </p:stCondLst>
                                  <p:childTnLst>
                                    <p:set>
                                      <p:cBhvr>
                                        <p:cTn id="67" dur="1" fill="hold">
                                          <p:stCondLst>
                                            <p:cond delay="0"/>
                                          </p:stCondLst>
                                        </p:cTn>
                                        <p:tgtEl>
                                          <p:spTgt spid="28"/>
                                        </p:tgtEl>
                                        <p:attrNameLst>
                                          <p:attrName>style.visibility</p:attrName>
                                        </p:attrNameLst>
                                      </p:cBhvr>
                                      <p:to>
                                        <p:strVal val="visible"/>
                                      </p:to>
                                    </p:set>
                                    <p:animEffect transition="in" filter="circle(in)">
                                      <p:cBhvr>
                                        <p:cTn id="68" dur="2000"/>
                                        <p:tgtEl>
                                          <p:spTgt spid="28"/>
                                        </p:tgtEl>
                                      </p:cBhvr>
                                    </p:animEffect>
                                  </p:childTnLst>
                                </p:cTn>
                              </p:par>
                              <p:par>
                                <p:cTn id="69" presetID="6" presetClass="entr" presetSubtype="16" fill="hold" grpId="0" nodeType="with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circle(in)">
                                      <p:cBhvr>
                                        <p:cTn id="71" dur="2000"/>
                                        <p:tgtEl>
                                          <p:spTgt spid="5"/>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circle(in)">
                                      <p:cBhvr>
                                        <p:cTn id="74"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P spid="16" grpId="0"/>
      <p:bldP spid="18" grpId="0"/>
      <p:bldP spid="19" grpId="0"/>
      <p:bldP spid="21" grpId="0"/>
      <p:bldP spid="22" grpId="0"/>
      <p:bldP spid="27" grpId="0"/>
      <p:bldP spid="29"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97510" y="0"/>
            <a:ext cx="6839127" cy="68478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Dân chủ xã hội chủ nghĩa ở Việt Nam</a:t>
            </a:r>
            <a:endParaRPr lang="vi-VN" sz="28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0" y="821396"/>
            <a:ext cx="8241901" cy="826903"/>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400" b="1" i="1" kern="1200">
                  <a:solidFill>
                    <a:srgbClr val="002060"/>
                  </a:solidFill>
                  <a:latin typeface="Times New Roman" panose="02020603050405020304" pitchFamily="18" charset="0"/>
                  <a:cs typeface="Times New Roman" panose="02020603050405020304" pitchFamily="18" charset="0"/>
                </a:rPr>
                <a:t>1.1. </a:t>
              </a:r>
              <a:r>
                <a:rPr lang="en-US" sz="2400" b="1" i="1">
                  <a:solidFill>
                    <a:srgbClr val="002060"/>
                  </a:solidFill>
                  <a:latin typeface="Times New Roman" panose="02020603050405020304" pitchFamily="18" charset="0"/>
                  <a:cs typeface="Times New Roman" panose="02020603050405020304" pitchFamily="18" charset="0"/>
                </a:rPr>
                <a:t>Sự ra đời, phát triển của nền dân chủ xã hội chủ nghĩa ở Việt Nam</a:t>
              </a:r>
              <a:endParaRPr lang="en-US" sz="2400" b="1" kern="1200">
                <a:solidFill>
                  <a:srgbClr val="002060"/>
                </a:solidFill>
                <a:latin typeface="Times New Roman" panose="02020603050405020304" pitchFamily="18" charset="0"/>
                <a:cs typeface="Times New Roman" panose="02020603050405020304" pitchFamily="18" charset="0"/>
              </a:endParaRPr>
            </a:p>
          </p:txBody>
        </p:sp>
      </p:grpSp>
      <p:sp>
        <p:nvSpPr>
          <p:cNvPr id="24" name="Rounded Rectangle 23"/>
          <p:cNvSpPr/>
          <p:nvPr/>
        </p:nvSpPr>
        <p:spPr>
          <a:xfrm>
            <a:off x="54903" y="2395108"/>
            <a:ext cx="1480738" cy="314358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200" b="1">
                <a:solidFill>
                  <a:srgbClr val="FF0000"/>
                </a:solidFill>
                <a:latin typeface="Times New Roman" panose="02020603050405020304" pitchFamily="18" charset="0"/>
                <a:cs typeface="Times New Roman" panose="02020603050405020304" pitchFamily="18" charset="0"/>
              </a:rPr>
              <a:t>Đảng ta khẳng định</a:t>
            </a:r>
            <a:endParaRPr lang="vi-VN" sz="3200" b="1">
              <a:solidFill>
                <a:srgbClr val="FF0000"/>
              </a:solidFill>
              <a:latin typeface="Times New Roman" panose="02020603050405020304" pitchFamily="18" charset="0"/>
              <a:cs typeface="Times New Roman" panose="02020603050405020304" pitchFamily="18" charset="0"/>
            </a:endParaRPr>
          </a:p>
        </p:txBody>
      </p:sp>
      <p:sp>
        <p:nvSpPr>
          <p:cNvPr id="30" name="Rounded Rectangle 29"/>
          <p:cNvSpPr/>
          <p:nvPr/>
        </p:nvSpPr>
        <p:spPr>
          <a:xfrm>
            <a:off x="2197508" y="2303364"/>
            <a:ext cx="6735399" cy="976444"/>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600" b="1" i="1">
                <a:solidFill>
                  <a:srgbClr val="002060"/>
                </a:solidFill>
                <a:latin typeface="Times New Roman" panose="02020603050405020304" pitchFamily="18" charset="0"/>
                <a:cs typeface="Times New Roman" panose="02020603050405020304" pitchFamily="18" charset="0"/>
              </a:rPr>
              <a:t>Một trong những đặc trưng của chủ nghĩa xã hội Việt Nam là </a:t>
            </a:r>
            <a:r>
              <a:rPr lang="en-US" sz="2600" b="1" i="1">
                <a:solidFill>
                  <a:srgbClr val="FF0000"/>
                </a:solidFill>
                <a:latin typeface="Times New Roman" panose="02020603050405020304" pitchFamily="18" charset="0"/>
                <a:cs typeface="Times New Roman" panose="02020603050405020304" pitchFamily="18" charset="0"/>
              </a:rPr>
              <a:t>do nhân dân làm chủ</a:t>
            </a:r>
            <a:r>
              <a:rPr lang="en-US" sz="2600" b="1" i="1">
                <a:solidFill>
                  <a:srgbClr val="002060"/>
                </a:solidFill>
                <a:latin typeface="Times New Roman" panose="02020603050405020304" pitchFamily="18" charset="0"/>
                <a:cs typeface="Times New Roman" panose="02020603050405020304" pitchFamily="18" charset="0"/>
              </a:rPr>
              <a:t>. </a:t>
            </a:r>
            <a:endParaRPr lang="vi-VN" sz="2600" b="1" i="1">
              <a:solidFill>
                <a:srgbClr val="002060"/>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2197510" y="4682661"/>
            <a:ext cx="6735397" cy="1364177"/>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600" b="1" i="1">
                <a:solidFill>
                  <a:srgbClr val="002060"/>
                </a:solidFill>
                <a:latin typeface="Times New Roman" panose="02020603050405020304" pitchFamily="18" charset="0"/>
                <a:cs typeface="Times New Roman" panose="02020603050405020304" pitchFamily="18" charset="0"/>
              </a:rPr>
              <a:t>Dân chủ đã được đưa vào mục tiêu tổng quát của cách mạng Việt Nam: Dân giàu, nước mạnh, </a:t>
            </a:r>
            <a:r>
              <a:rPr lang="en-US" sz="2600" b="1" i="1">
                <a:solidFill>
                  <a:srgbClr val="FF0000"/>
                </a:solidFill>
                <a:latin typeface="Times New Roman" panose="02020603050405020304" pitchFamily="18" charset="0"/>
                <a:cs typeface="Times New Roman" panose="02020603050405020304" pitchFamily="18" charset="0"/>
              </a:rPr>
              <a:t>dân chủ</a:t>
            </a:r>
            <a:r>
              <a:rPr lang="en-US" sz="2600" b="1" i="1">
                <a:solidFill>
                  <a:srgbClr val="002060"/>
                </a:solidFill>
                <a:latin typeface="Times New Roman" panose="02020603050405020304" pitchFamily="18" charset="0"/>
                <a:cs typeface="Times New Roman" panose="02020603050405020304" pitchFamily="18" charset="0"/>
              </a:rPr>
              <a:t>, công bằng, văn minh. </a:t>
            </a:r>
            <a:endParaRPr lang="vi-VN" sz="2600" b="1" i="1">
              <a:solidFill>
                <a:srgbClr val="002060"/>
              </a:solidFill>
              <a:latin typeface="Times New Roman" panose="02020603050405020304" pitchFamily="18" charset="0"/>
              <a:cs typeface="Times New Roman" panose="02020603050405020304" pitchFamily="18" charset="0"/>
            </a:endParaRPr>
          </a:p>
        </p:txBody>
      </p:sp>
      <p:cxnSp>
        <p:nvCxnSpPr>
          <p:cNvPr id="34" name="Straight Arrow Connector 33"/>
          <p:cNvCxnSpPr>
            <a:stCxn id="24" idx="3"/>
            <a:endCxn id="31" idx="1"/>
          </p:cNvCxnSpPr>
          <p:nvPr/>
        </p:nvCxnSpPr>
        <p:spPr>
          <a:xfrm>
            <a:off x="1535641" y="3966902"/>
            <a:ext cx="661869" cy="13978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24" idx="3"/>
            <a:endCxn id="30" idx="1"/>
          </p:cNvCxnSpPr>
          <p:nvPr/>
        </p:nvCxnSpPr>
        <p:spPr>
          <a:xfrm flipV="1">
            <a:off x="1535641" y="2791586"/>
            <a:ext cx="661867" cy="117531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12391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barn(inVertical)">
                                      <p:cBhvr>
                                        <p:cTn id="24" dur="500"/>
                                        <p:tgtEl>
                                          <p:spTgt spid="30"/>
                                        </p:tgtEl>
                                      </p:cBhvr>
                                    </p:animEffect>
                                  </p:childTnLst>
                                </p:cTn>
                              </p:par>
                              <p:par>
                                <p:cTn id="25" presetID="16" presetClass="entr" presetSubtype="21"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inVertic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barn(inVertical)">
                                      <p:cBhvr>
                                        <p:cTn id="32" dur="500"/>
                                        <p:tgtEl>
                                          <p:spTgt spid="31"/>
                                        </p:tgtEl>
                                      </p:cBhvr>
                                    </p:animEffect>
                                  </p:childTnLst>
                                </p:cTn>
                              </p:par>
                              <p:par>
                                <p:cTn id="33" presetID="16" presetClass="entr" presetSubtype="21"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barn(inVertical)">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30" grpId="0" animBg="1"/>
      <p:bldP spid="3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97510" y="0"/>
            <a:ext cx="6839127" cy="68478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Dân chủ xã hội chủ nghĩa ở Việt Nam</a:t>
            </a:r>
            <a:endParaRPr lang="vi-VN" sz="28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0" y="821396"/>
            <a:ext cx="8241901" cy="826903"/>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400" b="1" i="1" kern="1200">
                  <a:solidFill>
                    <a:srgbClr val="002060"/>
                  </a:solidFill>
                  <a:latin typeface="Times New Roman" panose="02020603050405020304" pitchFamily="18" charset="0"/>
                  <a:cs typeface="Times New Roman" panose="02020603050405020304" pitchFamily="18" charset="0"/>
                </a:rPr>
                <a:t>1.1. </a:t>
              </a:r>
              <a:r>
                <a:rPr lang="en-US" sz="2400" b="1" i="1">
                  <a:solidFill>
                    <a:srgbClr val="002060"/>
                  </a:solidFill>
                  <a:latin typeface="Times New Roman" panose="02020603050405020304" pitchFamily="18" charset="0"/>
                  <a:cs typeface="Times New Roman" panose="02020603050405020304" pitchFamily="18" charset="0"/>
                </a:rPr>
                <a:t>Sự ra đời, phát triển của nền dân chủ xã hội chủ nghĩa ở Việt Nam</a:t>
              </a:r>
              <a:endParaRPr lang="en-US" sz="2400" b="1" kern="1200">
                <a:solidFill>
                  <a:srgbClr val="002060"/>
                </a:solidFill>
                <a:latin typeface="Times New Roman" panose="02020603050405020304" pitchFamily="18" charset="0"/>
                <a:cs typeface="Times New Roman" panose="02020603050405020304" pitchFamily="18" charset="0"/>
              </a:endParaRPr>
            </a:p>
          </p:txBody>
        </p:sp>
      </p:grpSp>
      <p:sp>
        <p:nvSpPr>
          <p:cNvPr id="24" name="Rounded Rectangle 23"/>
          <p:cNvSpPr/>
          <p:nvPr/>
        </p:nvSpPr>
        <p:spPr>
          <a:xfrm>
            <a:off x="54903" y="2395108"/>
            <a:ext cx="1480738" cy="314358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200" b="1">
                <a:solidFill>
                  <a:srgbClr val="FF0000"/>
                </a:solidFill>
                <a:latin typeface="Times New Roman" panose="02020603050405020304" pitchFamily="18" charset="0"/>
                <a:cs typeface="Times New Roman" panose="02020603050405020304" pitchFamily="18" charset="0"/>
              </a:rPr>
              <a:t>Đảng ta khẳng định</a:t>
            </a:r>
            <a:endParaRPr lang="vi-VN" sz="3200" b="1">
              <a:solidFill>
                <a:srgbClr val="FF0000"/>
              </a:solidFill>
              <a:latin typeface="Times New Roman" panose="02020603050405020304" pitchFamily="18" charset="0"/>
              <a:cs typeface="Times New Roman" panose="02020603050405020304" pitchFamily="18" charset="0"/>
            </a:endParaRPr>
          </a:p>
        </p:txBody>
      </p:sp>
      <p:sp>
        <p:nvSpPr>
          <p:cNvPr id="33" name="Rounded Rectangle 32"/>
          <p:cNvSpPr/>
          <p:nvPr/>
        </p:nvSpPr>
        <p:spPr>
          <a:xfrm>
            <a:off x="2301240" y="2070643"/>
            <a:ext cx="6735397" cy="3828711"/>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600" b="1" i="1">
                <a:solidFill>
                  <a:srgbClr val="002060"/>
                </a:solidFill>
                <a:latin typeface="Times New Roman" panose="02020603050405020304" pitchFamily="18" charset="0"/>
                <a:cs typeface="Times New Roman" panose="02020603050405020304" pitchFamily="18" charset="0"/>
              </a:rPr>
              <a:t>“Dân chủ xã hội chủ nghĩa là bản chất của chế độ ta, vừa là mục tiêu, vừa là động lực của sự phát triển đất nước. Xây dựng và từng bước hoàn thiện nền dân chủ xã hội chủ nghĩa, bảo đảm dân chủ được thực hiện trong thực tế cuộc sống ở mỗi cấp, trên tất cả các lĩnh vực. Dân chủ gắn liền với kỷ luật, kỷ cương và phải được thể chế hóa bằng pháp luật, được pháp luật bảo đảm…”</a:t>
            </a:r>
            <a:endParaRPr lang="vi-VN" sz="2600" b="1" i="1">
              <a:solidFill>
                <a:srgbClr val="002060"/>
              </a:solidFill>
              <a:latin typeface="Times New Roman" panose="02020603050405020304" pitchFamily="18" charset="0"/>
              <a:cs typeface="Times New Roman" panose="02020603050405020304" pitchFamily="18" charset="0"/>
            </a:endParaRPr>
          </a:p>
        </p:txBody>
      </p:sp>
      <p:cxnSp>
        <p:nvCxnSpPr>
          <p:cNvPr id="35" name="Straight Arrow Connector 34"/>
          <p:cNvCxnSpPr>
            <a:stCxn id="24" idx="3"/>
            <a:endCxn id="33" idx="1"/>
          </p:cNvCxnSpPr>
          <p:nvPr/>
        </p:nvCxnSpPr>
        <p:spPr>
          <a:xfrm>
            <a:off x="1535641" y="3966902"/>
            <a:ext cx="765599" cy="180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30502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barn(inVertical)">
                                      <p:cBhvr>
                                        <p:cTn id="24" dur="500"/>
                                        <p:tgtEl>
                                          <p:spTgt spid="33"/>
                                        </p:tgtEl>
                                      </p:cBhvr>
                                    </p:animEffect>
                                  </p:childTnLst>
                                </p:cTn>
                              </p:par>
                              <p:par>
                                <p:cTn id="25" presetID="16" presetClass="entr" presetSubtype="21"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arn(inVertical)">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4"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82760" y="0"/>
            <a:ext cx="6848697" cy="64441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Dân chủ xã hội chủ nghĩa ở Việt Nam</a:t>
            </a:r>
            <a:endParaRPr lang="vi-VN" sz="28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9" name="Group 8"/>
          <p:cNvGrpSpPr/>
          <p:nvPr/>
        </p:nvGrpSpPr>
        <p:grpSpPr>
          <a:xfrm>
            <a:off x="42204" y="847491"/>
            <a:ext cx="8750107" cy="701974"/>
            <a:chOff x="111148" y="1617509"/>
            <a:chExt cx="6649851" cy="797040"/>
          </a:xfrm>
        </p:grpSpPr>
        <p:sp>
          <p:nvSpPr>
            <p:cNvPr id="10" name="Rounded Rectangle 9"/>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p:cNvSpPr/>
            <p:nvPr/>
          </p:nvSpPr>
          <p:spPr>
            <a:xfrm>
              <a:off x="237739" y="1656417"/>
              <a:ext cx="6523260"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kern="1200">
                  <a:solidFill>
                    <a:srgbClr val="002060"/>
                  </a:solidFill>
                  <a:latin typeface="Times New Roman" panose="02020603050405020304" pitchFamily="18" charset="0"/>
                  <a:cs typeface="Times New Roman" panose="02020603050405020304" pitchFamily="18" charset="0"/>
                </a:rPr>
                <a:t>1.2. </a:t>
              </a:r>
              <a:r>
                <a:rPr lang="en-US" sz="2400" b="1" i="1">
                  <a:solidFill>
                    <a:srgbClr val="002060"/>
                  </a:solidFill>
                  <a:latin typeface="Times New Roman" panose="02020603050405020304" pitchFamily="18" charset="0"/>
                  <a:cs typeface="Times New Roman" panose="02020603050405020304" pitchFamily="18" charset="0"/>
                </a:rPr>
                <a:t>Bản chất của nền dân chủ xã hội chủ nghĩa ở Việt Nam</a:t>
              </a:r>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12" name="Rectangle 11"/>
          <p:cNvSpPr/>
          <p:nvPr/>
        </p:nvSpPr>
        <p:spPr>
          <a:xfrm>
            <a:off x="426375" y="2454512"/>
            <a:ext cx="8365936" cy="4247317"/>
          </a:xfrm>
          <a:prstGeom prst="rect">
            <a:avLst/>
          </a:prstGeom>
          <a:solidFill>
            <a:schemeClr val="tx2">
              <a:lumMod val="20000"/>
              <a:lumOff val="80000"/>
            </a:schemeClr>
          </a:solidFill>
          <a:ln w="25400">
            <a:solidFill>
              <a:schemeClr val="accent1"/>
            </a:solidFill>
          </a:ln>
        </p:spPr>
        <p:txBody>
          <a:bodyPr wrap="square">
            <a:spAutoFit/>
          </a:bodyPr>
          <a:lstStyle/>
          <a:p>
            <a:pPr indent="457200" algn="just">
              <a:tabLst>
                <a:tab pos="1260475" algn="l"/>
                <a:tab pos="5671185" algn="l"/>
              </a:tabLst>
            </a:pPr>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r>
              <a:rPr lang="en-US" sz="27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NƯỚC TA LÀ NƯỚC DÂN CHỦ</a:t>
            </a:r>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p>
          <a:p>
            <a:pPr indent="457200" algn="just">
              <a:tabLst>
                <a:tab pos="1260475" algn="l"/>
                <a:tab pos="5671185" algn="l"/>
              </a:tabLst>
            </a:pPr>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Bao nhiêu lợi ích đều là </a:t>
            </a:r>
            <a:r>
              <a:rPr lang="en-US" sz="27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vì dân</a:t>
            </a:r>
          </a:p>
          <a:p>
            <a:pPr indent="457200" algn="just"/>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Bao nhiêu quyền hạn đều là </a:t>
            </a:r>
            <a:r>
              <a:rPr lang="en-US" sz="27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của dân</a:t>
            </a:r>
          </a:p>
          <a:p>
            <a:pPr indent="457200" algn="just"/>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Công cuộc đổi mới xây dựng là trách nhiệm </a:t>
            </a:r>
            <a:r>
              <a:rPr lang="en-US" sz="27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của dân</a:t>
            </a:r>
          </a:p>
          <a:p>
            <a:pPr indent="457200" algn="just"/>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Sự nghiệp kháng chiến, kiến quốc là công việc </a:t>
            </a:r>
            <a:r>
              <a:rPr lang="en-US" sz="27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của dân</a:t>
            </a:r>
            <a:endPar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indent="457200" algn="just"/>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Chính quyền từ xã đến Chính phủ Trung ương </a:t>
            </a:r>
            <a:r>
              <a:rPr lang="en-US" sz="27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do dân</a:t>
            </a:r>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 cử ra</a:t>
            </a:r>
          </a:p>
          <a:p>
            <a:pPr indent="457200" algn="just"/>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Đoàn thể từ Trung ương đến xã </a:t>
            </a:r>
            <a:r>
              <a:rPr lang="en-US" sz="27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do dân </a:t>
            </a:r>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tổ chức nên</a:t>
            </a:r>
          </a:p>
          <a:p>
            <a:pPr indent="457200" algn="just"/>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Nói tóm lại quyền lực và lực lượng đều </a:t>
            </a:r>
            <a:r>
              <a:rPr lang="en-US" sz="2700" b="1"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ở dân</a:t>
            </a:r>
            <a:r>
              <a:rPr lang="en-US" sz="27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a:t>
            </a:r>
            <a:endParaRPr lang="en-US" sz="2700" b="1" i="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68742" y="1729958"/>
            <a:ext cx="4450257" cy="523220"/>
          </a:xfrm>
          <a:prstGeom prst="rect">
            <a:avLst/>
          </a:prstGeom>
          <a:solidFill>
            <a:schemeClr val="accent6">
              <a:lumMod val="60000"/>
              <a:lumOff val="40000"/>
            </a:schemeClr>
          </a:solidFill>
          <a:ln w="25400">
            <a:solidFill>
              <a:schemeClr val="accent1"/>
            </a:solidFill>
          </a:ln>
        </p:spPr>
        <p:txBody>
          <a:bodyPr wrap="none">
            <a:spAutoFit/>
          </a:bodyPr>
          <a:lstStyle/>
          <a:p>
            <a:pPr algn="just">
              <a:tabLst>
                <a:tab pos="1260475" algn="l"/>
                <a:tab pos="5671185" algn="l"/>
              </a:tabLst>
            </a:pP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Hồ Chí Minh khẳng định:</a:t>
            </a:r>
          </a:p>
        </p:txBody>
      </p:sp>
    </p:spTree>
    <p:extLst>
      <p:ext uri="{BB962C8B-B14F-4D97-AF65-F5344CB8AC3E}">
        <p14:creationId xmlns:p14="http://schemas.microsoft.com/office/powerpoint/2010/main" val="149945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barn(inVertical)">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animEffect transition="in" filter="barn(inVertical)">
                                      <p:cBhvr>
                                        <p:cTn id="29" dur="500"/>
                                        <p:tgtEl>
                                          <p:spTgt spid="1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12">
                                            <p:txEl>
                                              <p:pRg st="2" end="2"/>
                                            </p:txEl>
                                          </p:spTgt>
                                        </p:tgtEl>
                                        <p:attrNameLst>
                                          <p:attrName>style.visibility</p:attrName>
                                        </p:attrNameLst>
                                      </p:cBhvr>
                                      <p:to>
                                        <p:strVal val="visible"/>
                                      </p:to>
                                    </p:set>
                                    <p:animEffect transition="in" filter="barn(inVertical)">
                                      <p:cBhvr>
                                        <p:cTn id="34" dur="500"/>
                                        <p:tgtEl>
                                          <p:spTgt spid="1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animEffect transition="in" filter="barn(inVertical)">
                                      <p:cBhvr>
                                        <p:cTn id="39" dur="500"/>
                                        <p:tgtEl>
                                          <p:spTgt spid="12">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12">
                                            <p:txEl>
                                              <p:pRg st="4" end="4"/>
                                            </p:txEl>
                                          </p:spTgt>
                                        </p:tgtEl>
                                        <p:attrNameLst>
                                          <p:attrName>style.visibility</p:attrName>
                                        </p:attrNameLst>
                                      </p:cBhvr>
                                      <p:to>
                                        <p:strVal val="visible"/>
                                      </p:to>
                                    </p:set>
                                    <p:animEffect transition="in" filter="barn(inVertical)">
                                      <p:cBhvr>
                                        <p:cTn id="44" dur="500"/>
                                        <p:tgtEl>
                                          <p:spTgt spid="12">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12">
                                            <p:txEl>
                                              <p:pRg st="5" end="5"/>
                                            </p:txEl>
                                          </p:spTgt>
                                        </p:tgtEl>
                                        <p:attrNameLst>
                                          <p:attrName>style.visibility</p:attrName>
                                        </p:attrNameLst>
                                      </p:cBhvr>
                                      <p:to>
                                        <p:strVal val="visible"/>
                                      </p:to>
                                    </p:set>
                                    <p:animEffect transition="in" filter="barn(inVertical)">
                                      <p:cBhvr>
                                        <p:cTn id="49" dur="500"/>
                                        <p:tgtEl>
                                          <p:spTgt spid="12">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2">
                                            <p:txEl>
                                              <p:pRg st="6" end="6"/>
                                            </p:txEl>
                                          </p:spTgt>
                                        </p:tgtEl>
                                        <p:attrNameLst>
                                          <p:attrName>style.visibility</p:attrName>
                                        </p:attrNameLst>
                                      </p:cBhvr>
                                      <p:to>
                                        <p:strVal val="visible"/>
                                      </p:to>
                                    </p:set>
                                    <p:animEffect transition="in" filter="barn(inVertical)">
                                      <p:cBhvr>
                                        <p:cTn id="54" dur="500"/>
                                        <p:tgtEl>
                                          <p:spTgt spid="12">
                                            <p:txEl>
                                              <p:pRg st="6" end="6"/>
                                            </p:txEl>
                                          </p:spTgt>
                                        </p:tgtEl>
                                      </p:cBhvr>
                                    </p:animEffect>
                                  </p:childTnLst>
                                </p:cTn>
                              </p:par>
                              <p:par>
                                <p:cTn id="55" presetID="16" presetClass="entr" presetSubtype="21" fill="hold" nodeType="withEffect">
                                  <p:stCondLst>
                                    <p:cond delay="0"/>
                                  </p:stCondLst>
                                  <p:childTnLst>
                                    <p:set>
                                      <p:cBhvr>
                                        <p:cTn id="56" dur="1" fill="hold">
                                          <p:stCondLst>
                                            <p:cond delay="0"/>
                                          </p:stCondLst>
                                        </p:cTn>
                                        <p:tgtEl>
                                          <p:spTgt spid="12">
                                            <p:txEl>
                                              <p:pRg st="7" end="7"/>
                                            </p:txEl>
                                          </p:spTgt>
                                        </p:tgtEl>
                                        <p:attrNameLst>
                                          <p:attrName>style.visibility</p:attrName>
                                        </p:attrNameLst>
                                      </p:cBhvr>
                                      <p:to>
                                        <p:strVal val="visible"/>
                                      </p:to>
                                    </p:set>
                                    <p:animEffect transition="in" filter="barn(inVertical)">
                                      <p:cBhvr>
                                        <p:cTn id="57" dur="500"/>
                                        <p:tgtEl>
                                          <p:spTgt spid="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212258" y="0"/>
            <a:ext cx="6819200" cy="71956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1. </a:t>
            </a:r>
            <a:r>
              <a:rPr lang="en-US" sz="2800" b="1">
                <a:latin typeface="Times New Roman" panose="02020603050405020304" pitchFamily="18" charset="0"/>
                <a:cs typeface="Times New Roman" panose="02020603050405020304" pitchFamily="18" charset="0"/>
              </a:rPr>
              <a:t>Dân chủ xã hội chủ nghĩa ở Việt Nam</a:t>
            </a:r>
            <a:endParaRPr lang="vi-VN" sz="28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8" name="Rectangle 3"/>
          <p:cNvSpPr>
            <a:spLocks noGrp="1" noChangeArrowheads="1"/>
          </p:cNvSpPr>
          <p:nvPr>
            <p:ph sz="quarter" idx="1"/>
          </p:nvPr>
        </p:nvSpPr>
        <p:spPr>
          <a:xfrm>
            <a:off x="208777" y="2399563"/>
            <a:ext cx="8839200" cy="4132044"/>
          </a:xfrm>
          <a:solidFill>
            <a:schemeClr val="accent3">
              <a:lumMod val="20000"/>
              <a:lumOff val="80000"/>
            </a:schemeClr>
          </a:solidFill>
          <a:ln w="25400">
            <a:solidFill>
              <a:schemeClr val="accent1">
                <a:shade val="50000"/>
              </a:schemeClr>
            </a:solidFill>
          </a:ln>
        </p:spPr>
        <p:txBody>
          <a:bodyPr>
            <a:normAutofit/>
          </a:bodyPr>
          <a:lstStyle/>
          <a:p>
            <a:pPr eaLnBrk="1" hangingPunct="1">
              <a:spcBef>
                <a:spcPts val="1000"/>
              </a:spcBef>
              <a:buFont typeface="Wingdings" panose="05000000000000000000" pitchFamily="2" charset="2"/>
              <a:buChar char="ü"/>
            </a:pPr>
            <a:r>
              <a:rPr lang="en-US" altLang="en-US" sz="2400" b="1">
                <a:solidFill>
                  <a:srgbClr val="002060"/>
                </a:solidFill>
                <a:latin typeface="Times New Roman" panose="02020603050405020304" pitchFamily="18" charset="0"/>
                <a:cs typeface="Times New Roman" panose="02020603050405020304" pitchFamily="18" charset="0"/>
              </a:rPr>
              <a:t>Dân chủ là </a:t>
            </a:r>
            <a:r>
              <a:rPr lang="en-US" altLang="en-US" sz="2400" b="1">
                <a:solidFill>
                  <a:srgbClr val="C00000"/>
                </a:solidFill>
                <a:latin typeface="Times New Roman" panose="02020603050405020304" pitchFamily="18" charset="0"/>
                <a:cs typeface="Times New Roman" panose="02020603050405020304" pitchFamily="18" charset="0"/>
              </a:rPr>
              <a:t>mục tiêu </a:t>
            </a:r>
            <a:r>
              <a:rPr lang="en-US" altLang="en-US" sz="2400" b="1">
                <a:solidFill>
                  <a:srgbClr val="002060"/>
                </a:solidFill>
                <a:latin typeface="Times New Roman" panose="02020603050405020304" pitchFamily="18" charset="0"/>
                <a:cs typeface="Times New Roman" panose="02020603050405020304" pitchFamily="18" charset="0"/>
              </a:rPr>
              <a:t>của chế độ XHCN (</a:t>
            </a:r>
            <a:r>
              <a:rPr lang="en-US" altLang="en-US" sz="2400" b="1" i="1">
                <a:solidFill>
                  <a:srgbClr val="002060"/>
                </a:solidFill>
                <a:latin typeface="Times New Roman" panose="02020603050405020304" pitchFamily="18" charset="0"/>
                <a:cs typeface="Times New Roman" panose="02020603050405020304" pitchFamily="18" charset="0"/>
              </a:rPr>
              <a:t>dân giàu, nước mạnh, </a:t>
            </a:r>
            <a:r>
              <a:rPr lang="en-US" altLang="en-US" sz="2400" b="1" i="1">
                <a:solidFill>
                  <a:srgbClr val="C00000"/>
                </a:solidFill>
                <a:latin typeface="Times New Roman" panose="02020603050405020304" pitchFamily="18" charset="0"/>
                <a:cs typeface="Times New Roman" panose="02020603050405020304" pitchFamily="18" charset="0"/>
              </a:rPr>
              <a:t>dân chủ</a:t>
            </a:r>
            <a:r>
              <a:rPr lang="en-US" altLang="en-US" sz="2400" b="1" i="1">
                <a:solidFill>
                  <a:srgbClr val="002060"/>
                </a:solidFill>
                <a:latin typeface="Times New Roman" panose="02020603050405020304" pitchFamily="18" charset="0"/>
                <a:cs typeface="Times New Roman" panose="02020603050405020304" pitchFamily="18" charset="0"/>
              </a:rPr>
              <a:t>, công bằng, văn minh).</a:t>
            </a:r>
          </a:p>
          <a:p>
            <a:pPr eaLnBrk="1" hangingPunct="1">
              <a:spcBef>
                <a:spcPts val="1000"/>
              </a:spcBef>
              <a:buFont typeface="Wingdings" panose="05000000000000000000" pitchFamily="2" charset="2"/>
              <a:buChar char="ü"/>
            </a:pPr>
            <a:r>
              <a:rPr lang="en-US" altLang="en-US" sz="2400" b="1">
                <a:solidFill>
                  <a:srgbClr val="002060"/>
                </a:solidFill>
                <a:latin typeface="Times New Roman" panose="02020603050405020304" pitchFamily="18" charset="0"/>
                <a:cs typeface="Times New Roman" panose="02020603050405020304" pitchFamily="18" charset="0"/>
              </a:rPr>
              <a:t>Dân chủ là </a:t>
            </a:r>
            <a:r>
              <a:rPr lang="en-US" altLang="en-US" sz="2400" b="1">
                <a:solidFill>
                  <a:srgbClr val="C00000"/>
                </a:solidFill>
                <a:latin typeface="Times New Roman" panose="02020603050405020304" pitchFamily="18" charset="0"/>
                <a:cs typeface="Times New Roman" panose="02020603050405020304" pitchFamily="18" charset="0"/>
              </a:rPr>
              <a:t>bản chất </a:t>
            </a:r>
            <a:r>
              <a:rPr lang="en-US" altLang="en-US" sz="2400" b="1">
                <a:solidFill>
                  <a:srgbClr val="002060"/>
                </a:solidFill>
                <a:latin typeface="Times New Roman" panose="02020603050405020304" pitchFamily="18" charset="0"/>
                <a:cs typeface="Times New Roman" panose="02020603050405020304" pitchFamily="18" charset="0"/>
              </a:rPr>
              <a:t>của chế độ XHCN (</a:t>
            </a:r>
            <a:r>
              <a:rPr lang="en-US" altLang="en-US" sz="2400" b="1" i="1">
                <a:solidFill>
                  <a:srgbClr val="002060"/>
                </a:solidFill>
                <a:latin typeface="Times New Roman" panose="02020603050405020304" pitchFamily="18" charset="0"/>
                <a:cs typeface="Times New Roman" panose="02020603050405020304" pitchFamily="18" charset="0"/>
              </a:rPr>
              <a:t>do nhân dân làm chủ, quyền lực thuộc về nhân dân</a:t>
            </a:r>
            <a:r>
              <a:rPr lang="en-US" altLang="en-US" sz="2400" b="1">
                <a:solidFill>
                  <a:srgbClr val="002060"/>
                </a:solidFill>
                <a:latin typeface="Times New Roman" panose="02020603050405020304" pitchFamily="18" charset="0"/>
                <a:cs typeface="Times New Roman" panose="02020603050405020304" pitchFamily="18" charset="0"/>
              </a:rPr>
              <a:t>).</a:t>
            </a:r>
          </a:p>
          <a:p>
            <a:pPr eaLnBrk="1" hangingPunct="1">
              <a:spcBef>
                <a:spcPts val="1000"/>
              </a:spcBef>
              <a:buFont typeface="Wingdings" panose="05000000000000000000" pitchFamily="2" charset="2"/>
              <a:buChar char="ü"/>
            </a:pPr>
            <a:r>
              <a:rPr lang="en-US" altLang="en-US" sz="2400" b="1">
                <a:solidFill>
                  <a:srgbClr val="002060"/>
                </a:solidFill>
                <a:latin typeface="Times New Roman" panose="02020603050405020304" pitchFamily="18" charset="0"/>
                <a:cs typeface="Times New Roman" panose="02020603050405020304" pitchFamily="18" charset="0"/>
              </a:rPr>
              <a:t>Dân chủ là </a:t>
            </a:r>
            <a:r>
              <a:rPr lang="en-US" altLang="en-US" sz="2400" b="1">
                <a:solidFill>
                  <a:srgbClr val="C00000"/>
                </a:solidFill>
                <a:latin typeface="Times New Roman" panose="02020603050405020304" pitchFamily="18" charset="0"/>
                <a:cs typeface="Times New Roman" panose="02020603050405020304" pitchFamily="18" charset="0"/>
              </a:rPr>
              <a:t>động lực </a:t>
            </a:r>
            <a:r>
              <a:rPr lang="en-US" altLang="en-US" sz="2400" b="1">
                <a:solidFill>
                  <a:srgbClr val="002060"/>
                </a:solidFill>
                <a:latin typeface="Times New Roman" panose="02020603050405020304" pitchFamily="18" charset="0"/>
                <a:cs typeface="Times New Roman" panose="02020603050405020304" pitchFamily="18" charset="0"/>
              </a:rPr>
              <a:t>để xây dựng CNXH (phát huy sức mạnh của nhân dân, của dân tộc ).</a:t>
            </a:r>
          </a:p>
          <a:p>
            <a:pPr eaLnBrk="1" hangingPunct="1">
              <a:spcBef>
                <a:spcPts val="1000"/>
              </a:spcBef>
              <a:buFont typeface="Wingdings" panose="05000000000000000000" pitchFamily="2" charset="2"/>
              <a:buChar char="ü"/>
            </a:pPr>
            <a:r>
              <a:rPr lang="en-US" altLang="en-US" sz="2400" b="1">
                <a:solidFill>
                  <a:srgbClr val="002060"/>
                </a:solidFill>
                <a:latin typeface="Times New Roman" panose="02020603050405020304" pitchFamily="18" charset="0"/>
                <a:cs typeface="Times New Roman" panose="02020603050405020304" pitchFamily="18" charset="0"/>
              </a:rPr>
              <a:t>Dân chủ gắn với pháp luật (gắn liền với </a:t>
            </a:r>
            <a:r>
              <a:rPr lang="en-US" altLang="en-US" sz="2400" b="1">
                <a:solidFill>
                  <a:srgbClr val="C00000"/>
                </a:solidFill>
                <a:latin typeface="Times New Roman" panose="02020603050405020304" pitchFamily="18" charset="0"/>
                <a:cs typeface="Times New Roman" panose="02020603050405020304" pitchFamily="18" charset="0"/>
              </a:rPr>
              <a:t>kỷ luật, kỷ cương).</a:t>
            </a:r>
          </a:p>
          <a:p>
            <a:pPr eaLnBrk="1" hangingPunct="1">
              <a:spcBef>
                <a:spcPts val="1000"/>
              </a:spcBef>
              <a:buFont typeface="Wingdings" panose="05000000000000000000" pitchFamily="2" charset="2"/>
              <a:buChar char="ü"/>
            </a:pPr>
            <a:r>
              <a:rPr lang="en-US" altLang="en-US" sz="2400" b="1">
                <a:solidFill>
                  <a:srgbClr val="C00000"/>
                </a:solidFill>
                <a:latin typeface="Times New Roman" panose="02020603050405020304" pitchFamily="18" charset="0"/>
                <a:cs typeface="Times New Roman" panose="02020603050405020304" pitchFamily="18" charset="0"/>
              </a:rPr>
              <a:t> </a:t>
            </a:r>
            <a:r>
              <a:rPr lang="en-US" altLang="en-US" sz="2400" b="1">
                <a:solidFill>
                  <a:srgbClr val="002060"/>
                </a:solidFill>
                <a:latin typeface="Times New Roman" panose="02020603050405020304" pitchFamily="18" charset="0"/>
                <a:cs typeface="Times New Roman" panose="02020603050405020304" pitchFamily="18" charset="0"/>
              </a:rPr>
              <a:t>Dân chủ phải được thực hiện </a:t>
            </a:r>
            <a:r>
              <a:rPr lang="en-US" altLang="en-US" sz="2400" b="1">
                <a:solidFill>
                  <a:srgbClr val="C00000"/>
                </a:solidFill>
                <a:latin typeface="Times New Roman" panose="02020603050405020304" pitchFamily="18" charset="0"/>
                <a:cs typeface="Times New Roman" panose="02020603050405020304" pitchFamily="18" charset="0"/>
              </a:rPr>
              <a:t>trong đời sống thực tiễn </a:t>
            </a:r>
            <a:r>
              <a:rPr lang="en-US" altLang="en-US" sz="2400" b="1">
                <a:solidFill>
                  <a:srgbClr val="002060"/>
                </a:solidFill>
                <a:latin typeface="Times New Roman" panose="02020603050405020304" pitchFamily="18" charset="0"/>
                <a:cs typeface="Times New Roman" panose="02020603050405020304" pitchFamily="18" charset="0"/>
              </a:rPr>
              <a:t>ở tất cả các cấp, mọi lĩnh vực. </a:t>
            </a:r>
          </a:p>
        </p:txBody>
      </p:sp>
      <p:grpSp>
        <p:nvGrpSpPr>
          <p:cNvPr id="9" name="Group 8"/>
          <p:cNvGrpSpPr/>
          <p:nvPr/>
        </p:nvGrpSpPr>
        <p:grpSpPr>
          <a:xfrm>
            <a:off x="42204" y="793232"/>
            <a:ext cx="8750107" cy="701974"/>
            <a:chOff x="111148" y="1617509"/>
            <a:chExt cx="6649851" cy="797040"/>
          </a:xfrm>
        </p:grpSpPr>
        <p:sp>
          <p:nvSpPr>
            <p:cNvPr id="10" name="Rounded Rectangle 9"/>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p:cNvSpPr/>
            <p:nvPr/>
          </p:nvSpPr>
          <p:spPr>
            <a:xfrm>
              <a:off x="237739" y="1656417"/>
              <a:ext cx="6523260"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kern="1200">
                  <a:solidFill>
                    <a:srgbClr val="002060"/>
                  </a:solidFill>
                  <a:latin typeface="Times New Roman" panose="02020603050405020304" pitchFamily="18" charset="0"/>
                  <a:cs typeface="Times New Roman" panose="02020603050405020304" pitchFamily="18" charset="0"/>
                </a:rPr>
                <a:t>1.2. </a:t>
              </a:r>
              <a:r>
                <a:rPr lang="en-US" sz="2400" b="1" i="1">
                  <a:solidFill>
                    <a:srgbClr val="002060"/>
                  </a:solidFill>
                  <a:latin typeface="Times New Roman" panose="02020603050405020304" pitchFamily="18" charset="0"/>
                  <a:cs typeface="Times New Roman" panose="02020603050405020304" pitchFamily="18" charset="0"/>
                </a:rPr>
                <a:t>Bản chất của nền dân chủ xã hội chủ nghĩa ở Việt Nam</a:t>
              </a:r>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12" name="Rectangle 11"/>
          <p:cNvSpPr/>
          <p:nvPr/>
        </p:nvSpPr>
        <p:spPr>
          <a:xfrm>
            <a:off x="208777" y="1568870"/>
            <a:ext cx="7289303" cy="523220"/>
          </a:xfrm>
          <a:prstGeom prst="rect">
            <a:avLst/>
          </a:prstGeom>
          <a:solidFill>
            <a:schemeClr val="accent6">
              <a:lumMod val="60000"/>
              <a:lumOff val="40000"/>
            </a:schemeClr>
          </a:solidFill>
          <a:ln w="25400">
            <a:solidFill>
              <a:schemeClr val="accent1"/>
            </a:solidFill>
          </a:ln>
        </p:spPr>
        <p:txBody>
          <a:bodyPr wrap="square">
            <a:spAutoFit/>
          </a:bodyPr>
          <a:lstStyle/>
          <a:p>
            <a:pPr algn="just">
              <a:tabLst>
                <a:tab pos="1260475" algn="l"/>
                <a:tab pos="5671185" algn="l"/>
              </a:tabLst>
            </a:pP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Bản chất nền dân chủ XHCN thể hiện qua:</a:t>
            </a:r>
          </a:p>
        </p:txBody>
      </p:sp>
    </p:spTree>
    <p:extLst>
      <p:ext uri="{BB962C8B-B14F-4D97-AF65-F5344CB8AC3E}">
        <p14:creationId xmlns:p14="http://schemas.microsoft.com/office/powerpoint/2010/main" val="38680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bg/>
                                          </p:spTgt>
                                        </p:tgtEl>
                                        <p:attrNameLst>
                                          <p:attrName>style.visibility</p:attrName>
                                        </p:attrNameLst>
                                      </p:cBhvr>
                                      <p:to>
                                        <p:strVal val="visible"/>
                                      </p:to>
                                    </p:set>
                                    <p:animEffect transition="in" filter="circle(in)">
                                      <p:cBhvr>
                                        <p:cTn id="12" dur="2000"/>
                                        <p:tgtEl>
                                          <p:spTgt spid="8">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circle(in)">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8">
                                            <p:txEl>
                                              <p:pRg st="1" end="1"/>
                                            </p:txEl>
                                          </p:spTgt>
                                        </p:tgtEl>
                                        <p:attrNameLst>
                                          <p:attrName>style.visibility</p:attrName>
                                        </p:attrNameLst>
                                      </p:cBhvr>
                                      <p:to>
                                        <p:strVal val="visible"/>
                                      </p:to>
                                    </p:set>
                                    <p:animEffect transition="in" filter="circle(in)">
                                      <p:cBhvr>
                                        <p:cTn id="22" dur="2000"/>
                                        <p:tgtEl>
                                          <p:spTgt spid="8">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animEffect transition="in" filter="circle(in)">
                                      <p:cBhvr>
                                        <p:cTn id="27" dur="2000"/>
                                        <p:tgtEl>
                                          <p:spTgt spid="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animEffect transition="in" filter="circle(in)">
                                      <p:cBhvr>
                                        <p:cTn id="32" dur="2000"/>
                                        <p:tgtEl>
                                          <p:spTgt spid="8">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Effect transition="in" filter="circle(in)">
                                      <p:cBhvr>
                                        <p:cTn id="37" dur="20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2168013" y="0"/>
            <a:ext cx="7093974" cy="1082982"/>
            <a:chOff x="111148" y="1617509"/>
            <a:chExt cx="6649851" cy="797040"/>
          </a:xfrm>
        </p:grpSpPr>
        <p:sp>
          <p:nvSpPr>
            <p:cNvPr id="37" name="Rounded Rectangle 36"/>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ounded Rectangle 6"/>
            <p:cNvSpPr/>
            <p:nvPr/>
          </p:nvSpPr>
          <p:spPr>
            <a:xfrm>
              <a:off x="237739" y="1656417"/>
              <a:ext cx="6523260"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Bản chất của nền dân chủ </a:t>
              </a:r>
            </a:p>
            <a:p>
              <a:pPr algn="ctr"/>
              <a:r>
                <a:rPr lang="en-US" sz="2800" b="1">
                  <a:solidFill>
                    <a:srgbClr val="002060"/>
                  </a:solidFill>
                  <a:latin typeface="Times New Roman" panose="02020603050405020304" pitchFamily="18" charset="0"/>
                  <a:cs typeface="Times New Roman" panose="02020603050405020304" pitchFamily="18" charset="0"/>
                </a:rPr>
                <a:t>xã hội chủ nghĩa ở Việt Nam</a:t>
              </a:r>
            </a:p>
          </p:txBody>
        </p:sp>
      </p:grpSp>
      <p:sp>
        <p:nvSpPr>
          <p:cNvPr id="9" name="Rectangle 8"/>
          <p:cNvSpPr/>
          <p:nvPr/>
        </p:nvSpPr>
        <p:spPr>
          <a:xfrm>
            <a:off x="2287471" y="1168297"/>
            <a:ext cx="4546103" cy="523220"/>
          </a:xfrm>
          <a:prstGeom prst="rect">
            <a:avLst/>
          </a:prstGeom>
          <a:solidFill>
            <a:schemeClr val="accent6">
              <a:lumMod val="60000"/>
              <a:lumOff val="40000"/>
            </a:schemeClr>
          </a:solidFill>
          <a:ln w="25400">
            <a:solidFill>
              <a:schemeClr val="accent1"/>
            </a:solidFill>
          </a:ln>
        </p:spPr>
        <p:txBody>
          <a:bodyPr wrap="square">
            <a:spAutoFit/>
          </a:bodyPr>
          <a:lstStyle/>
          <a:p>
            <a:pPr algn="just">
              <a:tabLst>
                <a:tab pos="1260475" algn="l"/>
                <a:tab pos="5671185" algn="l"/>
              </a:tabLst>
            </a:pPr>
            <a:r>
              <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Cơ chế thực hiện dân chủ</a:t>
            </a:r>
          </a:p>
        </p:txBody>
      </p:sp>
      <p:sp>
        <p:nvSpPr>
          <p:cNvPr id="12" name="Rounded Rectangle 11"/>
          <p:cNvSpPr/>
          <p:nvPr/>
        </p:nvSpPr>
        <p:spPr>
          <a:xfrm>
            <a:off x="644838" y="1880068"/>
            <a:ext cx="2688298" cy="53688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a:solidFill>
                  <a:srgbClr val="FF0000"/>
                </a:solidFill>
                <a:latin typeface="Times New Roman" panose="02020603050405020304" pitchFamily="18" charset="0"/>
                <a:cs typeface="Times New Roman" panose="02020603050405020304" pitchFamily="18" charset="0"/>
              </a:rPr>
              <a:t>Gián tiếp</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5391519" y="1838966"/>
            <a:ext cx="2423160" cy="53688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a:solidFill>
                  <a:srgbClr val="FF0000"/>
                </a:solidFill>
                <a:latin typeface="Times New Roman" panose="02020603050405020304" pitchFamily="18" charset="0"/>
                <a:cs typeface="Times New Roman" panose="02020603050405020304" pitchFamily="18" charset="0"/>
              </a:rPr>
              <a:t>Trực tiếp</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31458" y="2770688"/>
            <a:ext cx="3891613" cy="759572"/>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b="1" i="1">
                <a:solidFill>
                  <a:srgbClr val="002060"/>
                </a:solidFill>
                <a:latin typeface="Times New Roman" panose="02020603050405020304" pitchFamily="18" charset="0"/>
                <a:cs typeface="Times New Roman" panose="02020603050405020304" pitchFamily="18" charset="0"/>
              </a:rPr>
              <a:t>Dân trực tiếp bầu ra tổ chức đại diện cho mình</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111930" y="5221576"/>
            <a:ext cx="3811141" cy="153318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b="1" i="1">
                <a:solidFill>
                  <a:srgbClr val="002060"/>
                </a:solidFill>
                <a:latin typeface="Times New Roman" panose="02020603050405020304" pitchFamily="18" charset="0"/>
                <a:cs typeface="Times New Roman" panose="02020603050405020304" pitchFamily="18" charset="0"/>
              </a:rPr>
              <a:t>Nhân dân bầu ra Quốc hội là cơ quan quyền lực nhà nước cao nhất hoạt động theo nhiệm kỳ 5 năm</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8" name="Rounded Rectangle 17"/>
          <p:cNvSpPr/>
          <p:nvPr/>
        </p:nvSpPr>
        <p:spPr>
          <a:xfrm>
            <a:off x="42204" y="3819497"/>
            <a:ext cx="3880867" cy="114233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b="1" i="1">
                <a:solidFill>
                  <a:srgbClr val="002060"/>
                </a:solidFill>
                <a:latin typeface="Times New Roman" panose="02020603050405020304" pitchFamily="18" charset="0"/>
                <a:cs typeface="Times New Roman" panose="02020603050405020304" pitchFamily="18" charset="0"/>
              </a:rPr>
              <a:t>Tổ chức ấy đại diện cho nhân dân, thực hiện quyền làm chủ cho nhân dân. </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9" name="Rounded Rectangle 18"/>
          <p:cNvSpPr/>
          <p:nvPr/>
        </p:nvSpPr>
        <p:spPr>
          <a:xfrm>
            <a:off x="4203302" y="2609580"/>
            <a:ext cx="4388855" cy="685207"/>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b="1" i="1">
                <a:solidFill>
                  <a:srgbClr val="002060"/>
                </a:solidFill>
                <a:latin typeface="Times New Roman" panose="02020603050405020304" pitchFamily="18" charset="0"/>
                <a:cs typeface="Times New Roman" panose="02020603050405020304" pitchFamily="18" charset="0"/>
              </a:rPr>
              <a:t>các quyền được thông tin về hoạt động của nhà nước;</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4171840" y="5501474"/>
            <a:ext cx="4388855" cy="1150375"/>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b="1" i="1">
                <a:solidFill>
                  <a:srgbClr val="002060"/>
                </a:solidFill>
                <a:latin typeface="Times New Roman" panose="02020603050405020304" pitchFamily="18" charset="0"/>
                <a:cs typeface="Times New Roman" panose="02020603050405020304" pitchFamily="18" charset="0"/>
              </a:rPr>
              <a:t>kiểm tra giám sát các hoạt động của cơ quan nhà nước từ Trung ương cho đến cơ sở. </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4203302" y="3509430"/>
            <a:ext cx="4388854" cy="778957"/>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b="1" i="1">
                <a:solidFill>
                  <a:srgbClr val="002060"/>
                </a:solidFill>
                <a:latin typeface="Times New Roman" panose="02020603050405020304" pitchFamily="18" charset="0"/>
                <a:cs typeface="Times New Roman" panose="02020603050405020304" pitchFamily="18" charset="0"/>
              </a:rPr>
              <a:t>được bàn bạc về công việc của nhà nước và cộng đồng dân cư; </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4203303" y="4538147"/>
            <a:ext cx="4357392" cy="712926"/>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400" b="1" i="1">
                <a:solidFill>
                  <a:srgbClr val="002060"/>
                </a:solidFill>
                <a:latin typeface="Times New Roman" panose="02020603050405020304" pitchFamily="18" charset="0"/>
                <a:cs typeface="Times New Roman" panose="02020603050405020304" pitchFamily="18" charset="0"/>
              </a:rPr>
              <a:t>được bàn đến những quyết định về dân chủ cơ sở;</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2" name="Down Arrow 1"/>
          <p:cNvSpPr/>
          <p:nvPr/>
        </p:nvSpPr>
        <p:spPr>
          <a:xfrm>
            <a:off x="1858297" y="3530260"/>
            <a:ext cx="206477" cy="289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841503" y="2428583"/>
            <a:ext cx="206477" cy="289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1841503" y="4961835"/>
            <a:ext cx="206477" cy="2892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ent-Up Arrow 25"/>
          <p:cNvSpPr/>
          <p:nvPr/>
        </p:nvSpPr>
        <p:spPr>
          <a:xfrm rot="5400000">
            <a:off x="4581147" y="1432832"/>
            <a:ext cx="571371" cy="1049371"/>
          </a:xfrm>
          <a:prstGeom prst="bentUpArrow">
            <a:avLst>
              <a:gd name="adj1" fmla="val 10283"/>
              <a:gd name="adj2" fmla="val 1927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ent-Up Arrow 26"/>
          <p:cNvSpPr/>
          <p:nvPr/>
        </p:nvSpPr>
        <p:spPr>
          <a:xfrm rot="16200000" flipH="1">
            <a:off x="3605923" y="1428697"/>
            <a:ext cx="571371" cy="1049371"/>
          </a:xfrm>
          <a:prstGeom prst="bentUpArrow">
            <a:avLst>
              <a:gd name="adj1" fmla="val 10283"/>
              <a:gd name="adj2" fmla="val 1927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ent-Up Arrow 27"/>
          <p:cNvSpPr/>
          <p:nvPr/>
        </p:nvSpPr>
        <p:spPr>
          <a:xfrm rot="5400000" flipV="1">
            <a:off x="8342848" y="2449640"/>
            <a:ext cx="828111" cy="230966"/>
          </a:xfrm>
          <a:prstGeom prst="bentUpArrow">
            <a:avLst>
              <a:gd name="adj1" fmla="val 3113"/>
              <a:gd name="adj2" fmla="val 6730"/>
              <a:gd name="adj3" fmla="val 16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ent-Up Arrow 28"/>
          <p:cNvSpPr/>
          <p:nvPr/>
        </p:nvSpPr>
        <p:spPr>
          <a:xfrm rot="5400000" flipV="1">
            <a:off x="8296336" y="3324263"/>
            <a:ext cx="921136" cy="230966"/>
          </a:xfrm>
          <a:prstGeom prst="bentUpArrow">
            <a:avLst>
              <a:gd name="adj1" fmla="val 3113"/>
              <a:gd name="adj2" fmla="val 6730"/>
              <a:gd name="adj3" fmla="val 16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ent-Up Arrow 29"/>
          <p:cNvSpPr/>
          <p:nvPr/>
        </p:nvSpPr>
        <p:spPr>
          <a:xfrm rot="5400000" flipV="1">
            <a:off x="8296336" y="4243993"/>
            <a:ext cx="921136" cy="230966"/>
          </a:xfrm>
          <a:prstGeom prst="bentUpArrow">
            <a:avLst>
              <a:gd name="adj1" fmla="val 3113"/>
              <a:gd name="adj2" fmla="val 6730"/>
              <a:gd name="adj3" fmla="val 16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ent-Up Arrow 30"/>
          <p:cNvSpPr/>
          <p:nvPr/>
        </p:nvSpPr>
        <p:spPr>
          <a:xfrm rot="5400000" flipV="1">
            <a:off x="8143506" y="5317958"/>
            <a:ext cx="1226795" cy="230966"/>
          </a:xfrm>
          <a:prstGeom prst="bentUpArrow">
            <a:avLst>
              <a:gd name="adj1" fmla="val 3113"/>
              <a:gd name="adj2" fmla="val 6730"/>
              <a:gd name="adj3" fmla="val 163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flipV="1">
            <a:off x="7842524" y="2151068"/>
            <a:ext cx="102986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16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arn(inVertical)">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arn(inVertical)">
                                      <p:cBhvr>
                                        <p:cTn id="20" dur="500"/>
                                        <p:tgtEl>
                                          <p:spTgt spid="2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arn(inVertical)">
                                      <p:cBhvr>
                                        <p:cTn id="28" dur="500"/>
                                        <p:tgtEl>
                                          <p:spTgt spid="2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arn(inVertical)">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arn(inVertical)">
                                      <p:cBhvr>
                                        <p:cTn id="36" dur="500"/>
                                        <p:tgtEl>
                                          <p:spTgt spid="2"/>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arn(inVertical)">
                                      <p:cBhvr>
                                        <p:cTn id="44" dur="500"/>
                                        <p:tgtEl>
                                          <p:spTgt spid="24"/>
                                        </p:tgtEl>
                                      </p:cBhvr>
                                    </p:animEffect>
                                  </p:childTnLst>
                                </p:cTn>
                              </p:par>
                              <p:par>
                                <p:cTn id="45" presetID="16" presetClass="entr" presetSubtype="21"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arn(inVertical)">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arn(inVertical)">
                                      <p:cBhvr>
                                        <p:cTn id="52" dur="500"/>
                                        <p:tgtEl>
                                          <p:spTgt spid="5"/>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arn(inVertical)">
                                      <p:cBhvr>
                                        <p:cTn id="55" dur="500"/>
                                        <p:tgtEl>
                                          <p:spTgt spid="28"/>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barn(inVertical)">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barn(inVertical)">
                                      <p:cBhvr>
                                        <p:cTn id="63" dur="500"/>
                                        <p:tgtEl>
                                          <p:spTgt spid="29"/>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barn(inVertical)">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barn(inVertical)">
                                      <p:cBhvr>
                                        <p:cTn id="71" dur="500"/>
                                        <p:tgtEl>
                                          <p:spTgt spid="30"/>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animEffect transition="in" filter="barn(inVertical)">
                                      <p:cBhvr>
                                        <p:cTn id="74" dur="500"/>
                                        <p:tgtEl>
                                          <p:spTgt spid="22"/>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barn(inVertical)">
                                      <p:cBhvr>
                                        <p:cTn id="79" dur="500"/>
                                        <p:tgtEl>
                                          <p:spTgt spid="20"/>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barn(inVertical)">
                                      <p:cBhvr>
                                        <p:cTn id="8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5" grpId="0" animBg="1"/>
      <p:bldP spid="17" grpId="0" animBg="1"/>
      <p:bldP spid="18" grpId="0" animBg="1"/>
      <p:bldP spid="19" grpId="0" animBg="1"/>
      <p:bldP spid="20" grpId="0" animBg="1"/>
      <p:bldP spid="21" grpId="0" animBg="1"/>
      <p:bldP spid="22" grpId="0" animBg="1"/>
      <p:bldP spid="2" grpId="0" animBg="1"/>
      <p:bldP spid="23" grpId="0" animBg="1"/>
      <p:bldP spid="24" grpId="0" animBg="1"/>
      <p:bldP spid="26" grpId="0" animBg="1"/>
      <p:bldP spid="27" grpId="0" animBg="1"/>
      <p:bldP spid="28" grpId="0" animBg="1"/>
      <p:bldP spid="29" grpId="0" animBg="1"/>
      <p:bldP spid="30" grpId="0" animBg="1"/>
      <p:bldP spid="31"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20702</TotalTime>
  <Words>1429</Words>
  <Application>Microsoft Office PowerPoint</Application>
  <PresentationFormat>On-screen Show (4:3)</PresentationFormat>
  <Paragraphs>104</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UTM Alexander</vt:lpstr>
      <vt:lpstr>Arial</vt:lpstr>
      <vt:lpstr>Calibri</vt:lpstr>
      <vt:lpstr>Times New Roman</vt:lpstr>
      <vt:lpstr>Wingdings</vt:lpstr>
      <vt:lpstr>Office Theme</vt:lpstr>
      <vt:lpstr>PowerPoint Presentation</vt:lpstr>
      <vt:lpstr>  Chương 4 DÂN CHỦ XÃ HỘI CHỦ NGHĨA  VÀ NHÀ NƯỚC XÃ HỘI CHỦ NGHĨA  </vt:lpstr>
      <vt:lpstr>  III. DÂN CHỦ XÃ HỘI CHỦ NGHĨA VÀ  NHÀ NƯỚC PHÁP QUYỀN XÃ HỘI CHỦ NGHĨA Ở VIỆT NAM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596</cp:revision>
  <dcterms:created xsi:type="dcterms:W3CDTF">2020-12-02T00:38:25Z</dcterms:created>
  <dcterms:modified xsi:type="dcterms:W3CDTF">2024-07-15T09:13:00Z</dcterms:modified>
</cp:coreProperties>
</file>