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475" r:id="rId3"/>
    <p:sldId id="443" r:id="rId4"/>
    <p:sldId id="454" r:id="rId5"/>
    <p:sldId id="468" r:id="rId6"/>
    <p:sldId id="469" r:id="rId7"/>
    <p:sldId id="455" r:id="rId8"/>
    <p:sldId id="470" r:id="rId9"/>
    <p:sldId id="471" r:id="rId10"/>
    <p:sldId id="461" r:id="rId11"/>
    <p:sldId id="474" r:id="rId12"/>
    <p:sldId id="462" r:id="rId13"/>
    <p:sldId id="472" r:id="rId14"/>
    <p:sldId id="4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27" autoAdjust="0"/>
  </p:normalViewPr>
  <p:slideViewPr>
    <p:cSldViewPr snapToGrid="0">
      <p:cViewPr varScale="1">
        <p:scale>
          <a:sx n="72" d="100"/>
          <a:sy n="72" d="100"/>
        </p:scale>
        <p:origin x="1762" y="43"/>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866852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124784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3</a:t>
            </a:fld>
            <a:endParaRPr lang="en-US"/>
          </a:p>
        </p:txBody>
      </p:sp>
    </p:spTree>
    <p:extLst>
      <p:ext uri="{BB962C8B-B14F-4D97-AF65-F5344CB8AC3E}">
        <p14:creationId xmlns:p14="http://schemas.microsoft.com/office/powerpoint/2010/main" val="144199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228651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138661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169519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362548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311269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412852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200060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3306"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954107"/>
          </a:xfrm>
          <a:prstGeom prst="rect">
            <a:avLst/>
          </a:prstGeom>
        </p:spPr>
        <p:txBody>
          <a:bodyPr wrap="square">
            <a:spAutoFit/>
          </a:bodyPr>
          <a:lstStyle/>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DÂN CHỦ XÃ HỘI CHỦ NGHĨA </a:t>
            </a:r>
          </a:p>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VÀ NHÀ NƯỚC XÃ HỘI CHỦ NGHĨA</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38516" y="0"/>
            <a:ext cx="6932505" cy="11919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en-US" sz="2800" b="1" kern="0" spc="-40">
                <a:solidFill>
                  <a:schemeClr val="bg1"/>
                </a:solidFill>
                <a:latin typeface="Times New Roman" panose="02020603050405020304" pitchFamily="18" charset="0"/>
                <a:cs typeface="Times New Roman" panose="02020603050405020304" pitchFamily="18" charset="0"/>
              </a:rPr>
              <a:t>3</a:t>
            </a:r>
            <a:r>
              <a:rPr lang="vi-VN" sz="2800" b="1" kern="0" spc="-40">
                <a:solidFill>
                  <a:schemeClr val="bg1"/>
                </a:solidFill>
                <a:latin typeface="Times New Roman" panose="02020603050405020304" pitchFamily="18" charset="0"/>
                <a:cs typeface="Times New Roman" panose="02020603050405020304" pitchFamily="18" charset="0"/>
              </a:rPr>
              <a:t>. </a:t>
            </a:r>
            <a:r>
              <a:rPr lang="en-US" sz="2800" b="1" spc="-40">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800" b="1" kern="0" spc="-4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vi-VN" sz="2800" b="1" kern="0" spc="-2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0" y="1206650"/>
            <a:ext cx="8583561" cy="780146"/>
            <a:chOff x="212477" y="406442"/>
            <a:chExt cx="5840730" cy="797040"/>
          </a:xfrm>
        </p:grpSpPr>
        <p:sp>
          <p:nvSpPr>
            <p:cNvPr id="6" name="Rounded Rectangle 5"/>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sz="24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sz="2400" b="1" i="1">
                  <a:solidFill>
                    <a:srgbClr val="002060"/>
                  </a:solidFill>
                  <a:latin typeface="Times New Roman" panose="02020603050405020304" pitchFamily="18" charset="0"/>
                  <a:cs typeface="Times New Roman" panose="02020603050405020304" pitchFamily="18" charset="0"/>
                </a:rPr>
                <a:t>3.1. Phát huy dân chủ </a:t>
              </a:r>
              <a:r>
                <a:rPr lang="en-US" sz="2400" b="1" i="1">
                  <a:solidFill>
                    <a:srgbClr val="002060"/>
                  </a:solidFill>
                  <a:latin typeface="Times New Roman" panose="02020603050405020304" pitchFamily="18" charset="0"/>
                  <a:cs typeface="Times New Roman" panose="02020603050405020304" pitchFamily="18" charset="0"/>
                </a:rPr>
                <a:t>xã hội chủ nghĩa ở Việt Nam hiện nay</a:t>
              </a:r>
              <a:endParaRPr lang="en-US" sz="2400" b="1">
                <a:solidFill>
                  <a:srgbClr val="002060"/>
                </a:solidFill>
                <a:latin typeface="Times New Roman" panose="02020603050405020304" pitchFamily="18" charset="0"/>
                <a:cs typeface="Times New Roman" panose="02020603050405020304" pitchFamily="18" charset="0"/>
              </a:endParaRPr>
            </a:p>
            <a:p>
              <a:pPr lvl="0" defTabSz="1244600">
                <a:lnSpc>
                  <a:spcPct val="90000"/>
                </a:lnSpc>
                <a:spcBef>
                  <a:spcPct val="0"/>
                </a:spcBef>
                <a:spcAft>
                  <a:spcPct val="35000"/>
                </a:spcAft>
              </a:pPr>
              <a:endParaRPr lang="en-US" sz="2400" b="1" kern="1200">
                <a:solidFill>
                  <a:srgbClr val="002060"/>
                </a:solidFill>
                <a:latin typeface="Times New Roman" panose="02020603050405020304" pitchFamily="18" charset="0"/>
                <a:cs typeface="Times New Roman" panose="02020603050405020304" pitchFamily="18" charset="0"/>
              </a:endParaRPr>
            </a:p>
          </p:txBody>
        </p:sp>
      </p:grpSp>
      <p:sp>
        <p:nvSpPr>
          <p:cNvPr id="11" name="Rectangle 10"/>
          <p:cNvSpPr/>
          <p:nvPr/>
        </p:nvSpPr>
        <p:spPr>
          <a:xfrm>
            <a:off x="459483" y="2402115"/>
            <a:ext cx="8243587" cy="1200329"/>
          </a:xfrm>
          <a:prstGeom prst="rect">
            <a:avLst/>
          </a:prstGeom>
          <a:solidFill>
            <a:schemeClr val="bg2">
              <a:lumMod val="9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Một là, </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xây dựng hoàn thiện thể chế kinh tế thị trường định hướng xã hội chủ nghĩa tạo ra cơ sở kinh tế vững chắc cho xây dựng dân chủ xã hội chủ nghĩa.</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459483" y="4212493"/>
            <a:ext cx="8259096" cy="1200329"/>
          </a:xfrm>
          <a:prstGeom prst="rect">
            <a:avLst/>
          </a:prstGeom>
          <a:solidFill>
            <a:schemeClr val="tx2">
              <a:lumMod val="20000"/>
              <a:lumOff val="8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Hai là</a:t>
            </a:r>
            <a:r>
              <a:rPr lang="en-US" sz="2400" b="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xây dựng Đảng Cộng sản Việt Nam trong sạch, vững mạnh với tư cách điều kiện tiên quyết để xây dựng nền dân chủ xã hội chủ nghĩa Việt Nam. </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165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38516" y="0"/>
            <a:ext cx="6932505" cy="11919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en-US" sz="2800" b="1" kern="0" spc="-40">
                <a:solidFill>
                  <a:schemeClr val="bg1"/>
                </a:solidFill>
                <a:latin typeface="Times New Roman" panose="02020603050405020304" pitchFamily="18" charset="0"/>
                <a:cs typeface="Times New Roman" panose="02020603050405020304" pitchFamily="18" charset="0"/>
              </a:rPr>
              <a:t>3</a:t>
            </a:r>
            <a:r>
              <a:rPr lang="vi-VN" sz="2800" b="1" kern="0" spc="-40">
                <a:solidFill>
                  <a:schemeClr val="bg1"/>
                </a:solidFill>
                <a:latin typeface="Times New Roman" panose="02020603050405020304" pitchFamily="18" charset="0"/>
                <a:cs typeface="Times New Roman" panose="02020603050405020304" pitchFamily="18" charset="0"/>
              </a:rPr>
              <a:t>. </a:t>
            </a:r>
            <a:r>
              <a:rPr lang="en-US" sz="2800" b="1" spc="-40">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800" b="1" kern="0" spc="-4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vi-VN" sz="2800" b="1" kern="0" spc="-2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0" y="1206650"/>
            <a:ext cx="8583561" cy="780146"/>
            <a:chOff x="212477" y="406442"/>
            <a:chExt cx="5840730" cy="797040"/>
          </a:xfrm>
        </p:grpSpPr>
        <p:sp>
          <p:nvSpPr>
            <p:cNvPr id="6" name="Rounded Rectangle 5"/>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sz="24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sz="2400" b="1" i="1">
                  <a:solidFill>
                    <a:srgbClr val="002060"/>
                  </a:solidFill>
                  <a:latin typeface="Times New Roman" panose="02020603050405020304" pitchFamily="18" charset="0"/>
                  <a:cs typeface="Times New Roman" panose="02020603050405020304" pitchFamily="18" charset="0"/>
                </a:rPr>
                <a:t>3.1. Phát huy dân chủ </a:t>
              </a:r>
              <a:r>
                <a:rPr lang="en-US" sz="2400" b="1" i="1">
                  <a:solidFill>
                    <a:srgbClr val="002060"/>
                  </a:solidFill>
                  <a:latin typeface="Times New Roman" panose="02020603050405020304" pitchFamily="18" charset="0"/>
                  <a:cs typeface="Times New Roman" panose="02020603050405020304" pitchFamily="18" charset="0"/>
                </a:rPr>
                <a:t>xã hội chủ nghĩa ở Việt Nam hiện nay</a:t>
              </a:r>
              <a:endParaRPr lang="en-US" sz="2400" b="1">
                <a:solidFill>
                  <a:srgbClr val="002060"/>
                </a:solidFill>
                <a:latin typeface="Times New Roman" panose="02020603050405020304" pitchFamily="18" charset="0"/>
                <a:cs typeface="Times New Roman" panose="02020603050405020304" pitchFamily="18" charset="0"/>
              </a:endParaRPr>
            </a:p>
            <a:p>
              <a:pPr lvl="0" defTabSz="1244600">
                <a:lnSpc>
                  <a:spcPct val="90000"/>
                </a:lnSpc>
                <a:spcBef>
                  <a:spcPct val="0"/>
                </a:spcBef>
                <a:spcAft>
                  <a:spcPct val="35000"/>
                </a:spcAft>
              </a:pPr>
              <a:endParaRPr lang="en-US" sz="2400" b="1" kern="1200">
                <a:solidFill>
                  <a:srgbClr val="002060"/>
                </a:solidFill>
                <a:latin typeface="Times New Roman" panose="02020603050405020304" pitchFamily="18" charset="0"/>
                <a:cs typeface="Times New Roman" panose="02020603050405020304" pitchFamily="18" charset="0"/>
              </a:endParaRPr>
            </a:p>
          </p:txBody>
        </p:sp>
      </p:grpSp>
      <p:sp>
        <p:nvSpPr>
          <p:cNvPr id="13" name="Rectangle 12"/>
          <p:cNvSpPr/>
          <p:nvPr/>
        </p:nvSpPr>
        <p:spPr>
          <a:xfrm>
            <a:off x="324465" y="2555863"/>
            <a:ext cx="8259096" cy="1200329"/>
          </a:xfrm>
          <a:prstGeom prst="rect">
            <a:avLst/>
          </a:prstGeom>
          <a:solidFill>
            <a:schemeClr val="accent2">
              <a:lumMod val="20000"/>
              <a:lumOff val="8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 là</a:t>
            </a:r>
            <a:r>
              <a:rPr lang="en-US" sz="2400" b="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xây dựng Nhà nước pháp quyền xã hội chủ nghĩa vững mạnh với tư cách điều kiện để thực thi dân chủ xã hội chủ nghĩa.</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353199" y="4034518"/>
            <a:ext cx="8259096" cy="830997"/>
          </a:xfrm>
          <a:prstGeom prst="rect">
            <a:avLst/>
          </a:prstGeom>
          <a:solidFill>
            <a:schemeClr val="accent3">
              <a:lumMod val="20000"/>
              <a:lumOff val="8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Bốn là</a:t>
            </a:r>
            <a:r>
              <a:rPr lang="en-US" sz="2400" b="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nâng cao vai trò của các tổ chức chính trị - xã hội trong xây dựng nền dân chủ xã hội chủ nghĩa.</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353199" y="5143841"/>
            <a:ext cx="8259096" cy="1200329"/>
          </a:xfrm>
          <a:prstGeom prst="rect">
            <a:avLst/>
          </a:prstGeom>
          <a:solidFill>
            <a:schemeClr val="accent5">
              <a:lumMod val="40000"/>
              <a:lumOff val="6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Năm là</a:t>
            </a:r>
            <a:r>
              <a:rPr lang="en-US" sz="2400" b="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xây dựng và từng bước hoàn thiện các hệ thống giám sát, phản biện xã hội để phát huy quyền làm chủ của nhân dân.</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322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2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ircle(in)">
                                      <p:cBhvr>
                                        <p:cTn id="2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 y="1253608"/>
            <a:ext cx="9071021" cy="975458"/>
            <a:chOff x="111148" y="1617509"/>
            <a:chExt cx="6649850" cy="797040"/>
          </a:xfrm>
        </p:grpSpPr>
        <p:sp>
          <p:nvSpPr>
            <p:cNvPr id="12" name="Rounded Rectangle 1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3</a:t>
              </a:r>
              <a:r>
                <a:rPr lang="en-GB" altLang="en-US" sz="2400" b="1" i="1" kern="1200">
                  <a:solidFill>
                    <a:srgbClr val="002060"/>
                  </a:solidFill>
                  <a:latin typeface="Times New Roman" panose="02020603050405020304" pitchFamily="18" charset="0"/>
                  <a:cs typeface="Times New Roman" panose="02020603050405020304" pitchFamily="18" charset="0"/>
                </a:rPr>
                <a:t>.2. </a:t>
              </a:r>
              <a:r>
                <a:rPr lang="en-GB" altLang="en-US" sz="2400" b="1" i="1">
                  <a:solidFill>
                    <a:srgbClr val="002060"/>
                  </a:solidFill>
                  <a:latin typeface="Times New Roman" panose="02020603050405020304" pitchFamily="18" charset="0"/>
                  <a:cs typeface="Times New Roman" panose="02020603050405020304" pitchFamily="18" charset="0"/>
                </a:rPr>
                <a:t>Tiếp tục xây dựng và hoàn thiện Nhà</a:t>
              </a:r>
              <a:r>
                <a:rPr lang="en-US" sz="2400" b="1" i="1">
                  <a:solidFill>
                    <a:srgbClr val="002060"/>
                  </a:solidFill>
                  <a:latin typeface="Times New Roman" panose="02020603050405020304" pitchFamily="18" charset="0"/>
                  <a:cs typeface="Times New Roman" panose="02020603050405020304" pitchFamily="18" charset="0"/>
                </a:rPr>
                <a:t> nước pháp quyền xã hội chủ nghĩa </a:t>
              </a:r>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2" name="Rectangle 1"/>
          <p:cNvSpPr/>
          <p:nvPr/>
        </p:nvSpPr>
        <p:spPr>
          <a:xfrm>
            <a:off x="1991033" y="2285635"/>
            <a:ext cx="6017342" cy="830997"/>
          </a:xfrm>
          <a:prstGeom prst="rect">
            <a:avLst/>
          </a:prstGeom>
          <a:solidFill>
            <a:schemeClr val="bg2">
              <a:lumMod val="9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Một là</a:t>
            </a:r>
            <a:r>
              <a:rPr lang="en-US" sz="2400" b="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xây dựng Nhà nước pháp quyền xã hội chủ nghĩa dưới sự lãnh đạo của Đảng.</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991033" y="3572194"/>
            <a:ext cx="6017342" cy="830997"/>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Hai là,</a:t>
            </a:r>
            <a:r>
              <a:rPr lang="en-US" sz="2400" b="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cải cách thể chế và phương thức hoạt động của Nhà nước.</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991033" y="4779408"/>
            <a:ext cx="6017342" cy="830997"/>
          </a:xfrm>
          <a:prstGeom prst="rect">
            <a:avLst/>
          </a:prstGeom>
          <a:solidFill>
            <a:schemeClr val="accent6">
              <a:lumMod val="20000"/>
              <a:lumOff val="8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 là,</a:t>
            </a:r>
            <a:r>
              <a:rPr lang="en-US" sz="2400" b="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xây dựng đội ngũ cán bộ, công chức trong sạch, có năng lực.</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1991033" y="5982031"/>
            <a:ext cx="6017342" cy="830997"/>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Bốn là, </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đấu tranh phòng, chống tham nhũng, lãng phí, thực hành tiết kiệm.</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ounded Rectangle 9"/>
          <p:cNvSpPr/>
          <p:nvPr/>
        </p:nvSpPr>
        <p:spPr>
          <a:xfrm>
            <a:off x="2138516" y="0"/>
            <a:ext cx="6932505" cy="11919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en-US" sz="2800" b="1" kern="0" spc="-40">
                <a:solidFill>
                  <a:schemeClr val="bg1"/>
                </a:solidFill>
                <a:latin typeface="Times New Roman" panose="02020603050405020304" pitchFamily="18" charset="0"/>
                <a:cs typeface="Times New Roman" panose="02020603050405020304" pitchFamily="18" charset="0"/>
              </a:rPr>
              <a:t>3</a:t>
            </a:r>
            <a:r>
              <a:rPr lang="vi-VN" sz="2800" b="1" kern="0" spc="-40">
                <a:solidFill>
                  <a:schemeClr val="bg1"/>
                </a:solidFill>
                <a:latin typeface="Times New Roman" panose="02020603050405020304" pitchFamily="18" charset="0"/>
                <a:cs typeface="Times New Roman" panose="02020603050405020304" pitchFamily="18" charset="0"/>
              </a:rPr>
              <a:t>. </a:t>
            </a:r>
            <a:r>
              <a:rPr lang="en-US" sz="2800" b="1" spc="-40">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800" b="1" kern="0" spc="-4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vi-VN" sz="2800" b="1" kern="0" spc="-2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13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ircle(in)">
                                      <p:cBhvr>
                                        <p:cTn id="24" dur="2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ircle(in)">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ircle(in)">
                                      <p:cBhvr>
                                        <p:cTn id="3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4" grpId="0" animBg="1"/>
      <p:bldP spid="15"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009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84243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82761" y="1"/>
            <a:ext cx="6961240" cy="1190884"/>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4</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DÂN CHỦ XÃ HỘI CHỦ NGHĨA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VÀ NHÀ NƯỚC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152400" y="1246201"/>
            <a:ext cx="2743200" cy="111253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DÂN CHỦ VÀ DÂN CHỦ XÃ HỘI CHỦ NGHĨA</a:t>
            </a:r>
          </a:p>
        </p:txBody>
      </p:sp>
      <p:sp>
        <p:nvSpPr>
          <p:cNvPr id="8" name="Rounded Rectangle 7"/>
          <p:cNvSpPr/>
          <p:nvPr/>
        </p:nvSpPr>
        <p:spPr>
          <a:xfrm>
            <a:off x="152400" y="2418755"/>
            <a:ext cx="2743200" cy="88987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NHÀ NƯỚC XÃ HỘI CHỦ NGHĨA</a:t>
            </a:r>
          </a:p>
        </p:txBody>
      </p:sp>
      <p:sp>
        <p:nvSpPr>
          <p:cNvPr id="9" name="Rounded Rectangle 8"/>
          <p:cNvSpPr/>
          <p:nvPr/>
        </p:nvSpPr>
        <p:spPr>
          <a:xfrm>
            <a:off x="3338959" y="2081834"/>
            <a:ext cx="5715000" cy="67967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Sự ra đời, bản chất, chức năng của nhà nước xã hội chủ nghĩa</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314700" y="2823810"/>
            <a:ext cx="5715000" cy="6378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Mối quan hệ giữa dân chủ xã hội chủ nghĩa và nhà nước xã hội chủ nghĩa	</a:t>
            </a:r>
          </a:p>
        </p:txBody>
      </p:sp>
      <p:sp>
        <p:nvSpPr>
          <p:cNvPr id="12" name="Rounded Rectangle 11"/>
          <p:cNvSpPr/>
          <p:nvPr/>
        </p:nvSpPr>
        <p:spPr>
          <a:xfrm>
            <a:off x="3314700" y="1189853"/>
            <a:ext cx="5715000" cy="4474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spc="-50">
                <a:solidFill>
                  <a:schemeClr val="bg1"/>
                </a:solidFill>
                <a:latin typeface="Times New Roman" panose="02020603050405020304" pitchFamily="18" charset="0"/>
                <a:cs typeface="Times New Roman" panose="02020603050405020304" pitchFamily="18" charset="0"/>
              </a:rPr>
              <a:t>1. </a:t>
            </a:r>
            <a:r>
              <a:rPr lang="en-US" sz="2300" b="1" i="1" spc="-50">
                <a:latin typeface="Times New Roman" panose="02020603050405020304" pitchFamily="18" charset="0"/>
                <a:cs typeface="Times New Roman" panose="02020603050405020304" pitchFamily="18" charset="0"/>
              </a:rPr>
              <a:t>Dân chủ và sự ra đời, phát triển của dân chủ</a:t>
            </a:r>
            <a:endParaRPr lang="en-US" sz="2300" spc="-50">
              <a:latin typeface="Times New Roman" panose="02020603050405020304" pitchFamily="18" charset="0"/>
              <a:cs typeface="Times New Roman" panose="02020603050405020304" pitchFamily="18" charset="0"/>
            </a:endParaRPr>
          </a:p>
        </p:txBody>
      </p:sp>
      <p:sp>
        <p:nvSpPr>
          <p:cNvPr id="13" name="Rounded Rectangle 12"/>
          <p:cNvSpPr/>
          <p:nvPr/>
        </p:nvSpPr>
        <p:spPr>
          <a:xfrm>
            <a:off x="3358009" y="1686683"/>
            <a:ext cx="5715000" cy="36632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Dân chủ xã hội chủ nghĩa </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flipV="1">
            <a:off x="2895600" y="1413561"/>
            <a:ext cx="419100" cy="3889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6" idx="3"/>
            <a:endCxn id="13" idx="1"/>
          </p:cNvCxnSpPr>
          <p:nvPr/>
        </p:nvCxnSpPr>
        <p:spPr>
          <a:xfrm>
            <a:off x="2895600" y="1802471"/>
            <a:ext cx="462409" cy="6737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8" idx="3"/>
            <a:endCxn id="9" idx="1"/>
          </p:cNvCxnSpPr>
          <p:nvPr/>
        </p:nvCxnSpPr>
        <p:spPr>
          <a:xfrm flipV="1">
            <a:off x="2895600" y="2421673"/>
            <a:ext cx="443359" cy="4420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a:endCxn id="10" idx="1"/>
          </p:cNvCxnSpPr>
          <p:nvPr/>
        </p:nvCxnSpPr>
        <p:spPr>
          <a:xfrm>
            <a:off x="2895600" y="2863692"/>
            <a:ext cx="419100" cy="2790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138559" y="4289737"/>
            <a:ext cx="2743200" cy="213070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DÂN CHỦ XÃ HỘI CHỦ NGHĨA VÀ NHÀ NƯỚC PHÁP QUYỀN XÃ HỘI CHỦ NGHĨA Ở VIỆT NAM </a:t>
            </a:r>
          </a:p>
        </p:txBody>
      </p:sp>
      <p:sp>
        <p:nvSpPr>
          <p:cNvPr id="21" name="Rounded Rectangle 20"/>
          <p:cNvSpPr/>
          <p:nvPr/>
        </p:nvSpPr>
        <p:spPr>
          <a:xfrm>
            <a:off x="3358009" y="3520698"/>
            <a:ext cx="5715000" cy="3733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Dân chủ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3338959" y="3932676"/>
            <a:ext cx="5715000" cy="65466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Nhà nước pháp quyền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351659" y="4634889"/>
            <a:ext cx="5715000" cy="101267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3. </a:t>
            </a:r>
            <a:r>
              <a:rPr lang="en-US" sz="2300" b="1" i="1">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20" idx="3"/>
            <a:endCxn id="21" idx="1"/>
          </p:cNvCxnSpPr>
          <p:nvPr/>
        </p:nvCxnSpPr>
        <p:spPr>
          <a:xfrm flipV="1">
            <a:off x="2881759" y="3707373"/>
            <a:ext cx="476250" cy="16477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20" idx="3"/>
            <a:endCxn id="22" idx="1"/>
          </p:cNvCxnSpPr>
          <p:nvPr/>
        </p:nvCxnSpPr>
        <p:spPr>
          <a:xfrm flipV="1">
            <a:off x="2881759" y="4260009"/>
            <a:ext cx="457200" cy="10950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0" idx="3"/>
            <a:endCxn id="23" idx="1"/>
          </p:cNvCxnSpPr>
          <p:nvPr/>
        </p:nvCxnSpPr>
        <p:spPr>
          <a:xfrm flipV="1">
            <a:off x="2881759" y="5141225"/>
            <a:ext cx="469900" cy="2138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0" name="Rounded Rectangle 29"/>
          <p:cNvSpPr/>
          <p:nvPr/>
        </p:nvSpPr>
        <p:spPr>
          <a:xfrm>
            <a:off x="3347883" y="5699511"/>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en-US" sz="2300" b="1" i="1" kern="0">
                <a:solidFill>
                  <a:schemeClr val="bg1"/>
                </a:solidFill>
                <a:latin typeface="Times New Roman" panose="02020603050405020304" pitchFamily="18" charset="0"/>
                <a:cs typeface="Times New Roman" panose="02020603050405020304" pitchFamily="18" charset="0"/>
              </a:rPr>
              <a:t>4</a:t>
            </a:r>
            <a:r>
              <a:rPr lang="vi-VN" sz="2300" b="1" i="1" kern="0">
                <a:solidFill>
                  <a:schemeClr val="bg1"/>
                </a:solidFill>
                <a:latin typeface="Times New Roman" panose="02020603050405020304" pitchFamily="18" charset="0"/>
                <a:cs typeface="Times New Roman" panose="02020603050405020304" pitchFamily="18" charset="0"/>
              </a:rPr>
              <a:t>. </a:t>
            </a:r>
            <a:r>
              <a:rPr lang="vi-VN" sz="2300" b="1" i="1">
                <a:latin typeface="Times New Roman" panose="02020603050405020304" pitchFamily="18" charset="0"/>
                <a:cs typeface="Times New Roman" panose="02020603050405020304" pitchFamily="18" charset="0"/>
              </a:rPr>
              <a:t>Phòng, chống tham nhũng góp phần bảo vệ chế độ, xây dựng Nhà nước pháp quyền</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3355261" y="6324915"/>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5. Trách nhiệm của công dân trong phòng, chống tham nhũng</a:t>
            </a:r>
          </a:p>
        </p:txBody>
      </p:sp>
      <p:cxnSp>
        <p:nvCxnSpPr>
          <p:cNvPr id="33" name="Straight Arrow Connector 32"/>
          <p:cNvCxnSpPr>
            <a:stCxn id="20" idx="3"/>
            <a:endCxn id="30" idx="1"/>
          </p:cNvCxnSpPr>
          <p:nvPr/>
        </p:nvCxnSpPr>
        <p:spPr>
          <a:xfrm>
            <a:off x="2881759" y="5355091"/>
            <a:ext cx="466124" cy="6385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20" idx="3"/>
            <a:endCxn id="31" idx="1"/>
          </p:cNvCxnSpPr>
          <p:nvPr/>
        </p:nvCxnSpPr>
        <p:spPr>
          <a:xfrm>
            <a:off x="2881759" y="5355091"/>
            <a:ext cx="473502" cy="126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19185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arn(inVertical)">
                                      <p:cBhvr>
                                        <p:cTn id="59" dur="500"/>
                                        <p:tgtEl>
                                          <p:spTgt spid="24"/>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inVertic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barn(inVertical)">
                                      <p:cBhvr>
                                        <p:cTn id="78" dur="500"/>
                                        <p:tgtEl>
                                          <p:spTgt spid="2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arn(inVertical)">
                                      <p:cBhvr>
                                        <p:cTn id="81" dur="500"/>
                                        <p:tgtEl>
                                          <p:spTgt spid="30"/>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barn(inVertical)">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barn(inVertical)">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9" grpId="0" animBg="1"/>
      <p:bldP spid="10" grpId="0" animBg="1"/>
      <p:bldP spid="12" grpId="0" animBg="1"/>
      <p:bldP spid="13" grpId="0" animBg="1"/>
      <p:bldP spid="20" grpId="0" animBg="1"/>
      <p:bldP spid="21" grpId="0" animBg="1"/>
      <p:bldP spid="22" grpId="0" animBg="1"/>
      <p:bldP spid="23"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11" name="Rounded Rectangle 10"/>
          <p:cNvSpPr/>
          <p:nvPr/>
        </p:nvSpPr>
        <p:spPr>
          <a:xfrm>
            <a:off x="25003" y="1477098"/>
            <a:ext cx="2881134" cy="15896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Nhà nước pháp	quyền xã hội chủ nghĩa ở Việt Nam</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3329935" y="1460133"/>
            <a:ext cx="5667813" cy="780146"/>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sz="24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sz="2400" b="1" i="1">
                  <a:solidFill>
                    <a:srgbClr val="002060"/>
                  </a:solidFill>
                  <a:latin typeface="Times New Roman" panose="02020603050405020304" pitchFamily="18" charset="0"/>
                  <a:cs typeface="Times New Roman" panose="02020603050405020304" pitchFamily="18" charset="0"/>
                </a:rPr>
                <a:t>2.1. </a:t>
              </a:r>
              <a:r>
                <a:rPr lang="en-US" sz="2400" b="1" i="1">
                  <a:solidFill>
                    <a:srgbClr val="002060"/>
                  </a:solidFill>
                  <a:latin typeface="Times New Roman" panose="02020603050405020304" pitchFamily="18" charset="0"/>
                  <a:cs typeface="Times New Roman" panose="02020603050405020304" pitchFamily="18" charset="0"/>
                </a:rPr>
                <a:t>Quan niệm về nhà nước pháp quyền xã hội chủ nghĩa ở Việt Nam</a:t>
              </a:r>
              <a:endParaRPr lang="en-US" sz="2400" b="1">
                <a:solidFill>
                  <a:srgbClr val="002060"/>
                </a:solidFill>
                <a:latin typeface="Times New Roman" panose="02020603050405020304" pitchFamily="18" charset="0"/>
                <a:cs typeface="Times New Roman" panose="02020603050405020304" pitchFamily="18" charset="0"/>
              </a:endParaRPr>
            </a:p>
            <a:p>
              <a:pPr lvl="0" defTabSz="1244600">
                <a:lnSpc>
                  <a:spcPct val="90000"/>
                </a:lnSpc>
                <a:spcBef>
                  <a:spcPct val="0"/>
                </a:spcBef>
                <a:spcAft>
                  <a:spcPct val="35000"/>
                </a:spcAft>
              </a:pPr>
              <a:endParaRPr lang="en-US" sz="2400" b="1" kern="1200">
                <a:solidFill>
                  <a:srgbClr val="002060"/>
                </a:solidFill>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3343749" y="2223346"/>
            <a:ext cx="5693263" cy="78014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2</a:t>
              </a:r>
              <a:r>
                <a:rPr lang="en-GB" altLang="en-US" sz="2400" b="1" i="1" kern="1200">
                  <a:solidFill>
                    <a:srgbClr val="002060"/>
                  </a:solidFill>
                  <a:latin typeface="Times New Roman" panose="02020603050405020304" pitchFamily="18" charset="0"/>
                  <a:cs typeface="Times New Roman" panose="02020603050405020304" pitchFamily="18" charset="0"/>
                </a:rPr>
                <a:t>.2. </a:t>
              </a:r>
              <a:r>
                <a:rPr lang="en-GB" altLang="en-US" sz="2400" b="1" i="1">
                  <a:solidFill>
                    <a:srgbClr val="002060"/>
                  </a:solidFill>
                  <a:latin typeface="Times New Roman" panose="02020603050405020304" pitchFamily="18" charset="0"/>
                  <a:cs typeface="Times New Roman" panose="02020603050405020304" pitchFamily="18" charset="0"/>
                </a:rPr>
                <a:t>Đ</a:t>
              </a:r>
              <a:r>
                <a:rPr lang="en-US" sz="2400" b="1" i="1">
                  <a:solidFill>
                    <a:srgbClr val="002060"/>
                  </a:solidFill>
                  <a:latin typeface="Times New Roman" panose="02020603050405020304" pitchFamily="18" charset="0"/>
                  <a:cs typeface="Times New Roman" panose="02020603050405020304" pitchFamily="18" charset="0"/>
                </a:rPr>
                <a:t>ặc điểm của nhà nước pháp quyền xã hội chủ nghĩa ở Việt Nam</a:t>
              </a:r>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20" name="Rounded Rectangle 19"/>
          <p:cNvSpPr/>
          <p:nvPr/>
        </p:nvSpPr>
        <p:spPr>
          <a:xfrm>
            <a:off x="25003" y="3200401"/>
            <a:ext cx="2895456" cy="35702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en-US" sz="2800" b="1" i="1" kern="0">
                <a:solidFill>
                  <a:schemeClr val="bg1"/>
                </a:solidFill>
                <a:latin typeface="Times New Roman" panose="02020603050405020304" pitchFamily="18" charset="0"/>
                <a:cs typeface="Times New Roman" panose="02020603050405020304" pitchFamily="18" charset="0"/>
              </a:rPr>
              <a:t>3</a:t>
            </a:r>
            <a:r>
              <a:rPr lang="vi-VN" sz="2800" b="1" i="1" kern="0">
                <a:solidFill>
                  <a:schemeClr val="bg1"/>
                </a:solidFill>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3423723" y="3919328"/>
            <a:ext cx="5647298" cy="780146"/>
            <a:chOff x="212477" y="406442"/>
            <a:chExt cx="5840730" cy="797040"/>
          </a:xfrm>
        </p:grpSpPr>
        <p:sp>
          <p:nvSpPr>
            <p:cNvPr id="28" name="Rounded Rectangle 27"/>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sz="24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sz="2400" b="1" i="1">
                  <a:solidFill>
                    <a:srgbClr val="002060"/>
                  </a:solidFill>
                  <a:latin typeface="Times New Roman" panose="02020603050405020304" pitchFamily="18" charset="0"/>
                  <a:cs typeface="Times New Roman" panose="02020603050405020304" pitchFamily="18" charset="0"/>
                </a:rPr>
                <a:t>3.1. Phát huy dân chủ </a:t>
              </a:r>
              <a:r>
                <a:rPr lang="en-US" sz="2400" b="1" i="1">
                  <a:solidFill>
                    <a:srgbClr val="002060"/>
                  </a:solidFill>
                  <a:latin typeface="Times New Roman" panose="02020603050405020304" pitchFamily="18" charset="0"/>
                  <a:cs typeface="Times New Roman" panose="02020603050405020304" pitchFamily="18" charset="0"/>
                </a:rPr>
                <a:t>xã hội chủ nghĩa ở Việt Nam hiện nay</a:t>
              </a:r>
              <a:endParaRPr lang="en-US" sz="2400" b="1">
                <a:solidFill>
                  <a:srgbClr val="002060"/>
                </a:solidFill>
                <a:latin typeface="Times New Roman" panose="02020603050405020304" pitchFamily="18" charset="0"/>
                <a:cs typeface="Times New Roman" panose="02020603050405020304" pitchFamily="18" charset="0"/>
              </a:endParaRPr>
            </a:p>
            <a:p>
              <a:pPr lvl="0" defTabSz="1244600">
                <a:lnSpc>
                  <a:spcPct val="90000"/>
                </a:lnSpc>
                <a:spcBef>
                  <a:spcPct val="0"/>
                </a:spcBef>
                <a:spcAft>
                  <a:spcPct val="35000"/>
                </a:spcAft>
              </a:pPr>
              <a:endParaRPr lang="en-US" sz="2400" b="1" kern="1200">
                <a:solidFill>
                  <a:srgbClr val="002060"/>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3474598" y="5186350"/>
            <a:ext cx="5609677" cy="857919"/>
            <a:chOff x="111148" y="1617509"/>
            <a:chExt cx="6649849" cy="797040"/>
          </a:xfrm>
        </p:grpSpPr>
        <p:sp>
          <p:nvSpPr>
            <p:cNvPr id="31" name="Rounded Rectangle 30"/>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6"/>
            <p:cNvSpPr/>
            <p:nvPr/>
          </p:nvSpPr>
          <p:spPr>
            <a:xfrm>
              <a:off x="237737"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3</a:t>
              </a:r>
              <a:r>
                <a:rPr lang="en-GB" altLang="en-US" sz="2400" b="1" i="1" kern="1200">
                  <a:solidFill>
                    <a:srgbClr val="002060"/>
                  </a:solidFill>
                  <a:latin typeface="Times New Roman" panose="02020603050405020304" pitchFamily="18" charset="0"/>
                  <a:cs typeface="Times New Roman" panose="02020603050405020304" pitchFamily="18" charset="0"/>
                </a:rPr>
                <a:t>.2. </a:t>
              </a:r>
              <a:r>
                <a:rPr lang="en-GB" altLang="en-US" sz="2400" b="1" i="1">
                  <a:solidFill>
                    <a:srgbClr val="002060"/>
                  </a:solidFill>
                  <a:latin typeface="Times New Roman" panose="02020603050405020304" pitchFamily="18" charset="0"/>
                  <a:cs typeface="Times New Roman" panose="02020603050405020304" pitchFamily="18" charset="0"/>
                </a:rPr>
                <a:t>Tiếp tục xây dựng và hoàn thiện Nhà</a:t>
              </a:r>
              <a:r>
                <a:rPr lang="en-US" sz="2400" b="1" i="1">
                  <a:solidFill>
                    <a:srgbClr val="002060"/>
                  </a:solidFill>
                  <a:latin typeface="Times New Roman" panose="02020603050405020304" pitchFamily="18" charset="0"/>
                  <a:cs typeface="Times New Roman" panose="02020603050405020304" pitchFamily="18" charset="0"/>
                </a:rPr>
                <a:t> nước pháp quyền xã hội chủ nghĩa </a:t>
              </a:r>
              <a:endParaRPr lang="en-US" sz="2400" b="1">
                <a:solidFill>
                  <a:srgbClr val="002060"/>
                </a:solidFill>
                <a:latin typeface="Times New Roman" panose="02020603050405020304" pitchFamily="18" charset="0"/>
                <a:cs typeface="Times New Roman" panose="02020603050405020304" pitchFamily="18" charset="0"/>
              </a:endParaRPr>
            </a:p>
          </p:txBody>
        </p:sp>
      </p:grpSp>
      <p:cxnSp>
        <p:nvCxnSpPr>
          <p:cNvPr id="34" name="Straight Arrow Connector 33"/>
          <p:cNvCxnSpPr>
            <a:stCxn id="11" idx="3"/>
            <a:endCxn id="22" idx="1"/>
          </p:cNvCxnSpPr>
          <p:nvPr/>
        </p:nvCxnSpPr>
        <p:spPr>
          <a:xfrm flipV="1">
            <a:off x="2906137" y="1850206"/>
            <a:ext cx="423798" cy="4217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920459" y="2261430"/>
            <a:ext cx="503264" cy="3836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31" idx="1"/>
          </p:cNvCxnSpPr>
          <p:nvPr/>
        </p:nvCxnSpPr>
        <p:spPr>
          <a:xfrm>
            <a:off x="2920459" y="4985505"/>
            <a:ext cx="554139" cy="6298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0" idx="3"/>
            <a:endCxn id="28" idx="1"/>
          </p:cNvCxnSpPr>
          <p:nvPr/>
        </p:nvCxnSpPr>
        <p:spPr>
          <a:xfrm flipV="1">
            <a:off x="2920459" y="4309401"/>
            <a:ext cx="503264" cy="676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barn(inVertical)">
                                      <p:cBhvr>
                                        <p:cTn id="26" dur="500"/>
                                        <p:tgtEl>
                                          <p:spTgt spid="34"/>
                                        </p:tgtEl>
                                      </p:cBhvr>
                                    </p:animEffect>
                                  </p:childTnLst>
                                </p:cTn>
                              </p:par>
                              <p:par>
                                <p:cTn id="27" presetID="16" presetClass="entr" presetSubtype="21"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arn(inVertical)">
                                      <p:cBhvr>
                                        <p:cTn id="34" dur="500"/>
                                        <p:tgtEl>
                                          <p:spTgt spid="35"/>
                                        </p:tgtEl>
                                      </p:cBhvr>
                                    </p:animEffect>
                                  </p:childTnLst>
                                </p:cTn>
                              </p:par>
                              <p:par>
                                <p:cTn id="35" presetID="16" presetClass="entr" presetSubtype="21"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inVertical)">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arn(inVertical)">
                                      <p:cBhvr>
                                        <p:cTn id="42" dur="500"/>
                                        <p:tgtEl>
                                          <p:spTgt spid="41"/>
                                        </p:tgtEl>
                                      </p:cBhvr>
                                    </p:animEffect>
                                  </p:childTnLst>
                                </p:cTn>
                              </p:par>
                              <p:par>
                                <p:cTn id="43" presetID="16" presetClass="entr" presetSubtype="21"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barn(inVertical)">
                                      <p:cBhvr>
                                        <p:cTn id="50" dur="500"/>
                                        <p:tgtEl>
                                          <p:spTgt spid="38"/>
                                        </p:tgtEl>
                                      </p:cBhvr>
                                    </p:animEffect>
                                  </p:childTnLst>
                                </p:cTn>
                              </p:par>
                              <p:par>
                                <p:cTn id="51" presetID="16" presetClass="entr" presetSubtype="21"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arn(inVertical)">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9028" y="1029828"/>
            <a:ext cx="7918344" cy="780146"/>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sz="24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sz="2400" b="1" i="1">
                  <a:solidFill>
                    <a:srgbClr val="002060"/>
                  </a:solidFill>
                  <a:latin typeface="Times New Roman" panose="02020603050405020304" pitchFamily="18" charset="0"/>
                  <a:cs typeface="Times New Roman" panose="02020603050405020304" pitchFamily="18" charset="0"/>
                </a:rPr>
                <a:t>2.1. </a:t>
              </a:r>
              <a:r>
                <a:rPr lang="en-US" sz="2400" b="1" i="1">
                  <a:solidFill>
                    <a:srgbClr val="002060"/>
                  </a:solidFill>
                  <a:latin typeface="Times New Roman" panose="02020603050405020304" pitchFamily="18" charset="0"/>
                  <a:cs typeface="Times New Roman" panose="02020603050405020304" pitchFamily="18" charset="0"/>
                </a:rPr>
                <a:t>Quan niệm về nhà nước pháp quyền xã hội chủ nghĩa ở Việt Nam</a:t>
              </a:r>
              <a:endParaRPr lang="en-US" sz="2400" b="1">
                <a:solidFill>
                  <a:srgbClr val="002060"/>
                </a:solidFill>
                <a:latin typeface="Times New Roman" panose="02020603050405020304" pitchFamily="18" charset="0"/>
                <a:cs typeface="Times New Roman" panose="02020603050405020304" pitchFamily="18" charset="0"/>
              </a:endParaRPr>
            </a:p>
            <a:p>
              <a:pPr lvl="0" defTabSz="1244600">
                <a:lnSpc>
                  <a:spcPct val="90000"/>
                </a:lnSpc>
                <a:spcBef>
                  <a:spcPct val="0"/>
                </a:spcBef>
                <a:spcAft>
                  <a:spcPct val="35000"/>
                </a:spcAft>
              </a:pPr>
              <a:endParaRPr lang="en-US" sz="2400" b="1" kern="1200">
                <a:solidFill>
                  <a:srgbClr val="002060"/>
                </a:solidFill>
                <a:latin typeface="Times New Roman" panose="02020603050405020304" pitchFamily="18" charset="0"/>
                <a:cs typeface="Times New Roman" panose="02020603050405020304" pitchFamily="18" charset="0"/>
              </a:endParaRPr>
            </a:p>
          </p:txBody>
        </p:sp>
      </p:grpSp>
      <p:sp>
        <p:nvSpPr>
          <p:cNvPr id="8" name="Rounded Rectangle 7"/>
          <p:cNvSpPr/>
          <p:nvPr/>
        </p:nvSpPr>
        <p:spPr>
          <a:xfrm>
            <a:off x="2123768" y="0"/>
            <a:ext cx="7020232" cy="87502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Nhà nước pháp	quyền xã hội chủ nghĩa </a:t>
            </a:r>
          </a:p>
          <a:p>
            <a:pPr algn="ctr">
              <a:spcBef>
                <a:spcPct val="20000"/>
              </a:spcBef>
              <a:defRPr/>
            </a:pPr>
            <a:r>
              <a:rPr lang="en-US" sz="2800" b="1">
                <a:latin typeface="Times New Roman" panose="02020603050405020304" pitchFamily="18" charset="0"/>
                <a:cs typeface="Times New Roman" panose="02020603050405020304" pitchFamily="18" charset="0"/>
              </a:rPr>
              <a:t>ở Việt Nam</a:t>
            </a:r>
            <a:endParaRPr lang="vi-VN"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vi-VN" sz="28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9" name="Text Box 2"/>
          <p:cNvSpPr txBox="1">
            <a:spLocks noChangeArrowheads="1"/>
          </p:cNvSpPr>
          <p:nvPr/>
        </p:nvSpPr>
        <p:spPr bwMode="auto">
          <a:xfrm>
            <a:off x="408500" y="2899248"/>
            <a:ext cx="8293048" cy="3754874"/>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marL="342900" indent="-342900" algn="just">
              <a:spcBef>
                <a:spcPts val="600"/>
              </a:spcBef>
              <a:spcAft>
                <a:spcPts val="600"/>
              </a:spcAft>
              <a:buFont typeface="Wingdings" panose="05000000000000000000" pitchFamily="2" charset="2"/>
              <a:buChar char="ü"/>
            </a:pPr>
            <a:r>
              <a:rPr lang="en-US" sz="2600" b="1" i="1">
                <a:solidFill>
                  <a:srgbClr val="002060"/>
                </a:solidFill>
                <a:latin typeface="Times New Roman" panose="02020603050405020304" pitchFamily="18" charset="0"/>
                <a:cs typeface="Times New Roman" panose="02020603050405020304" pitchFamily="18" charset="0"/>
              </a:rPr>
              <a:t>Nhà nước pháp quyền là nhà nước thượng tôn pháp luật;</a:t>
            </a:r>
          </a:p>
          <a:p>
            <a:pPr marL="342900" indent="-342900" algn="just">
              <a:spcBef>
                <a:spcPts val="600"/>
              </a:spcBef>
              <a:spcAft>
                <a:spcPts val="600"/>
              </a:spcAft>
              <a:buFont typeface="Wingdings" panose="05000000000000000000" pitchFamily="2" charset="2"/>
              <a:buChar char="ü"/>
            </a:pPr>
            <a:r>
              <a:rPr lang="en-US" sz="2600" b="1" i="1">
                <a:solidFill>
                  <a:srgbClr val="002060"/>
                </a:solidFill>
                <a:latin typeface="Times New Roman" panose="02020603050405020304" pitchFamily="18" charset="0"/>
                <a:cs typeface="Times New Roman" panose="02020603050405020304" pitchFamily="18" charset="0"/>
              </a:rPr>
              <a:t>Hướng tới những vấn đề về phúc lợi cho mọi người;</a:t>
            </a:r>
          </a:p>
          <a:p>
            <a:pPr marL="342900" indent="-342900" algn="just">
              <a:spcBef>
                <a:spcPts val="600"/>
              </a:spcBef>
              <a:spcAft>
                <a:spcPts val="600"/>
              </a:spcAft>
              <a:buFont typeface="Wingdings" panose="05000000000000000000" pitchFamily="2" charset="2"/>
              <a:buChar char="ü"/>
            </a:pPr>
            <a:r>
              <a:rPr lang="en-US" sz="2600" b="1" i="1">
                <a:solidFill>
                  <a:srgbClr val="002060"/>
                </a:solidFill>
                <a:latin typeface="Times New Roman" panose="02020603050405020304" pitchFamily="18" charset="0"/>
                <a:cs typeface="Times New Roman" panose="02020603050405020304" pitchFamily="18" charset="0"/>
              </a:rPr>
              <a:t>Tạo điều kiện cho cá nhân được tự do, bình đẳng, phát huy hết năng lực của chính mình;</a:t>
            </a:r>
          </a:p>
          <a:p>
            <a:pPr marL="342900" indent="-342900" algn="just">
              <a:spcBef>
                <a:spcPts val="600"/>
              </a:spcBef>
              <a:spcAft>
                <a:spcPts val="600"/>
              </a:spcAft>
              <a:buFont typeface="Wingdings" panose="05000000000000000000" pitchFamily="2" charset="2"/>
              <a:buChar char="ü"/>
            </a:pPr>
            <a:r>
              <a:rPr lang="en-US" sz="2600" b="1" i="1">
                <a:solidFill>
                  <a:srgbClr val="002060"/>
                </a:solidFill>
                <a:latin typeface="Times New Roman" panose="02020603050405020304" pitchFamily="18" charset="0"/>
                <a:cs typeface="Times New Roman" panose="02020603050405020304" pitchFamily="18" charset="0"/>
              </a:rPr>
              <a:t>Các cơ quan của nhà nước được phân quyền rõ ràng và được mọi người chấp nhận trên nguyên tắc bình đẳng của các thế lực, giai cấp và tầng lớp trong xã hội.</a:t>
            </a:r>
          </a:p>
        </p:txBody>
      </p:sp>
      <p:sp>
        <p:nvSpPr>
          <p:cNvPr id="10" name="Rectangle 9"/>
          <p:cNvSpPr/>
          <p:nvPr/>
        </p:nvSpPr>
        <p:spPr>
          <a:xfrm>
            <a:off x="408500" y="1964782"/>
            <a:ext cx="4340481" cy="579646"/>
          </a:xfrm>
          <a:prstGeom prst="rect">
            <a:avLst/>
          </a:prstGeom>
          <a:solidFill>
            <a:schemeClr val="accent6">
              <a:lumMod val="60000"/>
              <a:lumOff val="40000"/>
            </a:schemeClr>
          </a:solidFill>
          <a:ln w="25400">
            <a:solidFill>
              <a:schemeClr val="accent1"/>
            </a:solidFill>
          </a:ln>
        </p:spPr>
        <p:txBody>
          <a:bodyPr wrap="square">
            <a:spAutoFit/>
          </a:bodyPr>
          <a:lstStyle/>
          <a:p>
            <a:pPr>
              <a:lnSpc>
                <a:spcPts val="3800"/>
              </a:lnSpc>
              <a:spcBef>
                <a:spcPts val="1000"/>
              </a:spcBef>
            </a:pP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b="1">
                <a:solidFill>
                  <a:srgbClr val="FF0000"/>
                </a:solidFill>
                <a:latin typeface="Times New Roman" panose="02020603050405020304" pitchFamily="18" charset="0"/>
                <a:cs typeface="Times New Roman" panose="02020603050405020304" pitchFamily="18" charset="0"/>
              </a:rPr>
              <a:t>Theo quan niệm chung:</a:t>
            </a:r>
            <a:endParaRPr lang="en-US" altLang="en-US" sz="28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26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1000"/>
                                        <p:tgtEl>
                                          <p:spTgt spid="9">
                                            <p:txEl>
                                              <p:pRg st="0" end="0"/>
                                            </p:txEl>
                                          </p:spTgt>
                                        </p:tgtEl>
                                      </p:cBhvr>
                                    </p:animEffect>
                                    <p:anim calcmode="lin" valueType="num">
                                      <p:cBhvr>
                                        <p:cTn id="3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1000"/>
                                        <p:tgtEl>
                                          <p:spTgt spid="9">
                                            <p:txEl>
                                              <p:pRg st="1" end="1"/>
                                            </p:txEl>
                                          </p:spTgt>
                                        </p:tgtEl>
                                      </p:cBhvr>
                                    </p:animEffect>
                                    <p:anim calcmode="lin" valueType="num">
                                      <p:cBhvr>
                                        <p:cTn id="3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Effect transition="in" filter="fade">
                                      <p:cBhvr>
                                        <p:cTn id="43" dur="1000"/>
                                        <p:tgtEl>
                                          <p:spTgt spid="9">
                                            <p:txEl>
                                              <p:pRg st="2" end="2"/>
                                            </p:txEl>
                                          </p:spTgt>
                                        </p:tgtEl>
                                      </p:cBhvr>
                                    </p:animEffect>
                                    <p:anim calcmode="lin" valueType="num">
                                      <p:cBhvr>
                                        <p:cTn id="4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
                                            <p:txEl>
                                              <p:pRg st="3" end="3"/>
                                            </p:txEl>
                                          </p:spTgt>
                                        </p:tgtEl>
                                        <p:attrNameLst>
                                          <p:attrName>style.visibility</p:attrName>
                                        </p:attrNameLst>
                                      </p:cBhvr>
                                      <p:to>
                                        <p:strVal val="visible"/>
                                      </p:to>
                                    </p:set>
                                    <p:animEffect transition="in" filter="fade">
                                      <p:cBhvr>
                                        <p:cTn id="50" dur="1000"/>
                                        <p:tgtEl>
                                          <p:spTgt spid="9">
                                            <p:txEl>
                                              <p:pRg st="3" end="3"/>
                                            </p:txEl>
                                          </p:spTgt>
                                        </p:tgtEl>
                                      </p:cBhvr>
                                    </p:animEffect>
                                    <p:anim calcmode="lin" valueType="num">
                                      <p:cBhvr>
                                        <p:cTn id="5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241754" y="0"/>
            <a:ext cx="6902245" cy="1057809"/>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defTabSz="1244600">
                <a:lnSpc>
                  <a:spcPct val="90000"/>
                </a:lnSpc>
                <a:spcBef>
                  <a:spcPct val="0"/>
                </a:spcBef>
                <a:spcAft>
                  <a:spcPct val="35000"/>
                </a:spcAft>
              </a:pPr>
              <a:endParaRPr lang="en-GB" sz="2800" b="1">
                <a:solidFill>
                  <a:srgbClr val="002060"/>
                </a:solidFill>
                <a:latin typeface="Times New Roman" panose="02020603050405020304" pitchFamily="18" charset="0"/>
                <a:cs typeface="Times New Roman" panose="02020603050405020304" pitchFamily="18" charset="0"/>
              </a:endParaRPr>
            </a:p>
            <a:p>
              <a:pPr algn="ctr" defTabSz="1244600">
                <a:spcBef>
                  <a:spcPct val="0"/>
                </a:spcBef>
              </a:pPr>
              <a:r>
                <a:rPr lang="en-GB" sz="2800" b="1">
                  <a:solidFill>
                    <a:srgbClr val="002060"/>
                  </a:solidFill>
                  <a:latin typeface="Times New Roman" panose="02020603050405020304" pitchFamily="18" charset="0"/>
                  <a:cs typeface="Times New Roman" panose="02020603050405020304" pitchFamily="18" charset="0"/>
                </a:rPr>
                <a:t>2.1. </a:t>
              </a:r>
              <a:r>
                <a:rPr lang="en-US" sz="2800" b="1">
                  <a:solidFill>
                    <a:srgbClr val="002060"/>
                  </a:solidFill>
                  <a:latin typeface="Times New Roman" panose="02020603050405020304" pitchFamily="18" charset="0"/>
                  <a:cs typeface="Times New Roman" panose="02020603050405020304" pitchFamily="18" charset="0"/>
                </a:rPr>
                <a:t>Quan niệm về nhà nước pháp quyền </a:t>
              </a:r>
            </a:p>
            <a:p>
              <a:pPr algn="ctr" defTabSz="1244600">
                <a:spcBef>
                  <a:spcPct val="0"/>
                </a:spcBef>
              </a:pPr>
              <a:r>
                <a:rPr lang="en-US" sz="2800" b="1">
                  <a:solidFill>
                    <a:srgbClr val="002060"/>
                  </a:solidFill>
                  <a:latin typeface="Times New Roman" panose="02020603050405020304" pitchFamily="18" charset="0"/>
                  <a:cs typeface="Times New Roman" panose="02020603050405020304" pitchFamily="18" charset="0"/>
                </a:rPr>
                <a:t>xã hội chủ nghĩa ở Việt Nam</a:t>
              </a:r>
            </a:p>
            <a:p>
              <a:pPr lvl="0" algn="ctr" defTabSz="1244600">
                <a:lnSpc>
                  <a:spcPct val="90000"/>
                </a:lnSpc>
                <a:spcBef>
                  <a:spcPct val="0"/>
                </a:spcBef>
                <a:spcAft>
                  <a:spcPct val="35000"/>
                </a:spcAft>
              </a:pP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9" name="Text Box 2"/>
          <p:cNvSpPr txBox="1">
            <a:spLocks noChangeArrowheads="1"/>
          </p:cNvSpPr>
          <p:nvPr/>
        </p:nvSpPr>
        <p:spPr bwMode="auto">
          <a:xfrm>
            <a:off x="294967" y="1970102"/>
            <a:ext cx="8554065" cy="4693593"/>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marL="457200" indent="-457200" algn="just">
              <a:lnSpc>
                <a:spcPct val="150000"/>
              </a:lnSpc>
              <a:spcBef>
                <a:spcPts val="600"/>
              </a:spcBef>
              <a:buFont typeface="Wingdings" panose="05000000000000000000" pitchFamily="2" charset="2"/>
              <a:buChar char="ü"/>
              <a:defRPr/>
            </a:pPr>
            <a:r>
              <a:rPr lang="en-US" sz="2800" b="1" i="1">
                <a:solidFill>
                  <a:srgbClr val="002060"/>
                </a:solidFill>
                <a:latin typeface="Times New Roman" panose="02020603050405020304" pitchFamily="18" charset="0"/>
                <a:cs typeface="Times New Roman" panose="02020603050405020304" pitchFamily="18" charset="0"/>
              </a:rPr>
              <a:t>L</a:t>
            </a:r>
            <a:r>
              <a:rPr lang="vi-VN" sz="2800" b="1" i="1" dirty="0">
                <a:solidFill>
                  <a:srgbClr val="002060"/>
                </a:solidFill>
                <a:latin typeface="Times New Roman" panose="02020603050405020304" pitchFamily="18" charset="0"/>
                <a:cs typeface="Times New Roman" panose="02020603050405020304" pitchFamily="18" charset="0"/>
              </a:rPr>
              <a:t>à nhà nước mà ở đó, tất cả mọi công dân đều được giáo dục pháp luật và phải hiểu biết pháp luật, tuân thủ pháp luật, pháp luật phải đảm bảo tính nghiêm minh; </a:t>
            </a:r>
            <a:endParaRPr lang="en-US" sz="2800" b="1" i="1" dirty="0">
              <a:solidFill>
                <a:srgbClr val="002060"/>
              </a:solidFill>
              <a:latin typeface="Times New Roman" panose="02020603050405020304" pitchFamily="18" charset="0"/>
              <a:cs typeface="Times New Roman" panose="02020603050405020304" pitchFamily="18" charset="0"/>
            </a:endParaRPr>
          </a:p>
          <a:p>
            <a:pPr marL="457200" indent="-457200" algn="just">
              <a:lnSpc>
                <a:spcPct val="150000"/>
              </a:lnSpc>
              <a:spcBef>
                <a:spcPts val="600"/>
              </a:spcBef>
              <a:buFont typeface="Wingdings" panose="05000000000000000000" pitchFamily="2" charset="2"/>
              <a:buChar char="ü"/>
              <a:defRPr/>
            </a:pPr>
            <a:r>
              <a:rPr lang="en-US" sz="2800" b="1" i="1" dirty="0">
                <a:solidFill>
                  <a:srgbClr val="002060"/>
                </a:solidFill>
                <a:latin typeface="Times New Roman" panose="02020603050405020304" pitchFamily="18" charset="0"/>
                <a:cs typeface="Times New Roman" panose="02020603050405020304" pitchFamily="18" charset="0"/>
              </a:rPr>
              <a:t>T</a:t>
            </a:r>
            <a:r>
              <a:rPr lang="vi-VN" sz="2800" b="1" i="1" dirty="0">
                <a:solidFill>
                  <a:srgbClr val="002060"/>
                </a:solidFill>
                <a:latin typeface="Times New Roman" panose="02020603050405020304" pitchFamily="18" charset="0"/>
                <a:cs typeface="Times New Roman" panose="02020603050405020304" pitchFamily="18" charset="0"/>
              </a:rPr>
              <a:t>rong hoạt động của các cơ quan nhà nước, phải có sự kiểm soát lẫn nhau, tất cả vì mục tiêu phục vụ nhân </a:t>
            </a:r>
            <a:r>
              <a:rPr lang="vi-VN" sz="2800" b="1" i="1">
                <a:solidFill>
                  <a:srgbClr val="002060"/>
                </a:solidFill>
                <a:latin typeface="Times New Roman" panose="02020603050405020304" pitchFamily="18" charset="0"/>
                <a:cs typeface="Times New Roman" panose="02020603050405020304" pitchFamily="18" charset="0"/>
              </a:rPr>
              <a:t>dân.</a:t>
            </a:r>
            <a:endParaRPr lang="en-US" sz="2800" b="1" i="1"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94967" y="1153639"/>
            <a:ext cx="4340481" cy="579646"/>
          </a:xfrm>
          <a:prstGeom prst="rect">
            <a:avLst/>
          </a:prstGeom>
          <a:solidFill>
            <a:schemeClr val="accent6">
              <a:lumMod val="60000"/>
              <a:lumOff val="40000"/>
            </a:schemeClr>
          </a:solidFill>
          <a:ln w="25400">
            <a:solidFill>
              <a:schemeClr val="accent1"/>
            </a:solidFill>
          </a:ln>
        </p:spPr>
        <p:txBody>
          <a:bodyPr wrap="square">
            <a:spAutoFit/>
          </a:bodyPr>
          <a:lstStyle/>
          <a:p>
            <a:pPr>
              <a:lnSpc>
                <a:spcPts val="3800"/>
              </a:lnSpc>
              <a:spcBef>
                <a:spcPts val="1000"/>
              </a:spcBef>
            </a:pP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Cách hiểu hiện nay</a:t>
            </a:r>
            <a:r>
              <a:rPr lang="en-US" altLang="en-US" sz="2800" b="1">
                <a:solidFill>
                  <a:srgbClr val="FF0000"/>
                </a:solidFill>
                <a:latin typeface="Times New Roman" panose="02020603050405020304" pitchFamily="18" charset="0"/>
                <a:cs typeface="Times New Roman" panose="02020603050405020304" pitchFamily="18" charset="0"/>
              </a:rPr>
              <a:t>:</a:t>
            </a:r>
            <a:endParaRPr lang="en-US" altLang="en-US" sz="28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83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fade">
                                      <p:cBhvr>
                                        <p:cTn id="31" dur="1000"/>
                                        <p:tgtEl>
                                          <p:spTgt spid="9">
                                            <p:txEl>
                                              <p:pRg st="1" end="1"/>
                                            </p:txEl>
                                          </p:spTgt>
                                        </p:tgtEl>
                                      </p:cBhvr>
                                    </p:animEffect>
                                    <p:anim calcmode="lin" valueType="num">
                                      <p:cBhvr>
                                        <p:cTn id="3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182760" y="0"/>
            <a:ext cx="6961239" cy="1057809"/>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defTabSz="1244600">
                <a:lnSpc>
                  <a:spcPct val="90000"/>
                </a:lnSpc>
                <a:spcBef>
                  <a:spcPct val="0"/>
                </a:spcBef>
                <a:spcAft>
                  <a:spcPct val="35000"/>
                </a:spcAft>
              </a:pPr>
              <a:endParaRPr lang="en-GB" sz="2800" b="1">
                <a:solidFill>
                  <a:srgbClr val="002060"/>
                </a:solidFill>
                <a:latin typeface="Times New Roman" panose="02020603050405020304" pitchFamily="18" charset="0"/>
                <a:cs typeface="Times New Roman" panose="02020603050405020304" pitchFamily="18" charset="0"/>
              </a:endParaRPr>
            </a:p>
            <a:p>
              <a:pPr algn="ctr" defTabSz="1244600">
                <a:spcBef>
                  <a:spcPct val="0"/>
                </a:spcBef>
              </a:pPr>
              <a:r>
                <a:rPr lang="en-GB" sz="2800" b="1">
                  <a:solidFill>
                    <a:srgbClr val="002060"/>
                  </a:solidFill>
                  <a:latin typeface="Times New Roman" panose="02020603050405020304" pitchFamily="18" charset="0"/>
                  <a:cs typeface="Times New Roman" panose="02020603050405020304" pitchFamily="18" charset="0"/>
                </a:rPr>
                <a:t>2.1. </a:t>
              </a:r>
              <a:r>
                <a:rPr lang="en-US" sz="2800" b="1">
                  <a:solidFill>
                    <a:srgbClr val="002060"/>
                  </a:solidFill>
                  <a:latin typeface="Times New Roman" panose="02020603050405020304" pitchFamily="18" charset="0"/>
                  <a:cs typeface="Times New Roman" panose="02020603050405020304" pitchFamily="18" charset="0"/>
                </a:rPr>
                <a:t>Quan niệm về nhà nước pháp quyền </a:t>
              </a:r>
            </a:p>
            <a:p>
              <a:pPr algn="ctr" defTabSz="1244600">
                <a:spcBef>
                  <a:spcPct val="0"/>
                </a:spcBef>
              </a:pPr>
              <a:r>
                <a:rPr lang="en-US" sz="2800" b="1">
                  <a:solidFill>
                    <a:srgbClr val="002060"/>
                  </a:solidFill>
                  <a:latin typeface="Times New Roman" panose="02020603050405020304" pitchFamily="18" charset="0"/>
                  <a:cs typeface="Times New Roman" panose="02020603050405020304" pitchFamily="18" charset="0"/>
                </a:rPr>
                <a:t>xã hội chủ nghĩa ở Việt Nam</a:t>
              </a:r>
            </a:p>
            <a:p>
              <a:pPr lvl="0" algn="ctr" defTabSz="1244600">
                <a:lnSpc>
                  <a:spcPct val="90000"/>
                </a:lnSpc>
                <a:spcBef>
                  <a:spcPct val="0"/>
                </a:spcBef>
                <a:spcAft>
                  <a:spcPct val="35000"/>
                </a:spcAft>
              </a:pP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9" name="Text Box 2"/>
          <p:cNvSpPr txBox="1">
            <a:spLocks noChangeArrowheads="1"/>
          </p:cNvSpPr>
          <p:nvPr/>
        </p:nvSpPr>
        <p:spPr bwMode="auto">
          <a:xfrm>
            <a:off x="309480" y="2191328"/>
            <a:ext cx="8554065" cy="4154984"/>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marL="457200" indent="-457200" algn="just">
              <a:spcBef>
                <a:spcPts val="600"/>
              </a:spcBef>
              <a:spcAft>
                <a:spcPts val="600"/>
              </a:spcAft>
              <a:buFont typeface="Wingdings" panose="05000000000000000000" pitchFamily="2" charset="2"/>
              <a:buChar char="ü"/>
              <a:defRPr/>
            </a:pPr>
            <a:r>
              <a:rPr lang="en-US" sz="2600" b="1" i="1">
                <a:solidFill>
                  <a:srgbClr val="002060"/>
                </a:solidFill>
                <a:latin typeface="Times New Roman" panose="02020603050405020304" pitchFamily="18" charset="0"/>
                <a:cs typeface="Times New Roman" panose="02020603050405020304" pitchFamily="18" charset="0"/>
              </a:rPr>
              <a:t>Xây dựng Nhà nước pháp quyền Việt Nam của dân, do dân, vì dân.</a:t>
            </a:r>
          </a:p>
          <a:p>
            <a:pPr marL="457200" indent="-457200" algn="just">
              <a:spcBef>
                <a:spcPts val="600"/>
              </a:spcBef>
              <a:spcAft>
                <a:spcPts val="600"/>
              </a:spcAft>
              <a:buFont typeface="Wingdings" panose="05000000000000000000" pitchFamily="2" charset="2"/>
              <a:buChar char="ü"/>
              <a:defRPr/>
            </a:pPr>
            <a:r>
              <a:rPr lang="en-US" sz="2600" b="1" i="1">
                <a:solidFill>
                  <a:srgbClr val="002060"/>
                </a:solidFill>
                <a:latin typeface="Times New Roman" panose="02020603050405020304" pitchFamily="18" charset="0"/>
                <a:cs typeface="Times New Roman" panose="02020603050405020304" pitchFamily="18" charset="0"/>
              </a:rPr>
              <a:t>Nhà nước quản lý xã hội bằng pháp luật, mọi cơ quan, tổ chức, cán bộ, công chức, mọi công dân có nghĩa vụ chấp hành Hiến pháp và pháp luật. </a:t>
            </a:r>
          </a:p>
          <a:p>
            <a:pPr marL="457200" indent="-457200" algn="just">
              <a:spcBef>
                <a:spcPts val="600"/>
              </a:spcBef>
              <a:spcAft>
                <a:spcPts val="600"/>
              </a:spcAft>
              <a:buFont typeface="Wingdings" panose="05000000000000000000" pitchFamily="2" charset="2"/>
              <a:buChar char="ü"/>
              <a:defRPr/>
            </a:pPr>
            <a:r>
              <a:rPr lang="en-US" sz="2600" b="1" i="1">
                <a:solidFill>
                  <a:srgbClr val="002060"/>
                </a:solidFill>
                <a:latin typeface="Times New Roman" panose="02020603050405020304" pitchFamily="18" charset="0"/>
                <a:cs typeface="Times New Roman" panose="02020603050405020304" pitchFamily="18" charset="0"/>
              </a:rPr>
              <a:t>Quyền lực nhà nước là thống nhất, có sự phân công, phối hợp, kiểm soát giữa các cơ quan nhà nước trong việc thực hiện các quyền lập pháp, hành pháp, tư pháp.</a:t>
            </a:r>
          </a:p>
          <a:p>
            <a:pPr algn="just">
              <a:spcBef>
                <a:spcPts val="600"/>
              </a:spcBef>
              <a:spcAft>
                <a:spcPts val="600"/>
              </a:spcAft>
              <a:defRPr/>
            </a:pPr>
            <a:endParaRPr lang="en-US" sz="2600" b="1" i="1"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94967" y="1153639"/>
            <a:ext cx="5633885" cy="579646"/>
          </a:xfrm>
          <a:prstGeom prst="rect">
            <a:avLst/>
          </a:prstGeom>
          <a:solidFill>
            <a:schemeClr val="accent6">
              <a:lumMod val="60000"/>
              <a:lumOff val="40000"/>
            </a:schemeClr>
          </a:solidFill>
          <a:ln w="25400">
            <a:solidFill>
              <a:schemeClr val="accent1"/>
            </a:solidFill>
          </a:ln>
        </p:spPr>
        <p:txBody>
          <a:bodyPr wrap="square">
            <a:spAutoFit/>
          </a:bodyPr>
          <a:lstStyle/>
          <a:p>
            <a:pPr>
              <a:lnSpc>
                <a:spcPts val="3800"/>
              </a:lnSpc>
              <a:spcBef>
                <a:spcPts val="1000"/>
              </a:spcBef>
            </a:pP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Chủ trương của Đảng</a:t>
            </a:r>
            <a:r>
              <a:rPr lang="en-US" altLang="en-US" sz="2800" b="1">
                <a:solidFill>
                  <a:srgbClr val="FF0000"/>
                </a:solidFill>
                <a:latin typeface="Times New Roman" panose="02020603050405020304" pitchFamily="18" charset="0"/>
                <a:cs typeface="Times New Roman" panose="02020603050405020304" pitchFamily="18" charset="0"/>
              </a:rPr>
              <a:t>:</a:t>
            </a:r>
            <a:endParaRPr lang="en-US" altLang="en-US" sz="28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58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1000"/>
                                        <p:tgtEl>
                                          <p:spTgt spid="9">
                                            <p:txEl>
                                              <p:pRg st="0" end="0"/>
                                            </p:txEl>
                                          </p:spTgt>
                                        </p:tgtEl>
                                      </p:cBhvr>
                                    </p:animEffect>
                                    <p:anim calcmode="lin" valueType="num">
                                      <p:cBhvr>
                                        <p:cTn id="1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1000"/>
                                        <p:tgtEl>
                                          <p:spTgt spid="9">
                                            <p:txEl>
                                              <p:pRg st="1" end="1"/>
                                            </p:txEl>
                                          </p:spTgt>
                                        </p:tgtEl>
                                      </p:cBhvr>
                                    </p:animEffect>
                                    <p:anim calcmode="lin" valueType="num">
                                      <p:cBhvr>
                                        <p:cTn id="2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1000"/>
                                        <p:tgtEl>
                                          <p:spTgt spid="9">
                                            <p:txEl>
                                              <p:pRg st="2" end="2"/>
                                            </p:txEl>
                                          </p:spTgt>
                                        </p:tgtEl>
                                      </p:cBhvr>
                                    </p:animEffect>
                                    <p:anim calcmode="lin" valueType="num">
                                      <p:cBhvr>
                                        <p:cTn id="3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82760" y="0"/>
            <a:ext cx="6961239" cy="91643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Nhà nước pháp	quyền xã hội chủ nghĩa </a:t>
            </a:r>
          </a:p>
          <a:p>
            <a:pPr algn="ctr">
              <a:spcBef>
                <a:spcPct val="20000"/>
              </a:spcBef>
              <a:defRPr/>
            </a:pPr>
            <a:r>
              <a:rPr lang="en-US" sz="2800" b="1">
                <a:latin typeface="Times New Roman" panose="02020603050405020304" pitchFamily="18" charset="0"/>
                <a:cs typeface="Times New Roman" panose="02020603050405020304" pitchFamily="18" charset="0"/>
              </a:rPr>
              <a:t>ở Việt Nam</a:t>
            </a:r>
            <a:endParaRPr lang="vi-VN"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endParaRPr lang="vi-VN" sz="28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4" name="Group 23"/>
          <p:cNvGrpSpPr/>
          <p:nvPr/>
        </p:nvGrpSpPr>
        <p:grpSpPr>
          <a:xfrm>
            <a:off x="0" y="954515"/>
            <a:ext cx="8143681" cy="78014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2</a:t>
              </a:r>
              <a:r>
                <a:rPr lang="en-GB" altLang="en-US" sz="2400" b="1" i="1" kern="1200">
                  <a:solidFill>
                    <a:srgbClr val="002060"/>
                  </a:solidFill>
                  <a:latin typeface="Times New Roman" panose="02020603050405020304" pitchFamily="18" charset="0"/>
                  <a:cs typeface="Times New Roman" panose="02020603050405020304" pitchFamily="18" charset="0"/>
                </a:rPr>
                <a:t>.2. </a:t>
              </a:r>
              <a:r>
                <a:rPr lang="en-GB" altLang="en-US" sz="2400" b="1" i="1">
                  <a:solidFill>
                    <a:srgbClr val="002060"/>
                  </a:solidFill>
                  <a:latin typeface="Times New Roman" panose="02020603050405020304" pitchFamily="18" charset="0"/>
                  <a:cs typeface="Times New Roman" panose="02020603050405020304" pitchFamily="18" charset="0"/>
                </a:rPr>
                <a:t>Đ</a:t>
              </a:r>
              <a:r>
                <a:rPr lang="en-US" sz="2400" b="1" i="1">
                  <a:solidFill>
                    <a:srgbClr val="002060"/>
                  </a:solidFill>
                  <a:latin typeface="Times New Roman" panose="02020603050405020304" pitchFamily="18" charset="0"/>
                  <a:cs typeface="Times New Roman" panose="02020603050405020304" pitchFamily="18" charset="0"/>
                </a:rPr>
                <a:t>ặc điểm của nhà nước pháp quyền xã hội chủ nghĩa ở Việt Nam</a:t>
              </a:r>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414478" y="1949229"/>
            <a:ext cx="8243587" cy="830997"/>
          </a:xfrm>
          <a:prstGeom prst="rect">
            <a:avLst/>
          </a:prstGeom>
          <a:solidFill>
            <a:schemeClr val="bg2">
              <a:lumMod val="9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cs typeface="Times New Roman" panose="02020603050405020304" pitchFamily="18" charset="0"/>
              </a:rPr>
              <a:t>Thứ nhất, </a:t>
            </a:r>
            <a:r>
              <a:rPr lang="en-US" sz="2400" b="1" i="1">
                <a:solidFill>
                  <a:srgbClr val="002060"/>
                </a:solidFill>
                <a:latin typeface="Times New Roman" panose="02020603050405020304" pitchFamily="18" charset="0"/>
                <a:cs typeface="Times New Roman" panose="02020603050405020304" pitchFamily="18" charset="0"/>
              </a:rPr>
              <a:t>xây dựng Nhà nước do nhân dân lao động làm chủ, đó là nhà nước của dân, do dân, vì dân</a:t>
            </a:r>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b="1" i="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14478" y="3030450"/>
            <a:ext cx="8259096" cy="1569660"/>
          </a:xfrm>
          <a:prstGeom prst="rect">
            <a:avLst/>
          </a:prstGeom>
          <a:solidFill>
            <a:schemeClr val="tx2">
              <a:lumMod val="20000"/>
              <a:lumOff val="80000"/>
            </a:schemeClr>
          </a:solidFill>
          <a:ln w="25400">
            <a:solidFill>
              <a:schemeClr val="accent1">
                <a:shade val="50000"/>
              </a:schemeClr>
            </a:solidFill>
          </a:ln>
        </p:spPr>
        <p:txBody>
          <a:bodyPr wrap="square">
            <a:spAutoFit/>
          </a:bodyPr>
          <a:lstStyle/>
          <a:p>
            <a:pPr indent="457200" algn="just"/>
            <a:r>
              <a:rPr lang="en-US" sz="2400" b="1" i="1" u="sng">
                <a:solidFill>
                  <a:srgbClr val="FF0000"/>
                </a:solidFill>
                <a:latin typeface="Times New Roman" panose="02020603050405020304" pitchFamily="18" charset="0"/>
                <a:cs typeface="Times New Roman" panose="02020603050405020304" pitchFamily="18" charset="0"/>
              </a:rPr>
              <a:t>Thứ hai, </a:t>
            </a:r>
            <a:r>
              <a:rPr lang="en-US" sz="2400" b="1" i="1">
                <a:solidFill>
                  <a:srgbClr val="002060"/>
                </a:solidFill>
                <a:latin typeface="Times New Roman" panose="02020603050405020304" pitchFamily="18" charset="0"/>
                <a:cs typeface="Times New Roman" panose="02020603050405020304" pitchFamily="18" charset="0"/>
              </a:rPr>
              <a:t>Nhà nước và tổ chức được hoạt động dựa trên cơ sở của Hiến pháp và pháp luật. Trong tất cả các hoạt động của xã hội, pháp luật được đặt ở vị trí tối thượng để điều chỉnh các quan hệ xã hội</a:t>
            </a:r>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b="1" i="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442452" y="4898365"/>
            <a:ext cx="8259096" cy="1200329"/>
          </a:xfrm>
          <a:prstGeom prst="rect">
            <a:avLst/>
          </a:prstGeom>
          <a:solidFill>
            <a:schemeClr val="accent2">
              <a:lumMod val="20000"/>
              <a:lumOff val="80000"/>
            </a:schemeClr>
          </a:solidFill>
          <a:ln w="25400">
            <a:solidFill>
              <a:schemeClr val="accent1">
                <a:shade val="50000"/>
              </a:schemeClr>
            </a:solidFill>
          </a:ln>
        </p:spPr>
        <p:txBody>
          <a:bodyPr wrap="square">
            <a:spAutoFit/>
          </a:bodyPr>
          <a:lstStyle/>
          <a:p>
            <a:r>
              <a:rPr lang="en-US" sz="2400" b="1" i="1">
                <a:solidFill>
                  <a:srgbClr val="FF0000"/>
                </a:solidFill>
                <a:latin typeface="Times New Roman" panose="02020603050405020304" pitchFamily="18" charset="0"/>
                <a:cs typeface="Times New Roman" panose="02020603050405020304" pitchFamily="18" charset="0"/>
              </a:rPr>
              <a:t>     </a:t>
            </a:r>
            <a:r>
              <a:rPr lang="en-US" sz="2400" b="1" i="1" u="sng">
                <a:solidFill>
                  <a:srgbClr val="FF0000"/>
                </a:solidFill>
                <a:latin typeface="Times New Roman" panose="02020603050405020304" pitchFamily="18" charset="0"/>
                <a:cs typeface="Times New Roman" panose="02020603050405020304" pitchFamily="18" charset="0"/>
              </a:rPr>
              <a:t>Thứ ba, </a:t>
            </a:r>
            <a:r>
              <a:rPr lang="en-US" sz="2400" b="1" i="1">
                <a:solidFill>
                  <a:srgbClr val="002060"/>
                </a:solidFill>
                <a:latin typeface="Times New Roman" panose="02020603050405020304" pitchFamily="18" charset="0"/>
                <a:cs typeface="Times New Roman" panose="02020603050405020304" pitchFamily="18" charset="0"/>
              </a:rPr>
              <a:t>quyền lực nhà nước là thống nhất, có sự phân công rõ ràng, có cơ chế phối hợp nhịp nhàng và kiểm soát giữa các cơ quan: lập pháp, hành pháp và tư pháp.</a:t>
            </a:r>
          </a:p>
        </p:txBody>
      </p:sp>
    </p:spTree>
    <p:extLst>
      <p:ext uri="{BB962C8B-B14F-4D97-AF65-F5344CB8AC3E}">
        <p14:creationId xmlns:p14="http://schemas.microsoft.com/office/powerpoint/2010/main" val="369725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109018" y="13558"/>
            <a:ext cx="7079225" cy="105623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3000" b="1">
                  <a:solidFill>
                    <a:srgbClr val="002060"/>
                  </a:solidFill>
                  <a:latin typeface="Times New Roman" panose="02020603050405020304" pitchFamily="18" charset="0"/>
                  <a:cs typeface="Times New Roman" panose="02020603050405020304" pitchFamily="18" charset="0"/>
                </a:rPr>
                <a:t>2</a:t>
              </a:r>
              <a:r>
                <a:rPr lang="en-GB" altLang="en-US" sz="3000" b="1" kern="1200">
                  <a:solidFill>
                    <a:srgbClr val="002060"/>
                  </a:solidFill>
                  <a:latin typeface="Times New Roman" panose="02020603050405020304" pitchFamily="18" charset="0"/>
                  <a:cs typeface="Times New Roman" panose="02020603050405020304" pitchFamily="18" charset="0"/>
                </a:rPr>
                <a:t>.2. </a:t>
              </a:r>
              <a:r>
                <a:rPr lang="en-GB" altLang="en-US" sz="3000" b="1">
                  <a:solidFill>
                    <a:srgbClr val="002060"/>
                  </a:solidFill>
                  <a:latin typeface="Times New Roman" panose="02020603050405020304" pitchFamily="18" charset="0"/>
                  <a:cs typeface="Times New Roman" panose="02020603050405020304" pitchFamily="18" charset="0"/>
                </a:rPr>
                <a:t>Đ</a:t>
              </a:r>
              <a:r>
                <a:rPr lang="en-US" sz="3000" b="1">
                  <a:solidFill>
                    <a:srgbClr val="002060"/>
                  </a:solidFill>
                  <a:latin typeface="Times New Roman" panose="02020603050405020304" pitchFamily="18" charset="0"/>
                  <a:cs typeface="Times New Roman" panose="02020603050405020304" pitchFamily="18" charset="0"/>
                </a:rPr>
                <a:t>ặc điểm của nhà nước pháp quyền </a:t>
              </a:r>
            </a:p>
            <a:p>
              <a:pPr algn="ctr"/>
              <a:r>
                <a:rPr lang="en-US" sz="3000" b="1">
                  <a:solidFill>
                    <a:srgbClr val="002060"/>
                  </a:solidFill>
                  <a:latin typeface="Times New Roman" panose="02020603050405020304" pitchFamily="18" charset="0"/>
                  <a:cs typeface="Times New Roman" panose="02020603050405020304" pitchFamily="18" charset="0"/>
                </a:rPr>
                <a:t>xã hội chủ nghĩa ở Việt Nam</a:t>
              </a:r>
            </a:p>
          </p:txBody>
        </p:sp>
      </p:grpSp>
      <p:sp>
        <p:nvSpPr>
          <p:cNvPr id="10" name="Rectangle 9"/>
          <p:cNvSpPr/>
          <p:nvPr/>
        </p:nvSpPr>
        <p:spPr>
          <a:xfrm>
            <a:off x="218314" y="1554576"/>
            <a:ext cx="8749478" cy="1938992"/>
          </a:xfrm>
          <a:prstGeom prst="rect">
            <a:avLst/>
          </a:prstGeom>
          <a:solidFill>
            <a:schemeClr val="accent3">
              <a:lumMod val="20000"/>
              <a:lumOff val="80000"/>
            </a:schemeClr>
          </a:solidFill>
          <a:ln w="25400">
            <a:solidFill>
              <a:schemeClr val="accent1">
                <a:shade val="50000"/>
              </a:schemeClr>
            </a:solidFill>
          </a:ln>
        </p:spPr>
        <p:txBody>
          <a:bodyPr wrap="square">
            <a:spAutoFit/>
          </a:bodyPr>
          <a:lstStyle/>
          <a:p>
            <a:pPr algn="just"/>
            <a:r>
              <a:rPr lang="en-US" sz="2400" b="1" i="1">
                <a:solidFill>
                  <a:srgbClr val="002060"/>
                </a:solidFill>
                <a:latin typeface="Times New Roman" panose="02020603050405020304" pitchFamily="18" charset="0"/>
                <a:cs typeface="Times New Roman" panose="02020603050405020304" pitchFamily="18" charset="0"/>
              </a:rPr>
              <a:t>     </a:t>
            </a:r>
            <a:r>
              <a:rPr lang="en-US" sz="2400" b="1" i="1" u="sng">
                <a:solidFill>
                  <a:srgbClr val="FF0000"/>
                </a:solidFill>
                <a:latin typeface="Times New Roman" panose="02020603050405020304" pitchFamily="18" charset="0"/>
                <a:cs typeface="Times New Roman" panose="02020603050405020304" pitchFamily="18" charset="0"/>
              </a:rPr>
              <a:t>Thứ tư,</a:t>
            </a:r>
            <a:r>
              <a:rPr lang="en-US" sz="2400" b="1" i="1">
                <a:solidFill>
                  <a:srgbClr val="002060"/>
                </a:solidFill>
                <a:latin typeface="Times New Roman" panose="02020603050405020304" pitchFamily="18" charset="0"/>
                <a:cs typeface="Times New Roman" panose="02020603050405020304" pitchFamily="18" charset="0"/>
              </a:rPr>
              <a:t> Nhà nước pháp quyền Xã hội Chủ nghĩa Việt Nam phải do Đảng Cộng Sản Việt Nam lãnh đạo phù hợp với Điều 4 Hiến pháp năm 2013. Hoạt động của Nhà nước được giám sát bởi nhân dân với phương châm: “Dân biết, dân bàn, dân làm, dân kiểm tra” thông qua các tổ chức, các cá nhân được nhân dân ủy nhiệm.</a:t>
            </a:r>
          </a:p>
        </p:txBody>
      </p:sp>
      <p:sp>
        <p:nvSpPr>
          <p:cNvPr id="12" name="Rectangle 11"/>
          <p:cNvSpPr/>
          <p:nvPr/>
        </p:nvSpPr>
        <p:spPr>
          <a:xfrm>
            <a:off x="218314" y="4196483"/>
            <a:ext cx="8749478" cy="2308324"/>
          </a:xfrm>
          <a:prstGeom prst="rect">
            <a:avLst/>
          </a:prstGeom>
          <a:solidFill>
            <a:schemeClr val="accent5">
              <a:lumMod val="40000"/>
              <a:lumOff val="60000"/>
            </a:schemeClr>
          </a:solidFill>
          <a:ln w="25400">
            <a:solidFill>
              <a:schemeClr val="accent1">
                <a:shade val="50000"/>
              </a:schemeClr>
            </a:solidFill>
          </a:ln>
        </p:spPr>
        <p:txBody>
          <a:bodyPr wrap="square">
            <a:spAutoFit/>
          </a:bodyPr>
          <a:lstStyle/>
          <a:p>
            <a:pPr algn="just"/>
            <a:r>
              <a:rPr lang="en-US" sz="2400" b="1" i="1">
                <a:solidFill>
                  <a:srgbClr val="002060"/>
                </a:solidFill>
                <a:latin typeface="Times New Roman" panose="02020603050405020304" pitchFamily="18" charset="0"/>
                <a:cs typeface="Times New Roman" panose="02020603050405020304" pitchFamily="18" charset="0"/>
              </a:rPr>
              <a:t>      </a:t>
            </a:r>
            <a:r>
              <a:rPr lang="en-US" sz="2400" b="1" i="1" u="sng">
                <a:solidFill>
                  <a:srgbClr val="FF0000"/>
                </a:solidFill>
                <a:latin typeface="Times New Roman" panose="02020603050405020304" pitchFamily="18" charset="0"/>
                <a:cs typeface="Times New Roman" panose="02020603050405020304" pitchFamily="18" charset="0"/>
              </a:rPr>
              <a:t>Thứ năm,</a:t>
            </a:r>
            <a:r>
              <a:rPr lang="en-US" sz="2400" b="1" i="1">
                <a:solidFill>
                  <a:srgbClr val="002060"/>
                </a:solidFill>
                <a:latin typeface="Times New Roman" panose="02020603050405020304" pitchFamily="18" charset="0"/>
                <a:cs typeface="Times New Roman" panose="02020603050405020304" pitchFamily="18" charset="0"/>
              </a:rPr>
              <a:t> Nhà nước pháp quyền xã hội chủ nghĩa ở Việt Nam tôn trọng quyền con người, coi con người là chủ thể, là trung tâm của sự phát triển. Quyền dân chủ của nhân dân được thực hành một cách rộng rãi; “nhân dân có quyền bầu và bãi miễn những đại biểu không xứng đáng”; đồng thời tăng cường thực hiện sự nghiêm minh của pháp luật.</a:t>
            </a:r>
          </a:p>
        </p:txBody>
      </p:sp>
    </p:spTree>
    <p:extLst>
      <p:ext uri="{BB962C8B-B14F-4D97-AF65-F5344CB8AC3E}">
        <p14:creationId xmlns:p14="http://schemas.microsoft.com/office/powerpoint/2010/main" val="8919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109018" y="13558"/>
            <a:ext cx="7079225" cy="105623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3000" b="1">
                  <a:solidFill>
                    <a:srgbClr val="002060"/>
                  </a:solidFill>
                  <a:latin typeface="Times New Roman" panose="02020603050405020304" pitchFamily="18" charset="0"/>
                  <a:cs typeface="Times New Roman" panose="02020603050405020304" pitchFamily="18" charset="0"/>
                </a:rPr>
                <a:t>2</a:t>
              </a:r>
              <a:r>
                <a:rPr lang="en-GB" altLang="en-US" sz="3000" b="1" kern="1200">
                  <a:solidFill>
                    <a:srgbClr val="002060"/>
                  </a:solidFill>
                  <a:latin typeface="Times New Roman" panose="02020603050405020304" pitchFamily="18" charset="0"/>
                  <a:cs typeface="Times New Roman" panose="02020603050405020304" pitchFamily="18" charset="0"/>
                </a:rPr>
                <a:t>.2. </a:t>
              </a:r>
              <a:r>
                <a:rPr lang="en-GB" altLang="en-US" sz="3000" b="1">
                  <a:solidFill>
                    <a:srgbClr val="002060"/>
                  </a:solidFill>
                  <a:latin typeface="Times New Roman" panose="02020603050405020304" pitchFamily="18" charset="0"/>
                  <a:cs typeface="Times New Roman" panose="02020603050405020304" pitchFamily="18" charset="0"/>
                </a:rPr>
                <a:t>Đ</a:t>
              </a:r>
              <a:r>
                <a:rPr lang="en-US" sz="3000" b="1">
                  <a:solidFill>
                    <a:srgbClr val="002060"/>
                  </a:solidFill>
                  <a:latin typeface="Times New Roman" panose="02020603050405020304" pitchFamily="18" charset="0"/>
                  <a:cs typeface="Times New Roman" panose="02020603050405020304" pitchFamily="18" charset="0"/>
                </a:rPr>
                <a:t>ặc điểm của nhà nước pháp quyền </a:t>
              </a:r>
            </a:p>
            <a:p>
              <a:pPr algn="ctr"/>
              <a:r>
                <a:rPr lang="en-US" sz="3000" b="1">
                  <a:solidFill>
                    <a:srgbClr val="002060"/>
                  </a:solidFill>
                  <a:latin typeface="Times New Roman" panose="02020603050405020304" pitchFamily="18" charset="0"/>
                  <a:cs typeface="Times New Roman" panose="02020603050405020304" pitchFamily="18" charset="0"/>
                </a:rPr>
                <a:t>xã hội chủ nghĩa ở Việt Nam</a:t>
              </a:r>
            </a:p>
          </p:txBody>
        </p:sp>
      </p:grpSp>
      <p:sp>
        <p:nvSpPr>
          <p:cNvPr id="13" name="Rectangle 12"/>
          <p:cNvSpPr/>
          <p:nvPr/>
        </p:nvSpPr>
        <p:spPr>
          <a:xfrm>
            <a:off x="738912" y="2399747"/>
            <a:ext cx="7687595" cy="1569660"/>
          </a:xfrm>
          <a:prstGeom prst="rect">
            <a:avLst/>
          </a:prstGeom>
          <a:solidFill>
            <a:schemeClr val="accent5">
              <a:lumMod val="40000"/>
              <a:lumOff val="60000"/>
            </a:schemeClr>
          </a:solidFill>
          <a:ln w="25400">
            <a:solidFill>
              <a:schemeClr val="accent1">
                <a:shade val="50000"/>
              </a:schemeClr>
            </a:solidFill>
          </a:ln>
        </p:spPr>
        <p:txBody>
          <a:bodyPr wrap="square">
            <a:spAutoFit/>
          </a:bodyPr>
          <a:lstStyle/>
          <a:p>
            <a:pPr algn="just"/>
            <a:r>
              <a:rPr lang="en-US" sz="2400" b="1" i="1">
                <a:solidFill>
                  <a:srgbClr val="002060"/>
                </a:solidFill>
                <a:latin typeface="Times New Roman" panose="02020603050405020304" pitchFamily="18" charset="0"/>
                <a:cs typeface="Times New Roman" panose="02020603050405020304" pitchFamily="18" charset="0"/>
              </a:rPr>
              <a:t>     </a:t>
            </a:r>
            <a:r>
              <a:rPr lang="en-US" sz="2400" b="1" i="1" u="sng">
                <a:solidFill>
                  <a:srgbClr val="FF0000"/>
                </a:solidFill>
                <a:latin typeface="Times New Roman" panose="02020603050405020304" pitchFamily="18" charset="0"/>
                <a:cs typeface="Times New Roman" panose="02020603050405020304" pitchFamily="18" charset="0"/>
              </a:rPr>
              <a:t>Thứ sáu,</a:t>
            </a:r>
            <a:r>
              <a:rPr lang="en-US" sz="2400" b="1" i="1">
                <a:solidFill>
                  <a:srgbClr val="002060"/>
                </a:solidFill>
                <a:latin typeface="Times New Roman" panose="02020603050405020304" pitchFamily="18" charset="0"/>
                <a:cs typeface="Times New Roman" panose="02020603050405020304" pitchFamily="18" charset="0"/>
              </a:rPr>
              <a:t> tổ chức hoạt động của bộ máy nhà nước theo nguyên tắc tập trung dân chủ, có sự phân công, phân cấp, phối hợp và kiểm soát lẫn nhau, nhưng bảo đảm quyền lực là thống nhất và sự chỉ đạo thống nhất của Nhà nước.</a:t>
            </a:r>
          </a:p>
        </p:txBody>
      </p:sp>
      <p:sp>
        <p:nvSpPr>
          <p:cNvPr id="8" name="Rectangle 7"/>
          <p:cNvSpPr/>
          <p:nvPr/>
        </p:nvSpPr>
        <p:spPr>
          <a:xfrm>
            <a:off x="738912" y="4567760"/>
            <a:ext cx="7947889" cy="1815882"/>
          </a:xfrm>
          <a:prstGeom prst="rect">
            <a:avLst/>
          </a:prstGeom>
          <a:solidFill>
            <a:schemeClr val="accent6">
              <a:lumMod val="60000"/>
              <a:lumOff val="40000"/>
            </a:schemeClr>
          </a:solidFill>
          <a:ln w="25400">
            <a:solidFill>
              <a:schemeClr val="accent1">
                <a:shade val="50000"/>
              </a:schemeClr>
            </a:solidFill>
          </a:ln>
        </p:spPr>
        <p:txBody>
          <a:bodyPr wrap="square">
            <a:spAutoFit/>
          </a:bodyPr>
          <a:lstStyle/>
          <a:p>
            <a:pPr algn="just"/>
            <a:r>
              <a:rPr lang="en-US" sz="2800">
                <a:solidFill>
                  <a:srgbClr val="FF0000"/>
                </a:solidFill>
                <a:latin typeface="Times New Roman" panose="02020603050405020304" pitchFamily="18" charset="0"/>
                <a:cs typeface="Times New Roman" panose="02020603050405020304" pitchFamily="18" charset="0"/>
              </a:rPr>
              <a:t>* Nhà nước pháp quyền xã hội chủ nghĩa ở Việt Nam mang bản chất giai cấp công nhân, phục vụ lợi ích cho nhân dân; nhà nước là công cụ chủ yếu để Đảng Cộng sản Việt Nam định hướng đi lên chủ nghĩa xã hội.</a:t>
            </a:r>
            <a:endParaRPr lang="en-US" sz="28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1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20510</TotalTime>
  <Words>1793</Words>
  <Application>Microsoft Office PowerPoint</Application>
  <PresentationFormat>On-screen Show (4:3)</PresentationFormat>
  <Paragraphs>112</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UTM Alexander</vt:lpstr>
      <vt:lpstr>Arial</vt:lpstr>
      <vt:lpstr>Calibri</vt:lpstr>
      <vt:lpstr>Times New Roman</vt:lpstr>
      <vt:lpstr>Wingdings</vt:lpstr>
      <vt:lpstr>Office Theme</vt:lpstr>
      <vt:lpstr>PowerPoint Presentation</vt:lpstr>
      <vt:lpstr>  Chương 4 DÂN CHỦ XÃ HỘI CHỦ NGHĨA  VÀ NHÀ NƯỚC XÃ HỘI CHỦ NGHĨA  </vt:lpstr>
      <vt:lpstr>  III. DÂN CHỦ XÃ HỘI CHỦ NGHĨA VÀ  NHÀ NƯỚC PHÁP QUYỀN XÃ HỘI CHỦ NGHĨA Ở VIỆT NAM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597</cp:revision>
  <dcterms:created xsi:type="dcterms:W3CDTF">2020-12-02T00:38:25Z</dcterms:created>
  <dcterms:modified xsi:type="dcterms:W3CDTF">2024-07-15T09:13:46Z</dcterms:modified>
</cp:coreProperties>
</file>