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475" r:id="rId3"/>
    <p:sldId id="443" r:id="rId4"/>
    <p:sldId id="477" r:id="rId5"/>
    <p:sldId id="478" r:id="rId6"/>
    <p:sldId id="482" r:id="rId7"/>
    <p:sldId id="479" r:id="rId8"/>
    <p:sldId id="484" r:id="rId9"/>
    <p:sldId id="486" r:id="rId10"/>
    <p:sldId id="480" r:id="rId11"/>
    <p:sldId id="488" r:id="rId12"/>
    <p:sldId id="489" r:id="rId13"/>
    <p:sldId id="472" r:id="rId14"/>
    <p:sldId id="4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00" autoAdjust="0"/>
  </p:normalViewPr>
  <p:slideViewPr>
    <p:cSldViewPr snapToGrid="0">
      <p:cViewPr varScale="1">
        <p:scale>
          <a:sx n="69" d="100"/>
          <a:sy n="69" d="100"/>
        </p:scale>
        <p:origin x="1858" y="38"/>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35019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1820246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12</a:t>
            </a:fld>
            <a:endParaRPr lang="en-US"/>
          </a:p>
        </p:txBody>
      </p:sp>
    </p:spTree>
    <p:extLst>
      <p:ext uri="{BB962C8B-B14F-4D97-AF65-F5344CB8AC3E}">
        <p14:creationId xmlns:p14="http://schemas.microsoft.com/office/powerpoint/2010/main" val="97051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144199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152458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287012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247005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2038056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412924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4098875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132156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653" y="4445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954107"/>
          </a:xfrm>
          <a:prstGeom prst="rect">
            <a:avLst/>
          </a:prstGeom>
        </p:spPr>
        <p:txBody>
          <a:bodyPr wrap="square">
            <a:spAutoFit/>
          </a:bodyPr>
          <a:lstStyle/>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DÂN CHỦ XÃ HỘI CHỦ NGHĨA </a:t>
            </a:r>
          </a:p>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VÀ NHÀ NƯỚC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0" y="1198956"/>
            <a:ext cx="7702658" cy="769329"/>
            <a:chOff x="111148" y="1617509"/>
            <a:chExt cx="6649850" cy="797040"/>
          </a:xfrm>
        </p:grpSpPr>
        <p:sp>
          <p:nvSpPr>
            <p:cNvPr id="44" name="Rounded Rectangle 43"/>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ounded Rectangle 6"/>
            <p:cNvSpPr/>
            <p:nvPr/>
          </p:nvSpPr>
          <p:spPr>
            <a:xfrm>
              <a:off x="237737" y="1656417"/>
              <a:ext cx="6523261"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4.4</a:t>
              </a:r>
              <a:r>
                <a:rPr lang="en-GB" altLang="en-US" sz="2600" b="1" i="1" kern="1200">
                  <a:solidFill>
                    <a:srgbClr val="002060"/>
                  </a:solidFill>
                  <a:latin typeface="Times New Roman" panose="02020603050405020304" pitchFamily="18" charset="0"/>
                  <a:cs typeface="Times New Roman" panose="02020603050405020304" pitchFamily="18" charset="0"/>
                </a:rPr>
                <a:t>. Tác hại </a:t>
              </a:r>
              <a:r>
                <a:rPr lang="en-GB" altLang="en-US" sz="2600" b="1" i="1">
                  <a:solidFill>
                    <a:srgbClr val="002060"/>
                  </a:solidFill>
                  <a:latin typeface="Times New Roman" panose="02020603050405020304" pitchFamily="18" charset="0"/>
                  <a:cs typeface="Times New Roman" panose="02020603050405020304" pitchFamily="18" charset="0"/>
                </a:rPr>
                <a:t>của 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5" name="Text Box 2"/>
          <p:cNvSpPr txBox="1">
            <a:spLocks noChangeArrowheads="1"/>
          </p:cNvSpPr>
          <p:nvPr/>
        </p:nvSpPr>
        <p:spPr bwMode="auto">
          <a:xfrm>
            <a:off x="145452" y="2022129"/>
            <a:ext cx="8726578" cy="4832092"/>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marL="457200" indent="-457200" algn="just">
              <a:buFontTx/>
              <a:buChar char="-"/>
            </a:pPr>
            <a:r>
              <a:rPr lang="vi-VN" sz="2800" i="1">
                <a:solidFill>
                  <a:srgbClr val="0D0D0D"/>
                </a:solidFill>
                <a:latin typeface="+mj-lt"/>
              </a:rPr>
              <a:t>Về phương diện chính trị:</a:t>
            </a:r>
            <a:r>
              <a:rPr lang="vi-VN" sz="2800">
                <a:solidFill>
                  <a:srgbClr val="0D0D0D"/>
                </a:solidFill>
                <a:latin typeface="+mj-lt"/>
              </a:rPr>
              <a:t> bất cứ người công chức, viên chức hay người đảng viên nào có hành vi tham nhũng thì cũng đều vi phạm Hiến pháp, vi phạm Điều lệ Đảng và gây thiệt hại cho xã hội. </a:t>
            </a:r>
            <a:endParaRPr lang="en-US" sz="2800">
              <a:solidFill>
                <a:srgbClr val="0D0D0D"/>
              </a:solidFill>
              <a:latin typeface="+mj-lt"/>
            </a:endParaRPr>
          </a:p>
          <a:p>
            <a:pPr algn="just"/>
            <a:endParaRPr lang="vi-VN" sz="2800">
              <a:solidFill>
                <a:srgbClr val="0D0D0D"/>
              </a:solidFill>
              <a:latin typeface="+mj-lt"/>
            </a:endParaRPr>
          </a:p>
          <a:p>
            <a:pPr marL="457200" indent="-457200" algn="just">
              <a:buFontTx/>
              <a:buChar char="-"/>
            </a:pPr>
            <a:r>
              <a:rPr lang="vi-VN" sz="2800" i="1">
                <a:solidFill>
                  <a:srgbClr val="0D0D0D"/>
                </a:solidFill>
                <a:latin typeface="+mj-lt"/>
              </a:rPr>
              <a:t>Về phương diện kinh tế:</a:t>
            </a:r>
            <a:r>
              <a:rPr lang="vi-VN" sz="2800">
                <a:solidFill>
                  <a:srgbClr val="0D0D0D"/>
                </a:solidFill>
                <a:latin typeface="+mj-lt"/>
              </a:rPr>
              <a:t> Bất cứ một hành vi tham nhũng nào cũng đều trực tiếp hoặc gián tiếp gây khó khăn, trở ngại cho các hoạt động quản lý và sự phát triển của các ngành nghề sản xuất, kinh doanh, dịch vụ ở khu vực nhà nước hay khu vực tư nhân, ở tầm vĩ mô hay vi mô. </a:t>
            </a:r>
            <a:endParaRPr lang="en-US" sz="2800">
              <a:solidFill>
                <a:srgbClr val="0D0D0D"/>
              </a:solidFill>
              <a:latin typeface="+mj-lt"/>
            </a:endParaRPr>
          </a:p>
          <a:p>
            <a:pPr algn="just"/>
            <a:endParaRPr lang="vi-VN" sz="2800">
              <a:solidFill>
                <a:srgbClr val="0D0D0D"/>
              </a:solidFill>
              <a:latin typeface="+mj-lt"/>
            </a:endParaRPr>
          </a:p>
        </p:txBody>
      </p:sp>
      <p:sp>
        <p:nvSpPr>
          <p:cNvPr id="16" name="Rounded Rectangle 15"/>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5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0" y="1198956"/>
            <a:ext cx="7702658" cy="769329"/>
            <a:chOff x="111148" y="1617509"/>
            <a:chExt cx="6649850" cy="797040"/>
          </a:xfrm>
        </p:grpSpPr>
        <p:sp>
          <p:nvSpPr>
            <p:cNvPr id="44" name="Rounded Rectangle 43"/>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ounded Rectangle 6"/>
            <p:cNvSpPr/>
            <p:nvPr/>
          </p:nvSpPr>
          <p:spPr>
            <a:xfrm>
              <a:off x="237737" y="1656417"/>
              <a:ext cx="6523261"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4.4</a:t>
              </a:r>
              <a:r>
                <a:rPr lang="en-GB" altLang="en-US" sz="2600" b="1" i="1" kern="1200">
                  <a:solidFill>
                    <a:srgbClr val="002060"/>
                  </a:solidFill>
                  <a:latin typeface="Times New Roman" panose="02020603050405020304" pitchFamily="18" charset="0"/>
                  <a:cs typeface="Times New Roman" panose="02020603050405020304" pitchFamily="18" charset="0"/>
                </a:rPr>
                <a:t>. Tác hại </a:t>
              </a:r>
              <a:r>
                <a:rPr lang="en-GB" altLang="en-US" sz="2600" b="1" i="1">
                  <a:solidFill>
                    <a:srgbClr val="002060"/>
                  </a:solidFill>
                  <a:latin typeface="Times New Roman" panose="02020603050405020304" pitchFamily="18" charset="0"/>
                  <a:cs typeface="Times New Roman" panose="02020603050405020304" pitchFamily="18" charset="0"/>
                </a:rPr>
                <a:t>của 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5" name="Text Box 2"/>
          <p:cNvSpPr txBox="1">
            <a:spLocks noChangeArrowheads="1"/>
          </p:cNvSpPr>
          <p:nvPr/>
        </p:nvSpPr>
        <p:spPr bwMode="auto">
          <a:xfrm>
            <a:off x="145452" y="2022129"/>
            <a:ext cx="8726578" cy="4093428"/>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marL="457200" indent="-457200" algn="just">
              <a:buFontTx/>
              <a:buChar char="-"/>
            </a:pPr>
            <a:r>
              <a:rPr lang="vi-VN" sz="2600" i="1">
                <a:solidFill>
                  <a:srgbClr val="0D0D0D"/>
                </a:solidFill>
                <a:latin typeface="Times New Roman" panose="02020603050405020304" pitchFamily="18" charset="0"/>
                <a:cs typeface="Times New Roman" panose="02020603050405020304" pitchFamily="18" charset="0"/>
              </a:rPr>
              <a:t>Về phương diện xã hội:</a:t>
            </a:r>
            <a:r>
              <a:rPr lang="vi-VN" sz="2600">
                <a:solidFill>
                  <a:srgbClr val="0D0D0D"/>
                </a:solidFill>
                <a:latin typeface="Times New Roman" panose="02020603050405020304" pitchFamily="18" charset="0"/>
                <a:cs typeface="Times New Roman" panose="02020603050405020304" pitchFamily="18" charset="0"/>
              </a:rPr>
              <a:t> </a:t>
            </a:r>
            <a:r>
              <a:rPr lang="en-US" sz="2600">
                <a:solidFill>
                  <a:srgbClr val="0D0D0D"/>
                </a:solidFill>
                <a:latin typeface="Times New Roman" panose="02020603050405020304" pitchFamily="18" charset="0"/>
                <a:cs typeface="Times New Roman" panose="02020603050405020304" pitchFamily="18" charset="0"/>
              </a:rPr>
              <a:t>tham nhũng</a:t>
            </a:r>
            <a:r>
              <a:rPr lang="vi-VN" sz="2600">
                <a:solidFill>
                  <a:srgbClr val="0D0D0D"/>
                </a:solidFill>
                <a:latin typeface="Times New Roman" panose="02020603050405020304" pitchFamily="18" charset="0"/>
                <a:cs typeface="Times New Roman" panose="02020603050405020304" pitchFamily="18" charset="0"/>
              </a:rPr>
              <a:t> đã khiến cho </a:t>
            </a:r>
            <a:r>
              <a:rPr lang="en-US" sz="2600">
                <a:solidFill>
                  <a:srgbClr val="0D0D0D"/>
                </a:solidFill>
                <a:latin typeface="Times New Roman" panose="02020603050405020304" pitchFamily="18" charset="0"/>
                <a:cs typeface="Times New Roman" panose="02020603050405020304" pitchFamily="18" charset="0"/>
              </a:rPr>
              <a:t>gia tăng</a:t>
            </a:r>
            <a:r>
              <a:rPr lang="vi-VN" sz="2600">
                <a:solidFill>
                  <a:srgbClr val="0D0D0D"/>
                </a:solidFill>
                <a:latin typeface="Times New Roman" panose="02020603050405020304" pitchFamily="18" charset="0"/>
                <a:cs typeface="Times New Roman" panose="02020603050405020304" pitchFamily="18" charset="0"/>
              </a:rPr>
              <a:t> cách biệt giàu - nghèo; theo đó, các vấn đề trật tự, kỷ cương, an ninh xã hội cũng diễn biến phức tạp</a:t>
            </a:r>
            <a:r>
              <a:rPr lang="en-US" sz="2600">
                <a:solidFill>
                  <a:srgbClr val="0D0D0D"/>
                </a:solidFill>
                <a:latin typeface="Times New Roman" panose="02020603050405020304" pitchFamily="18" charset="0"/>
                <a:cs typeface="Times New Roman" panose="02020603050405020304" pitchFamily="18" charset="0"/>
              </a:rPr>
              <a:t>; </a:t>
            </a:r>
            <a:r>
              <a:rPr lang="vi-VN" sz="2600">
                <a:solidFill>
                  <a:srgbClr val="0D0D0D"/>
                </a:solidFill>
                <a:latin typeface="Times New Roman" panose="02020603050405020304" pitchFamily="18" charset="0"/>
                <a:cs typeface="Times New Roman" panose="02020603050405020304" pitchFamily="18" charset="0"/>
              </a:rPr>
              <a:t>tham </a:t>
            </a:r>
            <a:r>
              <a:rPr lang="en-US" sz="2600">
                <a:solidFill>
                  <a:srgbClr val="0D0D0D"/>
                </a:solidFill>
                <a:latin typeface="Times New Roman" panose="02020603050405020304" pitchFamily="18" charset="0"/>
                <a:cs typeface="Times New Roman" panose="02020603050405020304" pitchFamily="18" charset="0"/>
              </a:rPr>
              <a:t>nhũng</a:t>
            </a:r>
            <a:r>
              <a:rPr lang="vi-VN" sz="2600">
                <a:solidFill>
                  <a:srgbClr val="0D0D0D"/>
                </a:solidFill>
                <a:latin typeface="Times New Roman" panose="02020603050405020304" pitchFamily="18" charset="0"/>
                <a:cs typeface="Times New Roman" panose="02020603050405020304" pitchFamily="18" charset="0"/>
              </a:rPr>
              <a:t> trở thành vật cản rất lớn đối với mục tiêu xây dựng xã hội công bằng, dân chủ, tiến bộ, văn minh ở nước ta. </a:t>
            </a:r>
            <a:endParaRPr lang="en-US" sz="2600">
              <a:solidFill>
                <a:srgbClr val="0D0D0D"/>
              </a:solidFill>
              <a:latin typeface="Times New Roman" panose="02020603050405020304" pitchFamily="18" charset="0"/>
              <a:cs typeface="Times New Roman" panose="02020603050405020304" pitchFamily="18" charset="0"/>
            </a:endParaRPr>
          </a:p>
          <a:p>
            <a:pPr algn="just"/>
            <a:endParaRPr lang="vi-VN" sz="2600">
              <a:solidFill>
                <a:srgbClr val="0D0D0D"/>
              </a:solidFill>
              <a:latin typeface="Times New Roman" panose="02020603050405020304" pitchFamily="18" charset="0"/>
              <a:cs typeface="Times New Roman" panose="02020603050405020304" pitchFamily="18" charset="0"/>
            </a:endParaRPr>
          </a:p>
          <a:p>
            <a:pPr marL="457200" indent="-457200" algn="just">
              <a:buFontTx/>
              <a:buChar char="-"/>
            </a:pPr>
            <a:r>
              <a:rPr lang="vi-VN" sz="2600" i="1">
                <a:solidFill>
                  <a:srgbClr val="0D0D0D"/>
                </a:solidFill>
                <a:latin typeface="Times New Roman" panose="02020603050405020304" pitchFamily="18" charset="0"/>
                <a:cs typeface="Times New Roman" panose="02020603050405020304" pitchFamily="18" charset="0"/>
              </a:rPr>
              <a:t>Về phương diện văn hóa</a:t>
            </a:r>
            <a:r>
              <a:rPr lang="en-US" sz="2600" i="1">
                <a:solidFill>
                  <a:srgbClr val="0D0D0D"/>
                </a:solidFill>
                <a:latin typeface="Times New Roman" panose="02020603050405020304" pitchFamily="18" charset="0"/>
                <a:cs typeface="Times New Roman" panose="02020603050405020304" pitchFamily="18" charset="0"/>
              </a:rPr>
              <a:t>:</a:t>
            </a:r>
            <a:r>
              <a:rPr lang="vi-VN" sz="2600" i="1">
                <a:solidFill>
                  <a:srgbClr val="0D0D0D"/>
                </a:solidFill>
                <a:latin typeface="Times New Roman" panose="02020603050405020304" pitchFamily="18" charset="0"/>
                <a:cs typeface="Times New Roman" panose="02020603050405020304" pitchFamily="18" charset="0"/>
              </a:rPr>
              <a:t> </a:t>
            </a:r>
            <a:r>
              <a:rPr lang="en-US" sz="2600">
                <a:solidFill>
                  <a:srgbClr val="0D0D0D"/>
                </a:solidFill>
                <a:latin typeface="Times New Roman" panose="02020603050405020304" pitchFamily="18" charset="0"/>
                <a:cs typeface="Times New Roman" panose="02020603050405020304" pitchFamily="18" charset="0"/>
              </a:rPr>
              <a:t>tham nhũng góp phần làm suy đồi văn hóa của xã hội,</a:t>
            </a:r>
            <a:r>
              <a:rPr lang="vi-VN" sz="2600">
                <a:solidFill>
                  <a:srgbClr val="0D0D0D"/>
                </a:solidFill>
                <a:latin typeface="Times New Roman" panose="02020603050405020304" pitchFamily="18" charset="0"/>
                <a:cs typeface="Times New Roman" panose="02020603050405020304" pitchFamily="18" charset="0"/>
              </a:rPr>
              <a:t> là một thứ rào cản đối với công cuộc cải cách tư pháp, xây dựng Nhà nước pháp quyền xã hội chủ nghĩa ở nước ta.</a:t>
            </a:r>
          </a:p>
        </p:txBody>
      </p:sp>
      <p:sp>
        <p:nvSpPr>
          <p:cNvPr id="7" name="Rounded Rectangle 6"/>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77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0" y="1198956"/>
            <a:ext cx="7702658" cy="769329"/>
            <a:chOff x="111148" y="1617509"/>
            <a:chExt cx="6649850" cy="797040"/>
          </a:xfrm>
        </p:grpSpPr>
        <p:sp>
          <p:nvSpPr>
            <p:cNvPr id="44" name="Rounded Rectangle 43"/>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ounded Rectangle 6"/>
            <p:cNvSpPr/>
            <p:nvPr/>
          </p:nvSpPr>
          <p:spPr>
            <a:xfrm>
              <a:off x="237737" y="1656417"/>
              <a:ext cx="6523261"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4.4</a:t>
              </a:r>
              <a:r>
                <a:rPr lang="en-GB" altLang="en-US" sz="2600" b="1" i="1" kern="1200">
                  <a:solidFill>
                    <a:srgbClr val="002060"/>
                  </a:solidFill>
                  <a:latin typeface="Times New Roman" panose="02020603050405020304" pitchFamily="18" charset="0"/>
                  <a:cs typeface="Times New Roman" panose="02020603050405020304" pitchFamily="18" charset="0"/>
                </a:rPr>
                <a:t>. Tác hại </a:t>
              </a:r>
              <a:r>
                <a:rPr lang="en-GB" altLang="en-US" sz="2600" b="1" i="1">
                  <a:solidFill>
                    <a:srgbClr val="002060"/>
                  </a:solidFill>
                  <a:latin typeface="Times New Roman" panose="02020603050405020304" pitchFamily="18" charset="0"/>
                  <a:cs typeface="Times New Roman" panose="02020603050405020304" pitchFamily="18" charset="0"/>
                </a:rPr>
                <a:t>của 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5" name="Text Box 2"/>
          <p:cNvSpPr txBox="1">
            <a:spLocks noChangeArrowheads="1"/>
          </p:cNvSpPr>
          <p:nvPr/>
        </p:nvSpPr>
        <p:spPr bwMode="auto">
          <a:xfrm>
            <a:off x="146631" y="2356307"/>
            <a:ext cx="8726578" cy="2492990"/>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algn="just"/>
            <a:r>
              <a:rPr lang="vi-VN" sz="2600" i="1">
                <a:solidFill>
                  <a:srgbClr val="0D0D0D"/>
                </a:solidFill>
                <a:latin typeface="Times New Roman" panose="02020603050405020304" pitchFamily="18" charset="0"/>
                <a:cs typeface="Times New Roman" panose="02020603050405020304" pitchFamily="18" charset="0"/>
              </a:rPr>
              <a:t>Về phương diện đạo đức: </a:t>
            </a:r>
            <a:r>
              <a:rPr lang="vi-VN" sz="2600">
                <a:solidFill>
                  <a:srgbClr val="0D0D0D"/>
                </a:solidFill>
                <a:latin typeface="Times New Roman" panose="02020603050405020304" pitchFamily="18" charset="0"/>
                <a:cs typeface="Times New Roman" panose="02020603050405020304" pitchFamily="18" charset="0"/>
              </a:rPr>
              <a:t>Tham nhũng không chỉ là hành vi phạm pháp, mà còn là một hành vi bất nhân, bất nghĩa, bất tín, bất hiếu, bất trung, hoàn toàn trái ngược với đạo đức cách mạng của người cán bộ, đảng viên, công chức, viên chức trong một Nhà nước của nhân dân, do nhân dân, vì nhân dân dưới sự lãnh đạo của Đảng Cộng sản Việt</a:t>
            </a:r>
          </a:p>
        </p:txBody>
      </p:sp>
      <p:sp>
        <p:nvSpPr>
          <p:cNvPr id="7" name="Rounded Rectangle 6"/>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20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009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84243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152400" y="1246201"/>
            <a:ext cx="2743200" cy="111253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152400" y="2418755"/>
            <a:ext cx="2743200" cy="88987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NHÀ NƯỚC XÃ HỘI CHỦ NGHĨA</a:t>
            </a:r>
          </a:p>
        </p:txBody>
      </p:sp>
      <p:sp>
        <p:nvSpPr>
          <p:cNvPr id="9" name="Rounded Rectangle 8"/>
          <p:cNvSpPr/>
          <p:nvPr/>
        </p:nvSpPr>
        <p:spPr>
          <a:xfrm>
            <a:off x="3338959" y="2081834"/>
            <a:ext cx="5715000" cy="6796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14700" y="2823810"/>
            <a:ext cx="5715000" cy="6378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Mối quan hệ giữa dân chủ xã hội chủ nghĩa và nhà nước xã hội chủ nghĩa	</a:t>
            </a:r>
          </a:p>
        </p:txBody>
      </p:sp>
      <p:sp>
        <p:nvSpPr>
          <p:cNvPr id="12" name="Rounded Rectangle 11"/>
          <p:cNvSpPr/>
          <p:nvPr/>
        </p:nvSpPr>
        <p:spPr>
          <a:xfrm>
            <a:off x="3314700" y="1189853"/>
            <a:ext cx="5715000" cy="4474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spc="-50">
                <a:solidFill>
                  <a:schemeClr val="bg1"/>
                </a:solidFill>
                <a:latin typeface="Times New Roman" panose="02020603050405020304" pitchFamily="18" charset="0"/>
                <a:cs typeface="Times New Roman" panose="02020603050405020304" pitchFamily="18" charset="0"/>
              </a:rPr>
              <a:t>1. </a:t>
            </a:r>
            <a:r>
              <a:rPr lang="en-US" sz="2300" b="1" i="1" spc="-50">
                <a:latin typeface="Times New Roman" panose="02020603050405020304" pitchFamily="18" charset="0"/>
                <a:cs typeface="Times New Roman" panose="02020603050405020304" pitchFamily="18" charset="0"/>
              </a:rPr>
              <a:t>Dân chủ và sự ra đời, phát triển của dân chủ</a:t>
            </a:r>
            <a:endParaRPr lang="en-US" sz="2300" spc="-50">
              <a:latin typeface="Times New Roman" panose="02020603050405020304" pitchFamily="18" charset="0"/>
              <a:cs typeface="Times New Roman" panose="02020603050405020304" pitchFamily="18" charset="0"/>
            </a:endParaRPr>
          </a:p>
        </p:txBody>
      </p:sp>
      <p:sp>
        <p:nvSpPr>
          <p:cNvPr id="13" name="Rounded Rectangle 12"/>
          <p:cNvSpPr/>
          <p:nvPr/>
        </p:nvSpPr>
        <p:spPr>
          <a:xfrm>
            <a:off x="3358009" y="1686683"/>
            <a:ext cx="5715000" cy="3663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Dân chủ xã hội chủ nghĩa </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2895600" y="1413561"/>
            <a:ext cx="419100" cy="388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6" idx="3"/>
            <a:endCxn id="13" idx="1"/>
          </p:cNvCxnSpPr>
          <p:nvPr/>
        </p:nvCxnSpPr>
        <p:spPr>
          <a:xfrm>
            <a:off x="2895600" y="1802471"/>
            <a:ext cx="462409" cy="6737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8" idx="3"/>
            <a:endCxn id="9" idx="1"/>
          </p:cNvCxnSpPr>
          <p:nvPr/>
        </p:nvCxnSpPr>
        <p:spPr>
          <a:xfrm flipV="1">
            <a:off x="2895600" y="2421673"/>
            <a:ext cx="443359" cy="44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0" idx="1"/>
          </p:cNvCxnSpPr>
          <p:nvPr/>
        </p:nvCxnSpPr>
        <p:spPr>
          <a:xfrm>
            <a:off x="2895600" y="2863692"/>
            <a:ext cx="419100" cy="2790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38559" y="4289737"/>
            <a:ext cx="2743200" cy="213070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DÂN CHỦ XÃ HỘI CHỦ NGHĨA VÀ NHÀ NƯỚC PHÁP QUYỀN XÃ HỘI CHỦ NGHĨA Ở VIỆT NAM </a:t>
            </a:r>
          </a:p>
        </p:txBody>
      </p:sp>
      <p:sp>
        <p:nvSpPr>
          <p:cNvPr id="21" name="Rounded Rectangle 20"/>
          <p:cNvSpPr/>
          <p:nvPr/>
        </p:nvSpPr>
        <p:spPr>
          <a:xfrm>
            <a:off x="3358009" y="3520698"/>
            <a:ext cx="5715000" cy="3733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Dân chủ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338959" y="3932676"/>
            <a:ext cx="5715000" cy="6546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Nhà nước pháp quyền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351659" y="4634889"/>
            <a:ext cx="5715000" cy="1012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3. </a:t>
            </a:r>
            <a:r>
              <a:rPr lang="en-US" sz="23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2881759" y="3707373"/>
            <a:ext cx="476250" cy="16477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2881759" y="4260009"/>
            <a:ext cx="457200" cy="10950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flipV="1">
            <a:off x="2881759" y="5141225"/>
            <a:ext cx="469900" cy="2138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Rounded Rectangle 29"/>
          <p:cNvSpPr/>
          <p:nvPr/>
        </p:nvSpPr>
        <p:spPr>
          <a:xfrm>
            <a:off x="3347883" y="5699511"/>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2300" b="1" i="1" kern="0">
                <a:solidFill>
                  <a:schemeClr val="bg1"/>
                </a:solidFill>
                <a:latin typeface="Times New Roman" panose="02020603050405020304" pitchFamily="18" charset="0"/>
                <a:cs typeface="Times New Roman" panose="02020603050405020304" pitchFamily="18" charset="0"/>
              </a:rPr>
              <a:t>4</a:t>
            </a:r>
            <a:r>
              <a:rPr lang="vi-VN" sz="2300" b="1" i="1" kern="0">
                <a:solidFill>
                  <a:schemeClr val="bg1"/>
                </a:solidFill>
                <a:latin typeface="Times New Roman" panose="02020603050405020304" pitchFamily="18" charset="0"/>
                <a:cs typeface="Times New Roman" panose="02020603050405020304" pitchFamily="18" charset="0"/>
              </a:rPr>
              <a:t>. </a:t>
            </a:r>
            <a:r>
              <a:rPr lang="vi-VN" sz="2300" b="1" i="1">
                <a:latin typeface="Times New Roman" panose="02020603050405020304" pitchFamily="18" charset="0"/>
                <a:cs typeface="Times New Roman" panose="02020603050405020304" pitchFamily="18" charset="0"/>
              </a:rPr>
              <a:t>Phòng, chống tham nhũng góp phần bảo vệ chế đ</a:t>
            </a:r>
            <a:r>
              <a:rPr lang="en-US" sz="2300" b="1" i="1">
                <a:latin typeface="Times New Roman" panose="02020603050405020304" pitchFamily="18" charset="0"/>
                <a:cs typeface="Times New Roman" panose="02020603050405020304" pitchFamily="18" charset="0"/>
              </a:rPr>
              <a:t>ộ</a:t>
            </a:r>
            <a:r>
              <a:rPr lang="vi-VN" sz="2300" b="1" i="1">
                <a:latin typeface="Times New Roman" panose="02020603050405020304" pitchFamily="18" charset="0"/>
                <a:cs typeface="Times New Roman" panose="02020603050405020304" pitchFamily="18" charset="0"/>
              </a:rPr>
              <a:t>, x</a:t>
            </a:r>
            <a:r>
              <a:rPr lang="en-US" sz="2300" b="1" i="1">
                <a:latin typeface="Times New Roman" panose="02020603050405020304" pitchFamily="18" charset="0"/>
                <a:cs typeface="Times New Roman" panose="02020603050405020304" pitchFamily="18" charset="0"/>
              </a:rPr>
              <a:t>â</a:t>
            </a:r>
            <a:r>
              <a:rPr lang="vi-VN" sz="2300" b="1" i="1">
                <a:latin typeface="Times New Roman" panose="02020603050405020304" pitchFamily="18" charset="0"/>
                <a:cs typeface="Times New Roman" panose="02020603050405020304" pitchFamily="18" charset="0"/>
              </a:rPr>
              <a:t>y dựng Nhà nước pháp quyền</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3355261" y="6324915"/>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5. Trách nhiệm của công dân trong phòng, chống tham nhũng</a:t>
            </a:r>
          </a:p>
        </p:txBody>
      </p:sp>
      <p:cxnSp>
        <p:nvCxnSpPr>
          <p:cNvPr id="33" name="Straight Arrow Connector 32"/>
          <p:cNvCxnSpPr>
            <a:stCxn id="20" idx="3"/>
            <a:endCxn id="30" idx="1"/>
          </p:cNvCxnSpPr>
          <p:nvPr/>
        </p:nvCxnSpPr>
        <p:spPr>
          <a:xfrm>
            <a:off x="2881759" y="5355091"/>
            <a:ext cx="466124" cy="6385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0" idx="3"/>
            <a:endCxn id="31" idx="1"/>
          </p:cNvCxnSpPr>
          <p:nvPr/>
        </p:nvCxnSpPr>
        <p:spPr>
          <a:xfrm>
            <a:off x="2881759" y="5355091"/>
            <a:ext cx="473502" cy="126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73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arn(inVertical)">
                                      <p:cBhvr>
                                        <p:cTn id="81" dur="500"/>
                                        <p:tgtEl>
                                          <p:spTgt spid="30"/>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barn(inVertical)">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barn(inVertical)">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20" name="Rounded Rectangle 19"/>
          <p:cNvSpPr/>
          <p:nvPr/>
        </p:nvSpPr>
        <p:spPr>
          <a:xfrm>
            <a:off x="260256" y="1740310"/>
            <a:ext cx="2158480" cy="4130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4034478" y="1631766"/>
            <a:ext cx="4667833" cy="780146"/>
            <a:chOff x="212477" y="406442"/>
            <a:chExt cx="5840730" cy="797040"/>
          </a:xfrm>
        </p:grpSpPr>
        <p:sp>
          <p:nvSpPr>
            <p:cNvPr id="28" name="Rounded Rectangle 27"/>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sz="24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sz="2400" b="1" i="1">
                  <a:solidFill>
                    <a:srgbClr val="002060"/>
                  </a:solidFill>
                  <a:latin typeface="Times New Roman" panose="02020603050405020304" pitchFamily="18" charset="0"/>
                  <a:cs typeface="Times New Roman" panose="02020603050405020304" pitchFamily="18" charset="0"/>
                </a:rPr>
                <a:t>4.1. Khái niệm về tham nhũng</a:t>
              </a:r>
              <a:endParaRPr lang="en-US" sz="2400" b="1">
                <a:solidFill>
                  <a:srgbClr val="002060"/>
                </a:solidFill>
                <a:latin typeface="Times New Roman" panose="02020603050405020304" pitchFamily="18" charset="0"/>
                <a:cs typeface="Times New Roman" panose="02020603050405020304" pitchFamily="18" charset="0"/>
              </a:endParaRPr>
            </a:p>
            <a:p>
              <a:pPr lvl="0" defTabSz="1244600">
                <a:lnSpc>
                  <a:spcPct val="90000"/>
                </a:lnSpc>
                <a:spcBef>
                  <a:spcPct val="0"/>
                </a:spcBef>
                <a:spcAft>
                  <a:spcPct val="35000"/>
                </a:spcAft>
              </a:pPr>
              <a:endParaRPr lang="en-US" sz="2400" b="1" kern="1200">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4065573" y="2705885"/>
            <a:ext cx="4636738" cy="956333"/>
            <a:chOff x="111148" y="1617509"/>
            <a:chExt cx="6649850" cy="797040"/>
          </a:xfrm>
        </p:grpSpPr>
        <p:sp>
          <p:nvSpPr>
            <p:cNvPr id="31" name="Rounded Rectangle 3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4.2</a:t>
              </a:r>
              <a:r>
                <a:rPr lang="en-GB" altLang="en-US" sz="2400" b="1" i="1" kern="1200">
                  <a:solidFill>
                    <a:srgbClr val="002060"/>
                  </a:solidFill>
                  <a:latin typeface="Times New Roman" panose="02020603050405020304" pitchFamily="18" charset="0"/>
                  <a:cs typeface="Times New Roman" panose="02020603050405020304" pitchFamily="18" charset="0"/>
                </a:rPr>
                <a:t>. </a:t>
              </a:r>
              <a:r>
                <a:rPr lang="en-GB" altLang="en-US" sz="2400" b="1" i="1">
                  <a:solidFill>
                    <a:srgbClr val="002060"/>
                  </a:solidFill>
                  <a:latin typeface="Times New Roman" panose="02020603050405020304" pitchFamily="18" charset="0"/>
                  <a:cs typeface="Times New Roman" panose="02020603050405020304" pitchFamily="18" charset="0"/>
                </a:rPr>
                <a:t>Đặc điểm của hành vi tham nhũng</a:t>
              </a:r>
              <a:r>
                <a:rPr lang="en-US" sz="2400" b="1" i="1">
                  <a:solidFill>
                    <a:srgbClr val="002060"/>
                  </a:solidFill>
                  <a:latin typeface="Times New Roman" panose="02020603050405020304" pitchFamily="18" charset="0"/>
                  <a:cs typeface="Times New Roman" panose="02020603050405020304" pitchFamily="18" charset="0"/>
                </a:rPr>
                <a:t> </a:t>
              </a:r>
              <a:endParaRPr lang="en-US" sz="2400" b="1">
                <a:solidFill>
                  <a:srgbClr val="002060"/>
                </a:solidFill>
                <a:latin typeface="Times New Roman" panose="02020603050405020304" pitchFamily="18" charset="0"/>
                <a:cs typeface="Times New Roman" panose="02020603050405020304" pitchFamily="18" charset="0"/>
              </a:endParaRPr>
            </a:p>
          </p:txBody>
        </p:sp>
      </p:grpSp>
      <p:cxnSp>
        <p:nvCxnSpPr>
          <p:cNvPr id="38" name="Straight Arrow Connector 37"/>
          <p:cNvCxnSpPr>
            <a:stCxn id="20" idx="3"/>
            <a:endCxn id="31" idx="1"/>
          </p:cNvCxnSpPr>
          <p:nvPr/>
        </p:nvCxnSpPr>
        <p:spPr>
          <a:xfrm flipV="1">
            <a:off x="2418736" y="3184052"/>
            <a:ext cx="1646837" cy="621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0" idx="3"/>
            <a:endCxn id="28" idx="1"/>
          </p:cNvCxnSpPr>
          <p:nvPr/>
        </p:nvCxnSpPr>
        <p:spPr>
          <a:xfrm flipV="1">
            <a:off x="2418736" y="2021839"/>
            <a:ext cx="1615742" cy="17834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034478" y="4086839"/>
            <a:ext cx="4636738" cy="947887"/>
            <a:chOff x="111148" y="1617509"/>
            <a:chExt cx="6649850" cy="797040"/>
          </a:xfrm>
        </p:grpSpPr>
        <p:sp>
          <p:nvSpPr>
            <p:cNvPr id="40" name="Rounded Rectangle 39"/>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4.3</a:t>
              </a:r>
              <a:r>
                <a:rPr lang="en-GB" altLang="en-US" sz="2400" b="1" i="1" kern="1200">
                  <a:solidFill>
                    <a:srgbClr val="002060"/>
                  </a:solidFill>
                  <a:latin typeface="Times New Roman" panose="02020603050405020304" pitchFamily="18" charset="0"/>
                  <a:cs typeface="Times New Roman" panose="02020603050405020304" pitchFamily="18" charset="0"/>
                </a:rPr>
                <a:t>. Nguyên nhân</a:t>
              </a:r>
              <a:r>
                <a:rPr lang="en-GB" altLang="en-US" sz="2400" b="1" i="1">
                  <a:solidFill>
                    <a:srgbClr val="002060"/>
                  </a:solidFill>
                  <a:latin typeface="Times New Roman" panose="02020603050405020304" pitchFamily="18" charset="0"/>
                  <a:cs typeface="Times New Roman" panose="02020603050405020304" pitchFamily="18" charset="0"/>
                </a:rPr>
                <a:t> của hành vi tham nhũng</a:t>
              </a:r>
              <a:r>
                <a:rPr lang="en-US" sz="2400" b="1" i="1">
                  <a:solidFill>
                    <a:srgbClr val="002060"/>
                  </a:solidFill>
                  <a:latin typeface="Times New Roman" panose="02020603050405020304" pitchFamily="18" charset="0"/>
                  <a:cs typeface="Times New Roman" panose="02020603050405020304" pitchFamily="18" charset="0"/>
                </a:rPr>
                <a:t> </a:t>
              </a:r>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43" name="Group 42"/>
          <p:cNvGrpSpPr/>
          <p:nvPr/>
        </p:nvGrpSpPr>
        <p:grpSpPr>
          <a:xfrm>
            <a:off x="3988081" y="5141889"/>
            <a:ext cx="4636738" cy="948944"/>
            <a:chOff x="111148" y="1617509"/>
            <a:chExt cx="6649850" cy="797040"/>
          </a:xfrm>
        </p:grpSpPr>
        <p:sp>
          <p:nvSpPr>
            <p:cNvPr id="44" name="Rounded Rectangle 43"/>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ounded Rectangle 6"/>
            <p:cNvSpPr/>
            <p:nvPr/>
          </p:nvSpPr>
          <p:spPr>
            <a:xfrm>
              <a:off x="237737" y="1656417"/>
              <a:ext cx="6523261"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4.4</a:t>
              </a:r>
              <a:r>
                <a:rPr lang="en-GB" altLang="en-US" sz="2400" b="1" i="1" kern="1200">
                  <a:solidFill>
                    <a:srgbClr val="002060"/>
                  </a:solidFill>
                  <a:latin typeface="Times New Roman" panose="02020603050405020304" pitchFamily="18" charset="0"/>
                  <a:cs typeface="Times New Roman" panose="02020603050405020304" pitchFamily="18" charset="0"/>
                </a:rPr>
                <a:t>. Tác hại </a:t>
              </a:r>
              <a:r>
                <a:rPr lang="en-GB" altLang="en-US" sz="2400" b="1" i="1">
                  <a:solidFill>
                    <a:srgbClr val="002060"/>
                  </a:solidFill>
                  <a:latin typeface="Times New Roman" panose="02020603050405020304" pitchFamily="18" charset="0"/>
                  <a:cs typeface="Times New Roman" panose="02020603050405020304" pitchFamily="18" charset="0"/>
                </a:rPr>
                <a:t>của hành vi tham nhũng</a:t>
              </a:r>
              <a:r>
                <a:rPr lang="en-US" sz="2400" b="1" i="1">
                  <a:solidFill>
                    <a:srgbClr val="002060"/>
                  </a:solidFill>
                  <a:latin typeface="Times New Roman" panose="02020603050405020304" pitchFamily="18" charset="0"/>
                  <a:cs typeface="Times New Roman" panose="02020603050405020304" pitchFamily="18" charset="0"/>
                </a:rPr>
                <a:t> </a:t>
              </a:r>
              <a:endParaRPr lang="en-US" sz="24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51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arn(inVertical)">
                                      <p:cBhvr>
                                        <p:cTn id="19" dur="500"/>
                                        <p:tgtEl>
                                          <p:spTgt spid="41"/>
                                        </p:tgtEl>
                                      </p:cBhvr>
                                    </p:animEffect>
                                  </p:childTnLst>
                                </p:cTn>
                              </p:par>
                              <p:par>
                                <p:cTn id="20" presetID="16" presetClass="entr" presetSubtype="21"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arn(inVertical)">
                                      <p:cBhvr>
                                        <p:cTn id="27" dur="500"/>
                                        <p:tgtEl>
                                          <p:spTgt spid="38"/>
                                        </p:tgtEl>
                                      </p:cBhvr>
                                    </p:animEffect>
                                  </p:childTnLst>
                                </p:cTn>
                              </p:par>
                              <p:par>
                                <p:cTn id="28" presetID="16" presetClass="entr" presetSubtype="21"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par>
                                <p:cTn id="31" presetID="16" presetClass="entr" presetSubtype="21"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arn(inVertical)">
                                      <p:cBhvr>
                                        <p:cTn id="33" dur="500"/>
                                        <p:tgtEl>
                                          <p:spTgt spid="39"/>
                                        </p:tgtEl>
                                      </p:cBhvr>
                                    </p:animEffect>
                                  </p:childTnLst>
                                </p:cTn>
                              </p:par>
                              <p:par>
                                <p:cTn id="34" presetID="16" presetClass="entr" presetSubtype="21"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arn(inVertical)">
                                      <p:cBhvr>
                                        <p:cTn id="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175400" y="1198956"/>
            <a:ext cx="7015814" cy="780146"/>
            <a:chOff x="212477" y="406442"/>
            <a:chExt cx="5840730" cy="797040"/>
          </a:xfrm>
        </p:grpSpPr>
        <p:sp>
          <p:nvSpPr>
            <p:cNvPr id="28" name="Rounded Rectangle 27"/>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sz="26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sz="2600" b="1" i="1">
                  <a:solidFill>
                    <a:srgbClr val="002060"/>
                  </a:solidFill>
                  <a:latin typeface="Times New Roman" panose="02020603050405020304" pitchFamily="18" charset="0"/>
                  <a:cs typeface="Times New Roman" panose="02020603050405020304" pitchFamily="18" charset="0"/>
                </a:rPr>
                <a:t>4.1. Khái niệm về tham nhũng</a:t>
              </a:r>
              <a:endParaRPr lang="en-US" sz="2600" b="1">
                <a:solidFill>
                  <a:srgbClr val="002060"/>
                </a:solidFill>
                <a:latin typeface="Times New Roman" panose="02020603050405020304" pitchFamily="18" charset="0"/>
                <a:cs typeface="Times New Roman" panose="02020603050405020304" pitchFamily="18" charset="0"/>
              </a:endParaRPr>
            </a:p>
            <a:p>
              <a:pPr lvl="0" defTabSz="1244600">
                <a:lnSpc>
                  <a:spcPct val="90000"/>
                </a:lnSpc>
                <a:spcBef>
                  <a:spcPct val="0"/>
                </a:spcBef>
                <a:spcAft>
                  <a:spcPct val="35000"/>
                </a:spcAft>
              </a:pPr>
              <a:endParaRPr lang="en-US" sz="2600" b="1" kern="1200">
                <a:solidFill>
                  <a:srgbClr val="002060"/>
                </a:solidFill>
                <a:latin typeface="Times New Roman" panose="02020603050405020304" pitchFamily="18" charset="0"/>
                <a:cs typeface="Times New Roman" panose="02020603050405020304" pitchFamily="18" charset="0"/>
              </a:endParaRPr>
            </a:p>
          </p:txBody>
        </p:sp>
      </p:grpSp>
      <p:sp>
        <p:nvSpPr>
          <p:cNvPr id="21" name="Rectangle 20"/>
          <p:cNvSpPr/>
          <p:nvPr/>
        </p:nvSpPr>
        <p:spPr>
          <a:xfrm>
            <a:off x="408500" y="1964782"/>
            <a:ext cx="8503025" cy="1066959"/>
          </a:xfrm>
          <a:prstGeom prst="rect">
            <a:avLst/>
          </a:prstGeom>
          <a:solidFill>
            <a:schemeClr val="accent6">
              <a:lumMod val="60000"/>
              <a:lumOff val="40000"/>
            </a:schemeClr>
          </a:solidFill>
          <a:ln w="25400">
            <a:solidFill>
              <a:schemeClr val="accent1"/>
            </a:solidFill>
          </a:ln>
        </p:spPr>
        <p:txBody>
          <a:bodyPr wrap="square">
            <a:spAutoFit/>
          </a:bodyPr>
          <a:lstStyle/>
          <a:p>
            <a:pPr>
              <a:lnSpc>
                <a:spcPts val="3800"/>
              </a:lnSpc>
              <a:spcBef>
                <a:spcPts val="1000"/>
              </a:spcBef>
            </a:pPr>
            <a:r>
              <a:rPr lang="en-US" sz="2800">
                <a:solidFill>
                  <a:srgbClr val="333333"/>
                </a:solidFill>
                <a:latin typeface="+mj-lt"/>
              </a:rPr>
              <a:t>* T</a:t>
            </a:r>
            <a:r>
              <a:rPr lang="vi-VN" sz="2800">
                <a:solidFill>
                  <a:srgbClr val="333333"/>
                </a:solidFill>
                <a:latin typeface="+mj-lt"/>
              </a:rPr>
              <a:t>ham nhũng là hành vi của người có chức vụ, quyền hạn đã lợi dụng chức vụ, quyền hạn đó vì vụ lợi</a:t>
            </a:r>
            <a:endParaRPr lang="en-US" altLang="en-US" sz="2800" b="1" i="1">
              <a:solidFill>
                <a:srgbClr val="FF0000"/>
              </a:solidFill>
              <a:latin typeface="+mj-lt"/>
              <a:cs typeface="Times New Roman" panose="02020603050405020304" pitchFamily="18" charset="0"/>
            </a:endParaRPr>
          </a:p>
        </p:txBody>
      </p:sp>
      <p:sp>
        <p:nvSpPr>
          <p:cNvPr id="22" name="Text Box 2"/>
          <p:cNvSpPr txBox="1">
            <a:spLocks noChangeArrowheads="1"/>
          </p:cNvSpPr>
          <p:nvPr/>
        </p:nvSpPr>
        <p:spPr bwMode="auto">
          <a:xfrm>
            <a:off x="513488" y="3136453"/>
            <a:ext cx="8293048" cy="3447098"/>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algn="just">
              <a:spcBef>
                <a:spcPts val="600"/>
              </a:spcBef>
              <a:spcAft>
                <a:spcPts val="600"/>
              </a:spcAft>
            </a:pPr>
            <a:r>
              <a:rPr lang="en-US" sz="2600" b="1" i="1">
                <a:solidFill>
                  <a:srgbClr val="333333"/>
                </a:solidFill>
                <a:latin typeface="+mj-lt"/>
              </a:rPr>
              <a:t>  - </a:t>
            </a:r>
            <a:r>
              <a:rPr lang="vi-VN" sz="2600" b="1" i="1">
                <a:solidFill>
                  <a:srgbClr val="333333"/>
                </a:solidFill>
                <a:latin typeface="+mj-lt"/>
              </a:rPr>
              <a:t>Người có chức vụ, quyền hạn</a:t>
            </a:r>
            <a:r>
              <a:rPr lang="vi-VN" sz="2600">
                <a:solidFill>
                  <a:srgbClr val="333333"/>
                </a:solidFill>
                <a:latin typeface="+mj-lt"/>
              </a:rPr>
              <a:t> là người do bổ nhiệm, do bầu cử, do tuyển dụng, do hợp đồng hoặc do một hình thức khác, có hưởng lương hoặc không hưởng lương, được giao thực hiện nhiệm vụ, công vụ nhất định và có quyền hạn nhất định trong khi thực hiện nhiệm vụ, công vụ đó</a:t>
            </a:r>
            <a:r>
              <a:rPr lang="en-US" sz="2600">
                <a:solidFill>
                  <a:srgbClr val="333333"/>
                </a:solidFill>
                <a:latin typeface="+mj-lt"/>
              </a:rPr>
              <a:t>.</a:t>
            </a:r>
          </a:p>
          <a:p>
            <a:pPr algn="just">
              <a:spcBef>
                <a:spcPts val="600"/>
              </a:spcBef>
              <a:spcAft>
                <a:spcPts val="600"/>
              </a:spcAft>
            </a:pPr>
            <a:r>
              <a:rPr lang="vi-VN" sz="2600">
                <a:solidFill>
                  <a:srgbClr val="333333"/>
                </a:solidFill>
                <a:latin typeface="+mj-lt"/>
              </a:rPr>
              <a:t>- </a:t>
            </a:r>
            <a:r>
              <a:rPr lang="vi-VN" sz="2600" b="1" i="1">
                <a:solidFill>
                  <a:srgbClr val="333333"/>
                </a:solidFill>
                <a:latin typeface="+mj-lt"/>
              </a:rPr>
              <a:t>Vụ lợi</a:t>
            </a:r>
            <a:r>
              <a:rPr lang="vi-VN" sz="2600">
                <a:solidFill>
                  <a:srgbClr val="333333"/>
                </a:solidFill>
                <a:latin typeface="+mj-lt"/>
              </a:rPr>
              <a:t> là việc người có chức vụ, quyền hạn đã lợi dụng chức vụ, quyền hạn nhằm đạt được lợi ích vật chất hoặc lợi ích phi vật chất không chính đáng.</a:t>
            </a:r>
            <a:endParaRPr lang="en-US" sz="2600" b="1" i="1">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389254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fade">
                                      <p:cBhvr>
                                        <p:cTn id="27" dur="1000"/>
                                        <p:tgtEl>
                                          <p:spTgt spid="22">
                                            <p:txEl>
                                              <p:pRg st="0" end="0"/>
                                            </p:txEl>
                                          </p:spTgt>
                                        </p:tgtEl>
                                      </p:cBhvr>
                                    </p:animEffect>
                                    <p:anim calcmode="lin" valueType="num">
                                      <p:cBhvr>
                                        <p:cTn id="2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
                                            <p:txEl>
                                              <p:pRg st="1" end="1"/>
                                            </p:txEl>
                                          </p:spTgt>
                                        </p:tgtEl>
                                        <p:attrNameLst>
                                          <p:attrName>style.visibility</p:attrName>
                                        </p:attrNameLst>
                                      </p:cBhvr>
                                      <p:to>
                                        <p:strVal val="visible"/>
                                      </p:to>
                                    </p:set>
                                    <p:animEffect transition="in" filter="fade">
                                      <p:cBhvr>
                                        <p:cTn id="34" dur="1000"/>
                                        <p:tgtEl>
                                          <p:spTgt spid="22">
                                            <p:txEl>
                                              <p:pRg st="1" end="1"/>
                                            </p:txEl>
                                          </p:spTgt>
                                        </p:tgtEl>
                                      </p:cBhvr>
                                    </p:animEffect>
                                    <p:anim calcmode="lin" valueType="num">
                                      <p:cBhvr>
                                        <p:cTn id="35"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113504" y="1243161"/>
            <a:ext cx="7511661" cy="917734"/>
            <a:chOff x="111148" y="1617509"/>
            <a:chExt cx="6649850" cy="797040"/>
          </a:xfrm>
        </p:grpSpPr>
        <p:sp>
          <p:nvSpPr>
            <p:cNvPr id="31" name="Rounded Rectangle 3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4.2</a:t>
              </a:r>
              <a:r>
                <a:rPr lang="en-GB" altLang="en-US" sz="2600" b="1" i="1" kern="1200">
                  <a:solidFill>
                    <a:srgbClr val="002060"/>
                  </a:solidFill>
                  <a:latin typeface="Times New Roman" panose="02020603050405020304" pitchFamily="18" charset="0"/>
                  <a:cs typeface="Times New Roman" panose="02020603050405020304" pitchFamily="18" charset="0"/>
                </a:rPr>
                <a:t>. Các </a:t>
              </a:r>
              <a:r>
                <a:rPr lang="en-GB" altLang="en-US" sz="2600" b="1" i="1">
                  <a:solidFill>
                    <a:srgbClr val="002060"/>
                  </a:solidFill>
                  <a:latin typeface="Times New Roman" panose="02020603050405020304" pitchFamily="18" charset="0"/>
                  <a:cs typeface="Times New Roman" panose="02020603050405020304" pitchFamily="18" charset="0"/>
                </a:rPr>
                <a:t>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5" name="Text Box 2"/>
          <p:cNvSpPr txBox="1">
            <a:spLocks noChangeArrowheads="1"/>
          </p:cNvSpPr>
          <p:nvPr/>
        </p:nvSpPr>
        <p:spPr bwMode="auto">
          <a:xfrm>
            <a:off x="256500" y="2249900"/>
            <a:ext cx="8293048" cy="3785652"/>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r>
              <a:rPr lang="vi-VN" sz="2400">
                <a:solidFill>
                  <a:srgbClr val="333333"/>
                </a:solidFill>
                <a:latin typeface="+mj-lt"/>
              </a:rPr>
              <a:t>+ Tham ô tài sản;</a:t>
            </a:r>
          </a:p>
          <a:p>
            <a:r>
              <a:rPr lang="vi-VN" sz="2400">
                <a:solidFill>
                  <a:srgbClr val="333333"/>
                </a:solidFill>
                <a:latin typeface="+mj-lt"/>
              </a:rPr>
              <a:t>+ Nhận hối lộ;</a:t>
            </a:r>
          </a:p>
          <a:p>
            <a:r>
              <a:rPr lang="vi-VN" sz="2400">
                <a:solidFill>
                  <a:srgbClr val="333333"/>
                </a:solidFill>
                <a:latin typeface="+mj-lt"/>
              </a:rPr>
              <a:t>+ Lạm dụng chức vụ, quyền hạn chiếm đoạt tài sản;</a:t>
            </a:r>
          </a:p>
          <a:p>
            <a:r>
              <a:rPr lang="vi-VN" sz="2400">
                <a:solidFill>
                  <a:srgbClr val="333333"/>
                </a:solidFill>
                <a:latin typeface="+mj-lt"/>
              </a:rPr>
              <a:t>+ Lợi dụng chức vụ, quyền hạn trong khi thi hành nhiệm vụ, công vụ vì vụ lợi;</a:t>
            </a:r>
          </a:p>
          <a:p>
            <a:r>
              <a:rPr lang="vi-VN" sz="2400">
                <a:solidFill>
                  <a:srgbClr val="333333"/>
                </a:solidFill>
                <a:latin typeface="+mj-lt"/>
              </a:rPr>
              <a:t>+ Lạm quyền trong khi thi hành nhiệm vụ, công vụ vì vụ lợi;</a:t>
            </a:r>
          </a:p>
          <a:p>
            <a:r>
              <a:rPr lang="vi-VN" sz="2400">
                <a:solidFill>
                  <a:srgbClr val="333333"/>
                </a:solidFill>
                <a:latin typeface="+mj-lt"/>
              </a:rPr>
              <a:t>+ Lợi dụng chức vụ, quyền hạn gây ảnh hưởng đối với người khác để trục lợi;</a:t>
            </a:r>
            <a:endParaRPr lang="en-US" sz="2400">
              <a:solidFill>
                <a:srgbClr val="333333"/>
              </a:solidFill>
              <a:latin typeface="+mj-lt"/>
            </a:endParaRPr>
          </a:p>
          <a:p>
            <a:r>
              <a:rPr lang="vi-VN" sz="2400">
                <a:solidFill>
                  <a:srgbClr val="333333"/>
                </a:solidFill>
                <a:latin typeface="+mj-lt"/>
              </a:rPr>
              <a:t>+ Giả mạo trong công tác vì vụ lợi;</a:t>
            </a:r>
          </a:p>
          <a:p>
            <a:endParaRPr lang="vi-VN" sz="2400">
              <a:solidFill>
                <a:srgbClr val="333333"/>
              </a:solidFill>
              <a:latin typeface="+mj-lt"/>
            </a:endParaRPr>
          </a:p>
        </p:txBody>
      </p:sp>
    </p:spTree>
    <p:extLst>
      <p:ext uri="{BB962C8B-B14F-4D97-AF65-F5344CB8AC3E}">
        <p14:creationId xmlns:p14="http://schemas.microsoft.com/office/powerpoint/2010/main" val="322566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1000"/>
                                        <p:tgtEl>
                                          <p:spTgt spid="15">
                                            <p:txEl>
                                              <p:pRg st="0" end="0"/>
                                            </p:txEl>
                                          </p:spTgt>
                                        </p:tgtEl>
                                      </p:cBhvr>
                                    </p:animEffect>
                                    <p:anim calcmode="lin" valueType="num">
                                      <p:cBhvr>
                                        <p:cTn id="2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Effect transition="in" filter="fade">
                                      <p:cBhvr>
                                        <p:cTn id="29" dur="1000"/>
                                        <p:tgtEl>
                                          <p:spTgt spid="15">
                                            <p:txEl>
                                              <p:pRg st="1" end="1"/>
                                            </p:txEl>
                                          </p:spTgt>
                                        </p:tgtEl>
                                      </p:cBhvr>
                                    </p:animEffect>
                                    <p:anim calcmode="lin" valueType="num">
                                      <p:cBhvr>
                                        <p:cTn id="30"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5">
                                            <p:txEl>
                                              <p:pRg st="2" end="2"/>
                                            </p:txEl>
                                          </p:spTgt>
                                        </p:tgtEl>
                                        <p:attrNameLst>
                                          <p:attrName>style.visibility</p:attrName>
                                        </p:attrNameLst>
                                      </p:cBhvr>
                                      <p:to>
                                        <p:strVal val="visible"/>
                                      </p:to>
                                    </p:set>
                                    <p:animEffect transition="in" filter="fade">
                                      <p:cBhvr>
                                        <p:cTn id="36" dur="1000"/>
                                        <p:tgtEl>
                                          <p:spTgt spid="15">
                                            <p:txEl>
                                              <p:pRg st="2" end="2"/>
                                            </p:txEl>
                                          </p:spTgt>
                                        </p:tgtEl>
                                      </p:cBhvr>
                                    </p:animEffect>
                                    <p:anim calcmode="lin" valueType="num">
                                      <p:cBhvr>
                                        <p:cTn id="37"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5">
                                            <p:txEl>
                                              <p:pRg st="3" end="3"/>
                                            </p:txEl>
                                          </p:spTgt>
                                        </p:tgtEl>
                                        <p:attrNameLst>
                                          <p:attrName>style.visibility</p:attrName>
                                        </p:attrNameLst>
                                      </p:cBhvr>
                                      <p:to>
                                        <p:strVal val="visible"/>
                                      </p:to>
                                    </p:set>
                                    <p:animEffect transition="in" filter="fade">
                                      <p:cBhvr>
                                        <p:cTn id="43" dur="1000"/>
                                        <p:tgtEl>
                                          <p:spTgt spid="15">
                                            <p:txEl>
                                              <p:pRg st="3" end="3"/>
                                            </p:txEl>
                                          </p:spTgt>
                                        </p:tgtEl>
                                      </p:cBhvr>
                                    </p:animEffect>
                                    <p:anim calcmode="lin" valueType="num">
                                      <p:cBhvr>
                                        <p:cTn id="44"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5">
                                            <p:txEl>
                                              <p:pRg st="4" end="4"/>
                                            </p:txEl>
                                          </p:spTgt>
                                        </p:tgtEl>
                                        <p:attrNameLst>
                                          <p:attrName>style.visibility</p:attrName>
                                        </p:attrNameLst>
                                      </p:cBhvr>
                                      <p:to>
                                        <p:strVal val="visible"/>
                                      </p:to>
                                    </p:set>
                                    <p:animEffect transition="in" filter="fade">
                                      <p:cBhvr>
                                        <p:cTn id="50" dur="1000"/>
                                        <p:tgtEl>
                                          <p:spTgt spid="15">
                                            <p:txEl>
                                              <p:pRg st="4" end="4"/>
                                            </p:txEl>
                                          </p:spTgt>
                                        </p:tgtEl>
                                      </p:cBhvr>
                                    </p:animEffect>
                                    <p:anim calcmode="lin" valueType="num">
                                      <p:cBhvr>
                                        <p:cTn id="51"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5">
                                            <p:txEl>
                                              <p:pRg st="5" end="5"/>
                                            </p:txEl>
                                          </p:spTgt>
                                        </p:tgtEl>
                                        <p:attrNameLst>
                                          <p:attrName>style.visibility</p:attrName>
                                        </p:attrNameLst>
                                      </p:cBhvr>
                                      <p:to>
                                        <p:strVal val="visible"/>
                                      </p:to>
                                    </p:set>
                                    <p:animEffect transition="in" filter="fade">
                                      <p:cBhvr>
                                        <p:cTn id="57" dur="1000"/>
                                        <p:tgtEl>
                                          <p:spTgt spid="15">
                                            <p:txEl>
                                              <p:pRg st="5" end="5"/>
                                            </p:txEl>
                                          </p:spTgt>
                                        </p:tgtEl>
                                      </p:cBhvr>
                                    </p:animEffect>
                                    <p:anim calcmode="lin" valueType="num">
                                      <p:cBhvr>
                                        <p:cTn id="58"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5">
                                            <p:txEl>
                                              <p:pRg st="6" end="6"/>
                                            </p:txEl>
                                          </p:spTgt>
                                        </p:tgtEl>
                                        <p:attrNameLst>
                                          <p:attrName>style.visibility</p:attrName>
                                        </p:attrNameLst>
                                      </p:cBhvr>
                                      <p:to>
                                        <p:strVal val="visible"/>
                                      </p:to>
                                    </p:set>
                                    <p:animEffect transition="in" filter="fade">
                                      <p:cBhvr>
                                        <p:cTn id="64" dur="1000"/>
                                        <p:tgtEl>
                                          <p:spTgt spid="15">
                                            <p:txEl>
                                              <p:pRg st="6" end="6"/>
                                            </p:txEl>
                                          </p:spTgt>
                                        </p:tgtEl>
                                      </p:cBhvr>
                                    </p:animEffect>
                                    <p:anim calcmode="lin" valueType="num">
                                      <p:cBhvr>
                                        <p:cTn id="65"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66"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113504" y="1243161"/>
            <a:ext cx="7511661" cy="917734"/>
            <a:chOff x="111148" y="1617509"/>
            <a:chExt cx="6649850" cy="797040"/>
          </a:xfrm>
        </p:grpSpPr>
        <p:sp>
          <p:nvSpPr>
            <p:cNvPr id="31" name="Rounded Rectangle 3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4.2</a:t>
              </a:r>
              <a:r>
                <a:rPr lang="en-GB" altLang="en-US" sz="2600" b="1" i="1" kern="1200">
                  <a:solidFill>
                    <a:srgbClr val="002060"/>
                  </a:solidFill>
                  <a:latin typeface="Times New Roman" panose="02020603050405020304" pitchFamily="18" charset="0"/>
                  <a:cs typeface="Times New Roman" panose="02020603050405020304" pitchFamily="18" charset="0"/>
                </a:rPr>
                <a:t>. Các </a:t>
              </a:r>
              <a:r>
                <a:rPr lang="en-GB" altLang="en-US" sz="2600" b="1" i="1">
                  <a:solidFill>
                    <a:srgbClr val="002060"/>
                  </a:solidFill>
                  <a:latin typeface="Times New Roman" panose="02020603050405020304" pitchFamily="18" charset="0"/>
                  <a:cs typeface="Times New Roman" panose="02020603050405020304" pitchFamily="18" charset="0"/>
                </a:rPr>
                <a:t>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5" name="Text Box 2"/>
          <p:cNvSpPr txBox="1">
            <a:spLocks noChangeArrowheads="1"/>
          </p:cNvSpPr>
          <p:nvPr/>
        </p:nvSpPr>
        <p:spPr bwMode="auto">
          <a:xfrm>
            <a:off x="256500" y="2249900"/>
            <a:ext cx="8293048" cy="4154984"/>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r>
              <a:rPr lang="vi-VN" sz="2400">
                <a:solidFill>
                  <a:srgbClr val="333333"/>
                </a:solidFill>
                <a:latin typeface="+mj-lt"/>
              </a:rPr>
              <a:t>+ Đưa hối lộ, môi giới hối lộ để giải quyết công việc của cơ quan, tổ chức, đơn vị hoặc địa phương vì vụ lợi</a:t>
            </a:r>
            <a:r>
              <a:rPr lang="en-US" sz="2400">
                <a:solidFill>
                  <a:srgbClr val="333333"/>
                </a:solidFill>
                <a:latin typeface="+mj-lt"/>
              </a:rPr>
              <a:t>.</a:t>
            </a:r>
            <a:endParaRPr lang="vi-VN" sz="2400">
              <a:solidFill>
                <a:srgbClr val="333333"/>
              </a:solidFill>
              <a:latin typeface="+mj-lt"/>
            </a:endParaRPr>
          </a:p>
          <a:p>
            <a:r>
              <a:rPr lang="vi-VN" sz="2400">
                <a:solidFill>
                  <a:srgbClr val="333333"/>
                </a:solidFill>
                <a:latin typeface="+mj-lt"/>
              </a:rPr>
              <a:t>+ Lợi dụng chức vụ, quyền hạn sử dụng trái phép tài sản công vì vụ lợi</a:t>
            </a:r>
            <a:r>
              <a:rPr lang="en-US" sz="2400">
                <a:solidFill>
                  <a:srgbClr val="333333"/>
                </a:solidFill>
                <a:latin typeface="+mj-lt"/>
              </a:rPr>
              <a:t>.</a:t>
            </a:r>
            <a:endParaRPr lang="vi-VN" sz="2400">
              <a:solidFill>
                <a:srgbClr val="333333"/>
              </a:solidFill>
              <a:latin typeface="+mj-lt"/>
            </a:endParaRPr>
          </a:p>
          <a:p>
            <a:r>
              <a:rPr lang="vi-VN" sz="2400">
                <a:solidFill>
                  <a:srgbClr val="333333"/>
                </a:solidFill>
                <a:latin typeface="+mj-lt"/>
              </a:rPr>
              <a:t>+ Nhũng nhiễu vì vụ lợi</a:t>
            </a:r>
            <a:r>
              <a:rPr lang="en-US" sz="2400">
                <a:solidFill>
                  <a:srgbClr val="333333"/>
                </a:solidFill>
                <a:latin typeface="+mj-lt"/>
              </a:rPr>
              <a:t>.</a:t>
            </a:r>
            <a:endParaRPr lang="vi-VN" sz="2400">
              <a:solidFill>
                <a:srgbClr val="333333"/>
              </a:solidFill>
              <a:latin typeface="+mj-lt"/>
            </a:endParaRPr>
          </a:p>
          <a:p>
            <a:r>
              <a:rPr lang="vi-VN" sz="2400">
                <a:solidFill>
                  <a:srgbClr val="333333"/>
                </a:solidFill>
                <a:latin typeface="+mj-lt"/>
              </a:rPr>
              <a:t>+ Không thực hiện, thực hiện không đúng hoặc không đầy đủ nhiệm vụ, công vụ vì vụ lợi</a:t>
            </a:r>
            <a:r>
              <a:rPr lang="en-US" sz="2400">
                <a:solidFill>
                  <a:srgbClr val="333333"/>
                </a:solidFill>
                <a:latin typeface="+mj-lt"/>
              </a:rPr>
              <a:t>.</a:t>
            </a:r>
            <a:endParaRPr lang="vi-VN" sz="2400">
              <a:solidFill>
                <a:srgbClr val="333333"/>
              </a:solidFill>
              <a:latin typeface="+mj-lt"/>
            </a:endParaRPr>
          </a:p>
          <a:p>
            <a:pPr algn="just"/>
            <a:r>
              <a:rPr lang="vi-VN" sz="2400">
                <a:solidFill>
                  <a:srgbClr val="333333"/>
                </a:solidFill>
                <a:latin typeface="+mj-lt"/>
              </a:rPr>
              <a:t>+ Lợi dụng chức vụ, quyền hạn để bao che cho người có hành vi vi phạm pháp luật vì vụ lợi; cản trở, can thiệp trái pháp luật vào việc giám sát, kiểm tra, thanh tra, kiểm toán, điều tra, truy tố, xét xử, thi hành án vì vụ lợi.</a:t>
            </a:r>
          </a:p>
        </p:txBody>
      </p:sp>
    </p:spTree>
    <p:extLst>
      <p:ext uri="{BB962C8B-B14F-4D97-AF65-F5344CB8AC3E}">
        <p14:creationId xmlns:p14="http://schemas.microsoft.com/office/powerpoint/2010/main" val="316262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1000"/>
                                        <p:tgtEl>
                                          <p:spTgt spid="15">
                                            <p:txEl>
                                              <p:pRg st="0" end="0"/>
                                            </p:txEl>
                                          </p:spTgt>
                                        </p:tgtEl>
                                      </p:cBhvr>
                                    </p:animEffect>
                                    <p:anim calcmode="lin" valueType="num">
                                      <p:cBhvr>
                                        <p:cTn id="2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Effect transition="in" filter="fade">
                                      <p:cBhvr>
                                        <p:cTn id="29" dur="1000"/>
                                        <p:tgtEl>
                                          <p:spTgt spid="15">
                                            <p:txEl>
                                              <p:pRg st="1" end="1"/>
                                            </p:txEl>
                                          </p:spTgt>
                                        </p:tgtEl>
                                      </p:cBhvr>
                                    </p:animEffect>
                                    <p:anim calcmode="lin" valueType="num">
                                      <p:cBhvr>
                                        <p:cTn id="30"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5">
                                            <p:txEl>
                                              <p:pRg st="2" end="2"/>
                                            </p:txEl>
                                          </p:spTgt>
                                        </p:tgtEl>
                                        <p:attrNameLst>
                                          <p:attrName>style.visibility</p:attrName>
                                        </p:attrNameLst>
                                      </p:cBhvr>
                                      <p:to>
                                        <p:strVal val="visible"/>
                                      </p:to>
                                    </p:set>
                                    <p:animEffect transition="in" filter="fade">
                                      <p:cBhvr>
                                        <p:cTn id="36" dur="1000"/>
                                        <p:tgtEl>
                                          <p:spTgt spid="15">
                                            <p:txEl>
                                              <p:pRg st="2" end="2"/>
                                            </p:txEl>
                                          </p:spTgt>
                                        </p:tgtEl>
                                      </p:cBhvr>
                                    </p:animEffect>
                                    <p:anim calcmode="lin" valueType="num">
                                      <p:cBhvr>
                                        <p:cTn id="37"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5">
                                            <p:txEl>
                                              <p:pRg st="3" end="3"/>
                                            </p:txEl>
                                          </p:spTgt>
                                        </p:tgtEl>
                                        <p:attrNameLst>
                                          <p:attrName>style.visibility</p:attrName>
                                        </p:attrNameLst>
                                      </p:cBhvr>
                                      <p:to>
                                        <p:strVal val="visible"/>
                                      </p:to>
                                    </p:set>
                                    <p:animEffect transition="in" filter="fade">
                                      <p:cBhvr>
                                        <p:cTn id="43" dur="1000"/>
                                        <p:tgtEl>
                                          <p:spTgt spid="15">
                                            <p:txEl>
                                              <p:pRg st="3" end="3"/>
                                            </p:txEl>
                                          </p:spTgt>
                                        </p:tgtEl>
                                      </p:cBhvr>
                                    </p:animEffect>
                                    <p:anim calcmode="lin" valueType="num">
                                      <p:cBhvr>
                                        <p:cTn id="44"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5">
                                            <p:txEl>
                                              <p:pRg st="4" end="4"/>
                                            </p:txEl>
                                          </p:spTgt>
                                        </p:tgtEl>
                                        <p:attrNameLst>
                                          <p:attrName>style.visibility</p:attrName>
                                        </p:attrNameLst>
                                      </p:cBhvr>
                                      <p:to>
                                        <p:strVal val="visible"/>
                                      </p:to>
                                    </p:set>
                                    <p:animEffect transition="in" filter="fade">
                                      <p:cBhvr>
                                        <p:cTn id="50" dur="1000"/>
                                        <p:tgtEl>
                                          <p:spTgt spid="15">
                                            <p:txEl>
                                              <p:pRg st="4" end="4"/>
                                            </p:txEl>
                                          </p:spTgt>
                                        </p:tgtEl>
                                      </p:cBhvr>
                                    </p:animEffect>
                                    <p:anim calcmode="lin" valueType="num">
                                      <p:cBhvr>
                                        <p:cTn id="51"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9" name="Group 38"/>
          <p:cNvGrpSpPr/>
          <p:nvPr/>
        </p:nvGrpSpPr>
        <p:grpSpPr>
          <a:xfrm>
            <a:off x="0" y="1198956"/>
            <a:ext cx="7640664" cy="691837"/>
            <a:chOff x="111148" y="1617509"/>
            <a:chExt cx="6649850" cy="797040"/>
          </a:xfrm>
        </p:grpSpPr>
        <p:sp>
          <p:nvSpPr>
            <p:cNvPr id="40" name="Rounded Rectangle 39"/>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4.3</a:t>
              </a:r>
              <a:r>
                <a:rPr lang="en-GB" altLang="en-US" sz="2600" b="1" i="1" kern="1200">
                  <a:solidFill>
                    <a:srgbClr val="002060"/>
                  </a:solidFill>
                  <a:latin typeface="Times New Roman" panose="02020603050405020304" pitchFamily="18" charset="0"/>
                  <a:cs typeface="Times New Roman" panose="02020603050405020304" pitchFamily="18" charset="0"/>
                </a:rPr>
                <a:t>. Nguyên nhân</a:t>
              </a:r>
              <a:r>
                <a:rPr lang="en-GB" altLang="en-US" sz="2600" b="1" i="1">
                  <a:solidFill>
                    <a:srgbClr val="002060"/>
                  </a:solidFill>
                  <a:latin typeface="Times New Roman" panose="02020603050405020304" pitchFamily="18" charset="0"/>
                  <a:cs typeface="Times New Roman" panose="02020603050405020304" pitchFamily="18" charset="0"/>
                </a:rPr>
                <a:t> của 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5" name="Rectangle 14"/>
          <p:cNvSpPr/>
          <p:nvPr/>
        </p:nvSpPr>
        <p:spPr>
          <a:xfrm>
            <a:off x="408501" y="1964782"/>
            <a:ext cx="4039514" cy="541943"/>
          </a:xfrm>
          <a:prstGeom prst="rect">
            <a:avLst/>
          </a:prstGeom>
          <a:solidFill>
            <a:schemeClr val="accent6">
              <a:lumMod val="60000"/>
              <a:lumOff val="40000"/>
            </a:schemeClr>
          </a:solidFill>
          <a:ln w="25400">
            <a:solidFill>
              <a:schemeClr val="accent1"/>
            </a:solidFill>
          </a:ln>
        </p:spPr>
        <p:txBody>
          <a:bodyPr wrap="square">
            <a:spAutoFit/>
          </a:bodyPr>
          <a:lstStyle/>
          <a:p>
            <a:pPr>
              <a:lnSpc>
                <a:spcPts val="3800"/>
              </a:lnSpc>
              <a:spcBef>
                <a:spcPts val="1000"/>
              </a:spcBef>
            </a:pPr>
            <a:r>
              <a:rPr lang="en-US" sz="2800">
                <a:solidFill>
                  <a:srgbClr val="333333"/>
                </a:solidFill>
                <a:latin typeface="Times New Roman" panose="02020603050405020304" pitchFamily="18" charset="0"/>
                <a:cs typeface="Times New Roman" panose="02020603050405020304" pitchFamily="18" charset="0"/>
              </a:rPr>
              <a:t>* Nguyên nhân chủ quan:</a:t>
            </a:r>
            <a:endParaRPr lang="en-US" altLang="en-US" sz="2800" b="1" i="1">
              <a:solidFill>
                <a:srgbClr val="FF0000"/>
              </a:solidFill>
              <a:latin typeface="Times New Roman" panose="02020603050405020304" pitchFamily="18" charset="0"/>
              <a:cs typeface="Times New Roman" panose="02020603050405020304" pitchFamily="18" charset="0"/>
            </a:endParaRPr>
          </a:p>
        </p:txBody>
      </p:sp>
      <p:sp>
        <p:nvSpPr>
          <p:cNvPr id="16" name="Text Box 2"/>
          <p:cNvSpPr txBox="1">
            <a:spLocks noChangeArrowheads="1"/>
          </p:cNvSpPr>
          <p:nvPr/>
        </p:nvSpPr>
        <p:spPr bwMode="auto">
          <a:xfrm>
            <a:off x="408501" y="2810988"/>
            <a:ext cx="8293048" cy="3693319"/>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algn="just" fontAlgn="base"/>
            <a:r>
              <a:rPr lang="en-US" sz="2600" b="1" i="1">
                <a:solidFill>
                  <a:srgbClr val="333333"/>
                </a:solidFill>
                <a:latin typeface="Times New Roman" panose="02020603050405020304" pitchFamily="18" charset="0"/>
                <a:cs typeface="Times New Roman" panose="02020603050405020304" pitchFamily="18" charset="0"/>
              </a:rPr>
              <a:t> </a:t>
            </a:r>
            <a:r>
              <a:rPr lang="vi-VN" sz="2600">
                <a:solidFill>
                  <a:srgbClr val="000000"/>
                </a:solidFill>
                <a:latin typeface="Times New Roman" panose="02020603050405020304" pitchFamily="18" charset="0"/>
                <a:cs typeface="Times New Roman" panose="02020603050405020304" pitchFamily="18" charset="0"/>
              </a:rPr>
              <a:t>+ Tổ chức, hoạt động, phân hóa chức năng của hệ thống chính trị nói chung còn nhiều khuyết điểm</a:t>
            </a:r>
          </a:p>
          <a:p>
            <a:pPr algn="just" fontAlgn="base"/>
            <a:r>
              <a:rPr lang="vi-VN" sz="2600">
                <a:solidFill>
                  <a:srgbClr val="000000"/>
                </a:solidFill>
                <a:latin typeface="Times New Roman" panose="02020603050405020304" pitchFamily="18" charset="0"/>
                <a:cs typeface="Times New Roman" panose="02020603050405020304" pitchFamily="18" charset="0"/>
              </a:rPr>
              <a:t>+ Cơ chế, chính sách, pháp luật chưa hoàn thiện</a:t>
            </a:r>
          </a:p>
          <a:p>
            <a:pPr algn="just" fontAlgn="base"/>
            <a:r>
              <a:rPr lang="vi-VN" sz="2600">
                <a:solidFill>
                  <a:srgbClr val="000000"/>
                </a:solidFill>
                <a:latin typeface="Times New Roman" panose="02020603050405020304" pitchFamily="18" charset="0"/>
                <a:cs typeface="Times New Roman" panose="02020603050405020304" pitchFamily="18" charset="0"/>
              </a:rPr>
              <a:t>+ Người đứng đầu các tổ chức chưa nhận thức đầy đủ về tham nhũng</a:t>
            </a:r>
          </a:p>
          <a:p>
            <a:pPr algn="just" fontAlgn="base"/>
            <a:r>
              <a:rPr lang="vi-VN" sz="2600">
                <a:solidFill>
                  <a:srgbClr val="000000"/>
                </a:solidFill>
                <a:latin typeface="Times New Roman" panose="02020603050405020304" pitchFamily="18" charset="0"/>
                <a:cs typeface="Times New Roman" panose="02020603050405020304" pitchFamily="18" charset="0"/>
              </a:rPr>
              <a:t>+ Chưa phân hóa rõ nhiệm vụ của hệ thống cơ quan chuyên trách về phòng, chống tham nhũng</a:t>
            </a:r>
          </a:p>
          <a:p>
            <a:pPr algn="just" fontAlgn="base"/>
            <a:r>
              <a:rPr lang="vi-VN" sz="2600">
                <a:solidFill>
                  <a:srgbClr val="000000"/>
                </a:solidFill>
                <a:latin typeface="Times New Roman" panose="02020603050405020304" pitchFamily="18" charset="0"/>
                <a:cs typeface="Times New Roman" panose="02020603050405020304" pitchFamily="18" charset="0"/>
              </a:rPr>
              <a:t>+ Pháp luật tham nhũng chưa đủ mạnh, hữu hiệu</a:t>
            </a:r>
          </a:p>
          <a:p>
            <a:pPr algn="just" fontAlgn="base"/>
            <a:r>
              <a:rPr lang="vi-VN" sz="2600">
                <a:solidFill>
                  <a:srgbClr val="000000"/>
                </a:solidFill>
                <a:latin typeface="Times New Roman" panose="02020603050405020304" pitchFamily="18" charset="0"/>
                <a:cs typeface="Times New Roman" panose="02020603050405020304" pitchFamily="18" charset="0"/>
              </a:rPr>
              <a:t>+ Công tác tuyên truyền mang tính phong trào</a:t>
            </a:r>
          </a:p>
        </p:txBody>
      </p:sp>
    </p:spTree>
    <p:extLst>
      <p:ext uri="{BB962C8B-B14F-4D97-AF65-F5344CB8AC3E}">
        <p14:creationId xmlns:p14="http://schemas.microsoft.com/office/powerpoint/2010/main" val="68312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arn(inVertic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1000"/>
                                        <p:tgtEl>
                                          <p:spTgt spid="16">
                                            <p:txEl>
                                              <p:pRg st="0" end="0"/>
                                            </p:txEl>
                                          </p:spTgt>
                                        </p:tgtEl>
                                      </p:cBhvr>
                                    </p:animEffect>
                                    <p:anim calcmode="lin" valueType="num">
                                      <p:cBhvr>
                                        <p:cTn id="2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fade">
                                      <p:cBhvr>
                                        <p:cTn id="34" dur="1000"/>
                                        <p:tgtEl>
                                          <p:spTgt spid="16">
                                            <p:txEl>
                                              <p:pRg st="1" end="1"/>
                                            </p:txEl>
                                          </p:spTgt>
                                        </p:tgtEl>
                                      </p:cBhvr>
                                    </p:animEffect>
                                    <p:anim calcmode="lin" valueType="num">
                                      <p:cBhvr>
                                        <p:cTn id="3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xEl>
                                              <p:pRg st="2" end="2"/>
                                            </p:txEl>
                                          </p:spTgt>
                                        </p:tgtEl>
                                        <p:attrNameLst>
                                          <p:attrName>style.visibility</p:attrName>
                                        </p:attrNameLst>
                                      </p:cBhvr>
                                      <p:to>
                                        <p:strVal val="visible"/>
                                      </p:to>
                                    </p:set>
                                    <p:animEffect transition="in" filter="fade">
                                      <p:cBhvr>
                                        <p:cTn id="41" dur="1000"/>
                                        <p:tgtEl>
                                          <p:spTgt spid="16">
                                            <p:txEl>
                                              <p:pRg st="2" end="2"/>
                                            </p:txEl>
                                          </p:spTgt>
                                        </p:tgtEl>
                                      </p:cBhvr>
                                    </p:animEffect>
                                    <p:anim calcmode="lin" valueType="num">
                                      <p:cBhvr>
                                        <p:cTn id="4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6">
                                            <p:txEl>
                                              <p:pRg st="3" end="3"/>
                                            </p:txEl>
                                          </p:spTgt>
                                        </p:tgtEl>
                                        <p:attrNameLst>
                                          <p:attrName>style.visibility</p:attrName>
                                        </p:attrNameLst>
                                      </p:cBhvr>
                                      <p:to>
                                        <p:strVal val="visible"/>
                                      </p:to>
                                    </p:set>
                                    <p:animEffect transition="in" filter="fade">
                                      <p:cBhvr>
                                        <p:cTn id="48" dur="1000"/>
                                        <p:tgtEl>
                                          <p:spTgt spid="16">
                                            <p:txEl>
                                              <p:pRg st="3" end="3"/>
                                            </p:txEl>
                                          </p:spTgt>
                                        </p:tgtEl>
                                      </p:cBhvr>
                                    </p:animEffect>
                                    <p:anim calcmode="lin" valueType="num">
                                      <p:cBhvr>
                                        <p:cTn id="49"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6">
                                            <p:txEl>
                                              <p:pRg st="4" end="4"/>
                                            </p:txEl>
                                          </p:spTgt>
                                        </p:tgtEl>
                                        <p:attrNameLst>
                                          <p:attrName>style.visibility</p:attrName>
                                        </p:attrNameLst>
                                      </p:cBhvr>
                                      <p:to>
                                        <p:strVal val="visible"/>
                                      </p:to>
                                    </p:set>
                                    <p:animEffect transition="in" filter="fade">
                                      <p:cBhvr>
                                        <p:cTn id="55" dur="1000"/>
                                        <p:tgtEl>
                                          <p:spTgt spid="16">
                                            <p:txEl>
                                              <p:pRg st="4" end="4"/>
                                            </p:txEl>
                                          </p:spTgt>
                                        </p:tgtEl>
                                      </p:cBhvr>
                                    </p:animEffect>
                                    <p:anim calcmode="lin" valueType="num">
                                      <p:cBhvr>
                                        <p:cTn id="56"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6">
                                            <p:txEl>
                                              <p:pRg st="5" end="5"/>
                                            </p:txEl>
                                          </p:spTgt>
                                        </p:tgtEl>
                                        <p:attrNameLst>
                                          <p:attrName>style.visibility</p:attrName>
                                        </p:attrNameLst>
                                      </p:cBhvr>
                                      <p:to>
                                        <p:strVal val="visible"/>
                                      </p:to>
                                    </p:set>
                                    <p:animEffect transition="in" filter="fade">
                                      <p:cBhvr>
                                        <p:cTn id="62" dur="1000"/>
                                        <p:tgtEl>
                                          <p:spTgt spid="16">
                                            <p:txEl>
                                              <p:pRg st="5" end="5"/>
                                            </p:txEl>
                                          </p:spTgt>
                                        </p:tgtEl>
                                      </p:cBhvr>
                                    </p:animEffect>
                                    <p:anim calcmode="lin" valueType="num">
                                      <p:cBhvr>
                                        <p:cTn id="63"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0" y="1198957"/>
            <a:ext cx="7640664" cy="579122"/>
            <a:chOff x="111148" y="1617509"/>
            <a:chExt cx="6649850" cy="797040"/>
          </a:xfrm>
        </p:grpSpPr>
        <p:sp>
          <p:nvSpPr>
            <p:cNvPr id="40" name="Rounded Rectangle 39"/>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4.3</a:t>
              </a:r>
              <a:r>
                <a:rPr lang="en-GB" altLang="en-US" sz="2600" b="1" i="1" kern="1200">
                  <a:solidFill>
                    <a:srgbClr val="002060"/>
                  </a:solidFill>
                  <a:latin typeface="Times New Roman" panose="02020603050405020304" pitchFamily="18" charset="0"/>
                  <a:cs typeface="Times New Roman" panose="02020603050405020304" pitchFamily="18" charset="0"/>
                </a:rPr>
                <a:t>. Nguyên nhân</a:t>
              </a:r>
              <a:r>
                <a:rPr lang="en-GB" altLang="en-US" sz="2600" b="1" i="1">
                  <a:solidFill>
                    <a:srgbClr val="002060"/>
                  </a:solidFill>
                  <a:latin typeface="Times New Roman" panose="02020603050405020304" pitchFamily="18" charset="0"/>
                  <a:cs typeface="Times New Roman" panose="02020603050405020304" pitchFamily="18" charset="0"/>
                </a:rPr>
                <a:t> của 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6" name="Text Box 2"/>
          <p:cNvSpPr txBox="1">
            <a:spLocks noChangeArrowheads="1"/>
          </p:cNvSpPr>
          <p:nvPr/>
        </p:nvSpPr>
        <p:spPr bwMode="auto">
          <a:xfrm>
            <a:off x="145452" y="2564570"/>
            <a:ext cx="8726578" cy="3693319"/>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marL="457200" indent="-457200" algn="just" fontAlgn="base">
              <a:buFontTx/>
              <a:buChar char="-"/>
            </a:pPr>
            <a:r>
              <a:rPr lang="vi-VN" sz="2600" i="1">
                <a:latin typeface="Times New Roman" panose="02020603050405020304" pitchFamily="18" charset="0"/>
                <a:cs typeface="Times New Roman" panose="02020603050405020304" pitchFamily="18" charset="0"/>
              </a:rPr>
              <a:t>Thứ nhất,</a:t>
            </a:r>
            <a:r>
              <a:rPr lang="vi-VN" sz="2600">
                <a:latin typeface="Times New Roman" panose="02020603050405020304" pitchFamily="18" charset="0"/>
                <a:cs typeface="Times New Roman" panose="02020603050405020304" pitchFamily="18" charset="0"/>
              </a:rPr>
              <a:t> tác động của mặt trái nền kinh tế thị trường và quá trình toàn cầu hóa, hội nhập quốc tế.</a:t>
            </a:r>
            <a:endParaRPr lang="en-US" sz="2600">
              <a:latin typeface="Times New Roman" panose="02020603050405020304" pitchFamily="18" charset="0"/>
              <a:cs typeface="Times New Roman" panose="02020603050405020304" pitchFamily="18" charset="0"/>
            </a:endParaRPr>
          </a:p>
          <a:p>
            <a:pPr algn="just" fontAlgn="base"/>
            <a:endParaRPr lang="en-US" sz="2600">
              <a:latin typeface="Times New Roman" panose="02020603050405020304" pitchFamily="18" charset="0"/>
              <a:cs typeface="Times New Roman" panose="02020603050405020304" pitchFamily="18" charset="0"/>
            </a:endParaRPr>
          </a:p>
          <a:p>
            <a:pPr marL="457200" indent="-457200" algn="just" fontAlgn="base">
              <a:buFontTx/>
              <a:buChar char="-"/>
            </a:pPr>
            <a:r>
              <a:rPr lang="vi-VN" sz="2600" i="1">
                <a:latin typeface="Times New Roman" panose="02020603050405020304" pitchFamily="18" charset="0"/>
                <a:cs typeface="Times New Roman" panose="02020603050405020304" pitchFamily="18" charset="0"/>
              </a:rPr>
              <a:t>Thứ hai,</a:t>
            </a:r>
            <a:r>
              <a:rPr lang="vi-VN" sz="2600">
                <a:latin typeface="Times New Roman" panose="02020603050405020304" pitchFamily="18" charset="0"/>
                <a:cs typeface="Times New Roman" panose="02020603050405020304" pitchFamily="18" charset="0"/>
              </a:rPr>
              <a:t> do hệ thống chính sách, pháp luật ở nước ta thiếu đồng bộ và nhất quán. Thể chế, chính sách về quản lý kinh tế - xã hội trên nhiều lĩnh vực vẫn còn bất cập,</a:t>
            </a:r>
            <a:endParaRPr lang="en-US" sz="2600">
              <a:latin typeface="Times New Roman" panose="02020603050405020304" pitchFamily="18" charset="0"/>
              <a:cs typeface="Times New Roman" panose="02020603050405020304" pitchFamily="18" charset="0"/>
            </a:endParaRPr>
          </a:p>
          <a:p>
            <a:pPr algn="just" fontAlgn="base"/>
            <a:endParaRPr lang="en-US" sz="2600">
              <a:latin typeface="Times New Roman" panose="02020603050405020304" pitchFamily="18" charset="0"/>
              <a:cs typeface="Times New Roman" panose="02020603050405020304" pitchFamily="18" charset="0"/>
            </a:endParaRPr>
          </a:p>
          <a:p>
            <a:pPr marL="457200" indent="-457200" algn="just" fontAlgn="base">
              <a:buFontTx/>
              <a:buChar char="-"/>
            </a:pPr>
            <a:r>
              <a:rPr lang="vi-VN" sz="2600" i="1">
                <a:latin typeface="Times New Roman" panose="02020603050405020304" pitchFamily="18" charset="0"/>
                <a:cs typeface="Times New Roman" panose="02020603050405020304" pitchFamily="18" charset="0"/>
              </a:rPr>
              <a:t>Thứ ba,</a:t>
            </a:r>
            <a:r>
              <a:rPr lang="vi-VN" sz="2600">
                <a:latin typeface="Times New Roman" panose="02020603050405020304" pitchFamily="18" charset="0"/>
                <a:cs typeface="Times New Roman" panose="02020603050405020304" pitchFamily="18" charset="0"/>
              </a:rPr>
              <a:t> công tác quản lý nhà nước trên một số lĩnh vực còn chưa chặt chẽ, hiệu quả.</a:t>
            </a:r>
            <a:endParaRPr lang="en-US" sz="2600">
              <a:latin typeface="Times New Roman" panose="02020603050405020304" pitchFamily="18" charset="0"/>
              <a:cs typeface="Times New Roman" panose="02020603050405020304" pitchFamily="18" charset="0"/>
            </a:endParaRPr>
          </a:p>
        </p:txBody>
      </p:sp>
      <p:sp>
        <p:nvSpPr>
          <p:cNvPr id="8" name="Rounded Rectangle 7"/>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52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1000"/>
                                        <p:tgtEl>
                                          <p:spTgt spid="16">
                                            <p:txEl>
                                              <p:pRg st="0" end="0"/>
                                            </p:txEl>
                                          </p:spTgt>
                                        </p:tgtEl>
                                      </p:cBhvr>
                                    </p:animEffect>
                                    <p:anim calcmode="lin" valueType="num">
                                      <p:cBhvr>
                                        <p:cTn id="1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0" y="1198957"/>
            <a:ext cx="7640664" cy="579122"/>
            <a:chOff x="111148" y="1617509"/>
            <a:chExt cx="6649850" cy="797040"/>
          </a:xfrm>
        </p:grpSpPr>
        <p:sp>
          <p:nvSpPr>
            <p:cNvPr id="40" name="Rounded Rectangle 39"/>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a:solidFill>
                    <a:srgbClr val="002060"/>
                  </a:solidFill>
                  <a:latin typeface="Times New Roman" panose="02020603050405020304" pitchFamily="18" charset="0"/>
                  <a:cs typeface="Times New Roman" panose="02020603050405020304" pitchFamily="18" charset="0"/>
                </a:rPr>
                <a:t>4.3</a:t>
              </a:r>
              <a:r>
                <a:rPr lang="en-GB" altLang="en-US" sz="2600" b="1" i="1" kern="1200">
                  <a:solidFill>
                    <a:srgbClr val="002060"/>
                  </a:solidFill>
                  <a:latin typeface="Times New Roman" panose="02020603050405020304" pitchFamily="18" charset="0"/>
                  <a:cs typeface="Times New Roman" panose="02020603050405020304" pitchFamily="18" charset="0"/>
                </a:rPr>
                <a:t>. Nguyên nhân</a:t>
              </a:r>
              <a:r>
                <a:rPr lang="en-GB" altLang="en-US" sz="2600" b="1" i="1">
                  <a:solidFill>
                    <a:srgbClr val="002060"/>
                  </a:solidFill>
                  <a:latin typeface="Times New Roman" panose="02020603050405020304" pitchFamily="18" charset="0"/>
                  <a:cs typeface="Times New Roman" panose="02020603050405020304" pitchFamily="18" charset="0"/>
                </a:rPr>
                <a:t> của hành vi tham nhũng</a:t>
              </a:r>
              <a:r>
                <a:rPr lang="en-US" sz="2600" b="1" i="1">
                  <a:solidFill>
                    <a:srgbClr val="002060"/>
                  </a:solidFill>
                  <a:latin typeface="Times New Roman" panose="02020603050405020304" pitchFamily="18" charset="0"/>
                  <a:cs typeface="Times New Roman" panose="02020603050405020304" pitchFamily="18" charset="0"/>
                </a:rPr>
                <a:t> </a:t>
              </a: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6" name="Text Box 2"/>
          <p:cNvSpPr txBox="1">
            <a:spLocks noChangeArrowheads="1"/>
          </p:cNvSpPr>
          <p:nvPr/>
        </p:nvSpPr>
        <p:spPr bwMode="auto">
          <a:xfrm>
            <a:off x="145452" y="2022129"/>
            <a:ext cx="8726578" cy="4893647"/>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marL="457200" indent="-457200" algn="just" fontAlgn="base">
              <a:buFontTx/>
              <a:buChar char="-"/>
            </a:pPr>
            <a:r>
              <a:rPr lang="vi-VN" sz="2600" i="1">
                <a:latin typeface="Times New Roman" panose="02020603050405020304" pitchFamily="18" charset="0"/>
                <a:cs typeface="Times New Roman" panose="02020603050405020304" pitchFamily="18" charset="0"/>
              </a:rPr>
              <a:t>Thứ tư,</a:t>
            </a:r>
            <a:r>
              <a:rPr lang="vi-VN" sz="2600">
                <a:latin typeface="Times New Roman" panose="02020603050405020304" pitchFamily="18" charset="0"/>
                <a:cs typeface="Times New Roman" panose="02020603050405020304" pitchFamily="18" charset="0"/>
              </a:rPr>
              <a:t> công tác quản lý cán bộ, đảng viên, công chức, viên chức còn hạn chế.</a:t>
            </a:r>
            <a:endParaRPr lang="en-US" sz="2600">
              <a:latin typeface="Times New Roman" panose="02020603050405020304" pitchFamily="18" charset="0"/>
              <a:cs typeface="Times New Roman" panose="02020603050405020304" pitchFamily="18" charset="0"/>
            </a:endParaRPr>
          </a:p>
          <a:p>
            <a:pPr marL="457200" indent="-457200" algn="just" fontAlgn="base">
              <a:buFontTx/>
              <a:buChar char="-"/>
            </a:pPr>
            <a:r>
              <a:rPr lang="vi-VN" sz="2600" i="1">
                <a:latin typeface="Times New Roman" panose="02020603050405020304" pitchFamily="18" charset="0"/>
                <a:cs typeface="Times New Roman" panose="02020603050405020304" pitchFamily="18" charset="0"/>
              </a:rPr>
              <a:t>Thứ năm, </a:t>
            </a:r>
            <a:r>
              <a:rPr lang="vi-VN" sz="2600">
                <a:latin typeface="Times New Roman" panose="02020603050405020304" pitchFamily="18" charset="0"/>
                <a:cs typeface="Times New Roman" panose="02020603050405020304" pitchFamily="18" charset="0"/>
              </a:rPr>
              <a:t>công tác PCTN đã được lãnh đạo, chỉ đạo quyết liệt, toàn diện đạt được kết quả quan trọng, song “công tác PCTN tại một số địa phương, bộ, ngành chuyển biến chưa rõ rệt, trách nhiệm của người đứng đầu đối với công tác PCTN chưa được đề cao”  </a:t>
            </a:r>
            <a:endParaRPr lang="en-US" sz="2600">
              <a:latin typeface="Times New Roman" panose="02020603050405020304" pitchFamily="18" charset="0"/>
              <a:cs typeface="Times New Roman" panose="02020603050405020304" pitchFamily="18" charset="0"/>
            </a:endParaRPr>
          </a:p>
          <a:p>
            <a:pPr marL="457200" indent="-457200" algn="just" fontAlgn="base">
              <a:buFontTx/>
              <a:buChar char="-"/>
            </a:pPr>
            <a:r>
              <a:rPr lang="en-US" sz="2600" i="1">
                <a:latin typeface="Times New Roman" panose="02020603050405020304" pitchFamily="18" charset="0"/>
                <a:cs typeface="Times New Roman" panose="02020603050405020304" pitchFamily="18" charset="0"/>
              </a:rPr>
              <a:t>Thứ sáu, </a:t>
            </a:r>
            <a:r>
              <a:rPr lang="vi-VN" sz="2600">
                <a:latin typeface="Times New Roman" panose="02020603050405020304" pitchFamily="18" charset="0"/>
                <a:cs typeface="Times New Roman" panose="02020603050405020304" pitchFamily="18" charset="0"/>
              </a:rPr>
              <a:t>sự suy thoái về phẩm chất và đạo đức của con người, từ lòng tham, sự ích kỷ của những người được coi là có quyền lực trong xã hội, họ đã lợi dụng quyền hạn của mình để vụ lợi một cách bất hợp pháp và không chính đáng</a:t>
            </a:r>
            <a:endParaRPr lang="en-US" sz="2600">
              <a:latin typeface="Times New Roman" panose="02020603050405020304" pitchFamily="18" charset="0"/>
              <a:cs typeface="Times New Roman" panose="02020603050405020304" pitchFamily="18" charset="0"/>
            </a:endParaRPr>
          </a:p>
          <a:p>
            <a:pPr algn="just" fontAlgn="base"/>
            <a:endParaRPr lang="vi-VN" sz="2600">
              <a:solidFill>
                <a:srgbClr val="00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2194961" y="41605"/>
            <a:ext cx="6949039" cy="11573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Phòng, chống tham nhũng góp phần bảo vệ chế đ</a:t>
            </a:r>
            <a:r>
              <a:rPr lang="en-US" sz="2800" b="1" i="1">
                <a:latin typeface="Times New Roman" panose="02020603050405020304" pitchFamily="18" charset="0"/>
                <a:cs typeface="Times New Roman" panose="02020603050405020304" pitchFamily="18" charset="0"/>
              </a:rPr>
              <a:t>ộ</a:t>
            </a:r>
            <a:r>
              <a:rPr lang="vi-VN" sz="2800" b="1" i="1">
                <a:latin typeface="Times New Roman" panose="02020603050405020304" pitchFamily="18" charset="0"/>
                <a:cs typeface="Times New Roman" panose="02020603050405020304" pitchFamily="18" charset="0"/>
              </a:rPr>
              <a:t>, x</a:t>
            </a:r>
            <a:r>
              <a:rPr lang="en-US" sz="2800" b="1" i="1">
                <a:latin typeface="Times New Roman" panose="02020603050405020304" pitchFamily="18" charset="0"/>
                <a:cs typeface="Times New Roman" panose="02020603050405020304" pitchFamily="18" charset="0"/>
              </a:rPr>
              <a:t>â</a:t>
            </a:r>
            <a:r>
              <a:rPr lang="vi-VN" sz="2800" b="1" i="1">
                <a:latin typeface="Times New Roman" panose="02020603050405020304" pitchFamily="18" charset="0"/>
                <a:cs typeface="Times New Roman" panose="02020603050405020304" pitchFamily="18" charset="0"/>
              </a:rPr>
              <a:t>y dựng Nhà nước pháp quyền</a:t>
            </a:r>
            <a:endParaRPr lang="vi-VN" sz="28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83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20599</TotalTime>
  <Words>1932</Words>
  <Application>Microsoft Office PowerPoint</Application>
  <PresentationFormat>On-screen Show (4:3)</PresentationFormat>
  <Paragraphs>120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UTM Alexander</vt:lpstr>
      <vt:lpstr>Arial</vt:lpstr>
      <vt:lpstr>Calibri</vt:lpstr>
      <vt:lpstr>Times New Roman</vt:lpstr>
      <vt:lpstr>Office Theme</vt:lpstr>
      <vt:lpstr>PowerPoint Presentation</vt:lpstr>
      <vt:lpstr>  Chương 4 DÂN CHỦ XÃ HỘI CHỦ NGHĨA  VÀ NHÀ NƯỚC XÃ HỘI CHỦ NGHĨA  </vt:lpstr>
      <vt:lpstr>  III. DÂN CHỦ XÃ HỘI CHỦ NGHĨA VÀ  NHÀ NƯỚC PHÁP QUYỀN XÃ HỘI CHỦ NGHĨA Ở VIỆT NAM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622</cp:revision>
  <dcterms:created xsi:type="dcterms:W3CDTF">2020-12-02T00:38:25Z</dcterms:created>
  <dcterms:modified xsi:type="dcterms:W3CDTF">2024-07-15T09:14:33Z</dcterms:modified>
</cp:coreProperties>
</file>