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458" r:id="rId3"/>
    <p:sldId id="457" r:id="rId4"/>
    <p:sldId id="471" r:id="rId5"/>
    <p:sldId id="464" r:id="rId6"/>
    <p:sldId id="472" r:id="rId7"/>
    <p:sldId id="474" r:id="rId8"/>
    <p:sldId id="460" r:id="rId9"/>
    <p:sldId id="466" r:id="rId10"/>
    <p:sldId id="468" r:id="rId11"/>
    <p:sldId id="459" r:id="rId12"/>
    <p:sldId id="469" r:id="rId13"/>
    <p:sldId id="473" r:id="rId14"/>
    <p:sldId id="479" r:id="rId15"/>
    <p:sldId id="4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364" autoAdjust="0"/>
  </p:normalViewPr>
  <p:slideViewPr>
    <p:cSldViewPr snapToGrid="0">
      <p:cViewPr varScale="1">
        <p:scale>
          <a:sx n="77" d="100"/>
          <a:sy n="77" d="100"/>
        </p:scale>
        <p:origin x="1646" y="67"/>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64506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11</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606695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632916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60608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3</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184945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4</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213681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5</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1304449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6</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869802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7</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200223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8</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377026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9</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076047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10</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91491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7985"/>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2315"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44096"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67116" y="3776192"/>
            <a:ext cx="8730642" cy="1384995"/>
          </a:xfrm>
          <a:prstGeom prst="rect">
            <a:avLst/>
          </a:prstGeom>
        </p:spPr>
        <p:txBody>
          <a:bodyPr wrap="square">
            <a:spAutoFit/>
          </a:bodyPr>
          <a:lstStyle/>
          <a:p>
            <a:pPr algn="ctr"/>
            <a:r>
              <a:rPr lang="en-US" sz="2800" b="1" cap="all">
                <a:solidFill>
                  <a:srgbClr val="7030A0"/>
                </a:solidFill>
                <a:latin typeface="Times New Roman" panose="02020603050405020304" pitchFamily="18" charset="0"/>
                <a:cs typeface="Times New Roman" panose="02020603050405020304" pitchFamily="18" charset="0"/>
              </a:rPr>
              <a:t>CƠ CẤU XÃ HỘI - GIAI CẤP VÀ </a:t>
            </a:r>
          </a:p>
          <a:p>
            <a:pPr algn="ctr"/>
            <a:r>
              <a:rPr lang="en-US" sz="2800" b="1" cap="all">
                <a:solidFill>
                  <a:srgbClr val="7030A0"/>
                </a:solidFill>
                <a:latin typeface="Times New Roman" panose="02020603050405020304" pitchFamily="18" charset="0"/>
                <a:cs typeface="Times New Roman" panose="02020603050405020304" pitchFamily="18" charset="0"/>
              </a:rPr>
              <a:t>LIÊN MINH GIAI CẤP, TẦNG LỚP TRONG THỜI KÌ QUÁ ĐỘ LÊN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txBox="1">
            <a:spLocks noChangeArrowheads="1"/>
          </p:cNvSpPr>
          <p:nvPr/>
        </p:nvSpPr>
        <p:spPr>
          <a:xfrm>
            <a:off x="216291" y="1039201"/>
            <a:ext cx="8458200" cy="107721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b="1">
                <a:solidFill>
                  <a:srgbClr val="FF0000"/>
                </a:solidFill>
                <a:latin typeface="Times New Roman" panose="02020603050405020304" pitchFamily="18" charset="0"/>
                <a:cs typeface="Times New Roman" panose="02020603050405020304" pitchFamily="18" charset="0"/>
              </a:rPr>
              <a:t>* CCXH-GC có vị trí quan trọng hàng đầu, chi phối các loại hình CCXH khác vì:</a:t>
            </a:r>
          </a:p>
        </p:txBody>
      </p:sp>
      <p:grpSp>
        <p:nvGrpSpPr>
          <p:cNvPr id="10" name="Group 9"/>
          <p:cNvGrpSpPr/>
          <p:nvPr/>
        </p:nvGrpSpPr>
        <p:grpSpPr>
          <a:xfrm>
            <a:off x="2036618" y="0"/>
            <a:ext cx="7107382" cy="956603"/>
            <a:chOff x="111148" y="1617509"/>
            <a:chExt cx="6649850" cy="797040"/>
          </a:xfrm>
        </p:grpSpPr>
        <p:sp>
          <p:nvSpPr>
            <p:cNvPr id="11" name="Rounded Rectangle 1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6"/>
            <p:cNvSpPr/>
            <p:nvPr/>
          </p:nvSpPr>
          <p:spPr>
            <a:xfrm>
              <a:off x="237738" y="1656416"/>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Vị trí của cơ cấu xã hội - giai cấp </a:t>
              </a:r>
            </a:p>
            <a:p>
              <a:pPr algn="ctr"/>
              <a:r>
                <a:rPr lang="en-US" sz="2800" b="1">
                  <a:solidFill>
                    <a:srgbClr val="002060"/>
                  </a:solidFill>
                  <a:latin typeface="Times New Roman" panose="02020603050405020304" pitchFamily="18" charset="0"/>
                  <a:cs typeface="Times New Roman" panose="02020603050405020304" pitchFamily="18" charset="0"/>
                </a:rPr>
                <a:t>trong cơ cấu xã hội</a:t>
              </a:r>
            </a:p>
            <a:p>
              <a:pPr algn="ct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3" name="Down Arrow 2"/>
          <p:cNvSpPr/>
          <p:nvPr/>
        </p:nvSpPr>
        <p:spPr>
          <a:xfrm>
            <a:off x="4088402" y="2255287"/>
            <a:ext cx="393896" cy="422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p:cNvSpPr txBox="1">
            <a:spLocks noChangeArrowheads="1"/>
          </p:cNvSpPr>
          <p:nvPr/>
        </p:nvSpPr>
        <p:spPr>
          <a:xfrm>
            <a:off x="443735" y="4963969"/>
            <a:ext cx="8458200" cy="107721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b="1">
                <a:solidFill>
                  <a:srgbClr val="FF0000"/>
                </a:solidFill>
                <a:latin typeface="Times New Roman" panose="02020603050405020304" pitchFamily="18" charset="0"/>
                <a:cs typeface="Times New Roman" panose="02020603050405020304" pitchFamily="18" charset="0"/>
              </a:rPr>
              <a:t>* Các cơ cấu xã hội khác có vai trò tác động trở lại cơ cấu xã hội – giai cấp.</a:t>
            </a:r>
          </a:p>
        </p:txBody>
      </p:sp>
      <p:sp>
        <p:nvSpPr>
          <p:cNvPr id="14" name="Rounded Rectangle 13"/>
          <p:cNvSpPr/>
          <p:nvPr/>
        </p:nvSpPr>
        <p:spPr>
          <a:xfrm>
            <a:off x="443735" y="2816186"/>
            <a:ext cx="7879022" cy="1705217"/>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altLang="en-US" sz="3000" b="1" i="1">
                <a:solidFill>
                  <a:srgbClr val="002060"/>
                </a:solidFill>
                <a:latin typeface="Times New Roman" panose="02020603050405020304" pitchFamily="18" charset="0"/>
                <a:cs typeface="Times New Roman" panose="02020603050405020304" pitchFamily="18" charset="0"/>
              </a:rPr>
              <a:t>L</a:t>
            </a:r>
            <a:r>
              <a:rPr lang="en-US" sz="3000" b="1" i="1">
                <a:solidFill>
                  <a:srgbClr val="002060"/>
                </a:solidFill>
                <a:latin typeface="Times New Roman" panose="02020603050405020304" pitchFamily="18" charset="0"/>
                <a:cs typeface="Times New Roman" panose="02020603050405020304" pitchFamily="18" charset="0"/>
              </a:rPr>
              <a:t>à căn cứ cơ bản để từ đó xây dựng chính sách phát triển kinh tế, văn hóa, xã hội của mỗi xã hội trong từng giai đoạn lịch sử cụ thể.</a:t>
            </a:r>
            <a:endParaRPr lang="en-US" altLang="en-US" sz="3000" b="1" i="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47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circle(in)">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anim calcmode="lin" valueType="num">
                                      <p:cBhvr>
                                        <p:cTn id="16" dur="1000" fill="hold"/>
                                        <p:tgtEl>
                                          <p:spTgt spid="13"/>
                                        </p:tgtEl>
                                        <p:attrNameLst>
                                          <p:attrName>ppt_x</p:attrName>
                                        </p:attrNameLst>
                                      </p:cBhvr>
                                      <p:tavLst>
                                        <p:tav tm="0">
                                          <p:val>
                                            <p:strVal val="#ppt_x"/>
                                          </p:val>
                                        </p:tav>
                                        <p:tav tm="100000">
                                          <p:val>
                                            <p:strVal val="#ppt_x"/>
                                          </p:val>
                                        </p:tav>
                                      </p:tavLst>
                                    </p:anim>
                                    <p:anim calcmode="lin" valueType="num">
                                      <p:cBhvr>
                                        <p:cTn id="1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119744" y="17572"/>
            <a:ext cx="7024255" cy="10515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en-US" sz="2500" b="1">
                <a:solidFill>
                  <a:schemeClr val="bg1"/>
                </a:solidFill>
                <a:latin typeface="Times New Roman" panose="02020603050405020304" pitchFamily="18" charset="0"/>
                <a:cs typeface="Times New Roman" panose="02020603050405020304" pitchFamily="18" charset="0"/>
              </a:rPr>
              <a:t>I. </a:t>
            </a:r>
            <a:r>
              <a:rPr lang="vi-VN" sz="2500" b="1">
                <a:solidFill>
                  <a:schemeClr val="bg1"/>
                </a:solidFill>
                <a:latin typeface="Times New Roman" panose="02020603050405020304" pitchFamily="18" charset="0"/>
                <a:cs typeface="Times New Roman" panose="02020603050405020304" pitchFamily="18" charset="0"/>
              </a:rPr>
              <a:t>CƠ CẤU XÃ HỘI - GIAI CẤP TRONG </a:t>
            </a: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vi-VN" sz="25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en-US" sz="25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28136" y="1120849"/>
            <a:ext cx="8961120" cy="8486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10" name="Rectangle 5"/>
          <p:cNvSpPr txBox="1">
            <a:spLocks noChangeArrowheads="1"/>
          </p:cNvSpPr>
          <p:nvPr/>
        </p:nvSpPr>
        <p:spPr>
          <a:xfrm>
            <a:off x="279596" y="2262941"/>
            <a:ext cx="8458200" cy="1077218"/>
          </a:xfrm>
          <a:prstGeom prst="rect">
            <a:avLst/>
          </a:prstGeom>
          <a:solidFill>
            <a:schemeClr val="accent5">
              <a:lumMod val="20000"/>
              <a:lumOff val="80000"/>
            </a:schemeClr>
          </a:solidFill>
          <a:ln w="25400">
            <a:solidFill>
              <a:schemeClr val="accent1">
                <a:shade val="50000"/>
              </a:schemeClr>
            </a:solidFill>
          </a:ln>
        </p:spPr>
        <p:txBody>
          <a:bodyPr vert="horz"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i="1">
                <a:latin typeface="Arial" panose="020B0604020202020204" pitchFamily="34" charset="0"/>
                <a:cs typeface="Arial" panose="020B0604020202020204" pitchFamily="34" charset="0"/>
              </a:rPr>
              <a:t>- Một là</a:t>
            </a:r>
            <a:r>
              <a:rPr lang="en-US" altLang="en-US">
                <a:latin typeface="Arial" panose="020B0604020202020204" pitchFamily="34" charset="0"/>
                <a:cs typeface="Arial" panose="020B0604020202020204" pitchFamily="34" charset="0"/>
              </a:rPr>
              <a:t>, CCXH-GC biến đổi gắn liền &amp; bị quy định bởi cơ cấu kinh tế của TKQĐ lên CNXH</a:t>
            </a:r>
          </a:p>
        </p:txBody>
      </p:sp>
      <p:sp>
        <p:nvSpPr>
          <p:cNvPr id="14" name="Rounded Rectangle 13"/>
          <p:cNvSpPr/>
          <p:nvPr/>
        </p:nvSpPr>
        <p:spPr>
          <a:xfrm>
            <a:off x="900145" y="3458740"/>
            <a:ext cx="3913581" cy="524999"/>
          </a:xfrm>
          <a:prstGeom prst="roundRect">
            <a:avLst/>
          </a:prstGeom>
          <a:solidFill>
            <a:schemeClr val="bg2">
              <a:lumMod val="90000"/>
            </a:schemeClr>
          </a:solidFill>
          <a:ln w="22225"/>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latin typeface="Times New Roman" panose="02020603050405020304" pitchFamily="18" charset="0"/>
                <a:ea typeface="Calibri" panose="020F0502020204030204" pitchFamily="34" charset="0"/>
              </a:rPr>
              <a:t>Phương thức sản xuất</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6122417" y="3547778"/>
            <a:ext cx="1317338" cy="3080617"/>
          </a:xfrm>
          <a:prstGeom prst="roundRect">
            <a:avLst/>
          </a:prstGeom>
          <a:solidFill>
            <a:schemeClr val="accent1">
              <a:lumMod val="20000"/>
              <a:lumOff val="80000"/>
            </a:schemeClr>
          </a:solidFill>
          <a:ln w="22225"/>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3200" b="1">
                <a:solidFill>
                  <a:srgbClr val="002060"/>
                </a:solidFill>
                <a:latin typeface="Times New Roman" panose="02020603050405020304" pitchFamily="18" charset="0"/>
                <a:cs typeface="Times New Roman" panose="02020603050405020304" pitchFamily="18" charset="0"/>
              </a:rPr>
              <a:t>Cơ cấu xã hội giai cấp</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900144" y="4157046"/>
            <a:ext cx="3913581" cy="524999"/>
          </a:xfrm>
          <a:prstGeom prst="roundRect">
            <a:avLst/>
          </a:prstGeom>
          <a:solidFill>
            <a:schemeClr val="bg2">
              <a:lumMod val="90000"/>
            </a:schemeClr>
          </a:solidFill>
          <a:ln w="22225"/>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latin typeface="Times New Roman" panose="02020603050405020304" pitchFamily="18" charset="0"/>
                <a:ea typeface="Calibri" panose="020F0502020204030204" pitchFamily="34" charset="0"/>
              </a:rPr>
              <a:t>Cơ cấu ngành nghề</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900143" y="4841468"/>
            <a:ext cx="3913581" cy="524999"/>
          </a:xfrm>
          <a:prstGeom prst="roundRect">
            <a:avLst/>
          </a:prstGeom>
          <a:solidFill>
            <a:schemeClr val="bg2">
              <a:lumMod val="90000"/>
            </a:schemeClr>
          </a:solidFill>
          <a:ln w="22225"/>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latin typeface="Times New Roman" panose="02020603050405020304" pitchFamily="18" charset="0"/>
                <a:ea typeface="Calibri" panose="020F0502020204030204" pitchFamily="34" charset="0"/>
              </a:rPr>
              <a:t>Thành phần kinh tế</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900143" y="5543533"/>
            <a:ext cx="3913581" cy="524999"/>
          </a:xfrm>
          <a:prstGeom prst="roundRect">
            <a:avLst/>
          </a:prstGeom>
          <a:solidFill>
            <a:schemeClr val="bg2">
              <a:lumMod val="90000"/>
            </a:schemeClr>
          </a:solidFill>
          <a:ln w="22225"/>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latin typeface="Times New Roman" panose="02020603050405020304" pitchFamily="18" charset="0"/>
                <a:ea typeface="Calibri" panose="020F0502020204030204" pitchFamily="34" charset="0"/>
              </a:rPr>
              <a:t>Cơ cấu kinh tế</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16" name="Rounded Rectangle 15"/>
          <p:cNvSpPr/>
          <p:nvPr/>
        </p:nvSpPr>
        <p:spPr>
          <a:xfrm>
            <a:off x="900142" y="6194452"/>
            <a:ext cx="3913581" cy="524999"/>
          </a:xfrm>
          <a:prstGeom prst="roundRect">
            <a:avLst/>
          </a:prstGeom>
          <a:solidFill>
            <a:schemeClr val="bg2">
              <a:lumMod val="90000"/>
            </a:schemeClr>
          </a:solidFill>
          <a:ln w="22225"/>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a:latin typeface="Times New Roman" panose="02020603050405020304" pitchFamily="18" charset="0"/>
                <a:ea typeface="Calibri" panose="020F0502020204030204" pitchFamily="34" charset="0"/>
              </a:rPr>
              <a:t>Cơ chế kinh tế</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5" name="Right Brace 4"/>
          <p:cNvSpPr/>
          <p:nvPr/>
        </p:nvSpPr>
        <p:spPr>
          <a:xfrm>
            <a:off x="5001510" y="3547778"/>
            <a:ext cx="457200" cy="3080617"/>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Arrow 16"/>
          <p:cNvSpPr/>
          <p:nvPr/>
        </p:nvSpPr>
        <p:spPr>
          <a:xfrm>
            <a:off x="5397768" y="4982183"/>
            <a:ext cx="497452" cy="243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871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circle(in)">
                                      <p:cBhvr>
                                        <p:cTn id="14" dur="20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circle(in)">
                                      <p:cBhvr>
                                        <p:cTn id="19" dur="20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circle(in)">
                                      <p:cBhvr>
                                        <p:cTn id="24" dur="2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circle(in)">
                                      <p:cBhvr>
                                        <p:cTn id="29" dur="20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circle(in)">
                                      <p:cBhvr>
                                        <p:cTn id="34" dur="20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ircle(in)">
                                      <p:cBhvr>
                                        <p:cTn id="39" dur="20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circle(in)">
                                      <p:cBhvr>
                                        <p:cTn id="44" dur="2000"/>
                                        <p:tgtEl>
                                          <p:spTgt spid="5"/>
                                        </p:tgtEl>
                                      </p:cBhvr>
                                    </p:animEffect>
                                  </p:childTnLst>
                                </p:cTn>
                              </p:par>
                              <p:par>
                                <p:cTn id="45" presetID="6" presetClass="entr" presetSubtype="16"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circle(in)">
                                      <p:cBhvr>
                                        <p:cTn id="47" dur="2000"/>
                                        <p:tgtEl>
                                          <p:spTgt spid="17"/>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circle(in)">
                                      <p:cBhvr>
                                        <p:cTn id="50"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4" grpId="0" animBg="1"/>
      <p:bldP spid="15" grpId="0" animBg="1"/>
      <p:bldP spid="9" grpId="0" animBg="1"/>
      <p:bldP spid="12" grpId="0" animBg="1"/>
      <p:bldP spid="13" grpId="0" animBg="1"/>
      <p:bldP spid="16" grpId="0" animBg="1"/>
      <p:bldP spid="5"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136" y="1120849"/>
            <a:ext cx="8961120" cy="8486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13" name="Rectangle 5"/>
          <p:cNvSpPr txBox="1">
            <a:spLocks noChangeArrowheads="1"/>
          </p:cNvSpPr>
          <p:nvPr/>
        </p:nvSpPr>
        <p:spPr>
          <a:xfrm>
            <a:off x="279596" y="2462268"/>
            <a:ext cx="8458200" cy="1077218"/>
          </a:xfrm>
          <a:prstGeom prst="rect">
            <a:avLst/>
          </a:prstGeom>
          <a:solidFill>
            <a:schemeClr val="accent2">
              <a:lumMod val="20000"/>
              <a:lumOff val="80000"/>
            </a:schemeClr>
          </a:solidFill>
          <a:ln w="25400">
            <a:solidFill>
              <a:schemeClr val="accent2">
                <a:lumMod val="40000"/>
                <a:lumOff val="60000"/>
              </a:schemeClr>
            </a:solidFill>
          </a:ln>
        </p:spPr>
        <p:txBody>
          <a:bodyPr vert="horz"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i="1">
                <a:latin typeface="Arial" panose="020B0604020202020204" pitchFamily="34" charset="0"/>
                <a:cs typeface="Arial" panose="020B0604020202020204" pitchFamily="34" charset="0"/>
              </a:rPr>
              <a:t>- Hai là</a:t>
            </a:r>
            <a:r>
              <a:rPr lang="en-US" altLang="en-US">
                <a:latin typeface="Arial" panose="020B0604020202020204" pitchFamily="34" charset="0"/>
                <a:cs typeface="Arial" panose="020B0604020202020204" pitchFamily="34" charset="0"/>
              </a:rPr>
              <a:t>, CCXH-GC biến đổi phức tạp, đa dạng, làm xuất hiện các tầng lớp XH mới</a:t>
            </a:r>
          </a:p>
        </p:txBody>
      </p:sp>
      <p:sp>
        <p:nvSpPr>
          <p:cNvPr id="7" name="Rounded Rectangle 6"/>
          <p:cNvSpPr/>
          <p:nvPr/>
        </p:nvSpPr>
        <p:spPr>
          <a:xfrm>
            <a:off x="546521" y="4048861"/>
            <a:ext cx="3200400" cy="208176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b="1">
                <a:solidFill>
                  <a:srgbClr val="002060"/>
                </a:solidFill>
                <a:latin typeface="Times New Roman" panose="02020603050405020304" pitchFamily="18" charset="0"/>
                <a:cs typeface="Times New Roman" panose="02020603050405020304" pitchFamily="18" charset="0"/>
              </a:rPr>
              <a:t>Nhiều thành phần kinh tế, nhiều ngành nghề…</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4921574" y="4048861"/>
            <a:ext cx="3200400" cy="2081762"/>
          </a:xfrm>
          <a:prstGeom prst="round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b="1">
                <a:solidFill>
                  <a:srgbClr val="002060"/>
                </a:solidFill>
                <a:latin typeface="Times New Roman" panose="02020603050405020304" pitchFamily="18" charset="0"/>
                <a:cs typeface="Times New Roman" panose="02020603050405020304" pitchFamily="18" charset="0"/>
              </a:rPr>
              <a:t>Nhiều giai cấp, nhiều tầng lớp, nhóm người khác nhau…</a:t>
            </a:r>
            <a:endParaRPr lang="vi-VN" sz="3200" b="1">
              <a:solidFill>
                <a:srgbClr val="002060"/>
              </a:solidFill>
              <a:latin typeface="Times New Roman" panose="02020603050405020304" pitchFamily="18" charset="0"/>
              <a:cs typeface="Times New Roman" panose="02020603050405020304" pitchFamily="18" charset="0"/>
            </a:endParaRPr>
          </a:p>
        </p:txBody>
      </p:sp>
      <p:sp>
        <p:nvSpPr>
          <p:cNvPr id="9" name="Right Arrow 8"/>
          <p:cNvSpPr/>
          <p:nvPr/>
        </p:nvSpPr>
        <p:spPr>
          <a:xfrm>
            <a:off x="4085521" y="4967958"/>
            <a:ext cx="497452" cy="2435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119744" y="17572"/>
            <a:ext cx="7024255" cy="10515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en-US" sz="2500" b="1">
                <a:solidFill>
                  <a:schemeClr val="bg1"/>
                </a:solidFill>
                <a:latin typeface="Times New Roman" panose="02020603050405020304" pitchFamily="18" charset="0"/>
                <a:cs typeface="Times New Roman" panose="02020603050405020304" pitchFamily="18" charset="0"/>
              </a:rPr>
              <a:t>I. </a:t>
            </a:r>
            <a:r>
              <a:rPr lang="vi-VN" sz="2500" b="1">
                <a:solidFill>
                  <a:schemeClr val="bg1"/>
                </a:solidFill>
                <a:latin typeface="Times New Roman" panose="02020603050405020304" pitchFamily="18" charset="0"/>
                <a:cs typeface="Times New Roman" panose="02020603050405020304" pitchFamily="18" charset="0"/>
              </a:rPr>
              <a:t>CƠ CẤU XÃ HỘI - GIAI CẤP TRONG </a:t>
            </a: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vi-VN" sz="25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en-US" sz="25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5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9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circle(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par>
                                <p:cTn id="18" presetID="6" presetClass="entr" presetSubtype="16"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ircle(in)">
                                      <p:cBhvr>
                                        <p:cTn id="20"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8"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8136" y="1120849"/>
            <a:ext cx="8961120" cy="84862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sp>
        <p:nvSpPr>
          <p:cNvPr id="12" name="Rectangle 5"/>
          <p:cNvSpPr txBox="1">
            <a:spLocks noChangeArrowheads="1"/>
          </p:cNvSpPr>
          <p:nvPr/>
        </p:nvSpPr>
        <p:spPr>
          <a:xfrm>
            <a:off x="154905" y="2201750"/>
            <a:ext cx="3765931" cy="4524315"/>
          </a:xfrm>
          <a:prstGeom prst="rect">
            <a:avLst/>
          </a:prstGeom>
          <a:solidFill>
            <a:schemeClr val="accent3">
              <a:lumMod val="20000"/>
              <a:lumOff val="80000"/>
            </a:schemeClr>
          </a:solidFill>
          <a:ln w="25400">
            <a:solidFill>
              <a:schemeClr val="accent1">
                <a:shade val="50000"/>
              </a:schemeClr>
            </a:solidFill>
          </a:ln>
        </p:spPr>
        <p:txBody>
          <a:bodyPr vert="horz" wrap="square"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i="1">
                <a:latin typeface="Arial" panose="020B0604020202020204" pitchFamily="34" charset="0"/>
                <a:cs typeface="Arial" panose="020B0604020202020204" pitchFamily="34" charset="0"/>
              </a:rPr>
              <a:t>- Ba là</a:t>
            </a:r>
            <a:r>
              <a:rPr lang="en-US" altLang="en-US">
                <a:latin typeface="Arial" panose="020B0604020202020204" pitchFamily="34" charset="0"/>
                <a:cs typeface="Arial" panose="020B0604020202020204" pitchFamily="34" charset="0"/>
              </a:rPr>
              <a:t>, CCXH-GC biến đổi trong mối quan hệ vừa đấu tranh, vừa liên minh, từng bước xóa bỏ bất bình đẳng XH dẫn đến sự xích lại gần nhau</a:t>
            </a:r>
          </a:p>
        </p:txBody>
      </p:sp>
      <p:pic>
        <p:nvPicPr>
          <p:cNvPr id="1026" name="Picture 2" descr="Kẻ sĩ xưa và nay | Diễn đà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5490" y="2466109"/>
            <a:ext cx="5037443" cy="3307922"/>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2119744" y="17572"/>
            <a:ext cx="7024255" cy="10515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en-US" sz="2500" b="1">
                <a:solidFill>
                  <a:schemeClr val="bg1"/>
                </a:solidFill>
                <a:latin typeface="Times New Roman" panose="02020603050405020304" pitchFamily="18" charset="0"/>
                <a:cs typeface="Times New Roman" panose="02020603050405020304" pitchFamily="18" charset="0"/>
              </a:rPr>
              <a:t>I. </a:t>
            </a:r>
            <a:r>
              <a:rPr lang="vi-VN" sz="2500" b="1">
                <a:solidFill>
                  <a:schemeClr val="bg1"/>
                </a:solidFill>
                <a:latin typeface="Times New Roman" panose="02020603050405020304" pitchFamily="18" charset="0"/>
                <a:cs typeface="Times New Roman" panose="02020603050405020304" pitchFamily="18" charset="0"/>
              </a:rPr>
              <a:t>CƠ CẤU XÃ HỘI - GIAI CẤP TRONG </a:t>
            </a: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vi-VN" sz="25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en-US" sz="25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5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868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in)">
                                      <p:cBhvr>
                                        <p:cTn id="7" dur="2000"/>
                                        <p:tgtEl>
                                          <p:spTgt spid="12"/>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94009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489516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05891" y="12525"/>
            <a:ext cx="7038110" cy="1384312"/>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5</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CƠ CẤU XÃ HỘI - GIAI CẤP VÀ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LIÊN MINH GIAI CẤP, TẦNG LỚP TRONG THỜI KÌ QUÁ ĐỘ LÊN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67991" y="1823880"/>
            <a:ext cx="3026899" cy="177744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1900" b="1">
              <a:solidFill>
                <a:schemeClr val="bg1"/>
              </a:solidFill>
              <a:latin typeface="Times New Roman" panose="02020603050405020304" pitchFamily="18" charset="0"/>
              <a:cs typeface="Times New Roman" panose="02020603050405020304" pitchFamily="18" charset="0"/>
            </a:endParaRPr>
          </a:p>
          <a:p>
            <a:pPr algn="just">
              <a:defRPr/>
            </a:pPr>
            <a:r>
              <a:rPr lang="vi-VN" sz="1900" b="1">
                <a:solidFill>
                  <a:schemeClr val="bg1"/>
                </a:solidFill>
                <a:latin typeface="Times New Roman" panose="02020603050405020304" pitchFamily="18" charset="0"/>
                <a:cs typeface="Times New Roman" panose="02020603050405020304" pitchFamily="18" charset="0"/>
              </a:rPr>
              <a:t>I. CƠ CẤU XÃ HỘI - GIAI CẤP TRONG THỜI KỲ QUÁ ĐỘ LÊN CHỦ NGHĨA XÃ HỘI </a:t>
            </a:r>
            <a:endParaRPr lang="en-US" sz="1900" b="1">
              <a:solidFill>
                <a:schemeClr val="bg1"/>
              </a:solidFill>
              <a:latin typeface="Times New Roman" panose="02020603050405020304" pitchFamily="18" charset="0"/>
              <a:cs typeface="Times New Roman" panose="02020603050405020304" pitchFamily="18" charset="0"/>
            </a:endParaRPr>
          </a:p>
          <a:p>
            <a:pPr algn="just" fontAlgn="auto">
              <a:spcBef>
                <a:spcPts val="0"/>
              </a:spcBef>
              <a:spcAft>
                <a:spcPts val="0"/>
              </a:spcAft>
              <a:defRPr/>
            </a:pP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67991" y="3805321"/>
            <a:ext cx="5952978" cy="76422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a:t>
            </a:r>
            <a:r>
              <a:rPr lang="vi-VN" sz="1900" b="1">
                <a:solidFill>
                  <a:schemeClr val="bg1"/>
                </a:solidFill>
                <a:latin typeface="Times New Roman" panose="02020603050405020304" pitchFamily="18" charset="0"/>
                <a:cs typeface="Times New Roman" panose="02020603050405020304" pitchFamily="18" charset="0"/>
              </a:rPr>
              <a:t>I. </a:t>
            </a:r>
            <a:r>
              <a:rPr lang="en-US" sz="1900" b="1">
                <a:solidFill>
                  <a:schemeClr val="bg1"/>
                </a:solidFill>
                <a:latin typeface="Times New Roman" panose="02020603050405020304" pitchFamily="18" charset="0"/>
                <a:cs typeface="Times New Roman" panose="02020603050405020304" pitchFamily="18" charset="0"/>
              </a:rPr>
              <a:t>LIÊN MINH GIAI CẤP, TẦNG LỚP TRONG THỜI KỲ QUÁ ĐỘ LÊN CHỦ NGHĨA XÃ HỘI</a:t>
            </a:r>
            <a:endParaRPr lang="vi-VN" sz="1900" b="1">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699804" y="2597957"/>
            <a:ext cx="5373206" cy="111870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400" b="1" i="1" kern="0">
                <a:solidFill>
                  <a:schemeClr val="bg1"/>
                </a:solidFill>
                <a:latin typeface="Times New Roman" panose="02020603050405020304" pitchFamily="18" charset="0"/>
                <a:cs typeface="Times New Roman" panose="02020603050405020304" pitchFamily="18" charset="0"/>
              </a:rPr>
              <a:t>2</a:t>
            </a:r>
            <a:r>
              <a:rPr lang="en-US" sz="2400" b="1" i="1" kern="0">
                <a:solidFill>
                  <a:schemeClr val="bg1"/>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Sự biến đổi có tính qui luật của cơ cấu xã giai cấp trong thời quá độ lên chủ nghĩa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6" idx="3"/>
            <a:endCxn id="29" idx="1"/>
          </p:cNvCxnSpPr>
          <p:nvPr/>
        </p:nvCxnSpPr>
        <p:spPr>
          <a:xfrm flipV="1">
            <a:off x="3094890" y="2160214"/>
            <a:ext cx="604913" cy="55239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p:cNvCxnSpPr>
            <a:stCxn id="6" idx="3"/>
            <a:endCxn id="11" idx="1"/>
          </p:cNvCxnSpPr>
          <p:nvPr/>
        </p:nvCxnSpPr>
        <p:spPr>
          <a:xfrm>
            <a:off x="3094890" y="2712605"/>
            <a:ext cx="604913" cy="4447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Rounded Rectangle 28"/>
          <p:cNvSpPr/>
          <p:nvPr/>
        </p:nvSpPr>
        <p:spPr>
          <a:xfrm>
            <a:off x="3699804" y="1795020"/>
            <a:ext cx="5373206" cy="73038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400" b="1" i="1">
                <a:latin typeface="Times New Roman" panose="02020603050405020304" pitchFamily="18" charset="0"/>
                <a:cs typeface="Times New Roman" panose="02020603050405020304" pitchFamily="18" charset="0"/>
              </a:rPr>
              <a:t>1. Khái niệm và vị trí của cơ cấu xã hội - giai cấp trong cơ cấu xã hội</a:t>
            </a:r>
            <a:endParaRPr lang="vi-VN" sz="2400" b="1" i="1" kern="0">
              <a:solidFill>
                <a:schemeClr val="bg1"/>
              </a:solidFill>
              <a:latin typeface="Times New Roman" panose="02020603050405020304" pitchFamily="18" charset="0"/>
              <a:cs typeface="Times New Roman" panose="02020603050405020304" pitchFamily="18" charset="0"/>
            </a:endParaRPr>
          </a:p>
        </p:txBody>
      </p:sp>
      <p:sp>
        <p:nvSpPr>
          <p:cNvPr id="32" name="Rounded Rectangle 31"/>
          <p:cNvSpPr/>
          <p:nvPr/>
        </p:nvSpPr>
        <p:spPr>
          <a:xfrm>
            <a:off x="54151" y="4776238"/>
            <a:ext cx="3200400" cy="2081762"/>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1900" b="1">
                <a:solidFill>
                  <a:schemeClr val="bg1"/>
                </a:solidFill>
                <a:latin typeface="Times New Roman" panose="02020603050405020304" pitchFamily="18" charset="0"/>
                <a:cs typeface="Times New Roman" panose="02020603050405020304" pitchFamily="18" charset="0"/>
              </a:rPr>
              <a:t>II</a:t>
            </a:r>
            <a:r>
              <a:rPr lang="vi-VN" sz="1900" b="1">
                <a:solidFill>
                  <a:schemeClr val="bg1"/>
                </a:solidFill>
                <a:latin typeface="Times New Roman" panose="02020603050405020304" pitchFamily="18" charset="0"/>
                <a:cs typeface="Times New Roman" panose="02020603050405020304" pitchFamily="18" charset="0"/>
              </a:rPr>
              <a:t>I. CƠ CẤU XÃ HỘI - GIAI CẤP VÀ LIÊN MINH GIAI CẤP, TẦNG LỚP TRONG THỜI KỲ QUÁ ĐỘ LÊN CHỦ NGHĨA XÃ HỘI Ở VIỆT NAM</a:t>
            </a:r>
          </a:p>
        </p:txBody>
      </p:sp>
      <p:sp>
        <p:nvSpPr>
          <p:cNvPr id="33" name="Rounded Rectangle 32"/>
          <p:cNvSpPr/>
          <p:nvPr/>
        </p:nvSpPr>
        <p:spPr>
          <a:xfrm>
            <a:off x="3723245" y="4773272"/>
            <a:ext cx="5349764" cy="7776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400" b="1" i="1" kern="0">
                <a:solidFill>
                  <a:schemeClr val="bg1"/>
                </a:solidFill>
                <a:latin typeface="Times New Roman" panose="02020603050405020304" pitchFamily="18" charset="0"/>
                <a:cs typeface="Times New Roman" panose="02020603050405020304" pitchFamily="18" charset="0"/>
              </a:rPr>
              <a:t>1. </a:t>
            </a:r>
            <a:r>
              <a:rPr lang="en-US" sz="2400" b="1" i="1">
                <a:latin typeface="Times New Roman" panose="02020603050405020304" pitchFamily="18" charset="0"/>
                <a:cs typeface="Times New Roman" panose="02020603050405020304" pitchFamily="18" charset="0"/>
              </a:rPr>
              <a:t>Cơ cấu xã hội – giai cấp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p:txBody>
      </p:sp>
      <p:sp>
        <p:nvSpPr>
          <p:cNvPr id="34" name="Rounded Rectangle 33"/>
          <p:cNvSpPr/>
          <p:nvPr/>
        </p:nvSpPr>
        <p:spPr>
          <a:xfrm>
            <a:off x="3704195" y="5683186"/>
            <a:ext cx="5349764" cy="108337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400" b="1" i="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400" b="1" i="1" kern="0">
                <a:solidFill>
                  <a:schemeClr val="bg1"/>
                </a:solidFill>
                <a:latin typeface="Times New Roman" panose="02020603050405020304" pitchFamily="18" charset="0"/>
                <a:cs typeface="Times New Roman" panose="02020603050405020304" pitchFamily="18" charset="0"/>
              </a:rPr>
              <a:t>2. </a:t>
            </a:r>
            <a:r>
              <a:rPr lang="en-US" sz="2400" b="1" i="1">
                <a:latin typeface="Times New Roman" panose="02020603050405020304" pitchFamily="18" charset="0"/>
                <a:cs typeface="Times New Roman" panose="02020603050405020304" pitchFamily="18" charset="0"/>
              </a:rPr>
              <a:t>Liên minh giai cấp, tầng lớp trong thời kì quá độ lên chủ nghĩa xã hội ở Việt Nam</a:t>
            </a:r>
            <a:endParaRPr lang="en-US" sz="24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400" b="1" i="1" kern="0">
              <a:solidFill>
                <a:schemeClr val="bg1"/>
              </a:solidFill>
              <a:latin typeface="Times New Roman" panose="02020603050405020304" pitchFamily="18" charset="0"/>
              <a:cs typeface="Times New Roman" panose="02020603050405020304" pitchFamily="18" charset="0"/>
            </a:endParaRPr>
          </a:p>
        </p:txBody>
      </p:sp>
      <p:cxnSp>
        <p:nvCxnSpPr>
          <p:cNvPr id="50" name="Straight Arrow Connector 49"/>
          <p:cNvCxnSpPr>
            <a:endCxn id="33" idx="1"/>
          </p:cNvCxnSpPr>
          <p:nvPr/>
        </p:nvCxnSpPr>
        <p:spPr>
          <a:xfrm flipV="1">
            <a:off x="3254551" y="5162109"/>
            <a:ext cx="468694" cy="63572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Straight Arrow Connector 50"/>
          <p:cNvCxnSpPr>
            <a:endCxn id="34" idx="1"/>
          </p:cNvCxnSpPr>
          <p:nvPr/>
        </p:nvCxnSpPr>
        <p:spPr>
          <a:xfrm>
            <a:off x="3254551" y="5797830"/>
            <a:ext cx="449644" cy="42704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58417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ircle(in)">
                                      <p:cBhvr>
                                        <p:cTn id="22" dur="20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barn(inVertical)">
                                      <p:cBhvr>
                                        <p:cTn id="30" dur="500"/>
                                        <p:tgtEl>
                                          <p:spTgt spid="29"/>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arn(inVertical)">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barn(inVertical)">
                                      <p:cBhvr>
                                        <p:cTn id="43" dur="500"/>
                                        <p:tgtEl>
                                          <p:spTgt spid="50"/>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barn(inVertical)">
                                      <p:cBhvr>
                                        <p:cTn id="46" dur="500"/>
                                        <p:tgtEl>
                                          <p:spTgt spid="33"/>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barn(inVertical)">
                                      <p:cBhvr>
                                        <p:cTn id="51" dur="500"/>
                                        <p:tgtEl>
                                          <p:spTgt spid="51"/>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inVertical)">
                                      <p:cBhvr>
                                        <p:cTn id="5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11" grpId="0" animBg="1"/>
      <p:bldP spid="29"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078182" y="17572"/>
            <a:ext cx="7065818" cy="10515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en-US" sz="2500" b="1">
                <a:solidFill>
                  <a:schemeClr val="bg1"/>
                </a:solidFill>
                <a:latin typeface="Times New Roman" panose="02020603050405020304" pitchFamily="18" charset="0"/>
                <a:cs typeface="Times New Roman" panose="02020603050405020304" pitchFamily="18" charset="0"/>
              </a:rPr>
              <a:t>I. </a:t>
            </a:r>
            <a:r>
              <a:rPr lang="vi-VN" sz="2500" b="1">
                <a:solidFill>
                  <a:schemeClr val="bg1"/>
                </a:solidFill>
                <a:latin typeface="Times New Roman" panose="02020603050405020304" pitchFamily="18" charset="0"/>
                <a:cs typeface="Times New Roman" panose="02020603050405020304" pitchFamily="18" charset="0"/>
              </a:rPr>
              <a:t>CƠ CẤU XÃ HỘI - GIAI CẤP TRONG </a:t>
            </a:r>
            <a:endParaRPr lang="en-US" sz="2500" b="1">
              <a:solidFill>
                <a:schemeClr val="bg1"/>
              </a:solidFill>
              <a:latin typeface="Times New Roman" panose="02020603050405020304" pitchFamily="18" charset="0"/>
              <a:cs typeface="Times New Roman" panose="02020603050405020304" pitchFamily="18" charset="0"/>
            </a:endParaRPr>
          </a:p>
          <a:p>
            <a:pPr algn="ctr">
              <a:defRPr/>
            </a:pPr>
            <a:r>
              <a:rPr lang="vi-VN" sz="25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en-US" sz="2500" b="1">
              <a:solidFill>
                <a:schemeClr val="bg1"/>
              </a:solidFill>
              <a:latin typeface="Times New Roman" panose="02020603050405020304" pitchFamily="18" charset="0"/>
              <a:cs typeface="Times New Roman" panose="02020603050405020304" pitchFamily="18" charset="0"/>
            </a:endParaRPr>
          </a:p>
          <a:p>
            <a:pPr algn="ctr" fontAlgn="auto">
              <a:spcBef>
                <a:spcPts val="0"/>
              </a:spcBef>
              <a:spcAft>
                <a:spcPts val="0"/>
              </a:spcAft>
              <a:defRPr/>
            </a:pPr>
            <a:endParaRPr lang="vi-VN" sz="2500" b="1">
              <a:solidFill>
                <a:schemeClr val="bg1"/>
              </a:solidFill>
              <a:latin typeface="Times New Roman" panose="02020603050405020304" pitchFamily="18" charset="0"/>
              <a:cs typeface="Times New Roman" panose="02020603050405020304" pitchFamily="18" charset="0"/>
            </a:endParaRPr>
          </a:p>
        </p:txBody>
      </p:sp>
      <p:sp>
        <p:nvSpPr>
          <p:cNvPr id="29" name="Rounded Rectangle 28"/>
          <p:cNvSpPr/>
          <p:nvPr/>
        </p:nvSpPr>
        <p:spPr>
          <a:xfrm>
            <a:off x="28136" y="1131298"/>
            <a:ext cx="8525022" cy="83735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en-US" sz="2800" b="1" i="1">
                <a:latin typeface="Times New Roman" panose="02020603050405020304" pitchFamily="18" charset="0"/>
                <a:cs typeface="Times New Roman" panose="02020603050405020304" pitchFamily="18" charset="0"/>
              </a:rPr>
              <a:t>1. Khái niệm và vị trí của cơ cấu xã hội - giai cấp trong cơ cấu xã hội</a:t>
            </a:r>
            <a:endParaRPr lang="vi-VN" sz="2800" b="1" i="1" kern="0">
              <a:solidFill>
                <a:schemeClr val="bg1"/>
              </a:solidFill>
              <a:latin typeface="Times New Roman" panose="02020603050405020304" pitchFamily="18" charset="0"/>
              <a:cs typeface="Times New Roman" panose="02020603050405020304" pitchFamily="18" charset="0"/>
            </a:endParaRPr>
          </a:p>
        </p:txBody>
      </p:sp>
      <p:grpSp>
        <p:nvGrpSpPr>
          <p:cNvPr id="56" name="Group 55"/>
          <p:cNvGrpSpPr/>
          <p:nvPr/>
        </p:nvGrpSpPr>
        <p:grpSpPr>
          <a:xfrm>
            <a:off x="141559" y="2117380"/>
            <a:ext cx="8860882" cy="616559"/>
            <a:chOff x="212477" y="406442"/>
            <a:chExt cx="5840730" cy="797040"/>
          </a:xfrm>
        </p:grpSpPr>
        <p:sp>
          <p:nvSpPr>
            <p:cNvPr id="57" name="Rounded Rectangle 5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Khái niệm cơ cấu xã hội và cơ cấu xã hội - giai cấp</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59" name="Rectangle 5"/>
          <p:cNvSpPr txBox="1">
            <a:spLocks noChangeArrowheads="1"/>
          </p:cNvSpPr>
          <p:nvPr/>
        </p:nvSpPr>
        <p:spPr>
          <a:xfrm>
            <a:off x="434589" y="2854830"/>
            <a:ext cx="5090997" cy="584775"/>
          </a:xfrm>
          <a:prstGeom prst="rect">
            <a:avLst/>
          </a:prstGeom>
          <a:solidFill>
            <a:schemeClr val="accent6">
              <a:lumMod val="60000"/>
              <a:lumOff val="40000"/>
            </a:schemeClr>
          </a:solidFill>
          <a:ln w="25400">
            <a:solidFill>
              <a:schemeClr val="accent1">
                <a:shade val="50000"/>
              </a:schemeClr>
            </a:solidFill>
          </a:ln>
        </p:spPr>
        <p:txBody>
          <a:bodyPr vert="horz" wrap="square"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Tx/>
              <a:buNone/>
              <a:defRPr/>
            </a:pPr>
            <a:r>
              <a:rPr lang="en-US" b="1">
                <a:solidFill>
                  <a:srgbClr val="FF0000"/>
                </a:solidFill>
                <a:latin typeface="Times New Roman" panose="02020603050405020304" pitchFamily="18" charset="0"/>
                <a:cs typeface="Times New Roman" panose="02020603050405020304" pitchFamily="18" charset="0"/>
              </a:rPr>
              <a:t> * Khái niệm cơ cấu xã hội:</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546521" y="3588327"/>
            <a:ext cx="3529090" cy="3178232"/>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200" b="1" i="1">
                <a:solidFill>
                  <a:srgbClr val="002060"/>
                </a:solidFill>
                <a:latin typeface="Times New Roman" panose="02020603050405020304" pitchFamily="18" charset="0"/>
                <a:cs typeface="Times New Roman" panose="02020603050405020304" pitchFamily="18" charset="0"/>
              </a:rPr>
              <a:t>Là những cộng đồng người cùng toàn bộ những mối quan hệ xã hội của các cộng đồng ấy tạo nên</a:t>
            </a:r>
            <a:endParaRPr lang="en-US" sz="3200" b="1" i="1" dirty="0">
              <a:solidFill>
                <a:srgbClr val="002060"/>
              </a:solidFill>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a:stretch>
            <a:fillRect/>
          </a:stretch>
        </p:blipFill>
        <p:spPr>
          <a:xfrm>
            <a:off x="4810605" y="3338820"/>
            <a:ext cx="4025295" cy="3396343"/>
          </a:xfrm>
          <a:prstGeom prst="rect">
            <a:avLst/>
          </a:prstGeom>
        </p:spPr>
      </p:pic>
    </p:spTree>
    <p:extLst>
      <p:ext uri="{BB962C8B-B14F-4D97-AF65-F5344CB8AC3E}">
        <p14:creationId xmlns:p14="http://schemas.microsoft.com/office/powerpoint/2010/main" val="66545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fade">
                                      <p:cBhvr>
                                        <p:cTn id="19" dur="1000"/>
                                        <p:tgtEl>
                                          <p:spTgt spid="56"/>
                                        </p:tgtEl>
                                      </p:cBhvr>
                                    </p:animEffect>
                                    <p:anim calcmode="lin" valueType="num">
                                      <p:cBhvr>
                                        <p:cTn id="20" dur="1000" fill="hold"/>
                                        <p:tgtEl>
                                          <p:spTgt spid="56"/>
                                        </p:tgtEl>
                                        <p:attrNameLst>
                                          <p:attrName>ppt_x</p:attrName>
                                        </p:attrNameLst>
                                      </p:cBhvr>
                                      <p:tavLst>
                                        <p:tav tm="0">
                                          <p:val>
                                            <p:strVal val="#ppt_x"/>
                                          </p:val>
                                        </p:tav>
                                        <p:tav tm="100000">
                                          <p:val>
                                            <p:strVal val="#ppt_x"/>
                                          </p:val>
                                        </p:tav>
                                      </p:tavLst>
                                    </p:anim>
                                    <p:anim calcmode="lin" valueType="num">
                                      <p:cBhvr>
                                        <p:cTn id="21"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59"/>
                                        </p:tgtEl>
                                        <p:attrNameLst>
                                          <p:attrName>style.visibility</p:attrName>
                                        </p:attrNameLst>
                                      </p:cBhvr>
                                      <p:to>
                                        <p:strVal val="visible"/>
                                      </p:to>
                                    </p:set>
                                    <p:animEffect transition="in" filter="barn(inVertical)">
                                      <p:cBhvr>
                                        <p:cTn id="26" dur="500"/>
                                        <p:tgtEl>
                                          <p:spTgt spid="59"/>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circle(in)">
                                      <p:cBhvr>
                                        <p:cTn id="31" dur="2000"/>
                                        <p:tgtEl>
                                          <p:spTgt spid="10"/>
                                        </p:tgtEl>
                                      </p:cBhvr>
                                    </p:animEffect>
                                  </p:childTnLst>
                                </p:cTn>
                              </p:par>
                              <p:par>
                                <p:cTn id="32" presetID="6" presetClass="entr" presetSubtype="16"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circle(in)">
                                      <p:cBhvr>
                                        <p:cTn id="34"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animBg="1"/>
      <p:bldP spid="5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119744" y="0"/>
            <a:ext cx="6996119" cy="94728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en-US" sz="3000" b="1">
                <a:latin typeface="Times New Roman" panose="02020603050405020304" pitchFamily="18" charset="0"/>
                <a:cs typeface="Times New Roman" panose="02020603050405020304" pitchFamily="18" charset="0"/>
              </a:rPr>
              <a:t>1. Khái niệm và vị trí củacơ cấu xã hội - giai cấp trong cơ cấu xã hội</a:t>
            </a: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56" name="Group 55"/>
          <p:cNvGrpSpPr/>
          <p:nvPr/>
        </p:nvGrpSpPr>
        <p:grpSpPr>
          <a:xfrm>
            <a:off x="0" y="1016560"/>
            <a:ext cx="8860882" cy="616559"/>
            <a:chOff x="212477" y="406442"/>
            <a:chExt cx="5840730" cy="797040"/>
          </a:xfrm>
        </p:grpSpPr>
        <p:sp>
          <p:nvSpPr>
            <p:cNvPr id="57" name="Rounded Rectangle 5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Khái niệm cơ cấu xã hội và cơ cấu xã hội - giai cấp</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9" name="Rectangle 5"/>
          <p:cNvSpPr txBox="1">
            <a:spLocks noChangeArrowheads="1"/>
          </p:cNvSpPr>
          <p:nvPr/>
        </p:nvSpPr>
        <p:spPr>
          <a:xfrm>
            <a:off x="187063" y="1795823"/>
            <a:ext cx="6786679" cy="584775"/>
          </a:xfrm>
          <a:prstGeom prst="rect">
            <a:avLst/>
          </a:prstGeom>
          <a:solidFill>
            <a:schemeClr val="accent6">
              <a:lumMod val="60000"/>
              <a:lumOff val="40000"/>
            </a:schemeClr>
          </a:solidFill>
          <a:ln w="25400">
            <a:solidFill>
              <a:schemeClr val="accent1">
                <a:shade val="50000"/>
              </a:schemeClr>
            </a:solidFill>
          </a:ln>
        </p:spPr>
        <p:txBody>
          <a:bodyPr vert="horz" wrap="square"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Tx/>
              <a:buNone/>
              <a:defRPr/>
            </a:pPr>
            <a:r>
              <a:rPr lang="en-US" b="1">
                <a:solidFill>
                  <a:srgbClr val="FF0000"/>
                </a:solidFill>
                <a:latin typeface="Times New Roman" panose="02020603050405020304" pitchFamily="18" charset="0"/>
                <a:cs typeface="Times New Roman" panose="02020603050405020304" pitchFamily="18" charset="0"/>
              </a:rPr>
              <a:t> * Các thành phần của cơ cấu xã hội</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7" name="Freeform 6"/>
          <p:cNvSpPr/>
          <p:nvPr/>
        </p:nvSpPr>
        <p:spPr>
          <a:xfrm>
            <a:off x="3575851" y="2376036"/>
            <a:ext cx="1461147" cy="1461147"/>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2">
              <a:lumMod val="60000"/>
              <a:lumOff val="4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884" tIns="213884" rIns="213884" bIns="213884" numCol="1" spcCol="1270" anchor="ctr" anchorCtr="0">
            <a:noAutofit/>
          </a:bodyPr>
          <a:lstStyle/>
          <a:p>
            <a:pPr lvl="0" algn="ctr" defTabSz="1200150">
              <a:lnSpc>
                <a:spcPct val="90000"/>
              </a:lnSpc>
              <a:spcBef>
                <a:spcPct val="0"/>
              </a:spcBef>
              <a:spcAft>
                <a:spcPct val="35000"/>
              </a:spcAft>
            </a:pPr>
            <a:r>
              <a:rPr lang="en-US" sz="2800" b="1" kern="1200">
                <a:latin typeface="Times New Roman" panose="02020603050405020304" pitchFamily="18" charset="0"/>
                <a:cs typeface="Times New Roman" panose="02020603050405020304" pitchFamily="18" charset="0"/>
              </a:rPr>
              <a:t>Tôn giáo</a:t>
            </a:r>
          </a:p>
        </p:txBody>
      </p:sp>
      <p:sp>
        <p:nvSpPr>
          <p:cNvPr id="10" name="Freeform 9"/>
          <p:cNvSpPr/>
          <p:nvPr/>
        </p:nvSpPr>
        <p:spPr>
          <a:xfrm>
            <a:off x="5512596" y="3106609"/>
            <a:ext cx="1461147" cy="1461147"/>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bg2">
              <a:lumMod val="75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884" tIns="213884" rIns="213884" bIns="213884" numCol="1" spcCol="1270" anchor="ctr" anchorCtr="0">
            <a:noAutofit/>
          </a:bodyPr>
          <a:lstStyle/>
          <a:p>
            <a:pPr lvl="0" algn="ctr" defTabSz="1200150">
              <a:lnSpc>
                <a:spcPct val="90000"/>
              </a:lnSpc>
              <a:spcBef>
                <a:spcPct val="0"/>
              </a:spcBef>
              <a:spcAft>
                <a:spcPct val="35000"/>
              </a:spcAft>
            </a:pPr>
            <a:r>
              <a:rPr lang="en-US" sz="2800" b="1" kern="1200">
                <a:solidFill>
                  <a:srgbClr val="002060"/>
                </a:solidFill>
                <a:latin typeface="Times New Roman" panose="02020603050405020304" pitchFamily="18" charset="0"/>
                <a:cs typeface="Times New Roman" panose="02020603050405020304" pitchFamily="18" charset="0"/>
              </a:rPr>
              <a:t>Giai cấp</a:t>
            </a:r>
          </a:p>
        </p:txBody>
      </p:sp>
      <p:sp>
        <p:nvSpPr>
          <p:cNvPr id="12" name="Freeform 11"/>
          <p:cNvSpPr/>
          <p:nvPr/>
        </p:nvSpPr>
        <p:spPr>
          <a:xfrm>
            <a:off x="5846613" y="5043213"/>
            <a:ext cx="1461147" cy="1461147"/>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1">
              <a:lumMod val="40000"/>
              <a:lumOff val="6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884" tIns="213884" rIns="213884" bIns="213884" numCol="1" spcCol="1270" anchor="ctr" anchorCtr="0">
            <a:noAutofit/>
          </a:bodyPr>
          <a:lstStyle/>
          <a:p>
            <a:pPr lvl="0" algn="ctr" defTabSz="1200150">
              <a:lnSpc>
                <a:spcPct val="90000"/>
              </a:lnSpc>
              <a:spcBef>
                <a:spcPct val="0"/>
              </a:spcBef>
              <a:spcAft>
                <a:spcPct val="35000"/>
              </a:spcAft>
            </a:pPr>
            <a:r>
              <a:rPr lang="en-US" sz="2800" b="1" kern="1200">
                <a:solidFill>
                  <a:srgbClr val="002060"/>
                </a:solidFill>
                <a:latin typeface="Times New Roman" panose="02020603050405020304" pitchFamily="18" charset="0"/>
                <a:cs typeface="Times New Roman" panose="02020603050405020304" pitchFamily="18" charset="0"/>
              </a:rPr>
              <a:t>Nghề nghiệp</a:t>
            </a:r>
          </a:p>
        </p:txBody>
      </p:sp>
      <p:sp>
        <p:nvSpPr>
          <p:cNvPr id="14" name="Freeform 13"/>
          <p:cNvSpPr/>
          <p:nvPr/>
        </p:nvSpPr>
        <p:spPr>
          <a:xfrm>
            <a:off x="2358995" y="5396853"/>
            <a:ext cx="1461147" cy="1461147"/>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884" tIns="213884" rIns="213884" bIns="213884" numCol="1" spcCol="1270" anchor="ctr" anchorCtr="0">
            <a:noAutofit/>
          </a:bodyPr>
          <a:lstStyle/>
          <a:p>
            <a:pPr lvl="0" algn="ctr" defTabSz="1200150">
              <a:lnSpc>
                <a:spcPct val="90000"/>
              </a:lnSpc>
              <a:spcBef>
                <a:spcPct val="0"/>
              </a:spcBef>
              <a:spcAft>
                <a:spcPct val="35000"/>
              </a:spcAft>
            </a:pPr>
            <a:r>
              <a:rPr lang="en-US" sz="2800" b="1" kern="1200">
                <a:latin typeface="Times New Roman" panose="02020603050405020304" pitchFamily="18" charset="0"/>
                <a:cs typeface="Times New Roman" panose="02020603050405020304" pitchFamily="18" charset="0"/>
              </a:rPr>
              <a:t>Dân tộc</a:t>
            </a:r>
          </a:p>
        </p:txBody>
      </p:sp>
      <p:sp>
        <p:nvSpPr>
          <p:cNvPr id="16" name="Freeform 15"/>
          <p:cNvSpPr/>
          <p:nvPr/>
        </p:nvSpPr>
        <p:spPr>
          <a:xfrm>
            <a:off x="1916869" y="3582066"/>
            <a:ext cx="1461147" cy="1461147"/>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884" tIns="213884" rIns="213884" bIns="213884" numCol="1" spcCol="1270" anchor="ctr" anchorCtr="0">
            <a:noAutofit/>
          </a:bodyPr>
          <a:lstStyle/>
          <a:p>
            <a:pPr lvl="0" algn="ctr" defTabSz="1200150">
              <a:lnSpc>
                <a:spcPct val="90000"/>
              </a:lnSpc>
              <a:spcBef>
                <a:spcPct val="0"/>
              </a:spcBef>
              <a:spcAft>
                <a:spcPct val="35000"/>
              </a:spcAft>
            </a:pPr>
            <a:r>
              <a:rPr lang="en-US" sz="2800" b="1" kern="1200">
                <a:latin typeface="Times New Roman" panose="02020603050405020304" pitchFamily="18" charset="0"/>
                <a:cs typeface="Times New Roman" panose="02020603050405020304" pitchFamily="18" charset="0"/>
              </a:rPr>
              <a:t>Dân cư</a:t>
            </a:r>
          </a:p>
        </p:txBody>
      </p:sp>
      <p:sp>
        <p:nvSpPr>
          <p:cNvPr id="24" name="Freeform 23"/>
          <p:cNvSpPr/>
          <p:nvPr/>
        </p:nvSpPr>
        <p:spPr>
          <a:xfrm>
            <a:off x="3820142" y="4114249"/>
            <a:ext cx="1756502" cy="1857928"/>
          </a:xfrm>
          <a:custGeom>
            <a:avLst/>
            <a:gdLst>
              <a:gd name="connsiteX0" fmla="*/ 0 w 1226343"/>
              <a:gd name="connsiteY0" fmla="*/ 613172 h 1226343"/>
              <a:gd name="connsiteX1" fmla="*/ 613172 w 1226343"/>
              <a:gd name="connsiteY1" fmla="*/ 0 h 1226343"/>
              <a:gd name="connsiteX2" fmla="*/ 1226344 w 1226343"/>
              <a:gd name="connsiteY2" fmla="*/ 613172 h 1226343"/>
              <a:gd name="connsiteX3" fmla="*/ 613172 w 1226343"/>
              <a:gd name="connsiteY3" fmla="*/ 1226344 h 1226343"/>
              <a:gd name="connsiteX4" fmla="*/ 0 w 1226343"/>
              <a:gd name="connsiteY4" fmla="*/ 613172 h 1226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343" h="1226343">
                <a:moveTo>
                  <a:pt x="0" y="613172"/>
                </a:moveTo>
                <a:cubicBezTo>
                  <a:pt x="0" y="274526"/>
                  <a:pt x="274526" y="0"/>
                  <a:pt x="613172" y="0"/>
                </a:cubicBezTo>
                <a:cubicBezTo>
                  <a:pt x="951818" y="0"/>
                  <a:pt x="1226344" y="274526"/>
                  <a:pt x="1226344" y="613172"/>
                </a:cubicBezTo>
                <a:cubicBezTo>
                  <a:pt x="1226344" y="951818"/>
                  <a:pt x="951818" y="1226344"/>
                  <a:pt x="613172" y="1226344"/>
                </a:cubicBezTo>
                <a:cubicBezTo>
                  <a:pt x="274526" y="1226344"/>
                  <a:pt x="0" y="951818"/>
                  <a:pt x="0" y="613172"/>
                </a:cubicBezTo>
                <a:close/>
              </a:path>
            </a:pathLst>
          </a:custGeom>
          <a:solidFill>
            <a:schemeClr val="bg2">
              <a:lumMod val="9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13884" tIns="213884" rIns="213884" bIns="213884" numCol="1" spcCol="1270" anchor="ctr" anchorCtr="0">
            <a:noAutofit/>
          </a:bodyPr>
          <a:lstStyle/>
          <a:p>
            <a:pPr lvl="0" algn="ctr" defTabSz="1200150">
              <a:lnSpc>
                <a:spcPct val="90000"/>
              </a:lnSpc>
              <a:spcBef>
                <a:spcPct val="0"/>
              </a:spcBef>
              <a:spcAft>
                <a:spcPct val="35000"/>
              </a:spcAft>
            </a:pPr>
            <a:r>
              <a:rPr lang="en-US" sz="2800" b="1" kern="1200">
                <a:solidFill>
                  <a:srgbClr val="002060"/>
                </a:solidFill>
                <a:latin typeface="Times New Roman" panose="02020603050405020304" pitchFamily="18" charset="0"/>
                <a:cs typeface="Times New Roman" panose="02020603050405020304" pitchFamily="18" charset="0"/>
              </a:rPr>
              <a:t>Cơ cấu xã hội</a:t>
            </a:r>
          </a:p>
        </p:txBody>
      </p:sp>
      <p:sp>
        <p:nvSpPr>
          <p:cNvPr id="2" name="Right Arrow 1"/>
          <p:cNvSpPr/>
          <p:nvPr/>
        </p:nvSpPr>
        <p:spPr>
          <a:xfrm rot="19214738">
            <a:off x="5370583" y="4385920"/>
            <a:ext cx="339949" cy="16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15859678">
            <a:off x="4294995" y="3935749"/>
            <a:ext cx="339949" cy="16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284585">
            <a:off x="5527115" y="5452299"/>
            <a:ext cx="339949" cy="16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8457812">
            <a:off x="3718760" y="5594936"/>
            <a:ext cx="339949" cy="16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rot="11927971">
            <a:off x="3398446" y="4604761"/>
            <a:ext cx="339949" cy="163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59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circle(in)">
                                      <p:cBhvr>
                                        <p:cTn id="14" dur="20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circle(in)">
                                      <p:cBhvr>
                                        <p:cTn id="27" dur="2000"/>
                                        <p:tgtEl>
                                          <p:spTgt spid="18"/>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circle(in)">
                                      <p:cBhvr>
                                        <p:cTn id="30" dur="20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circle(in)">
                                      <p:cBhvr>
                                        <p:cTn id="35" dur="2000"/>
                                        <p:tgtEl>
                                          <p:spTgt spid="7"/>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circle(in)">
                                      <p:cBhvr>
                                        <p:cTn id="38" dur="20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ircle(in)">
                                      <p:cBhvr>
                                        <p:cTn id="43" dur="2000"/>
                                        <p:tgtEl>
                                          <p:spTgt spid="17"/>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circle(in)">
                                      <p:cBhvr>
                                        <p:cTn id="46" dur="2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ircle(in)">
                                      <p:cBhvr>
                                        <p:cTn id="51" dur="2000"/>
                                        <p:tgtEl>
                                          <p:spTgt spid="19"/>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circle(in)">
                                      <p:cBhvr>
                                        <p:cTn id="54"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0" grpId="0" animBg="1"/>
      <p:bldP spid="12" grpId="0" animBg="1"/>
      <p:bldP spid="14" grpId="0" animBg="1"/>
      <p:bldP spid="16" grpId="0" animBg="1"/>
      <p:bldP spid="24" grpId="0" animBg="1"/>
      <p:bldP spid="2" grpId="0" animBg="1"/>
      <p:bldP spid="15" grpId="0" animBg="1"/>
      <p:bldP spid="17" grpId="0" animBg="1"/>
      <p:bldP spid="18"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6504" y="1053373"/>
            <a:ext cx="8860882" cy="616559"/>
            <a:chOff x="212477" y="406442"/>
            <a:chExt cx="5840730" cy="797040"/>
          </a:xfrm>
        </p:grpSpPr>
        <p:sp>
          <p:nvSpPr>
            <p:cNvPr id="57" name="Rounded Rectangle 5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Khái niệm cơ cấu xã hội và cơ cấu xã hội - giai cấp</a:t>
              </a: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60" name="Rectangle 5"/>
          <p:cNvSpPr txBox="1">
            <a:spLocks noChangeArrowheads="1"/>
          </p:cNvSpPr>
          <p:nvPr/>
        </p:nvSpPr>
        <p:spPr>
          <a:xfrm>
            <a:off x="320040" y="1838909"/>
            <a:ext cx="6655526" cy="584775"/>
          </a:xfrm>
          <a:prstGeom prst="rect">
            <a:avLst/>
          </a:prstGeom>
          <a:solidFill>
            <a:schemeClr val="accent6">
              <a:lumMod val="60000"/>
              <a:lumOff val="40000"/>
            </a:schemeClr>
          </a:solidFill>
          <a:ln w="25400">
            <a:solidFill>
              <a:schemeClr val="accent1">
                <a:shade val="50000"/>
              </a:schemeClr>
            </a:solidFill>
          </a:ln>
        </p:spPr>
        <p:txBody>
          <a:bodyPr vert="horz" wrap="square"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Tx/>
              <a:buNone/>
              <a:defRPr/>
            </a:pPr>
            <a:r>
              <a:rPr lang="en-US" b="1">
                <a:solidFill>
                  <a:srgbClr val="FF0000"/>
                </a:solidFill>
                <a:latin typeface="Times New Roman" panose="02020603050405020304" pitchFamily="18" charset="0"/>
                <a:cs typeface="Times New Roman" panose="02020603050405020304" pitchFamily="18" charset="0"/>
              </a:rPr>
              <a:t>* Khái niệm cơ cấu xã hội – giai cấp: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546521" y="2952205"/>
            <a:ext cx="7879022" cy="3017521"/>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3000" b="1">
                <a:solidFill>
                  <a:srgbClr val="002060"/>
                </a:solidFill>
                <a:latin typeface="Times New Roman" panose="02020603050405020304" pitchFamily="18" charset="0"/>
                <a:cs typeface="Times New Roman" panose="02020603050405020304" pitchFamily="18" charset="0"/>
              </a:rPr>
              <a:t>Là hệ thống các giai cấp, tầng lớp xã hội tồn tại khách quan trong một chế độ xã hội nhất định, thông qua những mối quan hệ về sở hữu TLSX, về tổ chức quản lý quá trình sản xuất, về địa vị chính trị - xã hội…, giữa các giai cấp và tầng lớp đó.</a:t>
            </a:r>
            <a:endParaRPr lang="en-US" sz="3000" b="1" dirty="0">
              <a:solidFill>
                <a:srgbClr val="002060"/>
              </a:solidFill>
              <a:latin typeface="Times New Roman" panose="02020603050405020304" pitchFamily="18" charset="0"/>
              <a:cs typeface="Times New Roman" panose="02020603050405020304" pitchFamily="18" charset="0"/>
            </a:endParaRPr>
          </a:p>
        </p:txBody>
      </p:sp>
      <p:sp>
        <p:nvSpPr>
          <p:cNvPr id="8" name="Rounded Rectangle 7"/>
          <p:cNvSpPr/>
          <p:nvPr/>
        </p:nvSpPr>
        <p:spPr>
          <a:xfrm>
            <a:off x="2119744" y="0"/>
            <a:ext cx="6996119" cy="94728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en-US" sz="3000" b="1">
                <a:latin typeface="Times New Roman" panose="02020603050405020304" pitchFamily="18" charset="0"/>
                <a:cs typeface="Times New Roman" panose="02020603050405020304" pitchFamily="18" charset="0"/>
              </a:rPr>
              <a:t>1. Khái niệm và vị trí củacơ cấu xã hội - giai cấp trong cơ cấu xã hội</a:t>
            </a:r>
            <a:endParaRPr lang="vi-VN" sz="30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400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1000"/>
                                        <p:tgtEl>
                                          <p:spTgt spid="60"/>
                                        </p:tgtEl>
                                      </p:cBhvr>
                                    </p:animEffect>
                                    <p:anim calcmode="lin" valueType="num">
                                      <p:cBhvr>
                                        <p:cTn id="8" dur="1000" fill="hold"/>
                                        <p:tgtEl>
                                          <p:spTgt spid="60"/>
                                        </p:tgtEl>
                                        <p:attrNameLst>
                                          <p:attrName>ppt_x</p:attrName>
                                        </p:attrNameLst>
                                      </p:cBhvr>
                                      <p:tavLst>
                                        <p:tav tm="0">
                                          <p:val>
                                            <p:strVal val="#ppt_x"/>
                                          </p:val>
                                        </p:tav>
                                        <p:tav tm="100000">
                                          <p:val>
                                            <p:strVal val="#ppt_x"/>
                                          </p:val>
                                        </p:tav>
                                      </p:tavLst>
                                    </p:anim>
                                    <p:anim calcmode="lin" valueType="num">
                                      <p:cBhvr>
                                        <p:cTn id="9"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50"/>
                                  </p:iterate>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6504" y="1039518"/>
            <a:ext cx="8860882" cy="616559"/>
            <a:chOff x="212477" y="406442"/>
            <a:chExt cx="5840730" cy="797040"/>
          </a:xfrm>
        </p:grpSpPr>
        <p:sp>
          <p:nvSpPr>
            <p:cNvPr id="57" name="Rounded Rectangle 56"/>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Khái niệm cơ cấu xã hội và cơ cấu xã hội - giai cấp</a:t>
              </a:r>
              <a:endParaRPr lang="en-US" sz="2800" b="1">
                <a:solidFill>
                  <a:srgbClr val="002060"/>
                </a:solidFill>
                <a:latin typeface="Times New Roman" panose="02020603050405020304" pitchFamily="18" charset="0"/>
                <a:cs typeface="Times New Roman" panose="02020603050405020304" pitchFamily="18" charset="0"/>
              </a:endParaRPr>
            </a:p>
          </p:txBody>
        </p:sp>
      </p:grpSp>
      <p:pic>
        <p:nvPicPr>
          <p:cNvPr id="2" name="Picture 1"/>
          <p:cNvPicPr>
            <a:picLocks noChangeAspect="1"/>
          </p:cNvPicPr>
          <p:nvPr/>
        </p:nvPicPr>
        <p:blipFill>
          <a:blip r:embed="rId3"/>
          <a:stretch>
            <a:fillRect/>
          </a:stretch>
        </p:blipFill>
        <p:spPr>
          <a:xfrm>
            <a:off x="372154" y="2765593"/>
            <a:ext cx="8456206" cy="3455098"/>
          </a:xfrm>
          <a:prstGeom prst="rect">
            <a:avLst/>
          </a:prstGeom>
        </p:spPr>
      </p:pic>
      <p:sp>
        <p:nvSpPr>
          <p:cNvPr id="8" name="Rectangle 5"/>
          <p:cNvSpPr txBox="1">
            <a:spLocks noChangeArrowheads="1"/>
          </p:cNvSpPr>
          <p:nvPr/>
        </p:nvSpPr>
        <p:spPr>
          <a:xfrm>
            <a:off x="187062" y="1823534"/>
            <a:ext cx="8291919" cy="584775"/>
          </a:xfrm>
          <a:prstGeom prst="rect">
            <a:avLst/>
          </a:prstGeom>
          <a:solidFill>
            <a:schemeClr val="accent6">
              <a:lumMod val="60000"/>
              <a:lumOff val="40000"/>
            </a:schemeClr>
          </a:solidFill>
          <a:ln w="25400">
            <a:solidFill>
              <a:schemeClr val="accent1">
                <a:shade val="50000"/>
              </a:schemeClr>
            </a:solidFill>
          </a:ln>
        </p:spPr>
        <p:txBody>
          <a:bodyPr vert="horz" wrap="square"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Tx/>
              <a:buNone/>
              <a:defRPr/>
            </a:pPr>
            <a:r>
              <a:rPr lang="en-US" b="1">
                <a:solidFill>
                  <a:srgbClr val="FF0000"/>
                </a:solidFill>
                <a:latin typeface="Times New Roman" panose="02020603050405020304" pitchFamily="18" charset="0"/>
                <a:cs typeface="Times New Roman" panose="02020603050405020304" pitchFamily="18" charset="0"/>
              </a:rPr>
              <a:t> * Các thành phần của cơ cấu xã hội – giai cấp</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2119744" y="0"/>
            <a:ext cx="6996119" cy="94728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en-US" sz="3000" b="1">
                <a:latin typeface="Times New Roman" panose="02020603050405020304" pitchFamily="18" charset="0"/>
                <a:cs typeface="Times New Roman" panose="02020603050405020304" pitchFamily="18" charset="0"/>
              </a:rPr>
              <a:t>1. Khái niệm và vị trí củacơ cấu xã hội - giai cấp trong cơ cấu xã hội</a:t>
            </a:r>
            <a:endParaRPr lang="vi-VN" sz="3000" b="1" kern="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9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circle(in)">
                                      <p:cBhvr>
                                        <p:cTn id="1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p:cNvGrpSpPr/>
          <p:nvPr/>
        </p:nvGrpSpPr>
        <p:grpSpPr>
          <a:xfrm>
            <a:off x="2161309" y="0"/>
            <a:ext cx="6982691" cy="1046304"/>
            <a:chOff x="212477" y="406442"/>
            <a:chExt cx="5840730" cy="1352581"/>
          </a:xfrm>
        </p:grpSpPr>
        <p:sp>
          <p:nvSpPr>
            <p:cNvPr id="57" name="Rounded Rectangle 56"/>
            <p:cNvSpPr/>
            <p:nvPr/>
          </p:nvSpPr>
          <p:spPr>
            <a:xfrm>
              <a:off x="212477" y="406442"/>
              <a:ext cx="5840730" cy="1352581"/>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ounded Rectangle 4"/>
            <p:cNvSpPr/>
            <p:nvPr/>
          </p:nvSpPr>
          <p:spPr>
            <a:xfrm>
              <a:off x="251385" y="445349"/>
              <a:ext cx="5762914" cy="131367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r>
                <a:rPr lang="en-GB" altLang="en-US" sz="3000" b="1" kern="1200">
                  <a:solidFill>
                    <a:srgbClr val="002060"/>
                  </a:solidFill>
                  <a:latin typeface="Times New Roman" panose="02020603050405020304" pitchFamily="18" charset="0"/>
                  <a:cs typeface="Times New Roman" panose="02020603050405020304" pitchFamily="18" charset="0"/>
                </a:rPr>
                <a:t>1.1. </a:t>
              </a:r>
              <a:r>
                <a:rPr lang="en-US" sz="3000" b="1">
                  <a:solidFill>
                    <a:srgbClr val="002060"/>
                  </a:solidFill>
                  <a:latin typeface="Times New Roman" panose="02020603050405020304" pitchFamily="18" charset="0"/>
                  <a:cs typeface="Times New Roman" panose="02020603050405020304" pitchFamily="18" charset="0"/>
                </a:rPr>
                <a:t>Khái niệm cơ cấu xã hội </a:t>
              </a:r>
            </a:p>
            <a:p>
              <a:pPr algn="ctr"/>
              <a:r>
                <a:rPr lang="en-US" sz="3000" b="1">
                  <a:solidFill>
                    <a:srgbClr val="002060"/>
                  </a:solidFill>
                  <a:latin typeface="Times New Roman" panose="02020603050405020304" pitchFamily="18" charset="0"/>
                  <a:cs typeface="Times New Roman" panose="02020603050405020304" pitchFamily="18" charset="0"/>
                </a:rPr>
                <a:t>và cơ cấu xã hội - giai cấp</a:t>
              </a:r>
            </a:p>
          </p:txBody>
        </p:sp>
      </p:grpSp>
      <p:sp>
        <p:nvSpPr>
          <p:cNvPr id="8" name="Rectangle 5"/>
          <p:cNvSpPr txBox="1">
            <a:spLocks noChangeArrowheads="1"/>
          </p:cNvSpPr>
          <p:nvPr/>
        </p:nvSpPr>
        <p:spPr>
          <a:xfrm>
            <a:off x="187061" y="1076401"/>
            <a:ext cx="8291919" cy="584775"/>
          </a:xfrm>
          <a:prstGeom prst="rect">
            <a:avLst/>
          </a:prstGeom>
          <a:solidFill>
            <a:schemeClr val="accent6">
              <a:lumMod val="60000"/>
              <a:lumOff val="40000"/>
            </a:schemeClr>
          </a:solidFill>
          <a:ln w="25400">
            <a:solidFill>
              <a:schemeClr val="accent1">
                <a:shade val="50000"/>
              </a:schemeClr>
            </a:solidFill>
          </a:ln>
        </p:spPr>
        <p:txBody>
          <a:bodyPr vert="horz" wrap="square"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0"/>
              </a:spcBef>
              <a:buFontTx/>
              <a:buNone/>
              <a:defRPr/>
            </a:pPr>
            <a:r>
              <a:rPr lang="en-US" b="1">
                <a:solidFill>
                  <a:srgbClr val="FF0000"/>
                </a:solidFill>
                <a:latin typeface="Times New Roman" panose="02020603050405020304" pitchFamily="18" charset="0"/>
                <a:cs typeface="Times New Roman" panose="02020603050405020304" pitchFamily="18" charset="0"/>
              </a:rPr>
              <a:t> * Các thành phần của cơ cấu xã hội – giai cấp</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865921" y="1818912"/>
            <a:ext cx="7277100" cy="4914900"/>
          </a:xfrm>
          <a:prstGeom prst="rect">
            <a:avLst/>
          </a:prstGeom>
        </p:spPr>
      </p:pic>
    </p:spTree>
    <p:extLst>
      <p:ext uri="{BB962C8B-B14F-4D97-AF65-F5344CB8AC3E}">
        <p14:creationId xmlns:p14="http://schemas.microsoft.com/office/powerpoint/2010/main" val="537865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p:cNvSpPr/>
          <p:nvPr/>
        </p:nvSpPr>
        <p:spPr>
          <a:xfrm>
            <a:off x="2161308" y="-1"/>
            <a:ext cx="6954555" cy="95660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Aft>
                <a:spcPts val="0"/>
              </a:spcAft>
              <a:defRPr/>
            </a:pPr>
            <a:r>
              <a:rPr lang="en-US" sz="3000" b="1">
                <a:latin typeface="Times New Roman" panose="02020603050405020304" pitchFamily="18" charset="0"/>
                <a:cs typeface="Times New Roman" panose="02020603050405020304" pitchFamily="18" charset="0"/>
              </a:rPr>
              <a:t>1. Khái niệm và vị trí của cơ cấu </a:t>
            </a:r>
          </a:p>
          <a:p>
            <a:pPr algn="ctr" fontAlgn="auto">
              <a:spcAft>
                <a:spcPts val="0"/>
              </a:spcAft>
              <a:defRPr/>
            </a:pPr>
            <a:r>
              <a:rPr lang="en-US" sz="3000" b="1">
                <a:latin typeface="Times New Roman" panose="02020603050405020304" pitchFamily="18" charset="0"/>
                <a:cs typeface="Times New Roman" panose="02020603050405020304" pitchFamily="18" charset="0"/>
              </a:rPr>
              <a:t>xã hội - giai cấp trong cơ cấu xã hội</a:t>
            </a:r>
            <a:endParaRPr lang="vi-VN" sz="3000" b="1" kern="0">
              <a:solidFill>
                <a:schemeClr val="bg1"/>
              </a:solidFill>
              <a:latin typeface="Times New Roman" panose="02020603050405020304" pitchFamily="18" charset="0"/>
              <a:cs typeface="Times New Roman" panose="02020603050405020304" pitchFamily="18" charset="0"/>
            </a:endParaRPr>
          </a:p>
        </p:txBody>
      </p:sp>
      <p:sp>
        <p:nvSpPr>
          <p:cNvPr id="8" name="Rectangle 5"/>
          <p:cNvSpPr txBox="1">
            <a:spLocks noChangeArrowheads="1"/>
          </p:cNvSpPr>
          <p:nvPr/>
        </p:nvSpPr>
        <p:spPr>
          <a:xfrm>
            <a:off x="201670" y="1910169"/>
            <a:ext cx="8458200" cy="107721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b="1">
                <a:solidFill>
                  <a:srgbClr val="FF0000"/>
                </a:solidFill>
                <a:latin typeface="Times New Roman" panose="02020603050405020304" pitchFamily="18" charset="0"/>
                <a:cs typeface="Times New Roman" panose="02020603050405020304" pitchFamily="18" charset="0"/>
              </a:rPr>
              <a:t>* CCXH-GC có vị trí quan trọng hàng đầu, chi phối các loại hình CCXH khác vì:</a:t>
            </a:r>
          </a:p>
        </p:txBody>
      </p:sp>
      <p:grpSp>
        <p:nvGrpSpPr>
          <p:cNvPr id="10" name="Group 9"/>
          <p:cNvGrpSpPr/>
          <p:nvPr/>
        </p:nvGrpSpPr>
        <p:grpSpPr>
          <a:xfrm>
            <a:off x="28136" y="981620"/>
            <a:ext cx="9115864" cy="659743"/>
            <a:chOff x="111148" y="1617509"/>
            <a:chExt cx="6649850" cy="797040"/>
          </a:xfrm>
        </p:grpSpPr>
        <p:sp>
          <p:nvSpPr>
            <p:cNvPr id="11" name="Rounded Rectangle 1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endParaRPr lang="en-GB" altLang="en-US" sz="2800" b="1" i="1" kern="1200">
                <a:solidFill>
                  <a:srgbClr val="002060"/>
                </a:solidFill>
                <a:latin typeface="Times New Roman" panose="02020603050405020304" pitchFamily="18" charset="0"/>
                <a:cs typeface="Times New Roman" panose="02020603050405020304" pitchFamily="18" charset="0"/>
              </a:endParaRPr>
            </a:p>
            <a:p>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a:solidFill>
                    <a:srgbClr val="002060"/>
                  </a:solidFill>
                  <a:latin typeface="Times New Roman" panose="02020603050405020304" pitchFamily="18" charset="0"/>
                  <a:cs typeface="Times New Roman" panose="02020603050405020304" pitchFamily="18" charset="0"/>
                </a:rPr>
                <a:t>Vị trí của cơ cấu xã hội - giai cấp trong cơ cấu xã hội</a:t>
              </a:r>
              <a:endParaRPr lang="en-US" sz="2800" b="1">
                <a:solidFill>
                  <a:srgbClr val="002060"/>
                </a:solidFill>
                <a:latin typeface="Times New Roman" panose="02020603050405020304" pitchFamily="18" charset="0"/>
                <a:cs typeface="Times New Roman" panose="02020603050405020304" pitchFamily="18" charset="0"/>
              </a:endParaRPr>
            </a:p>
            <a:p>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3" name="Down Arrow 2"/>
          <p:cNvSpPr/>
          <p:nvPr/>
        </p:nvSpPr>
        <p:spPr>
          <a:xfrm>
            <a:off x="4051495" y="3094892"/>
            <a:ext cx="393896" cy="422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505880" y="3624428"/>
            <a:ext cx="7879022" cy="214130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sz="3000" b="1" i="1">
                <a:solidFill>
                  <a:srgbClr val="002060"/>
                </a:solidFill>
                <a:latin typeface="Times New Roman" panose="02020603050405020304" pitchFamily="18" charset="0"/>
                <a:ea typeface="Calibri" panose="020F0502020204030204" pitchFamily="34" charset="0"/>
              </a:rPr>
              <a:t>Liên quan đến các đảng phái chính trị và nhà nước; đến quyền sở hữu tư liệu sản xuất, quản lý tổ chức lao động, vấn đề phân phối thu nhập...</a:t>
            </a:r>
            <a:endParaRPr lang="en-US" sz="3000" b="1" i="1">
              <a:solidFill>
                <a:srgbClr val="002060"/>
              </a:solidFill>
            </a:endParaRPr>
          </a:p>
        </p:txBody>
      </p:sp>
    </p:spTree>
    <p:extLst>
      <p:ext uri="{BB962C8B-B14F-4D97-AF65-F5344CB8AC3E}">
        <p14:creationId xmlns:p14="http://schemas.microsoft.com/office/powerpoint/2010/main" val="399406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txBox="1">
            <a:spLocks noChangeArrowheads="1"/>
          </p:cNvSpPr>
          <p:nvPr/>
        </p:nvSpPr>
        <p:spPr>
          <a:xfrm>
            <a:off x="216291" y="1039201"/>
            <a:ext cx="8458200" cy="107721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chor="ctr">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FontTx/>
              <a:buNone/>
            </a:pPr>
            <a:r>
              <a:rPr lang="en-US" altLang="en-US" b="1">
                <a:solidFill>
                  <a:srgbClr val="FF0000"/>
                </a:solidFill>
                <a:latin typeface="Times New Roman" panose="02020603050405020304" pitchFamily="18" charset="0"/>
                <a:cs typeface="Times New Roman" panose="02020603050405020304" pitchFamily="18" charset="0"/>
              </a:rPr>
              <a:t>* CCXH-GC có vị trí quan trọng hàng đầu, chi phối các loại hình CCXH khác vì:</a:t>
            </a:r>
          </a:p>
        </p:txBody>
      </p:sp>
      <p:grpSp>
        <p:nvGrpSpPr>
          <p:cNvPr id="10" name="Group 9"/>
          <p:cNvGrpSpPr/>
          <p:nvPr/>
        </p:nvGrpSpPr>
        <p:grpSpPr>
          <a:xfrm>
            <a:off x="2050472" y="0"/>
            <a:ext cx="7093527" cy="956603"/>
            <a:chOff x="111148" y="1617509"/>
            <a:chExt cx="6649850" cy="797040"/>
          </a:xfrm>
        </p:grpSpPr>
        <p:sp>
          <p:nvSpPr>
            <p:cNvPr id="11" name="Rounded Rectangle 10"/>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6"/>
            <p:cNvSpPr/>
            <p:nvPr/>
          </p:nvSpPr>
          <p:spPr>
            <a:xfrm>
              <a:off x="237738" y="1656416"/>
              <a:ext cx="6523260" cy="7192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algn="ctr"/>
              <a:endParaRPr lang="en-GB" altLang="en-US" sz="2800" b="1" kern="1200">
                <a:solidFill>
                  <a:srgbClr val="002060"/>
                </a:solidFill>
                <a:latin typeface="Times New Roman" panose="02020603050405020304" pitchFamily="18" charset="0"/>
                <a:cs typeface="Times New Roman" panose="02020603050405020304" pitchFamily="18" charset="0"/>
              </a:endParaRPr>
            </a:p>
            <a:p>
              <a:pPr algn="ctr"/>
              <a:r>
                <a:rPr lang="en-GB" altLang="en-US" sz="2800" b="1" kern="1200">
                  <a:solidFill>
                    <a:srgbClr val="002060"/>
                  </a:solidFill>
                  <a:latin typeface="Times New Roman" panose="02020603050405020304" pitchFamily="18" charset="0"/>
                  <a:cs typeface="Times New Roman" panose="02020603050405020304" pitchFamily="18" charset="0"/>
                </a:rPr>
                <a:t>1.2. </a:t>
              </a:r>
              <a:r>
                <a:rPr lang="en-US" sz="2800" b="1">
                  <a:solidFill>
                    <a:srgbClr val="002060"/>
                  </a:solidFill>
                  <a:latin typeface="Times New Roman" panose="02020603050405020304" pitchFamily="18" charset="0"/>
                  <a:cs typeface="Times New Roman" panose="02020603050405020304" pitchFamily="18" charset="0"/>
                </a:rPr>
                <a:t>Vị trí của cơ cấu xã hội - giai cấp </a:t>
              </a:r>
            </a:p>
            <a:p>
              <a:pPr algn="ctr"/>
              <a:r>
                <a:rPr lang="en-US" sz="2800" b="1">
                  <a:solidFill>
                    <a:srgbClr val="002060"/>
                  </a:solidFill>
                  <a:latin typeface="Times New Roman" panose="02020603050405020304" pitchFamily="18" charset="0"/>
                  <a:cs typeface="Times New Roman" panose="02020603050405020304" pitchFamily="18" charset="0"/>
                </a:rPr>
                <a:t>trong cơ cấu xã hội</a:t>
              </a:r>
            </a:p>
            <a:p>
              <a:pPr algn="ctr"/>
              <a:endParaRPr lang="en-US" sz="2800" b="1">
                <a:solidFill>
                  <a:srgbClr val="002060"/>
                </a:solidFill>
                <a:latin typeface="Times New Roman" panose="02020603050405020304" pitchFamily="18" charset="0"/>
                <a:cs typeface="Times New Roman" panose="02020603050405020304" pitchFamily="18" charset="0"/>
              </a:endParaRPr>
            </a:p>
          </p:txBody>
        </p:sp>
      </p:grpSp>
      <p:sp>
        <p:nvSpPr>
          <p:cNvPr id="3" name="Down Arrow 2"/>
          <p:cNvSpPr/>
          <p:nvPr/>
        </p:nvSpPr>
        <p:spPr>
          <a:xfrm>
            <a:off x="4088402" y="2255287"/>
            <a:ext cx="393896" cy="4220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05880" y="2971285"/>
            <a:ext cx="7879022" cy="2141304"/>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algn="just"/>
            <a:r>
              <a:rPr lang="en-US" altLang="en-US" sz="3000" b="1" i="1">
                <a:solidFill>
                  <a:srgbClr val="002060"/>
                </a:solidFill>
                <a:latin typeface="Times New Roman" panose="02020603050405020304" pitchFamily="18" charset="0"/>
                <a:cs typeface="Times New Roman" panose="02020603050405020304" pitchFamily="18" charset="0"/>
              </a:rPr>
              <a:t>Sự biến đổi của cơ cấu xã hội – giai cấp tất yếu sẽ ảnh hưởng đến sự biến đổi của các cơ cấu xã hội khác và tác động đến sự biến đổi của toàn bộ cơ cấu xã hội.</a:t>
            </a:r>
          </a:p>
        </p:txBody>
      </p:sp>
    </p:spTree>
    <p:extLst>
      <p:ext uri="{BB962C8B-B14F-4D97-AF65-F5344CB8AC3E}">
        <p14:creationId xmlns:p14="http://schemas.microsoft.com/office/powerpoint/2010/main" val="337317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circle(in)">
                                      <p:cBhvr>
                                        <p:cTn id="19" dur="2000"/>
                                        <p:tgtEl>
                                          <p:spTgt spid="3"/>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animBg="1"/>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20918</TotalTime>
  <Words>1445</Words>
  <Application>Microsoft Office PowerPoint</Application>
  <PresentationFormat>On-screen Show (4:3)</PresentationFormat>
  <Paragraphs>123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UTM Alexander</vt:lpstr>
      <vt:lpstr>Arial</vt:lpstr>
      <vt:lpstr>Calibri</vt:lpstr>
      <vt:lpstr>Times New Roman</vt:lpstr>
      <vt:lpstr>Office Theme</vt:lpstr>
      <vt:lpstr>PowerPoint Presentation</vt:lpstr>
      <vt:lpstr>  Chương 5 CƠ CẤU XÃ HỘI - GIAI CẤP VÀ  LIÊN MINH GIAI CẤP, TẦNG LỚP TRONG THỜI KÌ QUÁ ĐỘ LÊN XÃ HỘI CHỦ NGHĨA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586</cp:revision>
  <dcterms:created xsi:type="dcterms:W3CDTF">2020-12-02T00:38:25Z</dcterms:created>
  <dcterms:modified xsi:type="dcterms:W3CDTF">2024-07-15T09:16:33Z</dcterms:modified>
</cp:coreProperties>
</file>