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458" r:id="rId3"/>
    <p:sldId id="493" r:id="rId4"/>
    <p:sldId id="494" r:id="rId5"/>
    <p:sldId id="503" r:id="rId6"/>
    <p:sldId id="495" r:id="rId7"/>
    <p:sldId id="496" r:id="rId8"/>
    <p:sldId id="497" r:id="rId9"/>
    <p:sldId id="504" r:id="rId10"/>
    <p:sldId id="50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77" d="100"/>
          <a:sy n="77" d="100"/>
        </p:scale>
        <p:origin x="1646" y="67"/>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645061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536890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43627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295804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6</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123109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7</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77805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8</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465240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984" y="44451"/>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44096"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88676" y="3811517"/>
            <a:ext cx="8976884" cy="954107"/>
          </a:xfrm>
          <a:prstGeom prst="rect">
            <a:avLst/>
          </a:prstGeom>
        </p:spPr>
        <p:txBody>
          <a:bodyPr wrap="square">
            <a:spAutoFit/>
          </a:bodyPr>
          <a:lstStyle/>
          <a:p>
            <a:pPr algn="ctr"/>
            <a:r>
              <a:rPr lang="en-US" sz="2800" b="1" cap="all">
                <a:solidFill>
                  <a:srgbClr val="7030A0"/>
                </a:solidFill>
                <a:latin typeface="Times New Roman" panose="02020603050405020304" pitchFamily="18" charset="0"/>
                <a:cs typeface="Times New Roman" panose="02020603050405020304" pitchFamily="18" charset="0"/>
              </a:rPr>
              <a:t>VẤN ĐỀ DÂN TỘC VÀ TÔN GIÁO </a:t>
            </a:r>
          </a:p>
          <a:p>
            <a:pPr algn="ctr"/>
            <a:r>
              <a:rPr lang="en-US" sz="2800" b="1" cap="all">
                <a:solidFill>
                  <a:srgbClr val="7030A0"/>
                </a:solidFill>
                <a:latin typeface="Times New Roman" panose="02020603050405020304" pitchFamily="18" charset="0"/>
                <a:cs typeface="Times New Roman" panose="02020603050405020304" pitchFamily="18" charset="0"/>
              </a:rPr>
              <a:t>TRONG THỜI KỲ QUÁ ĐỘ LÊN CHỦ NGHĨA XÃ HỘI</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407636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19745" y="12525"/>
            <a:ext cx="7024256" cy="1166378"/>
          </a:xfrm>
          <a:solidFill>
            <a:schemeClr val="accent1">
              <a:lumMod val="75000"/>
            </a:schemeClr>
          </a:solidFill>
        </p:spPr>
        <p:txBody>
          <a:bodyPr>
            <a:noAutofit/>
          </a:bodyPr>
          <a:lstStyle/>
          <a:p>
            <a:br>
              <a:rPr lang="en-US" sz="2500" b="1">
                <a:solidFill>
                  <a:srgbClr val="00B050"/>
                </a:solidFill>
                <a:latin typeface="Times New Roman" panose="02020603050405020304" pitchFamily="18" charset="0"/>
                <a:cs typeface="Times New Roman" pitchFamily="18" charset="0"/>
              </a:rPr>
            </a:br>
            <a:br>
              <a:rPr lang="en-US" sz="2500" b="1">
                <a:solidFill>
                  <a:srgbClr val="00B050"/>
                </a:solidFill>
                <a:latin typeface="Times New Roman" panose="02020603050405020304" pitchFamily="18" charset="0"/>
                <a:cs typeface="Times New Roman" pitchFamily="18" charset="0"/>
              </a:rPr>
            </a:br>
            <a:br>
              <a:rPr lang="en-US" sz="2500" b="1">
                <a:solidFill>
                  <a:srgbClr val="00B050"/>
                </a:solidFill>
                <a:latin typeface="Times New Roman" panose="02020603050405020304" pitchFamily="18" charset="0"/>
                <a:cs typeface="Times New Roman" pitchFamily="18" charset="0"/>
              </a:rPr>
            </a:br>
            <a:r>
              <a:rPr lang="en-US" sz="2500" b="1">
                <a:solidFill>
                  <a:srgbClr val="00B050"/>
                </a:solidFill>
                <a:latin typeface="Times New Roman" panose="02020603050405020304" pitchFamily="18" charset="0"/>
                <a:cs typeface="Times New Roman" pitchFamily="18" charset="0"/>
              </a:rPr>
              <a:t>Chương 6</a:t>
            </a:r>
            <a:br>
              <a:rPr lang="en-US" sz="2500">
                <a:solidFill>
                  <a:schemeClr val="accent5">
                    <a:lumMod val="75000"/>
                  </a:schemeClr>
                </a:solidFill>
                <a:latin typeface="Times New Roman" panose="02020603050405020304" pitchFamily="18" charset="0"/>
                <a:cs typeface="Times New Roman" panose="02020603050405020304" pitchFamily="18" charset="0"/>
              </a:rPr>
            </a:br>
            <a:r>
              <a:rPr lang="en-US" sz="2500" b="1" cap="all">
                <a:solidFill>
                  <a:srgbClr val="FFC000"/>
                </a:solidFill>
                <a:latin typeface="Times New Roman" panose="02020603050405020304" pitchFamily="18" charset="0"/>
                <a:cs typeface="Times New Roman" panose="02020603050405020304" pitchFamily="18" charset="0"/>
              </a:rPr>
              <a:t>VẤN ĐỀ DÂN TỘC VÀ TÔN GIÁO TRONG THỜI KỲ QUÁ ĐỘ LÊN CHỦ NGHĨA XÃ HỘI</a:t>
            </a:r>
            <a:br>
              <a:rPr lang="en-US" sz="2500" b="1" cap="all">
                <a:latin typeface="Times New Roman" panose="02020603050405020304" pitchFamily="18" charset="0"/>
                <a:cs typeface="Times New Roman" panose="02020603050405020304" pitchFamily="18" charset="0"/>
              </a:rPr>
            </a:br>
            <a:br>
              <a:rPr lang="en-US" sz="2500" b="1" cap="all">
                <a:solidFill>
                  <a:srgbClr val="FFC000"/>
                </a:solidFill>
                <a:latin typeface="Times New Roman" panose="02020603050405020304" pitchFamily="18" charset="0"/>
                <a:cs typeface="Times New Roman" panose="02020603050405020304" pitchFamily="18" charset="0"/>
              </a:rPr>
            </a:br>
            <a:br>
              <a:rPr lang="en-US" sz="2500" b="1">
                <a:solidFill>
                  <a:srgbClr val="FFC000"/>
                </a:solidFill>
                <a:latin typeface="Times New Roman" pitchFamily="18" charset="0"/>
                <a:ea typeface="Tahoma" pitchFamily="34" charset="0"/>
                <a:cs typeface="Times New Roman" pitchFamily="18" charset="0"/>
              </a:rPr>
            </a:br>
            <a:endParaRPr lang="en-US" sz="2500" b="1">
              <a:solidFill>
                <a:srgbClr val="FFC000"/>
              </a:solidFill>
              <a:latin typeface="Times New Roman" pitchFamily="18" charset="0"/>
              <a:cs typeface="Times New Roman" pitchFamily="18" charset="0"/>
            </a:endParaRPr>
          </a:p>
        </p:txBody>
      </p:sp>
      <p:sp>
        <p:nvSpPr>
          <p:cNvPr id="6" name="Rounded Rectangle 5"/>
          <p:cNvSpPr/>
          <p:nvPr/>
        </p:nvSpPr>
        <p:spPr>
          <a:xfrm>
            <a:off x="54152" y="1537834"/>
            <a:ext cx="2508940" cy="1669096"/>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2200" b="1">
              <a:solidFill>
                <a:schemeClr val="bg1"/>
              </a:solidFill>
              <a:latin typeface="Times New Roman" panose="02020603050405020304" pitchFamily="18" charset="0"/>
              <a:cs typeface="Times New Roman" panose="02020603050405020304" pitchFamily="18" charset="0"/>
            </a:endParaRPr>
          </a:p>
          <a:p>
            <a:pPr algn="just">
              <a:defRPr/>
            </a:pP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DÂN TỘC TRONG THỜI KỲ QUÁ ĐỘ LÊN CHỦ NGHĨA XÃ HỘI</a:t>
            </a:r>
          </a:p>
          <a:p>
            <a:pPr algn="just" fontAlgn="auto">
              <a:spcBef>
                <a:spcPts val="0"/>
              </a:spcBef>
              <a:spcAft>
                <a:spcPts val="0"/>
              </a:spcAft>
              <a:defRPr/>
            </a:pP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54150" y="3280248"/>
            <a:ext cx="2508941" cy="1689847"/>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200" b="1">
                <a:solidFill>
                  <a:schemeClr val="bg1"/>
                </a:solidFill>
                <a:latin typeface="Times New Roman" panose="02020603050405020304" pitchFamily="18" charset="0"/>
                <a:cs typeface="Times New Roman" panose="02020603050405020304" pitchFamily="18" charset="0"/>
              </a:rPr>
              <a:t>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TÔN GIÁO TRONG THỜI KỲ QUÁ ĐỘ LÊN CHỦ NGHĨA XÃ HỘI </a:t>
            </a: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3299256" y="2678771"/>
            <a:ext cx="5750148" cy="46713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kern="0">
                <a:solidFill>
                  <a:schemeClr val="bg1"/>
                </a:solidFill>
                <a:latin typeface="Times New Roman" panose="02020603050405020304" pitchFamily="18" charset="0"/>
                <a:cs typeface="Times New Roman" panose="02020603050405020304" pitchFamily="18" charset="0"/>
              </a:rPr>
              <a:t>3. </a:t>
            </a:r>
            <a:r>
              <a:rPr lang="en-US" sz="2400" b="1" i="1">
                <a:latin typeface="Times New Roman" panose="02020603050405020304" pitchFamily="18" charset="0"/>
                <a:cs typeface="Times New Roman" panose="02020603050405020304" pitchFamily="18" charset="0"/>
              </a:rPr>
              <a:t>Dân tộc và quan hệ dân tộc ở Việt Nam</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6" idx="3"/>
            <a:endCxn id="39" idx="1"/>
          </p:cNvCxnSpPr>
          <p:nvPr/>
        </p:nvCxnSpPr>
        <p:spPr>
          <a:xfrm flipV="1">
            <a:off x="2563092" y="1718858"/>
            <a:ext cx="740719" cy="65352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6" idx="3"/>
            <a:endCxn id="11" idx="1"/>
          </p:cNvCxnSpPr>
          <p:nvPr/>
        </p:nvCxnSpPr>
        <p:spPr>
          <a:xfrm>
            <a:off x="2563092" y="2372382"/>
            <a:ext cx="736164" cy="53995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2" name="Rounded Rectangle 31"/>
          <p:cNvSpPr/>
          <p:nvPr/>
        </p:nvSpPr>
        <p:spPr>
          <a:xfrm>
            <a:off x="68006" y="5228095"/>
            <a:ext cx="2495085" cy="1449798"/>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200" b="1">
                <a:solidFill>
                  <a:schemeClr val="bg1"/>
                </a:solidFill>
                <a:latin typeface="Times New Roman" panose="02020603050405020304" pitchFamily="18" charset="0"/>
                <a:cs typeface="Times New Roman" panose="02020603050405020304" pitchFamily="18" charset="0"/>
              </a:rPr>
              <a:t>II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QUAN HỆ DÂN TỘC VÀ TÔN GIÁO Ở VIỆT NAM</a:t>
            </a: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33" name="Rounded Rectangle 32"/>
          <p:cNvSpPr/>
          <p:nvPr/>
        </p:nvSpPr>
        <p:spPr>
          <a:xfrm>
            <a:off x="3352216" y="5177335"/>
            <a:ext cx="5725062" cy="72698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400" b="1" i="1" kern="0">
                <a:solidFill>
                  <a:schemeClr val="bg1"/>
                </a:solidFill>
                <a:latin typeface="Times New Roman" panose="02020603050405020304" pitchFamily="18" charset="0"/>
                <a:cs typeface="Times New Roman" panose="02020603050405020304" pitchFamily="18" charset="0"/>
              </a:rPr>
              <a:t>1. </a:t>
            </a:r>
            <a:r>
              <a:rPr lang="en-US" sz="2400" b="1" i="1">
                <a:latin typeface="Times New Roman" panose="02020603050405020304" pitchFamily="18" charset="0"/>
                <a:cs typeface="Times New Roman" panose="02020603050405020304" pitchFamily="18" charset="0"/>
              </a:rPr>
              <a:t>Đặc điểm quan hệ dân tộc và tôn giáo ở Việt Nam</a:t>
            </a:r>
            <a:endParaRPr lang="en-US" sz="2400" b="1">
              <a:latin typeface="Times New Roman" panose="02020603050405020304" pitchFamily="18" charset="0"/>
              <a:cs typeface="Times New Roman" panose="02020603050405020304" pitchFamily="18" charset="0"/>
            </a:endParaRPr>
          </a:p>
        </p:txBody>
      </p:sp>
      <p:sp>
        <p:nvSpPr>
          <p:cNvPr id="34" name="Rounded Rectangle 33"/>
          <p:cNvSpPr/>
          <p:nvPr/>
        </p:nvSpPr>
        <p:spPr>
          <a:xfrm>
            <a:off x="3366656" y="6028428"/>
            <a:ext cx="5682748" cy="75820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400" b="1" i="1" kern="0">
              <a:solidFill>
                <a:schemeClr val="bg1"/>
              </a:solidFill>
              <a:latin typeface="Times New Roman" panose="02020603050405020304" pitchFamily="18" charset="0"/>
              <a:cs typeface="Times New Roman" panose="02020603050405020304" pitchFamily="18" charset="0"/>
            </a:endParaRPr>
          </a:p>
          <a:p>
            <a:r>
              <a:rPr lang="vi-VN" sz="2400" b="1" i="1" kern="0">
                <a:solidFill>
                  <a:schemeClr val="bg1"/>
                </a:solidFill>
                <a:latin typeface="Times New Roman" panose="02020603050405020304" pitchFamily="18" charset="0"/>
                <a:cs typeface="Times New Roman" panose="02020603050405020304" pitchFamily="18" charset="0"/>
              </a:rPr>
              <a:t>2. </a:t>
            </a:r>
            <a:r>
              <a:rPr lang="en-US" sz="2400" b="1" i="1">
                <a:latin typeface="Times New Roman" panose="02020603050405020304" pitchFamily="18" charset="0"/>
                <a:cs typeface="Times New Roman" panose="02020603050405020304" pitchFamily="18" charset="0"/>
              </a:rPr>
              <a:t>. Định hướng giải quyết mối quan hệ dân tộc và tôn giáo ở Việt Nam hiện nay</a:t>
            </a:r>
            <a:endParaRPr lang="en-US" sz="2400" b="1">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50" name="Straight Arrow Connector 49"/>
          <p:cNvCxnSpPr>
            <a:stCxn id="32" idx="3"/>
            <a:endCxn id="33" idx="1"/>
          </p:cNvCxnSpPr>
          <p:nvPr/>
        </p:nvCxnSpPr>
        <p:spPr>
          <a:xfrm flipV="1">
            <a:off x="2563091" y="5540827"/>
            <a:ext cx="789125" cy="41216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a:stCxn id="32" idx="3"/>
            <a:endCxn id="34" idx="1"/>
          </p:cNvCxnSpPr>
          <p:nvPr/>
        </p:nvCxnSpPr>
        <p:spPr>
          <a:xfrm>
            <a:off x="2563091" y="5952994"/>
            <a:ext cx="803565" cy="45453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Rounded Rectangle 15"/>
          <p:cNvSpPr/>
          <p:nvPr/>
        </p:nvSpPr>
        <p:spPr>
          <a:xfrm>
            <a:off x="3366142" y="4114629"/>
            <a:ext cx="5750148" cy="75287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400" b="1" i="1" kern="0">
                <a:solidFill>
                  <a:schemeClr val="bg1"/>
                </a:solidFill>
                <a:latin typeface="Times New Roman" panose="02020603050405020304" pitchFamily="18" charset="0"/>
                <a:cs typeface="Times New Roman" panose="02020603050405020304" pitchFamily="18" charset="0"/>
              </a:rPr>
              <a:t>2</a:t>
            </a:r>
            <a:r>
              <a:rPr lang="en-US" sz="2400" b="1" i="1" kern="0">
                <a:solidFill>
                  <a:schemeClr val="bg1"/>
                </a:solidFill>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Tôn giáo ở Việt Nam và chính sách tôn giáo của Đảng, Nhà nước ta hiện nay</a:t>
            </a:r>
            <a:endParaRPr lang="en-US" sz="2400" b="1">
              <a:latin typeface="Times New Roman" panose="02020603050405020304" pitchFamily="18" charset="0"/>
              <a:cs typeface="Times New Roman" panose="02020603050405020304" pitchFamily="18" charset="0"/>
            </a:endParaRPr>
          </a:p>
        </p:txBody>
      </p:sp>
      <p:sp>
        <p:nvSpPr>
          <p:cNvPr id="17" name="Rounded Rectangle 16"/>
          <p:cNvSpPr/>
          <p:nvPr/>
        </p:nvSpPr>
        <p:spPr>
          <a:xfrm>
            <a:off x="3322861" y="3345480"/>
            <a:ext cx="5750148" cy="67305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1. Quan điểm của chủ nghĩa Mác - Lênin về tôn giáo</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31" name="Straight Arrow Connector 30"/>
          <p:cNvCxnSpPr>
            <a:stCxn id="8" idx="3"/>
            <a:endCxn id="17" idx="1"/>
          </p:cNvCxnSpPr>
          <p:nvPr/>
        </p:nvCxnSpPr>
        <p:spPr>
          <a:xfrm flipV="1">
            <a:off x="2563091" y="3682009"/>
            <a:ext cx="759770" cy="44316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5" name="Straight Arrow Connector 34"/>
          <p:cNvCxnSpPr>
            <a:stCxn id="8" idx="3"/>
            <a:endCxn id="16" idx="1"/>
          </p:cNvCxnSpPr>
          <p:nvPr/>
        </p:nvCxnSpPr>
        <p:spPr>
          <a:xfrm>
            <a:off x="2563091" y="4125172"/>
            <a:ext cx="803051" cy="3658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9" name="Rounded Rectangle 38"/>
          <p:cNvSpPr/>
          <p:nvPr/>
        </p:nvSpPr>
        <p:spPr>
          <a:xfrm>
            <a:off x="3303811" y="1462846"/>
            <a:ext cx="5750148" cy="51202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1. Khái niệm, đặc trưng cơ bản của dân tộc </a:t>
            </a:r>
            <a:endParaRPr lang="vi-VN" sz="2400" b="1" i="1" kern="0">
              <a:solidFill>
                <a:schemeClr val="bg1"/>
              </a:solidFill>
              <a:latin typeface="Times New Roman" panose="02020603050405020304" pitchFamily="18" charset="0"/>
              <a:cs typeface="Times New Roman" panose="02020603050405020304" pitchFamily="18" charset="0"/>
            </a:endParaRPr>
          </a:p>
        </p:txBody>
      </p:sp>
      <p:sp>
        <p:nvSpPr>
          <p:cNvPr id="59" name="Rounded Rectangle 58"/>
          <p:cNvSpPr/>
          <p:nvPr/>
        </p:nvSpPr>
        <p:spPr>
          <a:xfrm>
            <a:off x="3300481" y="2059709"/>
            <a:ext cx="5772521" cy="51224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2. Chủ nghĩa Mác - Lênin về vấn đề dân tộc</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72" name="Straight Arrow Connector 71"/>
          <p:cNvCxnSpPr>
            <a:stCxn id="6" idx="3"/>
            <a:endCxn id="59" idx="1"/>
          </p:cNvCxnSpPr>
          <p:nvPr/>
        </p:nvCxnSpPr>
        <p:spPr>
          <a:xfrm flipV="1">
            <a:off x="2563092" y="2315834"/>
            <a:ext cx="737389" cy="5654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58417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ircle(in)">
                                      <p:cBhvr>
                                        <p:cTn id="22" dur="2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arn(inVertic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barn(inVertical)">
                                      <p:cBhvr>
                                        <p:cTn id="35" dur="500"/>
                                        <p:tgtEl>
                                          <p:spTgt spid="7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barn(inVertical)">
                                      <p:cBhvr>
                                        <p:cTn id="38" dur="500"/>
                                        <p:tgtEl>
                                          <p:spTgt spid="59"/>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arn(inVertical)">
                                      <p:cBhvr>
                                        <p:cTn id="43" dur="500"/>
                                        <p:tgtEl>
                                          <p:spTgt spid="1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inVertic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barn(inVertical)">
                                      <p:cBhvr>
                                        <p:cTn id="51" dur="500"/>
                                        <p:tgtEl>
                                          <p:spTgt spid="31"/>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barn(inVertical)">
                                      <p:cBhvr>
                                        <p:cTn id="59" dur="500"/>
                                        <p:tgtEl>
                                          <p:spTgt spid="35"/>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inVertic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barn(inVertical)">
                                      <p:cBhvr>
                                        <p:cTn id="67" dur="500"/>
                                        <p:tgtEl>
                                          <p:spTgt spid="5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barn(inVertical)">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barn(inVertical)">
                                      <p:cBhvr>
                                        <p:cTn id="75" dur="500"/>
                                        <p:tgtEl>
                                          <p:spTgt spid="51"/>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barn(inVertical)">
                                      <p:cBhvr>
                                        <p:cTn id="7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11" grpId="0" animBg="1"/>
      <p:bldP spid="32" grpId="0" animBg="1"/>
      <p:bldP spid="33" grpId="0" animBg="1"/>
      <p:bldP spid="34" grpId="0" animBg="1"/>
      <p:bldP spid="16" grpId="0" animBg="1"/>
      <p:bldP spid="17" grpId="0" animBg="1"/>
      <p:bldP spid="39" grpId="0" animBg="1"/>
      <p:bldP spid="5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105891" y="1"/>
            <a:ext cx="7010399" cy="9279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600" b="1">
              <a:solidFill>
                <a:schemeClr val="bg1"/>
              </a:solidFill>
              <a:latin typeface="Times New Roman" panose="02020603050405020304" pitchFamily="18" charset="0"/>
              <a:cs typeface="Times New Roman" panose="02020603050405020304" pitchFamily="18" charset="0"/>
            </a:endParaRPr>
          </a:p>
          <a:p>
            <a:pPr algn="ctr">
              <a:defRPr/>
            </a:pPr>
            <a:r>
              <a:rPr lang="en-US" sz="2600" b="1">
                <a:solidFill>
                  <a:schemeClr val="bg1"/>
                </a:solidFill>
                <a:latin typeface="Times New Roman" panose="02020603050405020304" pitchFamily="18" charset="0"/>
                <a:cs typeface="Times New Roman" panose="02020603050405020304" pitchFamily="18" charset="0"/>
              </a:rPr>
              <a:t>I</a:t>
            </a:r>
            <a:r>
              <a:rPr lang="vi-VN" sz="2600" b="1">
                <a:solidFill>
                  <a:schemeClr val="bg1"/>
                </a:solidFill>
                <a:latin typeface="Times New Roman" panose="02020603050405020304" pitchFamily="18" charset="0"/>
                <a:cs typeface="Times New Roman" panose="02020603050405020304" pitchFamily="18" charset="0"/>
              </a:rPr>
              <a:t>I. </a:t>
            </a:r>
            <a:r>
              <a:rPr lang="en-US" sz="2600" b="1">
                <a:solidFill>
                  <a:schemeClr val="bg1"/>
                </a:solidFill>
                <a:latin typeface="Times New Roman" panose="02020603050405020304" pitchFamily="18" charset="0"/>
                <a:cs typeface="Times New Roman" panose="02020603050405020304" pitchFamily="18" charset="0"/>
              </a:rPr>
              <a:t>TÔN GIÁO TRONG THỜI KỲ QUÁ ĐỘ LÊN CHỦ NGHĨA XÃ HỘI </a:t>
            </a:r>
            <a:endParaRPr lang="vi-VN" sz="2600" b="1">
              <a:solidFill>
                <a:schemeClr val="bg1"/>
              </a:solidFill>
              <a:latin typeface="Times New Roman" panose="02020603050405020304" pitchFamily="18" charset="0"/>
              <a:cs typeface="Times New Roman" panose="02020603050405020304" pitchFamily="18" charset="0"/>
            </a:endParaRPr>
          </a:p>
          <a:p>
            <a:pPr algn="ctr" fontAlgn="auto">
              <a:spcBef>
                <a:spcPts val="0"/>
              </a:spcBef>
              <a:spcAft>
                <a:spcPts val="0"/>
              </a:spcAft>
              <a:defRPr/>
            </a:pPr>
            <a:endParaRPr lang="vi-VN" sz="2600" b="1">
              <a:solidFill>
                <a:schemeClr val="bg1"/>
              </a:solidFill>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451337" y="1831187"/>
            <a:ext cx="7011431" cy="869210"/>
            <a:chOff x="212477" y="406442"/>
            <a:chExt cx="5840730" cy="797040"/>
          </a:xfrm>
        </p:grpSpPr>
        <p:sp>
          <p:nvSpPr>
            <p:cNvPr id="15" name="Rounded Rectangle 14"/>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1</a:t>
              </a:r>
              <a:r>
                <a:rPr lang="en-GB" altLang="en-US" sz="2800" b="1" i="1" kern="1200">
                  <a:solidFill>
                    <a:srgbClr val="002060"/>
                  </a:solidFill>
                  <a:latin typeface="Times New Roman" panose="02020603050405020304" pitchFamily="18" charset="0"/>
                  <a:cs typeface="Times New Roman" panose="02020603050405020304" pitchFamily="18" charset="0"/>
                </a:rPr>
                <a:t>.1. </a:t>
              </a:r>
              <a:r>
                <a:rPr lang="en-US" sz="2800" b="1" i="1">
                  <a:solidFill>
                    <a:srgbClr val="002060"/>
                  </a:solidFill>
                  <a:latin typeface="Times New Roman" panose="02020603050405020304" pitchFamily="18" charset="0"/>
                  <a:cs typeface="Times New Roman" panose="02020603050405020304" pitchFamily="18" charset="0"/>
                </a:rPr>
                <a:t>Bản chất, nguồn gốc và tính chất của tôn giáo</a:t>
              </a:r>
              <a:endParaRPr lang="en-US" sz="2800" b="1">
                <a:solidFill>
                  <a:srgbClr val="002060"/>
                </a:solidFill>
                <a:latin typeface="Times New Roman" panose="02020603050405020304" pitchFamily="18" charset="0"/>
                <a:cs typeface="Times New Roman" panose="02020603050405020304" pitchFamily="18" charset="0"/>
              </a:endParaRPr>
            </a:p>
          </p:txBody>
        </p:sp>
      </p:grpSp>
      <p:grpSp>
        <p:nvGrpSpPr>
          <p:cNvPr id="22" name="Group 21"/>
          <p:cNvGrpSpPr/>
          <p:nvPr/>
        </p:nvGrpSpPr>
        <p:grpSpPr>
          <a:xfrm>
            <a:off x="498044" y="2818883"/>
            <a:ext cx="6964724" cy="897845"/>
            <a:chOff x="212477" y="406442"/>
            <a:chExt cx="5840730" cy="797040"/>
          </a:xfrm>
        </p:grpSpPr>
        <p:sp>
          <p:nvSpPr>
            <p:cNvPr id="23" name="Rounded Rectangle 2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ounded Rectangle 4"/>
            <p:cNvSpPr/>
            <p:nvPr/>
          </p:nvSpPr>
          <p:spPr>
            <a:xfrm>
              <a:off x="251384"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1</a:t>
              </a:r>
              <a:r>
                <a:rPr lang="en-GB" altLang="en-US" sz="2800" b="1" i="1" kern="1200">
                  <a:solidFill>
                    <a:srgbClr val="002060"/>
                  </a:solidFill>
                  <a:latin typeface="Times New Roman" panose="02020603050405020304" pitchFamily="18" charset="0"/>
                  <a:cs typeface="Times New Roman" panose="02020603050405020304" pitchFamily="18" charset="0"/>
                </a:rPr>
                <a:t>.2. </a:t>
              </a:r>
              <a:r>
                <a:rPr lang="en-US" sz="2800" b="1" i="1">
                  <a:solidFill>
                    <a:srgbClr val="002060"/>
                  </a:solidFill>
                  <a:latin typeface="Times New Roman" panose="02020603050405020304" pitchFamily="18" charset="0"/>
                  <a:cs typeface="Times New Roman" panose="02020603050405020304" pitchFamily="18" charset="0"/>
                </a:rPr>
                <a:t>Nguyên tắc giải quyết vấn đề tôn giáo trong thời kỳ quá độ lên chủ nghĩa xã hội</a:t>
              </a:r>
              <a:endParaRPr lang="en-US" sz="2800" b="1">
                <a:solidFill>
                  <a:srgbClr val="002060"/>
                </a:solidFill>
                <a:latin typeface="Times New Roman" panose="02020603050405020304" pitchFamily="18" charset="0"/>
                <a:cs typeface="Times New Roman" panose="02020603050405020304" pitchFamily="18" charset="0"/>
              </a:endParaRPr>
            </a:p>
          </p:txBody>
        </p:sp>
      </p:grpSp>
      <p:grpSp>
        <p:nvGrpSpPr>
          <p:cNvPr id="26" name="Group 25"/>
          <p:cNvGrpSpPr/>
          <p:nvPr/>
        </p:nvGrpSpPr>
        <p:grpSpPr>
          <a:xfrm>
            <a:off x="563125" y="4862943"/>
            <a:ext cx="7103270" cy="740897"/>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.1. </a:t>
              </a:r>
              <a:r>
                <a:rPr lang="en-GB" altLang="en-US" sz="2800" b="1" i="1">
                  <a:solidFill>
                    <a:srgbClr val="002060"/>
                  </a:solidFill>
                  <a:latin typeface="Times New Roman" panose="02020603050405020304" pitchFamily="18" charset="0"/>
                  <a:cs typeface="Times New Roman" panose="02020603050405020304" pitchFamily="18" charset="0"/>
                </a:rPr>
                <a:t>Đặc điểm tôn giáo ở Việt Nam</a:t>
              </a:r>
              <a:endParaRPr lang="en-US" sz="2800" b="1">
                <a:solidFill>
                  <a:srgbClr val="002060"/>
                </a:solidFill>
                <a:latin typeface="Times New Roman" panose="02020603050405020304" pitchFamily="18" charset="0"/>
                <a:cs typeface="Times New Roman" panose="02020603050405020304" pitchFamily="18" charset="0"/>
              </a:endParaRPr>
            </a:p>
          </p:txBody>
        </p:sp>
      </p:grpSp>
      <p:grpSp>
        <p:nvGrpSpPr>
          <p:cNvPr id="30" name="Group 29"/>
          <p:cNvGrpSpPr/>
          <p:nvPr/>
        </p:nvGrpSpPr>
        <p:grpSpPr>
          <a:xfrm>
            <a:off x="610442" y="5693749"/>
            <a:ext cx="7055953" cy="1081121"/>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4" cy="6737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.2. </a:t>
              </a:r>
              <a:r>
                <a:rPr lang="en-US" sz="2800" b="1" i="1">
                  <a:solidFill>
                    <a:srgbClr val="002060"/>
                  </a:solidFill>
                  <a:latin typeface="Times New Roman" panose="02020603050405020304" pitchFamily="18" charset="0"/>
                  <a:cs typeface="Times New Roman" panose="02020603050405020304" pitchFamily="18" charset="0"/>
                </a:rPr>
                <a:t>Chính sách của Đảng, Nhà nước Việt Nam đối với tín ngưỡng, tôn giáo, hiện nay</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8" name="Rounded Rectangle 17"/>
          <p:cNvSpPr/>
          <p:nvPr/>
        </p:nvSpPr>
        <p:spPr>
          <a:xfrm>
            <a:off x="122461" y="3806637"/>
            <a:ext cx="8314957" cy="94182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800" b="1" i="1" kern="0">
                <a:solidFill>
                  <a:schemeClr val="bg1"/>
                </a:solidFill>
                <a:latin typeface="Times New Roman" panose="02020603050405020304" pitchFamily="18" charset="0"/>
                <a:cs typeface="Times New Roman" panose="02020603050405020304" pitchFamily="18" charset="0"/>
              </a:rPr>
              <a:t>2</a:t>
            </a:r>
            <a:r>
              <a:rPr lang="en-US" sz="2800" b="1" i="1" kern="0">
                <a:solidFill>
                  <a:schemeClr val="bg1"/>
                </a:solidFill>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Tôn giáo ở Việt Nam và chính sách tôn giáo của Đảng, Nhà nước ta hiện nay</a:t>
            </a:r>
            <a:endParaRPr lang="en-US" sz="2800" b="1">
              <a:latin typeface="Times New Roman" panose="02020603050405020304" pitchFamily="18" charset="0"/>
              <a:cs typeface="Times New Roman" panose="02020603050405020304" pitchFamily="18" charset="0"/>
            </a:endParaRPr>
          </a:p>
        </p:txBody>
      </p:sp>
      <p:sp>
        <p:nvSpPr>
          <p:cNvPr id="21" name="Rounded Rectangle 20"/>
          <p:cNvSpPr/>
          <p:nvPr/>
        </p:nvSpPr>
        <p:spPr>
          <a:xfrm>
            <a:off x="122461" y="1082767"/>
            <a:ext cx="8134848" cy="67305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a:latin typeface="Times New Roman" panose="02020603050405020304" pitchFamily="18" charset="0"/>
                <a:cs typeface="Times New Roman" panose="02020603050405020304" pitchFamily="18" charset="0"/>
              </a:rPr>
              <a:t>1. Quan điểm của chủ nghĩa Mác - Lênin về tôn giáo</a:t>
            </a:r>
            <a:endParaRPr lang="vi-VN" sz="2800" b="1" i="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29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000"/>
                                        <p:tgtEl>
                                          <p:spTgt spid="22"/>
                                        </p:tgtEl>
                                      </p:cBhvr>
                                    </p:animEffect>
                                    <p:anim calcmode="lin" valueType="num">
                                      <p:cBhvr>
                                        <p:cTn id="34" dur="1000" fill="hold"/>
                                        <p:tgtEl>
                                          <p:spTgt spid="22"/>
                                        </p:tgtEl>
                                        <p:attrNameLst>
                                          <p:attrName>ppt_x</p:attrName>
                                        </p:attrNameLst>
                                      </p:cBhvr>
                                      <p:tavLst>
                                        <p:tav tm="0">
                                          <p:val>
                                            <p:strVal val="#ppt_x"/>
                                          </p:val>
                                        </p:tav>
                                        <p:tav tm="100000">
                                          <p:val>
                                            <p:strVal val="#ppt_x"/>
                                          </p:val>
                                        </p:tav>
                                      </p:tavLst>
                                    </p:anim>
                                    <p:anim calcmode="lin" valueType="num">
                                      <p:cBhvr>
                                        <p:cTn id="3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1000"/>
                                        <p:tgtEl>
                                          <p:spTgt spid="26"/>
                                        </p:tgtEl>
                                      </p:cBhvr>
                                    </p:animEffect>
                                    <p:anim calcmode="lin" valueType="num">
                                      <p:cBhvr>
                                        <p:cTn id="41" dur="1000" fill="hold"/>
                                        <p:tgtEl>
                                          <p:spTgt spid="26"/>
                                        </p:tgtEl>
                                        <p:attrNameLst>
                                          <p:attrName>ppt_x</p:attrName>
                                        </p:attrNameLst>
                                      </p:cBhvr>
                                      <p:tavLst>
                                        <p:tav tm="0">
                                          <p:val>
                                            <p:strVal val="#ppt_x"/>
                                          </p:val>
                                        </p:tav>
                                        <p:tav tm="100000">
                                          <p:val>
                                            <p:strVal val="#ppt_x"/>
                                          </p:val>
                                        </p:tav>
                                      </p:tavLst>
                                    </p:anim>
                                    <p:anim calcmode="lin" valueType="num">
                                      <p:cBhvr>
                                        <p:cTn id="4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49218" y="977852"/>
            <a:ext cx="8176413" cy="864796"/>
            <a:chOff x="212477" y="406442"/>
            <a:chExt cx="5840730" cy="797040"/>
          </a:xfrm>
        </p:grpSpPr>
        <p:sp>
          <p:nvSpPr>
            <p:cNvPr id="15" name="Rounded Rectangle 14"/>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1</a:t>
              </a:r>
              <a:r>
                <a:rPr lang="en-GB" altLang="en-US" sz="2800" b="1" i="1" kern="1200">
                  <a:solidFill>
                    <a:srgbClr val="002060"/>
                  </a:solidFill>
                  <a:latin typeface="Times New Roman" panose="02020603050405020304" pitchFamily="18" charset="0"/>
                  <a:cs typeface="Times New Roman" panose="02020603050405020304" pitchFamily="18" charset="0"/>
                </a:rPr>
                <a:t>.1. </a:t>
              </a:r>
              <a:r>
                <a:rPr lang="en-US" sz="2800" b="1" i="1">
                  <a:solidFill>
                    <a:srgbClr val="002060"/>
                  </a:solidFill>
                  <a:latin typeface="Times New Roman" panose="02020603050405020304" pitchFamily="18" charset="0"/>
                  <a:cs typeface="Times New Roman" panose="02020603050405020304" pitchFamily="18" charset="0"/>
                </a:rPr>
                <a:t>Bản chất, nguồn gốc và tính chất của tôn giáo</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21" name="Rounded Rectangle 20"/>
          <p:cNvSpPr/>
          <p:nvPr/>
        </p:nvSpPr>
        <p:spPr>
          <a:xfrm>
            <a:off x="2078182" y="27709"/>
            <a:ext cx="7038108" cy="92883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000" b="1">
                <a:latin typeface="Times New Roman" panose="02020603050405020304" pitchFamily="18" charset="0"/>
                <a:cs typeface="Times New Roman" panose="02020603050405020304" pitchFamily="18" charset="0"/>
              </a:rPr>
              <a:t>1. Quan điểm của chủ nghĩa Mác - Lênin về tôn giáo</a:t>
            </a: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149218" y="1903944"/>
            <a:ext cx="5060091" cy="712330"/>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lnSpc>
                <a:spcPct val="150000"/>
              </a:lnSpc>
              <a:spcBef>
                <a:spcPts val="600"/>
              </a:spcBef>
              <a:spcAft>
                <a:spcPts val="600"/>
              </a:spcAft>
            </a:pPr>
            <a:r>
              <a:rPr lang="en-US" sz="3200" b="1">
                <a:solidFill>
                  <a:srgbClr val="FF0000"/>
                </a:solidFill>
                <a:latin typeface="Times New Roman" panose="02020603050405020304" pitchFamily="18" charset="0"/>
                <a:cs typeface="Times New Roman" panose="02020603050405020304" pitchFamily="18" charset="0"/>
              </a:rPr>
              <a:t>* Bản chất của tôn giáo</a:t>
            </a:r>
            <a:r>
              <a:rPr lang="en-US" sz="320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140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5" name="Rounded Rectangle 24"/>
          <p:cNvSpPr/>
          <p:nvPr/>
        </p:nvSpPr>
        <p:spPr>
          <a:xfrm>
            <a:off x="290509" y="2975012"/>
            <a:ext cx="1413600" cy="3534776"/>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002060"/>
                </a:solidFill>
                <a:latin typeface="Times New Roman" panose="02020603050405020304" pitchFamily="18" charset="0"/>
                <a:cs typeface="Times New Roman" panose="02020603050405020304" pitchFamily="18" charset="0"/>
              </a:rPr>
              <a:t>Chủ nghĩa Mac – Lênin cho rằng tôn giáo</a:t>
            </a:r>
          </a:p>
        </p:txBody>
      </p:sp>
      <p:sp>
        <p:nvSpPr>
          <p:cNvPr id="29" name="Rounded Rectangle 28"/>
          <p:cNvSpPr/>
          <p:nvPr/>
        </p:nvSpPr>
        <p:spPr>
          <a:xfrm>
            <a:off x="2812471" y="2702717"/>
            <a:ext cx="5978379" cy="1594503"/>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spcAft>
                <a:spcPts val="1200"/>
              </a:spcAft>
            </a:pPr>
            <a:r>
              <a:rPr lang="en-US" sz="2400" b="1" i="1">
                <a:solidFill>
                  <a:srgbClr val="002060"/>
                </a:solidFill>
                <a:latin typeface="Times New Roman" panose="02020603050405020304" pitchFamily="18" charset="0"/>
                <a:cs typeface="Times New Roman" panose="02020603050405020304" pitchFamily="18" charset="0"/>
              </a:rPr>
              <a:t>Là một hình thái ý thức xã hội phản ánh hư ảo hiện thực khách quan. Thông qua sự phản ánh đó, các lựe lượng tự nhiên và xã hội trở thành siêu nhiên, thần bí</a:t>
            </a:r>
            <a:endPar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7" name="Straight Arrow Connector 36"/>
          <p:cNvCxnSpPr>
            <a:stCxn id="25" idx="3"/>
            <a:endCxn id="29" idx="1"/>
          </p:cNvCxnSpPr>
          <p:nvPr/>
        </p:nvCxnSpPr>
        <p:spPr>
          <a:xfrm flipV="1">
            <a:off x="1704109" y="3499969"/>
            <a:ext cx="1108362" cy="124243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1" name="Straight Arrow Connector 40"/>
          <p:cNvCxnSpPr>
            <a:stCxn id="25" idx="3"/>
            <a:endCxn id="60" idx="1"/>
          </p:cNvCxnSpPr>
          <p:nvPr/>
        </p:nvCxnSpPr>
        <p:spPr>
          <a:xfrm>
            <a:off x="1704109" y="4742400"/>
            <a:ext cx="1108362" cy="88369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60" name="Rounded Rectangle 59"/>
          <p:cNvSpPr/>
          <p:nvPr/>
        </p:nvSpPr>
        <p:spPr>
          <a:xfrm>
            <a:off x="2812471" y="4444826"/>
            <a:ext cx="5978379" cy="2362537"/>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400" b="1" i="1">
                <a:solidFill>
                  <a:srgbClr val="002060"/>
                </a:solidFill>
                <a:latin typeface="Times New Roman" panose="02020603050405020304" pitchFamily="18" charset="0"/>
                <a:cs typeface="Times New Roman" panose="02020603050405020304" pitchFamily="18" charset="0"/>
              </a:rPr>
              <a:t>Là một thực thể xã hội: có niềm tin sâu vào đấng siêu nhiên, đấng tối cao, thần linh để tôn thờ; có hệ thống cơ sở thờ tự; có tổ chức nhân sự, quản lý việc điều hành việc đạo; có hệ thống tín đồ dông đảo.</a:t>
            </a:r>
          </a:p>
        </p:txBody>
      </p:sp>
    </p:spTree>
    <p:extLst>
      <p:ext uri="{BB962C8B-B14F-4D97-AF65-F5344CB8AC3E}">
        <p14:creationId xmlns:p14="http://schemas.microsoft.com/office/powerpoint/2010/main" val="145908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in)">
                                      <p:cBhvr>
                                        <p:cTn id="19" dur="20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circle(in)">
                                      <p:cBhvr>
                                        <p:cTn id="24" dur="20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barn(inVertical)">
                                      <p:cBhvr>
                                        <p:cTn id="29" dur="500"/>
                                        <p:tgtEl>
                                          <p:spTgt spid="37"/>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barn(inVertical)">
                                      <p:cBhvr>
                                        <p:cTn id="37" dur="500"/>
                                        <p:tgtEl>
                                          <p:spTgt spid="4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barn(inVertical)">
                                      <p:cBhvr>
                                        <p:cTn id="4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7" grpId="0" animBg="1"/>
      <p:bldP spid="25" grpId="0" animBg="1"/>
      <p:bldP spid="29" grpId="0" animBg="1"/>
      <p:bldP spid="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147455" y="8034"/>
            <a:ext cx="6939354" cy="1126112"/>
            <a:chOff x="212477" y="406442"/>
            <a:chExt cx="5840730" cy="797040"/>
          </a:xfrm>
        </p:grpSpPr>
        <p:sp>
          <p:nvSpPr>
            <p:cNvPr id="15" name="Rounded Rectangle 14"/>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3000" b="1">
                  <a:solidFill>
                    <a:srgbClr val="002060"/>
                  </a:solidFill>
                  <a:latin typeface="Times New Roman" panose="02020603050405020304" pitchFamily="18" charset="0"/>
                  <a:cs typeface="Times New Roman" panose="02020603050405020304" pitchFamily="18" charset="0"/>
                </a:rPr>
                <a:t>1</a:t>
              </a:r>
              <a:r>
                <a:rPr lang="en-GB" altLang="en-US" sz="3000" b="1" kern="1200">
                  <a:solidFill>
                    <a:srgbClr val="002060"/>
                  </a:solidFill>
                  <a:latin typeface="Times New Roman" panose="02020603050405020304" pitchFamily="18" charset="0"/>
                  <a:cs typeface="Times New Roman" panose="02020603050405020304" pitchFamily="18" charset="0"/>
                </a:rPr>
                <a:t>.1. </a:t>
              </a:r>
              <a:r>
                <a:rPr lang="en-US" sz="3000" b="1">
                  <a:solidFill>
                    <a:srgbClr val="002060"/>
                  </a:solidFill>
                  <a:latin typeface="Times New Roman" panose="02020603050405020304" pitchFamily="18" charset="0"/>
                  <a:cs typeface="Times New Roman" panose="02020603050405020304" pitchFamily="18" charset="0"/>
                </a:rPr>
                <a:t>Bản chất, nguồn gốc và tính chất của tôn giáo</a:t>
              </a:r>
            </a:p>
          </p:txBody>
        </p:sp>
      </p:grpSp>
      <p:sp>
        <p:nvSpPr>
          <p:cNvPr id="17" name="Rounded Rectangle 16"/>
          <p:cNvSpPr/>
          <p:nvPr/>
        </p:nvSpPr>
        <p:spPr>
          <a:xfrm>
            <a:off x="121509" y="1114266"/>
            <a:ext cx="4755291" cy="712330"/>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lnSpc>
                <a:spcPct val="150000"/>
              </a:lnSpc>
              <a:spcBef>
                <a:spcPts val="600"/>
              </a:spcBef>
              <a:spcAft>
                <a:spcPts val="600"/>
              </a:spcAft>
            </a:pPr>
            <a:r>
              <a:rPr lang="en-US" sz="3200" b="1">
                <a:solidFill>
                  <a:srgbClr val="FF0000"/>
                </a:solidFill>
                <a:latin typeface="Times New Roman" panose="02020603050405020304" pitchFamily="18" charset="0"/>
                <a:cs typeface="Times New Roman" panose="02020603050405020304" pitchFamily="18" charset="0"/>
              </a:rPr>
              <a:t>* Bản chất của tôn giáo</a:t>
            </a:r>
            <a:r>
              <a:rPr lang="en-US" sz="320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140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5" name="Rounded Rectangle 24"/>
          <p:cNvSpPr/>
          <p:nvPr/>
        </p:nvSpPr>
        <p:spPr>
          <a:xfrm>
            <a:off x="290509" y="2559362"/>
            <a:ext cx="1413600" cy="3534776"/>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002060"/>
                </a:solidFill>
                <a:latin typeface="Times New Roman" panose="02020603050405020304" pitchFamily="18" charset="0"/>
                <a:cs typeface="Times New Roman" panose="02020603050405020304" pitchFamily="18" charset="0"/>
              </a:rPr>
              <a:t>Chủ nghĩa Mac – Lênin cho rằng tôn giáo</a:t>
            </a:r>
          </a:p>
        </p:txBody>
      </p:sp>
      <p:sp>
        <p:nvSpPr>
          <p:cNvPr id="31" name="Rounded Rectangle 30"/>
          <p:cNvSpPr/>
          <p:nvPr/>
        </p:nvSpPr>
        <p:spPr>
          <a:xfrm>
            <a:off x="2819265" y="1960075"/>
            <a:ext cx="6267544" cy="1599412"/>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spcAft>
                <a:spcPts val="1200"/>
              </a:spcAft>
            </a:pPr>
            <a:r>
              <a:rPr lang="en-US" sz="2400" b="1" i="1">
                <a:solidFill>
                  <a:srgbClr val="002060"/>
                </a:solidFill>
                <a:latin typeface="Times New Roman" panose="02020603050405020304" pitchFamily="18" charset="0"/>
                <a:cs typeface="Times New Roman" panose="02020603050405020304" pitchFamily="18" charset="0"/>
              </a:rPr>
              <a:t>Là một hiện tượng xã hội - văn hoá do con người sáng tạo ra. Con người sáng tạo tôn giáo vì mục đích, lợi ích của họ, phản ánh những ước mơ, nguyện vọng, suy nghĩ của họ</a:t>
            </a:r>
            <a:endPar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 name="Rounded Rectangle 33"/>
          <p:cNvSpPr/>
          <p:nvPr/>
        </p:nvSpPr>
        <p:spPr>
          <a:xfrm>
            <a:off x="2819265" y="3640242"/>
            <a:ext cx="6267544" cy="826740"/>
          </a:xfrm>
          <a:prstGeom prst="roundRect">
            <a:avLst/>
          </a:prstGeom>
          <a:solidFill>
            <a:schemeClr val="accent3">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spcAft>
                <a:spcPts val="1200"/>
              </a:spcAft>
            </a:pPr>
            <a:r>
              <a:rPr lang="en-US" sz="2400" b="1" i="1">
                <a:solidFill>
                  <a:srgbClr val="002060"/>
                </a:solidFill>
                <a:latin typeface="Times New Roman" panose="02020603050405020304" pitchFamily="18" charset="0"/>
                <a:cs typeface="Times New Roman" panose="02020603050405020304" pitchFamily="18" charset="0"/>
              </a:rPr>
              <a:t>Tôn giáo và tín ngưỡng không đồng nhất, nhưng có giao thoa nhất định</a:t>
            </a:r>
            <a:endPar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5" name="Rounded Rectangle 34"/>
          <p:cNvSpPr/>
          <p:nvPr/>
        </p:nvSpPr>
        <p:spPr>
          <a:xfrm>
            <a:off x="2819265" y="4625363"/>
            <a:ext cx="6267544" cy="868306"/>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spcAft>
                <a:spcPts val="1200"/>
              </a:spcAft>
            </a:pPr>
            <a:r>
              <a:rPr lang="en-US" sz="2400" b="1" i="1">
                <a:solidFill>
                  <a:srgbClr val="002060"/>
                </a:solidFill>
                <a:latin typeface="Times New Roman" panose="02020603050405020304" pitchFamily="18" charset="0"/>
                <a:cs typeface="Times New Roman" panose="02020603050405020304" pitchFamily="18" charset="0"/>
              </a:rPr>
              <a:t>Mê tín là niềm tin mê muội, viển vông, không dựa trên một cơ sở khoa học nào</a:t>
            </a:r>
            <a:endPar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6" name="Rounded Rectangle 35"/>
          <p:cNvSpPr/>
          <p:nvPr/>
        </p:nvSpPr>
        <p:spPr>
          <a:xfrm>
            <a:off x="2819265" y="5655180"/>
            <a:ext cx="6267544" cy="1026263"/>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spcAft>
                <a:spcPts val="1200"/>
              </a:spcAft>
            </a:pPr>
            <a:r>
              <a:rPr lang="en-US" sz="2400" b="1" i="1">
                <a:solidFill>
                  <a:srgbClr val="002060"/>
                </a:solidFill>
                <a:latin typeface="Times New Roman" panose="02020603050405020304" pitchFamily="18" charset="0"/>
                <a:cs typeface="Times New Roman" panose="02020603050405020304" pitchFamily="18" charset="0"/>
              </a:rPr>
              <a:t>Mê tín dị đoan là niềm tin của con người vào các lực lượng siêu nhiên thần thánh đến mức độ mê muội, cuồng tín</a:t>
            </a:r>
            <a:endPar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7" name="Straight Arrow Connector 36"/>
          <p:cNvCxnSpPr>
            <a:stCxn id="25" idx="3"/>
            <a:endCxn id="31" idx="1"/>
          </p:cNvCxnSpPr>
          <p:nvPr/>
        </p:nvCxnSpPr>
        <p:spPr>
          <a:xfrm flipV="1">
            <a:off x="1704109" y="2759781"/>
            <a:ext cx="1115156" cy="156696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a:stCxn id="25" idx="3"/>
            <a:endCxn id="35" idx="1"/>
          </p:cNvCxnSpPr>
          <p:nvPr/>
        </p:nvCxnSpPr>
        <p:spPr>
          <a:xfrm>
            <a:off x="1704109" y="4326750"/>
            <a:ext cx="1115156" cy="7327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a:stCxn id="25" idx="3"/>
            <a:endCxn id="34" idx="1"/>
          </p:cNvCxnSpPr>
          <p:nvPr/>
        </p:nvCxnSpPr>
        <p:spPr>
          <a:xfrm flipV="1">
            <a:off x="1704109" y="4053612"/>
            <a:ext cx="1115156" cy="27313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1" name="Straight Arrow Connector 40"/>
          <p:cNvCxnSpPr>
            <a:stCxn id="25" idx="3"/>
            <a:endCxn id="36" idx="1"/>
          </p:cNvCxnSpPr>
          <p:nvPr/>
        </p:nvCxnSpPr>
        <p:spPr>
          <a:xfrm>
            <a:off x="1704109" y="4326750"/>
            <a:ext cx="1115156" cy="184156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56395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arn(inVertical)">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barn(inVertical)">
                                      <p:cBhvr>
                                        <p:cTn id="20" dur="500"/>
                                        <p:tgtEl>
                                          <p:spTgt spid="40"/>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arn(inVertical)">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barn(inVertical)">
                                      <p:cBhvr>
                                        <p:cTn id="28" dur="500"/>
                                        <p:tgtEl>
                                          <p:spTgt spid="39"/>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barn(inVertical)">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barn(inVertical)">
                                      <p:cBhvr>
                                        <p:cTn id="36" dur="500"/>
                                        <p:tgtEl>
                                          <p:spTgt spid="41"/>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inVertical)">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1" grpId="0" animBg="1"/>
      <p:bldP spid="34" grpId="0" animBg="1"/>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82361" y="1523506"/>
            <a:ext cx="4971530" cy="712330"/>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lnSpc>
                <a:spcPct val="150000"/>
              </a:lnSpc>
              <a:spcBef>
                <a:spcPts val="600"/>
              </a:spcBef>
              <a:spcAft>
                <a:spcPts val="600"/>
              </a:spcAft>
            </a:pPr>
            <a:r>
              <a:rPr lang="en-US" sz="3200" b="1">
                <a:solidFill>
                  <a:srgbClr val="FF0000"/>
                </a:solidFill>
                <a:latin typeface="Times New Roman" panose="02020603050405020304" pitchFamily="18" charset="0"/>
                <a:cs typeface="Times New Roman" panose="02020603050405020304" pitchFamily="18" charset="0"/>
              </a:rPr>
              <a:t>* Nguồn gốc của tôn giáo</a:t>
            </a:r>
            <a:r>
              <a:rPr lang="en-US" sz="320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140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Rounded Rectangle 7"/>
          <p:cNvSpPr/>
          <p:nvPr/>
        </p:nvSpPr>
        <p:spPr>
          <a:xfrm>
            <a:off x="1516938" y="2789050"/>
            <a:ext cx="6267544" cy="908534"/>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i="1">
                <a:solidFill>
                  <a:srgbClr val="002060"/>
                </a:solidFill>
                <a:latin typeface="Times New Roman" panose="02020603050405020304" pitchFamily="18" charset="0"/>
                <a:cs typeface="Times New Roman" panose="02020603050405020304" pitchFamily="18" charset="0"/>
              </a:rPr>
              <a:t>Nguồn gốc tự nhiên, kinh tế - xã hội</a:t>
            </a:r>
          </a:p>
        </p:txBody>
      </p:sp>
      <p:sp>
        <p:nvSpPr>
          <p:cNvPr id="9" name="Rounded Rectangle 8"/>
          <p:cNvSpPr/>
          <p:nvPr/>
        </p:nvSpPr>
        <p:spPr>
          <a:xfrm>
            <a:off x="1516938" y="4166524"/>
            <a:ext cx="6267544" cy="826740"/>
          </a:xfrm>
          <a:prstGeom prst="roundRect">
            <a:avLst/>
          </a:prstGeom>
          <a:solidFill>
            <a:schemeClr val="accent3">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i="1">
                <a:solidFill>
                  <a:srgbClr val="002060"/>
                </a:solidFill>
                <a:latin typeface="Times New Roman" panose="02020603050405020304" pitchFamily="18" charset="0"/>
                <a:cs typeface="Times New Roman" panose="02020603050405020304" pitchFamily="18" charset="0"/>
              </a:rPr>
              <a:t>Nguồn gốc nhận thức</a:t>
            </a:r>
          </a:p>
        </p:txBody>
      </p:sp>
      <p:sp>
        <p:nvSpPr>
          <p:cNvPr id="10" name="Rounded Rectangle 9"/>
          <p:cNvSpPr/>
          <p:nvPr/>
        </p:nvSpPr>
        <p:spPr>
          <a:xfrm>
            <a:off x="1516938" y="5387363"/>
            <a:ext cx="6267544" cy="868306"/>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i="1">
                <a:solidFill>
                  <a:srgbClr val="002060"/>
                </a:solidFill>
                <a:latin typeface="Times New Roman" panose="02020603050405020304" pitchFamily="18" charset="0"/>
                <a:cs typeface="Times New Roman" panose="02020603050405020304" pitchFamily="18" charset="0"/>
              </a:rPr>
              <a:t>Nguồn gốc tâm lý</a:t>
            </a:r>
          </a:p>
        </p:txBody>
      </p:sp>
      <p:grpSp>
        <p:nvGrpSpPr>
          <p:cNvPr id="20" name="Group 19"/>
          <p:cNvGrpSpPr/>
          <p:nvPr/>
        </p:nvGrpSpPr>
        <p:grpSpPr>
          <a:xfrm>
            <a:off x="2119745" y="8033"/>
            <a:ext cx="6967064" cy="1072621"/>
            <a:chOff x="212477" y="406442"/>
            <a:chExt cx="5840730" cy="797040"/>
          </a:xfrm>
        </p:grpSpPr>
        <p:sp>
          <p:nvSpPr>
            <p:cNvPr id="22" name="Rounded Rectangle 2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3000" b="1">
                  <a:solidFill>
                    <a:srgbClr val="002060"/>
                  </a:solidFill>
                  <a:latin typeface="Times New Roman" panose="02020603050405020304" pitchFamily="18" charset="0"/>
                  <a:cs typeface="Times New Roman" panose="02020603050405020304" pitchFamily="18" charset="0"/>
                </a:rPr>
                <a:t>1</a:t>
              </a:r>
              <a:r>
                <a:rPr lang="en-GB" altLang="en-US" sz="3000" b="1" kern="1200">
                  <a:solidFill>
                    <a:srgbClr val="002060"/>
                  </a:solidFill>
                  <a:latin typeface="Times New Roman" panose="02020603050405020304" pitchFamily="18" charset="0"/>
                  <a:cs typeface="Times New Roman" panose="02020603050405020304" pitchFamily="18" charset="0"/>
                </a:rPr>
                <a:t>.1. </a:t>
              </a:r>
              <a:r>
                <a:rPr lang="en-US" sz="3000" b="1">
                  <a:solidFill>
                    <a:srgbClr val="002060"/>
                  </a:solidFill>
                  <a:latin typeface="Times New Roman" panose="02020603050405020304" pitchFamily="18" charset="0"/>
                  <a:cs typeface="Times New Roman" panose="02020603050405020304" pitchFamily="18" charset="0"/>
                </a:rPr>
                <a:t>Bản chất, nguồn gốc và tính chất của tôn giáo</a:t>
              </a:r>
            </a:p>
          </p:txBody>
        </p:sp>
      </p:grpSp>
    </p:spTree>
    <p:extLst>
      <p:ext uri="{BB962C8B-B14F-4D97-AF65-F5344CB8AC3E}">
        <p14:creationId xmlns:p14="http://schemas.microsoft.com/office/powerpoint/2010/main" val="32359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54652" y="1377821"/>
            <a:ext cx="4838418" cy="712330"/>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lnSpc>
                <a:spcPct val="150000"/>
              </a:lnSpc>
              <a:spcBef>
                <a:spcPts val="600"/>
              </a:spcBef>
              <a:spcAft>
                <a:spcPts val="600"/>
              </a:spcAft>
            </a:pPr>
            <a:r>
              <a:rPr lang="en-US" sz="3200" b="1">
                <a:solidFill>
                  <a:srgbClr val="FF0000"/>
                </a:solidFill>
                <a:latin typeface="Times New Roman" panose="02020603050405020304" pitchFamily="18" charset="0"/>
                <a:cs typeface="Times New Roman" panose="02020603050405020304" pitchFamily="18" charset="0"/>
              </a:rPr>
              <a:t>* Tính chất của tôn giáo</a:t>
            </a:r>
            <a:r>
              <a:rPr lang="en-US" sz="320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140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ed Rectangle 6"/>
          <p:cNvSpPr/>
          <p:nvPr/>
        </p:nvSpPr>
        <p:spPr>
          <a:xfrm>
            <a:off x="2195810" y="2484250"/>
            <a:ext cx="4454371" cy="908534"/>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3200" b="1" i="1">
                <a:solidFill>
                  <a:srgbClr val="002060"/>
                </a:solidFill>
                <a:latin typeface="Times New Roman" panose="02020603050405020304" pitchFamily="18" charset="0"/>
                <a:cs typeface="Times New Roman" panose="02020603050405020304" pitchFamily="18" charset="0"/>
              </a:rPr>
              <a:t>Tính lịch sử</a:t>
            </a:r>
          </a:p>
        </p:txBody>
      </p:sp>
      <p:sp>
        <p:nvSpPr>
          <p:cNvPr id="8" name="Rounded Rectangle 7"/>
          <p:cNvSpPr/>
          <p:nvPr/>
        </p:nvSpPr>
        <p:spPr>
          <a:xfrm>
            <a:off x="2195810" y="3861724"/>
            <a:ext cx="4454371" cy="826740"/>
          </a:xfrm>
          <a:prstGeom prst="roundRect">
            <a:avLst/>
          </a:prstGeom>
          <a:solidFill>
            <a:schemeClr val="accent3">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3200" b="1" i="1">
                <a:solidFill>
                  <a:srgbClr val="002060"/>
                </a:solidFill>
                <a:latin typeface="Times New Roman" panose="02020603050405020304" pitchFamily="18" charset="0"/>
                <a:cs typeface="Times New Roman" panose="02020603050405020304" pitchFamily="18" charset="0"/>
              </a:rPr>
              <a:t>Tính quần chúng</a:t>
            </a:r>
          </a:p>
        </p:txBody>
      </p:sp>
      <p:sp>
        <p:nvSpPr>
          <p:cNvPr id="9" name="Rounded Rectangle 8"/>
          <p:cNvSpPr/>
          <p:nvPr/>
        </p:nvSpPr>
        <p:spPr>
          <a:xfrm>
            <a:off x="2195810" y="5082563"/>
            <a:ext cx="4454371" cy="868306"/>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3200" b="1" i="1">
                <a:solidFill>
                  <a:srgbClr val="002060"/>
                </a:solidFill>
                <a:latin typeface="Times New Roman" panose="02020603050405020304" pitchFamily="18" charset="0"/>
                <a:cs typeface="Times New Roman" panose="02020603050405020304" pitchFamily="18" charset="0"/>
              </a:rPr>
              <a:t>Tính chính trị</a:t>
            </a:r>
          </a:p>
        </p:txBody>
      </p:sp>
      <p:grpSp>
        <p:nvGrpSpPr>
          <p:cNvPr id="10" name="Group 9"/>
          <p:cNvGrpSpPr/>
          <p:nvPr/>
        </p:nvGrpSpPr>
        <p:grpSpPr>
          <a:xfrm>
            <a:off x="2195809" y="8034"/>
            <a:ext cx="6890999" cy="1169602"/>
            <a:chOff x="212477" y="406442"/>
            <a:chExt cx="5840730" cy="797040"/>
          </a:xfrm>
        </p:grpSpPr>
        <p:sp>
          <p:nvSpPr>
            <p:cNvPr id="11" name="Rounded Rectangle 10"/>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3000" b="1">
                  <a:solidFill>
                    <a:srgbClr val="002060"/>
                  </a:solidFill>
                  <a:latin typeface="Times New Roman" panose="02020603050405020304" pitchFamily="18" charset="0"/>
                  <a:cs typeface="Times New Roman" panose="02020603050405020304" pitchFamily="18" charset="0"/>
                </a:rPr>
                <a:t>1</a:t>
              </a:r>
              <a:r>
                <a:rPr lang="en-GB" altLang="en-US" sz="3000" b="1" kern="1200">
                  <a:solidFill>
                    <a:srgbClr val="002060"/>
                  </a:solidFill>
                  <a:latin typeface="Times New Roman" panose="02020603050405020304" pitchFamily="18" charset="0"/>
                  <a:cs typeface="Times New Roman" panose="02020603050405020304" pitchFamily="18" charset="0"/>
                </a:rPr>
                <a:t>.1. </a:t>
              </a:r>
              <a:r>
                <a:rPr lang="en-US" sz="3000" b="1">
                  <a:solidFill>
                    <a:srgbClr val="002060"/>
                  </a:solidFill>
                  <a:latin typeface="Times New Roman" panose="02020603050405020304" pitchFamily="18" charset="0"/>
                  <a:cs typeface="Times New Roman" panose="02020603050405020304" pitchFamily="18" charset="0"/>
                </a:rPr>
                <a:t>Bản chất, nguồn gốc và tính chất của tôn giáo</a:t>
              </a:r>
            </a:p>
          </p:txBody>
        </p:sp>
      </p:grpSp>
    </p:spTree>
    <p:extLst>
      <p:ext uri="{BB962C8B-B14F-4D97-AF65-F5344CB8AC3E}">
        <p14:creationId xmlns:p14="http://schemas.microsoft.com/office/powerpoint/2010/main" val="202844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2175164" y="27710"/>
            <a:ext cx="6941126" cy="89969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000" b="1">
                <a:latin typeface="Times New Roman" panose="02020603050405020304" pitchFamily="18" charset="0"/>
                <a:cs typeface="Times New Roman" panose="02020603050405020304" pitchFamily="18" charset="0"/>
              </a:rPr>
              <a:t>1. Quan điểm của chủ nghĩa Mác - Lênin về tôn giáo</a:t>
            </a: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315471" y="2132322"/>
            <a:ext cx="8399037" cy="832556"/>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600" b="1" i="1">
                <a:solidFill>
                  <a:srgbClr val="002060"/>
                </a:solidFill>
                <a:latin typeface="Times New Roman" panose="02020603050405020304" pitchFamily="18" charset="0"/>
                <a:cs typeface="Times New Roman" panose="02020603050405020304" pitchFamily="18" charset="0"/>
              </a:rPr>
              <a:t>Tôn trọng, bảo đảm quyền tự do tín ngưỡng và không tín ngưỡng của nhân dân</a:t>
            </a:r>
          </a:p>
        </p:txBody>
      </p:sp>
      <p:grpSp>
        <p:nvGrpSpPr>
          <p:cNvPr id="7" name="Group 6"/>
          <p:cNvGrpSpPr/>
          <p:nvPr/>
        </p:nvGrpSpPr>
        <p:grpSpPr>
          <a:xfrm>
            <a:off x="149216" y="1082075"/>
            <a:ext cx="8731546" cy="897845"/>
            <a:chOff x="212477" y="406442"/>
            <a:chExt cx="5840730" cy="797040"/>
          </a:xfrm>
        </p:grpSpPr>
        <p:sp>
          <p:nvSpPr>
            <p:cNvPr id="8" name="Rounded Rectangle 7"/>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4"/>
            <p:cNvSpPr/>
            <p:nvPr/>
          </p:nvSpPr>
          <p:spPr>
            <a:xfrm>
              <a:off x="251384"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1</a:t>
              </a:r>
              <a:r>
                <a:rPr lang="en-GB" altLang="en-US" sz="2800" b="1" i="1" kern="1200">
                  <a:solidFill>
                    <a:srgbClr val="002060"/>
                  </a:solidFill>
                  <a:latin typeface="Times New Roman" panose="02020603050405020304" pitchFamily="18" charset="0"/>
                  <a:cs typeface="Times New Roman" panose="02020603050405020304" pitchFamily="18" charset="0"/>
                </a:rPr>
                <a:t>.2. </a:t>
              </a:r>
              <a:r>
                <a:rPr lang="en-US" sz="2800" b="1" i="1">
                  <a:solidFill>
                    <a:srgbClr val="002060"/>
                  </a:solidFill>
                  <a:latin typeface="Times New Roman" panose="02020603050405020304" pitchFamily="18" charset="0"/>
                  <a:cs typeface="Times New Roman" panose="02020603050405020304" pitchFamily="18" charset="0"/>
                </a:rPr>
                <a:t>Nguyên tắc giải quyết vấn đề tôn giáo trong thời kỳ quá độ lên chủ nghĩa xã hội</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0" name="Rounded Rectangle 9"/>
          <p:cNvSpPr/>
          <p:nvPr/>
        </p:nvSpPr>
        <p:spPr>
          <a:xfrm>
            <a:off x="315471" y="3115338"/>
            <a:ext cx="8399037" cy="1237816"/>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600" b="1" i="1">
                <a:solidFill>
                  <a:srgbClr val="002060"/>
                </a:solidFill>
                <a:latin typeface="Times New Roman" panose="02020603050405020304" pitchFamily="18" charset="0"/>
                <a:cs typeface="Times New Roman" panose="02020603050405020304" pitchFamily="18" charset="0"/>
              </a:rPr>
              <a:t>Khắc phục dần những ảnh hưởng tiêu cực của tôn giáo phải gắn liền với quá trình cải tạo xã hội cũ, xây dụng xã hội mới</a:t>
            </a:r>
          </a:p>
        </p:txBody>
      </p:sp>
      <p:sp>
        <p:nvSpPr>
          <p:cNvPr id="11" name="Rounded Rectangle 10"/>
          <p:cNvSpPr/>
          <p:nvPr/>
        </p:nvSpPr>
        <p:spPr>
          <a:xfrm>
            <a:off x="369303" y="4428742"/>
            <a:ext cx="8345205" cy="115463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600" b="1" i="1">
                <a:solidFill>
                  <a:srgbClr val="002060"/>
                </a:solidFill>
                <a:latin typeface="Times New Roman" panose="02020603050405020304" pitchFamily="18" charset="0"/>
                <a:cs typeface="Times New Roman" panose="02020603050405020304" pitchFamily="18" charset="0"/>
              </a:rPr>
              <a:t>Phân biệt hai mặt chính trị và tư tưởng; tín ngưỡng, tôn giáo và lợi dụng tín ngưỡng, tôn giáo trong quá trình giải quyết vấn đề tôn giáo</a:t>
            </a:r>
          </a:p>
        </p:txBody>
      </p:sp>
      <p:sp>
        <p:nvSpPr>
          <p:cNvPr id="12" name="Rounded Rectangle 11"/>
          <p:cNvSpPr/>
          <p:nvPr/>
        </p:nvSpPr>
        <p:spPr>
          <a:xfrm>
            <a:off x="369303" y="5725228"/>
            <a:ext cx="8302052" cy="93880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600" b="1" i="1">
                <a:solidFill>
                  <a:srgbClr val="002060"/>
                </a:solidFill>
                <a:latin typeface="Times New Roman" panose="02020603050405020304" pitchFamily="18" charset="0"/>
                <a:cs typeface="Times New Roman" panose="02020603050405020304" pitchFamily="18" charset="0"/>
              </a:rPr>
              <a:t>Quan điểm lịch sử cụ thể trong giải quyết vấn đề tín ngưỡng tôn giáo</a:t>
            </a:r>
          </a:p>
        </p:txBody>
      </p:sp>
    </p:spTree>
    <p:extLst>
      <p:ext uri="{BB962C8B-B14F-4D97-AF65-F5344CB8AC3E}">
        <p14:creationId xmlns:p14="http://schemas.microsoft.com/office/powerpoint/2010/main" val="201749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in)">
                                      <p:cBhvr>
                                        <p:cTn id="19" dur="20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ircle(in)">
                                      <p:cBhvr>
                                        <p:cTn id="29" dur="2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ircle(in)">
                                      <p:cBhvr>
                                        <p:cTn id="3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7"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027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21910</TotalTime>
  <Words>1104</Words>
  <Application>Microsoft Office PowerPoint</Application>
  <PresentationFormat>On-screen Show (4:3)</PresentationFormat>
  <Paragraphs>82</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 Unicode MS</vt:lpstr>
      <vt:lpstr>UTM Alexander</vt:lpstr>
      <vt:lpstr>Arial</vt:lpstr>
      <vt:lpstr>Calibri</vt:lpstr>
      <vt:lpstr>Times New Roman</vt:lpstr>
      <vt:lpstr>Office Theme</vt:lpstr>
      <vt:lpstr>PowerPoint Presentation</vt:lpstr>
      <vt:lpstr>   Chương 6 VẤN ĐỀ DÂN TỘC VÀ TÔN GIÁO TRONG THỜI KỲ QUÁ ĐỘ LÊN CHỦ NGHĨA XÃ HỘI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670</cp:revision>
  <dcterms:created xsi:type="dcterms:W3CDTF">2020-12-02T00:38:25Z</dcterms:created>
  <dcterms:modified xsi:type="dcterms:W3CDTF">2024-07-15T09:21:09Z</dcterms:modified>
</cp:coreProperties>
</file>