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458" r:id="rId3"/>
    <p:sldId id="493" r:id="rId4"/>
    <p:sldId id="506" r:id="rId5"/>
    <p:sldId id="509" r:id="rId6"/>
    <p:sldId id="510" r:id="rId7"/>
    <p:sldId id="498" r:id="rId8"/>
    <p:sldId id="507" r:id="rId9"/>
    <p:sldId id="499" r:id="rId10"/>
    <p:sldId id="511" r:id="rId11"/>
    <p:sldId id="504" r:id="rId12"/>
    <p:sldId id="50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4506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53689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36676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92022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5487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126661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81973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30226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10</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96042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0306" y="113498"/>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88676" y="3811517"/>
            <a:ext cx="8976884" cy="954107"/>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VẤN ĐỀ DÂN TỘC VÀ TÔN GIÁO </a:t>
            </a:r>
          </a:p>
          <a:p>
            <a:pPr algn="ctr"/>
            <a:r>
              <a:rPr lang="en-US" sz="2800" b="1" cap="all">
                <a:solidFill>
                  <a:srgbClr val="7030A0"/>
                </a:solidFill>
                <a:latin typeface="Times New Roman" panose="02020603050405020304" pitchFamily="18" charset="0"/>
                <a:cs typeface="Times New Roman" panose="02020603050405020304" pitchFamily="18" charset="0"/>
              </a:rPr>
              <a:t>TRONG THỜI KỲ QUÁ ĐỘ 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27568" y="1152179"/>
            <a:ext cx="8708755" cy="987319"/>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673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Chính sách của Đảng, Nhà nước Việt Nam đối với tín ngưỡng, tôn giáo, hiện nay</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175163" y="38198"/>
            <a:ext cx="6830291"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2800" b="1" kern="0">
                <a:solidFill>
                  <a:schemeClr val="bg1"/>
                </a:solidFill>
                <a:latin typeface="Times New Roman" panose="02020603050405020304" pitchFamily="18" charset="0"/>
                <a:cs typeface="Times New Roman" panose="02020603050405020304" pitchFamily="18" charset="0"/>
              </a:rPr>
              <a:t>2</a:t>
            </a:r>
            <a:r>
              <a:rPr lang="en-US" sz="2800" b="1" kern="0">
                <a:solidFill>
                  <a:schemeClr val="bg1"/>
                </a:solidFill>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Tôn giáo ở Việt Nam và chính sách tôn giáo của Đảng, Nhà nước ta hiện nay</a:t>
            </a:r>
          </a:p>
        </p:txBody>
      </p:sp>
      <p:sp>
        <p:nvSpPr>
          <p:cNvPr id="13" name="Rounded Rectangle 12"/>
          <p:cNvSpPr/>
          <p:nvPr/>
        </p:nvSpPr>
        <p:spPr>
          <a:xfrm>
            <a:off x="185581" y="2187695"/>
            <a:ext cx="7836201" cy="51467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Vấn đề theo đạo và truyền đạo</a:t>
            </a:r>
          </a:p>
        </p:txBody>
      </p:sp>
      <p:sp>
        <p:nvSpPr>
          <p:cNvPr id="9" name="Rectangle 8"/>
          <p:cNvSpPr/>
          <p:nvPr/>
        </p:nvSpPr>
        <p:spPr>
          <a:xfrm>
            <a:off x="300758" y="3238727"/>
            <a:ext cx="8535565" cy="2816110"/>
          </a:xfrm>
          <a:prstGeom prst="rect">
            <a:avLst/>
          </a:prstGeom>
          <a:ln>
            <a:solidFill>
              <a:srgbClr val="FF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ctr"/>
            <a:endParaRPr lang="en-US" sz="2200" b="1" i="1">
              <a:solidFill>
                <a:srgbClr val="FFFF00"/>
              </a:solidFill>
              <a:latin typeface="Times New Roman" panose="02020603050405020304" pitchFamily="18" charset="0"/>
              <a:cs typeface="Times New Roman" panose="02020603050405020304" pitchFamily="18" charset="0"/>
            </a:endParaRPr>
          </a:p>
          <a:p>
            <a:pPr lvl="0" algn="ctr"/>
            <a:r>
              <a:rPr lang="vi-VN" sz="2200">
                <a:latin typeface="Times New Roman" panose="02020603050405020304" pitchFamily="18" charset="0"/>
                <a:cs typeface="Times New Roman" panose="02020603050405020304" pitchFamily="18" charset="0"/>
              </a:rPr>
              <a:t>Mọi tín đồ đều có quyền tự do hành đạo tại gia đình và cơ sở thờ tự hợp pháp theo quy định của pháp luật.Các tổ chức tôn giáo được Nhà nước thừa nhận được hoạt động theo pháp luật và được pháp luật bảo hộ. Việc theo đạo, truyền đạo cũng như mọi hoạt động tôn giáo khác đều phải tuân thủ Hiến pháp và pháp luật; không được lợi dụng tôn giáo tuyên truyền tà đạo, hoạt động mê tín dị đoan, không được ép buộc người dân theo đạo. Nghiêm cấm các tổ chức truyền đạo, người truyền đạo và các cách thức truyền đạo trái phép, vi phạm các quy định của Hiến pháp và pháp luật.</a:t>
            </a:r>
            <a:endParaRPr lang="en-US" sz="2200">
              <a:latin typeface="Times New Roman" panose="02020603050405020304" pitchFamily="18" charset="0"/>
              <a:cs typeface="Times New Roman" panose="02020603050405020304" pitchFamily="18" charset="0"/>
            </a:endParaRPr>
          </a:p>
          <a:p>
            <a:pPr algn="just"/>
            <a:endParaRPr lang="en-US" sz="2200" b="1">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197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027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40763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19745" y="12525"/>
            <a:ext cx="7024256" cy="1166378"/>
          </a:xfrm>
          <a:solidFill>
            <a:schemeClr val="accent1">
              <a:lumMod val="75000"/>
            </a:schemeClr>
          </a:solidFill>
        </p:spPr>
        <p:txBody>
          <a:bodyPr>
            <a:noAutofit/>
          </a:bodyPr>
          <a:lstStyle/>
          <a:p>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r>
              <a:rPr lang="en-US" sz="2500" b="1">
                <a:solidFill>
                  <a:srgbClr val="00B050"/>
                </a:solidFill>
                <a:latin typeface="Times New Roman" panose="02020603050405020304" pitchFamily="18" charset="0"/>
                <a:cs typeface="Times New Roman" pitchFamily="18" charset="0"/>
              </a:rPr>
              <a:t>Chương 6</a:t>
            </a:r>
            <a:br>
              <a:rPr lang="en-US" sz="2500">
                <a:solidFill>
                  <a:schemeClr val="accent5">
                    <a:lumMod val="75000"/>
                  </a:schemeClr>
                </a:solidFill>
                <a:latin typeface="Times New Roman" panose="02020603050405020304" pitchFamily="18" charset="0"/>
                <a:cs typeface="Times New Roman" panose="02020603050405020304" pitchFamily="18" charset="0"/>
              </a:rPr>
            </a:br>
            <a:r>
              <a:rPr lang="en-US" sz="2500" b="1" cap="all">
                <a:solidFill>
                  <a:srgbClr val="FFC000"/>
                </a:solidFill>
                <a:latin typeface="Times New Roman" panose="02020603050405020304" pitchFamily="18" charset="0"/>
                <a:cs typeface="Times New Roman" panose="02020603050405020304" pitchFamily="18" charset="0"/>
              </a:rPr>
              <a:t>VẤN ĐỀ DÂN TỘC VÀ TÔN GIÁO TRONG THỜI KỲ QUÁ ĐỘ LÊN CHỦ NGHĨA XÃ HỘI</a:t>
            </a:r>
            <a:br>
              <a:rPr lang="en-US" sz="2500" b="1" cap="all">
                <a:latin typeface="Times New Roman" panose="02020603050405020304" pitchFamily="18" charset="0"/>
                <a:cs typeface="Times New Roman" panose="02020603050405020304" pitchFamily="18" charset="0"/>
              </a:rPr>
            </a:br>
            <a:br>
              <a:rPr lang="en-US" sz="2500" b="1" cap="all">
                <a:solidFill>
                  <a:srgbClr val="FFC000"/>
                </a:solidFill>
                <a:latin typeface="Times New Roman" panose="02020603050405020304" pitchFamily="18" charset="0"/>
                <a:cs typeface="Times New Roman" panose="02020603050405020304" pitchFamily="18" charset="0"/>
              </a:rPr>
            </a:br>
            <a:br>
              <a:rPr lang="en-US" sz="2500" b="1">
                <a:solidFill>
                  <a:srgbClr val="FFC000"/>
                </a:solidFill>
                <a:latin typeface="Times New Roman" pitchFamily="18" charset="0"/>
                <a:ea typeface="Tahoma" pitchFamily="34" charset="0"/>
                <a:cs typeface="Times New Roman" pitchFamily="18" charset="0"/>
              </a:rPr>
            </a:br>
            <a:endParaRPr lang="en-US" sz="2500" b="1">
              <a:solidFill>
                <a:srgbClr val="FFC000"/>
              </a:solidFill>
              <a:latin typeface="Times New Roman" pitchFamily="18" charset="0"/>
              <a:cs typeface="Times New Roman" pitchFamily="18" charset="0"/>
            </a:endParaRPr>
          </a:p>
        </p:txBody>
      </p:sp>
      <p:sp>
        <p:nvSpPr>
          <p:cNvPr id="6" name="Rounded Rectangle 5"/>
          <p:cNvSpPr/>
          <p:nvPr/>
        </p:nvSpPr>
        <p:spPr>
          <a:xfrm>
            <a:off x="54152" y="1537834"/>
            <a:ext cx="2508940" cy="1669096"/>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200" b="1">
              <a:solidFill>
                <a:schemeClr val="bg1"/>
              </a:solidFill>
              <a:latin typeface="Times New Roman" panose="02020603050405020304" pitchFamily="18" charset="0"/>
              <a:cs typeface="Times New Roman" panose="02020603050405020304" pitchFamily="18" charset="0"/>
            </a:endParaRPr>
          </a:p>
          <a:p>
            <a:pPr algn="just">
              <a:defRPr/>
            </a:pP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DÂN TỘC TRONG THỜI KỲ QUÁ ĐỘ LÊN CHỦ NGHĨA XÃ HỘI</a:t>
            </a:r>
          </a:p>
          <a:p>
            <a:pPr algn="just" fontAlgn="auto">
              <a:spcBef>
                <a:spcPts val="0"/>
              </a:spcBef>
              <a:spcAft>
                <a:spcPts val="0"/>
              </a:spcAft>
              <a:defRPr/>
            </a:pP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54150" y="3280248"/>
            <a:ext cx="2508941" cy="168984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TÔN GIÁO TRONG THỜI KỲ QUÁ ĐỘ LÊN CHỦ NGHĨA XÃ HỘI </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299256" y="2678771"/>
            <a:ext cx="5750148" cy="46713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kern="0">
                <a:solidFill>
                  <a:schemeClr val="bg1"/>
                </a:solidFill>
                <a:latin typeface="Times New Roman" panose="02020603050405020304" pitchFamily="18" charset="0"/>
                <a:cs typeface="Times New Roman" panose="02020603050405020304" pitchFamily="18" charset="0"/>
              </a:rPr>
              <a:t>3. </a:t>
            </a:r>
            <a:r>
              <a:rPr lang="en-US" sz="2400" b="1" i="1">
                <a:latin typeface="Times New Roman" panose="02020603050405020304" pitchFamily="18" charset="0"/>
                <a:cs typeface="Times New Roman" panose="02020603050405020304" pitchFamily="18" charset="0"/>
              </a:rPr>
              <a:t>Dân tộc và quan hệ dân tộc ở Việt Nam</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39" idx="1"/>
          </p:cNvCxnSpPr>
          <p:nvPr/>
        </p:nvCxnSpPr>
        <p:spPr>
          <a:xfrm flipV="1">
            <a:off x="2563092" y="1718858"/>
            <a:ext cx="740719" cy="6535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2563092" y="2372382"/>
            <a:ext cx="736164" cy="5399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8006" y="5228095"/>
            <a:ext cx="2495085" cy="144979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QUAN HỆ DÂN TỘC VÀ TÔN GIÁO Ở VIỆT NAM</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33" name="Rounded Rectangle 32"/>
          <p:cNvSpPr/>
          <p:nvPr/>
        </p:nvSpPr>
        <p:spPr>
          <a:xfrm>
            <a:off x="3352216" y="5177335"/>
            <a:ext cx="5725062" cy="7269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Đặc điểm quan hệ dân tộc và tôn giáo ở Việt Nam</a:t>
            </a:r>
            <a:endParaRPr lang="en-US" sz="24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3366656" y="6028428"/>
            <a:ext cx="5682748" cy="75820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 Định hướng giải quyết mối quan hệ dân tộc và tôn giáo ở Việt Nam hiện nay</a:t>
            </a:r>
            <a:endParaRPr lang="en-US" sz="2400" b="1">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32" idx="3"/>
            <a:endCxn id="33" idx="1"/>
          </p:cNvCxnSpPr>
          <p:nvPr/>
        </p:nvCxnSpPr>
        <p:spPr>
          <a:xfrm flipV="1">
            <a:off x="2563091" y="5540827"/>
            <a:ext cx="789125" cy="4121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2" idx="3"/>
            <a:endCxn id="34" idx="1"/>
          </p:cNvCxnSpPr>
          <p:nvPr/>
        </p:nvCxnSpPr>
        <p:spPr>
          <a:xfrm>
            <a:off x="2563091" y="5952994"/>
            <a:ext cx="803565" cy="4545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366142" y="4114629"/>
            <a:ext cx="5750148" cy="752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Tôn giáo ở Việt Nam và chính sách tôn giáo của Đảng, Nhà nước ta hiện nay</a:t>
            </a:r>
            <a:endParaRPr lang="en-US" sz="24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322861" y="3345480"/>
            <a:ext cx="5750148" cy="6730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Quan điểm của chủ nghĩa Mác - Lênin về tôn giáo</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8" idx="3"/>
            <a:endCxn id="17" idx="1"/>
          </p:cNvCxnSpPr>
          <p:nvPr/>
        </p:nvCxnSpPr>
        <p:spPr>
          <a:xfrm flipV="1">
            <a:off x="2563091" y="3682009"/>
            <a:ext cx="759770" cy="4431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stCxn id="8" idx="3"/>
            <a:endCxn id="16" idx="1"/>
          </p:cNvCxnSpPr>
          <p:nvPr/>
        </p:nvCxnSpPr>
        <p:spPr>
          <a:xfrm>
            <a:off x="2563091" y="4125172"/>
            <a:ext cx="803051" cy="3658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3303811" y="1462846"/>
            <a:ext cx="5750148" cy="51202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đặc trưng cơ bản của dân tộc </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3300481" y="2059709"/>
            <a:ext cx="5772521" cy="5122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2. Chủ nghĩa Mác - Lênin về vấn đề dân tộc</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72" name="Straight Arrow Connector 71"/>
          <p:cNvCxnSpPr>
            <a:stCxn id="6" idx="3"/>
            <a:endCxn id="59" idx="1"/>
          </p:cNvCxnSpPr>
          <p:nvPr/>
        </p:nvCxnSpPr>
        <p:spPr>
          <a:xfrm flipV="1">
            <a:off x="2563092" y="2315834"/>
            <a:ext cx="737389" cy="565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8417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arn(inVertical)">
                                      <p:cBhvr>
                                        <p:cTn id="35" dur="500"/>
                                        <p:tgtEl>
                                          <p:spTgt spid="7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arn(inVertical)">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Vertical)">
                                      <p:cBhvr>
                                        <p:cTn id="67" dur="500"/>
                                        <p:tgtEl>
                                          <p:spTgt spid="5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barn(inVertical)">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barn(inVertical)">
                                      <p:cBhvr>
                                        <p:cTn id="75" dur="500"/>
                                        <p:tgtEl>
                                          <p:spTgt spid="51"/>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barn(inVertical)">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05891" y="1"/>
            <a:ext cx="7010399"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a:t>
            </a:r>
            <a:r>
              <a:rPr lang="vi-VN" sz="2600" b="1">
                <a:solidFill>
                  <a:schemeClr val="bg1"/>
                </a:solidFill>
                <a:latin typeface="Times New Roman" panose="02020603050405020304" pitchFamily="18" charset="0"/>
                <a:cs typeface="Times New Roman" panose="02020603050405020304" pitchFamily="18" charset="0"/>
              </a:rPr>
              <a:t>I. </a:t>
            </a:r>
            <a:r>
              <a:rPr lang="en-US" sz="2600" b="1">
                <a:solidFill>
                  <a:schemeClr val="bg1"/>
                </a:solidFill>
                <a:latin typeface="Times New Roman" panose="02020603050405020304" pitchFamily="18" charset="0"/>
                <a:cs typeface="Times New Roman" panose="02020603050405020304" pitchFamily="18" charset="0"/>
              </a:rPr>
              <a:t>TÔN GIÁO TRONG THỜI KỲ QUÁ ĐỘ LÊN CHỦ NGHĨA XÃ HỘI </a:t>
            </a:r>
            <a:endParaRPr lang="vi-VN" sz="2600"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563125" y="2466094"/>
            <a:ext cx="7103270" cy="740897"/>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tôn giáo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568877" y="3477013"/>
            <a:ext cx="7055953" cy="1081121"/>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673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Chính sách của Đảng, Nhà nước Việt Nam đối với tín ngưỡng, tôn giáo, hiện nay</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122461" y="1118839"/>
            <a:ext cx="8314957"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800" b="1" i="1" kern="0">
                <a:solidFill>
                  <a:schemeClr val="bg1"/>
                </a:solidFill>
                <a:latin typeface="Times New Roman" panose="02020603050405020304" pitchFamily="18" charset="0"/>
                <a:cs typeface="Times New Roman" panose="02020603050405020304" pitchFamily="18" charset="0"/>
              </a:rPr>
              <a:t>2</a:t>
            </a:r>
            <a:r>
              <a:rPr lang="en-US" sz="2800" b="1" i="1" kern="0">
                <a:solidFill>
                  <a:schemeClr val="bg1"/>
                </a:solidFill>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Tôn giáo ở Việt Nam và chính sách tôn giáo của Đảng, Nhà nước ta hiện nay</a:t>
            </a:r>
            <a:endParaRPr lang="en-US"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29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1019092"/>
            <a:ext cx="7103270" cy="740897"/>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tôn giáo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119745" y="38198"/>
            <a:ext cx="6885710"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2800" b="1" kern="0">
                <a:solidFill>
                  <a:schemeClr val="bg1"/>
                </a:solidFill>
                <a:latin typeface="Times New Roman" panose="02020603050405020304" pitchFamily="18" charset="0"/>
                <a:cs typeface="Times New Roman" panose="02020603050405020304" pitchFamily="18" charset="0"/>
              </a:rPr>
              <a:t>2</a:t>
            </a:r>
            <a:r>
              <a:rPr lang="en-US" sz="2800" b="1" kern="0">
                <a:solidFill>
                  <a:schemeClr val="bg1"/>
                </a:solidFill>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Tôn giáo ở Việt Nam và chính sách tôn giáo của Đảng, Nhà nước ta hiện nay</a:t>
            </a:r>
          </a:p>
        </p:txBody>
      </p:sp>
      <p:sp>
        <p:nvSpPr>
          <p:cNvPr id="20" name="Rounded Rectangle 19"/>
          <p:cNvSpPr/>
          <p:nvPr/>
        </p:nvSpPr>
        <p:spPr>
          <a:xfrm>
            <a:off x="371727" y="1937603"/>
            <a:ext cx="8121108" cy="94651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26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Thứ nhất: </a:t>
            </a:r>
            <a:r>
              <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Việt Nam là một quốc gia có nhiều tôn giáo</a:t>
            </a:r>
          </a:p>
        </p:txBody>
      </p:sp>
      <p:sp>
        <p:nvSpPr>
          <p:cNvPr id="9" name="Rectangle 8"/>
          <p:cNvSpPr/>
          <p:nvPr/>
        </p:nvSpPr>
        <p:spPr>
          <a:xfrm>
            <a:off x="443347" y="3292764"/>
            <a:ext cx="8562108" cy="30803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sz="2200">
                <a:latin typeface="Times New Roman" panose="02020603050405020304" pitchFamily="18" charset="0"/>
                <a:cs typeface="Times New Roman" panose="02020603050405020304" pitchFamily="18" charset="0"/>
              </a:rPr>
              <a:t>Nước ta hiện nay có 13 tôn giáo đã được công nhận tư cách pháp nhân (Phật giáo, Công Giáo, Hồi giáo, Tin lành, Cao Đài, Phật Giáo Hòa Hảo, Tứ Ân Hiếu Nghĩa, Bửu Sơn Kỳ Hương, Baha’i, Minh Lý đạo - Tam Tông miếu, Giáo hội Phật đường Nam Tông Minh Sư Đạo, Tịnh độ Cư sĩ Phật hội, Bà la môn) và trên 40 tổ chức tôn giáo đã được công nhận về mặt tổ chức hoặc đã đăng ký hoạt động với khoảng 24 triệu tín đồ, 95.000 chức sắc, 200.000 chức việc và hơn 23.250 cơ sở thờ tự.</a:t>
            </a:r>
            <a:r>
              <a:rPr lang="vi-VN" sz="2200">
                <a:solidFill>
                  <a:srgbClr val="FFFF00"/>
                </a:solidFill>
                <a:latin typeface="Times New Roman" panose="02020603050405020304" pitchFamily="18" charset="0"/>
                <a:cs typeface="Times New Roman" panose="02020603050405020304" pitchFamily="18" charset="0"/>
              </a:rPr>
              <a:t>.</a:t>
            </a:r>
            <a:r>
              <a:rPr lang="en-US" sz="2200">
                <a:solidFill>
                  <a:srgbClr val="FFFF00"/>
                </a:solidFill>
                <a:latin typeface="Times New Roman" panose="02020603050405020304" pitchFamily="18" charset="0"/>
                <a:cs typeface="Times New Roman" panose="02020603050405020304" pitchFamily="18" charset="0"/>
              </a:rPr>
              <a:t> (</a:t>
            </a:r>
            <a:r>
              <a:rPr lang="en-US" sz="2200" b="1">
                <a:solidFill>
                  <a:srgbClr val="FFFF00"/>
                </a:solidFill>
                <a:latin typeface="Times New Roman" panose="02020603050405020304" pitchFamily="18" charset="0"/>
                <a:cs typeface="Times New Roman" panose="02020603050405020304" pitchFamily="18" charset="0"/>
              </a:rPr>
              <a:t>Nguồn: Ban Tôn giáo Chính phủ, 12/2017).</a:t>
            </a:r>
          </a:p>
        </p:txBody>
      </p:sp>
    </p:spTree>
    <p:extLst>
      <p:ext uri="{BB962C8B-B14F-4D97-AF65-F5344CB8AC3E}">
        <p14:creationId xmlns:p14="http://schemas.microsoft.com/office/powerpoint/2010/main" val="418610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ircle(in)">
                                      <p:cBhvr>
                                        <p:cTn id="19" dur="2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1019092"/>
            <a:ext cx="7103270" cy="740897"/>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tôn giáo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119745" y="38198"/>
            <a:ext cx="6885710"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2800" b="1" kern="0">
                <a:solidFill>
                  <a:schemeClr val="bg1"/>
                </a:solidFill>
                <a:latin typeface="Times New Roman" panose="02020603050405020304" pitchFamily="18" charset="0"/>
                <a:cs typeface="Times New Roman" panose="02020603050405020304" pitchFamily="18" charset="0"/>
              </a:rPr>
              <a:t>2</a:t>
            </a:r>
            <a:r>
              <a:rPr lang="en-US" sz="2800" b="1" kern="0">
                <a:solidFill>
                  <a:schemeClr val="bg1"/>
                </a:solidFill>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Tôn giáo ở Việt Nam và chính sách tôn giáo của Đảng, Nhà nước ta hiện nay</a:t>
            </a:r>
          </a:p>
        </p:txBody>
      </p:sp>
      <p:sp>
        <p:nvSpPr>
          <p:cNvPr id="25" name="Rounded Rectangle 24"/>
          <p:cNvSpPr/>
          <p:nvPr/>
        </p:nvSpPr>
        <p:spPr>
          <a:xfrm>
            <a:off x="260890" y="2211103"/>
            <a:ext cx="8121109" cy="120855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FF0000"/>
                </a:solidFill>
                <a:latin typeface="Times New Roman" panose="02020603050405020304" pitchFamily="18" charset="0"/>
                <a:cs typeface="Times New Roman" panose="02020603050405020304" pitchFamily="18" charset="0"/>
              </a:rPr>
              <a:t>Thứ hai: </a:t>
            </a:r>
            <a:r>
              <a:rPr lang="en-US" sz="2600" b="1" i="1">
                <a:solidFill>
                  <a:srgbClr val="002060"/>
                </a:solidFill>
                <a:latin typeface="Times New Roman" panose="02020603050405020304" pitchFamily="18" charset="0"/>
                <a:cs typeface="Times New Roman" panose="02020603050405020304" pitchFamily="18" charset="0"/>
              </a:rPr>
              <a:t>Tôn giáo ở Việt Nam đa dạng, đan xen, chung sống hòa bình và không có xung đột, chiến tranh tôn giáo.</a:t>
            </a:r>
          </a:p>
        </p:txBody>
      </p:sp>
      <p:sp>
        <p:nvSpPr>
          <p:cNvPr id="9" name="Rectangle 8"/>
          <p:cNvSpPr/>
          <p:nvPr/>
        </p:nvSpPr>
        <p:spPr>
          <a:xfrm>
            <a:off x="499918" y="3616037"/>
            <a:ext cx="8505537" cy="30967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vi-VN" sz="2200">
                <a:latin typeface="Times New Roman" panose="02020603050405020304" pitchFamily="18" charset="0"/>
                <a:cs typeface="Times New Roman" panose="02020603050405020304" pitchFamily="18" charset="0"/>
              </a:rPr>
              <a:t>Việt Nam là nơi giao lưu của nhiều luồng văn hóa thế giới. Các tôn giáo ở Việt Nam có sự đa dạng về nguồn gốc và truyền thống lịch sử. Mỗi tôn giáo ở Việt Nam có quá trình lịch sử tồn tại và phát triển khác nhau, nên sự gắn bó với dân tộc cũng khác nhau. Tín đồ của các tôn giáo khác nhau cùng chung sống hòa bình trên một địa bàn, giữa họ có sự tôn trọng niềm tin của nhau và chưa từng xảy ra xung đột, chiến tranh tôn giáo. Thực tế cho thấy, không có một tôn giáo nào du nhập vào Việt Nam mà không mang dấu ấn, không chịu ảnh hưởng của bản sắc văn hóa Việt Nam.</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4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circle(in)">
                                      <p:cBhvr>
                                        <p:cTn id="19" dur="20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1019092"/>
            <a:ext cx="7103270" cy="740897"/>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tôn giáo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119745" y="38198"/>
            <a:ext cx="6885710"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2800" b="1" kern="0">
                <a:solidFill>
                  <a:schemeClr val="bg1"/>
                </a:solidFill>
                <a:latin typeface="Times New Roman" panose="02020603050405020304" pitchFamily="18" charset="0"/>
                <a:cs typeface="Times New Roman" panose="02020603050405020304" pitchFamily="18" charset="0"/>
              </a:rPr>
              <a:t>2</a:t>
            </a:r>
            <a:r>
              <a:rPr lang="en-US" sz="2800" b="1" kern="0">
                <a:solidFill>
                  <a:schemeClr val="bg1"/>
                </a:solidFill>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Tôn giáo ở Việt Nam và chính sách tôn giáo của Đảng, Nhà nước ta hiện nay</a:t>
            </a:r>
          </a:p>
        </p:txBody>
      </p:sp>
      <p:sp>
        <p:nvSpPr>
          <p:cNvPr id="29" name="Rounded Rectangle 28"/>
          <p:cNvSpPr/>
          <p:nvPr/>
        </p:nvSpPr>
        <p:spPr>
          <a:xfrm>
            <a:off x="274744" y="1759988"/>
            <a:ext cx="8121110" cy="95550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FF0000"/>
                </a:solidFill>
                <a:latin typeface="Times New Roman" panose="02020603050405020304" pitchFamily="18" charset="0"/>
                <a:cs typeface="Times New Roman" panose="02020603050405020304" pitchFamily="18" charset="0"/>
              </a:rPr>
              <a:t>Thứ ba: </a:t>
            </a:r>
            <a:r>
              <a:rPr lang="en-US" sz="2600" b="1" i="1">
                <a:solidFill>
                  <a:srgbClr val="002060"/>
                </a:solidFill>
                <a:latin typeface="Times New Roman" panose="02020603050405020304" pitchFamily="18" charset="0"/>
                <a:cs typeface="Times New Roman" panose="02020603050405020304" pitchFamily="18" charset="0"/>
              </a:rPr>
              <a:t>Tín đồ các tôn giáo Việl Nam phần lớn là nhân dân lao động, có lòng yêu nước, tinh thần dân tộc</a:t>
            </a:r>
          </a:p>
        </p:txBody>
      </p:sp>
      <p:sp>
        <p:nvSpPr>
          <p:cNvPr id="8" name="Rectangle 7"/>
          <p:cNvSpPr/>
          <p:nvPr/>
        </p:nvSpPr>
        <p:spPr>
          <a:xfrm>
            <a:off x="320295" y="3020290"/>
            <a:ext cx="8436264" cy="290429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VN" sz="2200">
                <a:latin typeface="Times New Roman" panose="02020603050405020304" pitchFamily="18" charset="0"/>
                <a:cs typeface="Times New Roman" panose="02020603050405020304" pitchFamily="18" charset="0"/>
              </a:rPr>
              <a:t>Tín đồ các tôn giáo Việt Nam có thành phần rất đa dạng, chủ yếu là người lao động, bao gồm nông dân, công nhân... Đa số tín đồ các tôn giáo đều có tinh thần yêu nước, chống ngoại xâm, tôn trọng công lý, gắn bó với dân tộc, đi theo Đảng, theo cách mạng, hăng hái tham gia xây dựng và bảo vệ Tổ quốc Việt Nam. Trong các giai đoạn lịch sử, tín đồ các tôn giáo cùng với các tầng lớp nhân dân làm nên những thắng lợi to lớn, vẻ vang của dân tộc. Nhưng là tín đồ tôn giáo, đồng bào có nhu cầu tín ngưỡng, có ước vọng sống </a:t>
            </a:r>
            <a:r>
              <a:rPr lang="vi-VN" sz="2200" i="1">
                <a:latin typeface="Times New Roman" panose="02020603050405020304" pitchFamily="18" charset="0"/>
                <a:cs typeface="Times New Roman" panose="02020603050405020304" pitchFamily="18" charset="0"/>
              </a:rPr>
              <a:t>“tốt đời, đẹp đạo”.</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285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circle(in)">
                                      <p:cBhvr>
                                        <p:cTn id="19" dur="20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9"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1019092"/>
            <a:ext cx="7103270" cy="740897"/>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tôn giáo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119745" y="38198"/>
            <a:ext cx="6885710"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2800" b="1" kern="0">
                <a:solidFill>
                  <a:schemeClr val="bg1"/>
                </a:solidFill>
                <a:latin typeface="Times New Roman" panose="02020603050405020304" pitchFamily="18" charset="0"/>
                <a:cs typeface="Times New Roman" panose="02020603050405020304" pitchFamily="18" charset="0"/>
              </a:rPr>
              <a:t>2</a:t>
            </a:r>
            <a:r>
              <a:rPr lang="en-US" sz="2800" b="1" kern="0">
                <a:solidFill>
                  <a:schemeClr val="bg1"/>
                </a:solidFill>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Tôn giáo ở Việt Nam và chính sách tôn giáo của Đảng, Nhà nước ta hiện nay</a:t>
            </a:r>
          </a:p>
        </p:txBody>
      </p:sp>
      <p:sp>
        <p:nvSpPr>
          <p:cNvPr id="31" name="Rounded Rectangle 30"/>
          <p:cNvSpPr/>
          <p:nvPr/>
        </p:nvSpPr>
        <p:spPr>
          <a:xfrm>
            <a:off x="371724" y="2715491"/>
            <a:ext cx="8301221" cy="136970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FF0000"/>
                </a:solidFill>
                <a:latin typeface="Times New Roman" panose="02020603050405020304" pitchFamily="18" charset="0"/>
                <a:cs typeface="Times New Roman" panose="02020603050405020304" pitchFamily="18" charset="0"/>
              </a:rPr>
              <a:t>Thứ tư: </a:t>
            </a:r>
            <a:r>
              <a:rPr lang="en-US" sz="2600" b="1" i="1">
                <a:solidFill>
                  <a:srgbClr val="002060"/>
                </a:solidFill>
                <a:latin typeface="Times New Roman" panose="02020603050405020304" pitchFamily="18" charset="0"/>
                <a:cs typeface="Times New Roman" panose="02020603050405020304" pitchFamily="18" charset="0"/>
              </a:rPr>
              <a:t>Hàng ngũ chức sắc các tôn giáo có vai trò, vị trí quan trọng trong giáo hội, có uy tín, ảnh hưởng với tín đồ</a:t>
            </a:r>
          </a:p>
        </p:txBody>
      </p:sp>
      <p:sp>
        <p:nvSpPr>
          <p:cNvPr id="34" name="Rounded Rectangle 33"/>
          <p:cNvSpPr/>
          <p:nvPr/>
        </p:nvSpPr>
        <p:spPr>
          <a:xfrm>
            <a:off x="371725" y="4550912"/>
            <a:ext cx="8301220" cy="136970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FF0000"/>
                </a:solidFill>
                <a:latin typeface="Times New Roman" panose="02020603050405020304" pitchFamily="18" charset="0"/>
                <a:cs typeface="Times New Roman" panose="02020603050405020304" pitchFamily="18" charset="0"/>
              </a:rPr>
              <a:t>Thứ năm: </a:t>
            </a:r>
            <a:r>
              <a:rPr lang="en-US" sz="2600" b="1" i="1">
                <a:solidFill>
                  <a:srgbClr val="002060"/>
                </a:solidFill>
                <a:latin typeface="Times New Roman" panose="02020603050405020304" pitchFamily="18" charset="0"/>
                <a:cs typeface="Times New Roman" panose="02020603050405020304" pitchFamily="18" charset="0"/>
              </a:rPr>
              <a:t>Các tôn giáo ở Việt Nam đều có quan hệ với các tổ chức, cá nhân tôn giáo ớ nước ngoài</a:t>
            </a:r>
          </a:p>
        </p:txBody>
      </p:sp>
    </p:spTree>
    <p:extLst>
      <p:ext uri="{BB962C8B-B14F-4D97-AF65-F5344CB8AC3E}">
        <p14:creationId xmlns:p14="http://schemas.microsoft.com/office/powerpoint/2010/main" val="294804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circle(in)">
                                      <p:cBhvr>
                                        <p:cTn id="14" dur="2000"/>
                                        <p:tgtEl>
                                          <p:spTgt spid="31"/>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circle(in)">
                                      <p:cBhvr>
                                        <p:cTn id="19"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27568" y="1152179"/>
            <a:ext cx="8708755" cy="987319"/>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673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Chính sách của Đảng, Nhà nước Việt Nam đối với tín ngưỡng, tôn giáo, hiện nay</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175163" y="38198"/>
            <a:ext cx="6830291"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2800" b="1" kern="0">
                <a:solidFill>
                  <a:schemeClr val="bg1"/>
                </a:solidFill>
                <a:latin typeface="Times New Roman" panose="02020603050405020304" pitchFamily="18" charset="0"/>
                <a:cs typeface="Times New Roman" panose="02020603050405020304" pitchFamily="18" charset="0"/>
              </a:rPr>
              <a:t>2</a:t>
            </a:r>
            <a:r>
              <a:rPr lang="en-US" sz="2800" b="1" kern="0">
                <a:solidFill>
                  <a:schemeClr val="bg1"/>
                </a:solidFill>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Tôn giáo ở Việt Nam và chính sách tôn giáo của Đảng, Nhà nước ta hiện nay</a:t>
            </a:r>
          </a:p>
        </p:txBody>
      </p:sp>
      <p:sp>
        <p:nvSpPr>
          <p:cNvPr id="9" name="Rounded Rectangle 8"/>
          <p:cNvSpPr/>
          <p:nvPr/>
        </p:nvSpPr>
        <p:spPr>
          <a:xfrm>
            <a:off x="185581" y="2534968"/>
            <a:ext cx="8293401" cy="144128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Tín ngưỡng, tôn giáo là nhu cầu tinh thần của một bộ phận nhân dân, đang và sẽ tồn tại cùng dân tộc trong quá trình xây dựng chủ nghĩa xã hội ở nước ta</a:t>
            </a:r>
          </a:p>
        </p:txBody>
      </p:sp>
      <p:sp>
        <p:nvSpPr>
          <p:cNvPr id="10" name="Rounded Rectangle 9"/>
          <p:cNvSpPr/>
          <p:nvPr/>
        </p:nvSpPr>
        <p:spPr>
          <a:xfrm>
            <a:off x="337981" y="4599710"/>
            <a:ext cx="8141001" cy="117763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Đảng, Nhà nước thực hiện nhất quán chính sách đại đoàn kết dân tộc.</a:t>
            </a:r>
          </a:p>
        </p:txBody>
      </p:sp>
    </p:spTree>
    <p:extLst>
      <p:ext uri="{BB962C8B-B14F-4D97-AF65-F5344CB8AC3E}">
        <p14:creationId xmlns:p14="http://schemas.microsoft.com/office/powerpoint/2010/main" val="923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27568" y="1152179"/>
            <a:ext cx="8708755" cy="987319"/>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673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Chính sách của Đảng, Nhà nước Việt Nam đối với tín ngưỡng, tôn giáo, hiện nay</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175163" y="38198"/>
            <a:ext cx="6830291" cy="9418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2800" b="1" kern="0">
                <a:solidFill>
                  <a:schemeClr val="bg1"/>
                </a:solidFill>
                <a:latin typeface="Times New Roman" panose="02020603050405020304" pitchFamily="18" charset="0"/>
                <a:cs typeface="Times New Roman" panose="02020603050405020304" pitchFamily="18" charset="0"/>
              </a:rPr>
              <a:t>2</a:t>
            </a:r>
            <a:r>
              <a:rPr lang="en-US" sz="2800" b="1" kern="0">
                <a:solidFill>
                  <a:schemeClr val="bg1"/>
                </a:solidFill>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Tôn giáo ở Việt Nam và chính sách tôn giáo của Đảng, Nhà nước ta hiện nay</a:t>
            </a:r>
          </a:p>
        </p:txBody>
      </p:sp>
      <p:sp>
        <p:nvSpPr>
          <p:cNvPr id="11" name="Rounded Rectangle 10"/>
          <p:cNvSpPr/>
          <p:nvPr/>
        </p:nvSpPr>
        <p:spPr>
          <a:xfrm>
            <a:off x="296417" y="2485862"/>
            <a:ext cx="7836202" cy="122537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Nội dung cốt lõi của công tác tôn giáo là công tác vận động quần chúng</a:t>
            </a:r>
          </a:p>
        </p:txBody>
      </p:sp>
      <p:sp>
        <p:nvSpPr>
          <p:cNvPr id="12" name="Rounded Rectangle 11"/>
          <p:cNvSpPr/>
          <p:nvPr/>
        </p:nvSpPr>
        <p:spPr>
          <a:xfrm>
            <a:off x="296417" y="3862364"/>
            <a:ext cx="7836202" cy="121116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600" b="1" i="1">
                <a:solidFill>
                  <a:srgbClr val="002060"/>
                </a:solidFill>
                <a:latin typeface="Times New Roman" panose="02020603050405020304" pitchFamily="18" charset="0"/>
                <a:cs typeface="Times New Roman" panose="02020603050405020304" pitchFamily="18" charset="0"/>
              </a:rPr>
              <a:t>Công tác tôn giáo là trách nhiệm của cả hệ thống chính trị. </a:t>
            </a:r>
          </a:p>
        </p:txBody>
      </p:sp>
    </p:spTree>
    <p:extLst>
      <p:ext uri="{BB962C8B-B14F-4D97-AF65-F5344CB8AC3E}">
        <p14:creationId xmlns:p14="http://schemas.microsoft.com/office/powerpoint/2010/main" val="35600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21935</TotalTime>
  <Words>1607</Words>
  <Application>Microsoft Office PowerPoint</Application>
  <PresentationFormat>On-screen Show (4:3)</PresentationFormat>
  <Paragraphs>85</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Unicode MS</vt:lpstr>
      <vt:lpstr>UTM Alexander</vt:lpstr>
      <vt:lpstr>Arial</vt:lpstr>
      <vt:lpstr>Calibri</vt:lpstr>
      <vt:lpstr>Times New Roman</vt:lpstr>
      <vt:lpstr>Office Theme</vt:lpstr>
      <vt:lpstr>PowerPoint Presentation</vt:lpstr>
      <vt:lpstr>   Chương 6 VẤN ĐỀ DÂN TỘC VÀ TÔN GIÁO TRONG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681</cp:revision>
  <dcterms:created xsi:type="dcterms:W3CDTF">2020-12-02T00:38:25Z</dcterms:created>
  <dcterms:modified xsi:type="dcterms:W3CDTF">2024-07-15T09:21:51Z</dcterms:modified>
</cp:coreProperties>
</file>