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524" r:id="rId2"/>
    <p:sldId id="525" r:id="rId3"/>
    <p:sldId id="504" r:id="rId4"/>
    <p:sldId id="506" r:id="rId5"/>
    <p:sldId id="507" r:id="rId6"/>
    <p:sldId id="508" r:id="rId7"/>
    <p:sldId id="505" r:id="rId8"/>
    <p:sldId id="509" r:id="rId9"/>
    <p:sldId id="512" r:id="rId10"/>
    <p:sldId id="510" r:id="rId11"/>
    <p:sldId id="515" r:id="rId12"/>
    <p:sldId id="516" r:id="rId13"/>
    <p:sldId id="513" r:id="rId14"/>
    <p:sldId id="518" r:id="rId15"/>
    <p:sldId id="519" r:id="rId16"/>
    <p:sldId id="520" r:id="rId17"/>
    <p:sldId id="521" r:id="rId18"/>
    <p:sldId id="523" r:id="rId19"/>
    <p:sldId id="527" r:id="rId20"/>
    <p:sldId id="52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77" d="100"/>
          <a:sy n="77" d="100"/>
        </p:scale>
        <p:origin x="1646" y="67"/>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510768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11</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15761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946907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828796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217154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161143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678173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280342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18</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002938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78038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482582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Calibri" pitchFamily="34" charset="0"/>
              </a:rPr>
              <a:t> </a:t>
            </a: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05357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577592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968034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8</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4235128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9</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41345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10</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166244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7985"/>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37316"/>
            <a:ext cx="82296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0628" y="44451"/>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44096"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88676" y="3811517"/>
            <a:ext cx="8976884" cy="954107"/>
          </a:xfrm>
          <a:prstGeom prst="rect">
            <a:avLst/>
          </a:prstGeom>
        </p:spPr>
        <p:txBody>
          <a:bodyPr wrap="square">
            <a:spAutoFit/>
          </a:bodyPr>
          <a:lstStyle/>
          <a:p>
            <a:pPr algn="ctr"/>
            <a:r>
              <a:rPr lang="en-US" sz="2800" b="1" cap="all">
                <a:solidFill>
                  <a:srgbClr val="7030A0"/>
                </a:solidFill>
                <a:latin typeface="Times New Roman" panose="02020603050405020304" pitchFamily="18" charset="0"/>
                <a:cs typeface="Times New Roman" panose="02020603050405020304" pitchFamily="18" charset="0"/>
              </a:rPr>
              <a:t>VẤN ĐỀ DÂN TỘC VÀ TÔN GIÁO </a:t>
            </a:r>
          </a:p>
          <a:p>
            <a:pPr algn="ctr"/>
            <a:r>
              <a:rPr lang="en-US" sz="2800" b="1" cap="all">
                <a:solidFill>
                  <a:srgbClr val="7030A0"/>
                </a:solidFill>
                <a:latin typeface="Times New Roman" panose="02020603050405020304" pitchFamily="18" charset="0"/>
                <a:cs typeface="Times New Roman" panose="02020603050405020304" pitchFamily="18" charset="0"/>
              </a:rPr>
              <a:t>TRONG THỜI KỲ QUÁ ĐỘ LÊN CHỦ NGHĨA XÃ HỘI</a:t>
            </a:r>
          </a:p>
        </p:txBody>
      </p:sp>
    </p:spTree>
    <p:extLst>
      <p:ext uri="{BB962C8B-B14F-4D97-AF65-F5344CB8AC3E}">
        <p14:creationId xmlns:p14="http://schemas.microsoft.com/office/powerpoint/2010/main" val="93769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1143000" y="2591238"/>
            <a:ext cx="6222543" cy="4100512"/>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rgbClr val="002060"/>
              </a:solidFill>
              <a:latin typeface="Times New Roman" panose="02020603050405020304" pitchFamily="18" charset="0"/>
              <a:cs typeface="Times New Roman" panose="02020603050405020304" pitchFamily="18" charset="0"/>
            </a:endParaRPr>
          </a:p>
          <a:p>
            <a:pPr algn="ctr"/>
            <a:endParaRPr lang="en-US" sz="3200">
              <a:solidFill>
                <a:srgbClr val="002060"/>
              </a:solidFill>
              <a:latin typeface="Times New Roman" panose="02020603050405020304" pitchFamily="18" charset="0"/>
              <a:cs typeface="Times New Roman" panose="02020603050405020304" pitchFamily="18" charset="0"/>
            </a:endParaRPr>
          </a:p>
          <a:p>
            <a:pPr algn="ctr"/>
            <a:endParaRPr lang="en-US" sz="3200">
              <a:solidFill>
                <a:srgbClr val="002060"/>
              </a:solidFill>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14828" y="1149931"/>
            <a:ext cx="8865936" cy="1368286"/>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5"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.2. </a:t>
              </a:r>
              <a:r>
                <a:rPr lang="en-US" sz="2600" b="1" i="1">
                  <a:solidFill>
                    <a:srgbClr val="002060"/>
                  </a:solidFill>
                  <a:latin typeface="Times New Roman" panose="02020603050405020304" pitchFamily="18" charset="0"/>
                  <a:cs typeface="Times New Roman" panose="02020603050405020304" pitchFamily="18" charset="0"/>
                </a:rPr>
                <a:t>Giải quyết mối quan hệ dân tộc và tôn giáo phải đặt trong mối quan hệ với cộng đồng quốc gia - dân tộc thống nhất theo định hướng xã hội chủ nghĩa</a:t>
              </a:r>
            </a:p>
          </p:txBody>
        </p:sp>
      </p:grpSp>
      <p:sp>
        <p:nvSpPr>
          <p:cNvPr id="21" name="Rounded Rectangle 20"/>
          <p:cNvSpPr/>
          <p:nvPr/>
        </p:nvSpPr>
        <p:spPr>
          <a:xfrm>
            <a:off x="2008908" y="0"/>
            <a:ext cx="7135091" cy="96034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r>
              <a:rPr lang="vi-VN" sz="2800" b="1" kern="0">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Định hướng giải quyết mối quan hệ dân tộc và tôn giáo ở Việt Nam hiện nay</a:t>
            </a: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2" name="Oval 1"/>
          <p:cNvSpPr/>
          <p:nvPr/>
        </p:nvSpPr>
        <p:spPr>
          <a:xfrm>
            <a:off x="1607249" y="3131130"/>
            <a:ext cx="1787236" cy="1704109"/>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002060"/>
                </a:solidFill>
                <a:latin typeface="Times New Roman" panose="02020603050405020304" pitchFamily="18" charset="0"/>
                <a:cs typeface="Times New Roman" panose="02020603050405020304" pitchFamily="18" charset="0"/>
              </a:rPr>
              <a:t>Dân tộc</a:t>
            </a:r>
          </a:p>
        </p:txBody>
      </p:sp>
      <p:sp>
        <p:nvSpPr>
          <p:cNvPr id="13" name="Oval 12"/>
          <p:cNvSpPr/>
          <p:nvPr/>
        </p:nvSpPr>
        <p:spPr>
          <a:xfrm>
            <a:off x="5001490" y="3207330"/>
            <a:ext cx="1787236" cy="1704109"/>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002060"/>
                </a:solidFill>
                <a:latin typeface="Times New Roman" panose="02020603050405020304" pitchFamily="18" charset="0"/>
                <a:cs typeface="Times New Roman" panose="02020603050405020304" pitchFamily="18" charset="0"/>
              </a:rPr>
              <a:t>Tôn giáo</a:t>
            </a:r>
          </a:p>
        </p:txBody>
      </p:sp>
      <p:sp>
        <p:nvSpPr>
          <p:cNvPr id="14" name="Oval 13"/>
          <p:cNvSpPr/>
          <p:nvPr/>
        </p:nvSpPr>
        <p:spPr>
          <a:xfrm>
            <a:off x="3214253" y="4987640"/>
            <a:ext cx="1900671" cy="1704109"/>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002060"/>
                </a:solidFill>
                <a:latin typeface="Times New Roman" panose="02020603050405020304" pitchFamily="18" charset="0"/>
                <a:cs typeface="Times New Roman" panose="02020603050405020304" pitchFamily="18" charset="0"/>
              </a:rPr>
              <a:t>Chính trị</a:t>
            </a:r>
          </a:p>
        </p:txBody>
      </p:sp>
      <p:sp>
        <p:nvSpPr>
          <p:cNvPr id="3" name="Left-Right-Up Arrow 2"/>
          <p:cNvSpPr/>
          <p:nvPr/>
        </p:nvSpPr>
        <p:spPr>
          <a:xfrm flipV="1">
            <a:off x="3574716" y="3875963"/>
            <a:ext cx="1233054" cy="959277"/>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13388" y="5068557"/>
            <a:ext cx="2012089" cy="669542"/>
          </a:xfrm>
          <a:prstGeom prst="rect">
            <a:avLst/>
          </a:prstGeom>
        </p:spPr>
        <p:txBody>
          <a:bodyPr wrap="none">
            <a:spAutoFit/>
          </a:bodyPr>
          <a:lstStyle/>
          <a:p>
            <a:pPr indent="457200" algn="just">
              <a:lnSpc>
                <a:spcPct val="150000"/>
              </a:lnSpc>
              <a:spcBef>
                <a:spcPts val="600"/>
              </a:spcBef>
              <a:spcAft>
                <a:spcPts val="600"/>
              </a:spcAft>
            </a:pPr>
            <a:r>
              <a:rPr lang="en-US" sz="28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Quốc gia</a:t>
            </a:r>
            <a:endParaRPr lang="en-US" sz="28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4807770" y="5101030"/>
            <a:ext cx="1774845" cy="738664"/>
          </a:xfrm>
          <a:prstGeom prst="rect">
            <a:avLst/>
          </a:prstGeom>
        </p:spPr>
        <p:txBody>
          <a:bodyPr wrap="none">
            <a:spAutoFit/>
          </a:bodyPr>
          <a:lstStyle/>
          <a:p>
            <a:pPr indent="457200" algn="just">
              <a:lnSpc>
                <a:spcPct val="150000"/>
              </a:lnSpc>
              <a:spcBef>
                <a:spcPts val="600"/>
              </a:spcBef>
              <a:spcAft>
                <a:spcPts val="600"/>
              </a:spcAft>
            </a:pPr>
            <a:r>
              <a:rPr lang="en-US" sz="28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dân tộc</a:t>
            </a:r>
            <a:endParaRPr lang="en-US" sz="2800" b="1">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936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ircle(in)">
                                      <p:cBhvr>
                                        <p:cTn id="19" dur="20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ircle(in)">
                                      <p:cBhvr>
                                        <p:cTn id="24" dur="2000"/>
                                        <p:tgtEl>
                                          <p:spTgt spid="14"/>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ircle(in)">
                                      <p:cBhvr>
                                        <p:cTn id="27" dur="2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circle(in)">
                                      <p:cBhvr>
                                        <p:cTn id="32" dur="2000"/>
                                        <p:tgtEl>
                                          <p:spTgt spid="16"/>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circle(in)">
                                      <p:cBhvr>
                                        <p:cTn id="35" dur="2000"/>
                                        <p:tgtEl>
                                          <p:spTgt spid="18"/>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circle(in)">
                                      <p:cBhvr>
                                        <p:cTn id="3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animBg="1"/>
      <p:bldP spid="13" grpId="0" animBg="1"/>
      <p:bldP spid="14" grpId="0" animBg="1"/>
      <p:bldP spid="3" grpId="0" animBg="1"/>
      <p:bldP spid="4"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14828" y="1191494"/>
            <a:ext cx="8865936" cy="1368286"/>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5"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.2. </a:t>
              </a:r>
              <a:r>
                <a:rPr lang="en-US" sz="2600" b="1" i="1">
                  <a:solidFill>
                    <a:srgbClr val="002060"/>
                  </a:solidFill>
                  <a:latin typeface="Times New Roman" panose="02020603050405020304" pitchFamily="18" charset="0"/>
                  <a:cs typeface="Times New Roman" panose="02020603050405020304" pitchFamily="18" charset="0"/>
                </a:rPr>
                <a:t>Giải quyết mối quan hệ dân tộc và tôn giáo phải đặt trong mối quan hệ với cộng đồng quốc gia - dân tộc thống nhất theo định hướng xã hội chủ nghĩa</a:t>
              </a:r>
            </a:p>
          </p:txBody>
        </p:sp>
      </p:grpSp>
      <p:sp>
        <p:nvSpPr>
          <p:cNvPr id="21" name="Rounded Rectangle 20"/>
          <p:cNvSpPr/>
          <p:nvPr/>
        </p:nvSpPr>
        <p:spPr>
          <a:xfrm>
            <a:off x="2244436" y="0"/>
            <a:ext cx="6899564" cy="105972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r>
              <a:rPr lang="vi-VN" sz="2800" b="1" kern="0">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Định hướng giải quyết mối quan hệ dân tộc và tôn giáo ở Việt Nam hiện nay</a:t>
            </a: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73888" y="3238422"/>
            <a:ext cx="2341419" cy="3144982"/>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Nguyên tắc giải quyết mối quan hệ dân tộc – tôn giáo:</a:t>
            </a:r>
            <a:endParaRPr lang="en-US" sz="2800" b="1">
              <a:solidFill>
                <a:srgbClr val="FF0000"/>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3404581" y="3007195"/>
            <a:ext cx="5417124" cy="84631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Giải quyết vấn đề tôn giáo trên cơ sở vấn đề dân tộc</a:t>
            </a:r>
            <a:endParaRPr lang="en-US" sz="2800" b="1" i="1">
              <a:solidFill>
                <a:srgbClr val="002060"/>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3380509" y="4327594"/>
            <a:ext cx="5417125" cy="966638"/>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Tuyệt đối không được lợi dụng vấn đề tôn giáo đồi ly khai dân tộc</a:t>
            </a:r>
            <a:endParaRPr lang="en-US" sz="2800" b="1" i="1">
              <a:solidFill>
                <a:srgbClr val="002060"/>
              </a:solidFill>
              <a:latin typeface="Times New Roman" panose="02020603050405020304" pitchFamily="18" charset="0"/>
              <a:cs typeface="Times New Roman" panose="02020603050405020304" pitchFamily="18" charset="0"/>
            </a:endParaRPr>
          </a:p>
        </p:txBody>
      </p:sp>
      <p:cxnSp>
        <p:nvCxnSpPr>
          <p:cNvPr id="17" name="Straight Arrow Connector 16"/>
          <p:cNvCxnSpPr>
            <a:stCxn id="11" idx="3"/>
            <a:endCxn id="12" idx="1"/>
          </p:cNvCxnSpPr>
          <p:nvPr/>
        </p:nvCxnSpPr>
        <p:spPr>
          <a:xfrm flipV="1">
            <a:off x="2415307" y="3430354"/>
            <a:ext cx="989274" cy="138055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Arrow Connector 17"/>
          <p:cNvCxnSpPr>
            <a:stCxn id="11" idx="3"/>
            <a:endCxn id="15" idx="1"/>
          </p:cNvCxnSpPr>
          <p:nvPr/>
        </p:nvCxnSpPr>
        <p:spPr>
          <a:xfrm>
            <a:off x="2415307" y="4810913"/>
            <a:ext cx="965202"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Rounded Rectangle 28"/>
          <p:cNvSpPr/>
          <p:nvPr/>
        </p:nvSpPr>
        <p:spPr>
          <a:xfrm>
            <a:off x="3380508" y="5768313"/>
            <a:ext cx="5417125" cy="966638"/>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Phải đảm bảo giữ vững độc lập chủ quyền, thống nhất đất nước</a:t>
            </a:r>
            <a:endParaRPr lang="en-US" sz="2800" b="1" i="1">
              <a:solidFill>
                <a:srgbClr val="002060"/>
              </a:solidFill>
              <a:latin typeface="Times New Roman" panose="02020603050405020304" pitchFamily="18" charset="0"/>
              <a:cs typeface="Times New Roman" panose="02020603050405020304" pitchFamily="18" charset="0"/>
            </a:endParaRPr>
          </a:p>
        </p:txBody>
      </p:sp>
      <p:cxnSp>
        <p:nvCxnSpPr>
          <p:cNvPr id="48" name="Straight Arrow Connector 47"/>
          <p:cNvCxnSpPr>
            <a:stCxn id="11" idx="3"/>
            <a:endCxn id="29" idx="1"/>
          </p:cNvCxnSpPr>
          <p:nvPr/>
        </p:nvCxnSpPr>
        <p:spPr>
          <a:xfrm>
            <a:off x="2415307" y="4810913"/>
            <a:ext cx="965201" cy="14407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00982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arn(inVertical)">
                                      <p:cBhvr>
                                        <p:cTn id="20" dur="500"/>
                                        <p:tgtEl>
                                          <p:spTgt spid="18"/>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arn(inVertical)">
                                      <p:cBhvr>
                                        <p:cTn id="28" dur="500"/>
                                        <p:tgtEl>
                                          <p:spTgt spid="4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arn(inVertical)">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0" y="1213287"/>
            <a:ext cx="8865936" cy="1368286"/>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5"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.2. </a:t>
              </a:r>
              <a:r>
                <a:rPr lang="en-US" sz="2600" b="1" i="1">
                  <a:solidFill>
                    <a:srgbClr val="002060"/>
                  </a:solidFill>
                  <a:latin typeface="Times New Roman" panose="02020603050405020304" pitchFamily="18" charset="0"/>
                  <a:cs typeface="Times New Roman" panose="02020603050405020304" pitchFamily="18" charset="0"/>
                </a:rPr>
                <a:t>Giải quyết mối quan hệ dân tộc và tôn giáo phải đặt trong mối quan hệ với cộng đồng quốc gia - dân tộc thống nhất theo định hướng xã hội chủ nghĩa</a:t>
              </a:r>
            </a:p>
          </p:txBody>
        </p:sp>
      </p:grpSp>
      <p:sp>
        <p:nvSpPr>
          <p:cNvPr id="21" name="Rounded Rectangle 20"/>
          <p:cNvSpPr/>
          <p:nvPr/>
        </p:nvSpPr>
        <p:spPr>
          <a:xfrm>
            <a:off x="2078182" y="0"/>
            <a:ext cx="7065818" cy="92577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r>
              <a:rPr lang="vi-VN" sz="2800" b="1" kern="0">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Định hướng giải quyết mối quan hệ dân tộc và tôn giáo ở Việt Nam hiện nay</a:t>
            </a: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193963" y="3158839"/>
            <a:ext cx="2341419" cy="3144982"/>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Luật tín ngưỡng tôn giáo năm 2016 quy định:</a:t>
            </a:r>
            <a:endParaRPr lang="en-US" sz="2800" b="1">
              <a:solidFill>
                <a:srgbClr val="FF0000"/>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3380510" y="3448594"/>
            <a:ext cx="5417124" cy="2730536"/>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Tập hợp đồng bào theo tín ngưỡng, tôn giáo và đồng bào không theo tín ngưỡng, tôn giáo xây dựng khối đại đoàn kết toàn dân tộc, xây dựng và bảo vệ Tổ quốc</a:t>
            </a:r>
            <a:endParaRPr lang="en-US" sz="2800" b="1" i="1">
              <a:solidFill>
                <a:srgbClr val="002060"/>
              </a:solidFill>
              <a:latin typeface="Times New Roman" panose="02020603050405020304" pitchFamily="18" charset="0"/>
              <a:cs typeface="Times New Roman" panose="02020603050405020304" pitchFamily="18" charset="0"/>
            </a:endParaRPr>
          </a:p>
        </p:txBody>
      </p:sp>
      <p:sp>
        <p:nvSpPr>
          <p:cNvPr id="2" name="Right Arrow 1"/>
          <p:cNvSpPr/>
          <p:nvPr/>
        </p:nvSpPr>
        <p:spPr>
          <a:xfrm>
            <a:off x="2798618" y="4558149"/>
            <a:ext cx="415637" cy="3463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350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2161308" y="0"/>
            <a:ext cx="6982691" cy="99461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r>
              <a:rPr lang="vi-VN" sz="2800" b="1" kern="0">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Định hướng giải quyết mối quan hệ dân tộc và tôn giáo ở Việt Nam hiện nay</a:t>
            </a: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38" name="Group 37"/>
          <p:cNvGrpSpPr/>
          <p:nvPr/>
        </p:nvGrpSpPr>
        <p:grpSpPr>
          <a:xfrm>
            <a:off x="0" y="1136076"/>
            <a:ext cx="8988070" cy="1728653"/>
            <a:chOff x="212477" y="406442"/>
            <a:chExt cx="5840730" cy="797040"/>
          </a:xfrm>
        </p:grpSpPr>
        <p:sp>
          <p:nvSpPr>
            <p:cNvPr id="39" name="Rounded Rectangle 38"/>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.3. </a:t>
              </a:r>
              <a:r>
                <a:rPr lang="en-US" sz="2600" b="1" i="1">
                  <a:solidFill>
                    <a:srgbClr val="002060"/>
                  </a:solidFill>
                  <a:latin typeface="Times New Roman" panose="02020603050405020304" pitchFamily="18" charset="0"/>
                  <a:cs typeface="Times New Roman" panose="02020603050405020304" pitchFamily="18" charset="0"/>
                </a:rPr>
                <a:t>Giải quyết mối quan hệ dân tộc và tôn giáo phải bảo đảm quyền tự do tín ngưỡng, tôn giáo của nhân dân, quyền của các dân tộc thiểu số, đồng thời kiên quyết đấu tranh chống lợi dụng vấn đề dân tộc, tôn giáo vào mục đích chính trị</a:t>
              </a:r>
            </a:p>
          </p:txBody>
        </p:sp>
      </p:grpSp>
      <p:sp>
        <p:nvSpPr>
          <p:cNvPr id="13" name="Oval 12"/>
          <p:cNvSpPr/>
          <p:nvPr/>
        </p:nvSpPr>
        <p:spPr>
          <a:xfrm>
            <a:off x="1723063" y="3006187"/>
            <a:ext cx="1787236" cy="1704109"/>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002060"/>
                </a:solidFill>
                <a:latin typeface="Times New Roman" panose="02020603050405020304" pitchFamily="18" charset="0"/>
                <a:cs typeface="Times New Roman" panose="02020603050405020304" pitchFamily="18" charset="0"/>
              </a:rPr>
              <a:t>Dân tộc</a:t>
            </a:r>
          </a:p>
        </p:txBody>
      </p:sp>
      <p:sp>
        <p:nvSpPr>
          <p:cNvPr id="14" name="Oval 13"/>
          <p:cNvSpPr/>
          <p:nvPr/>
        </p:nvSpPr>
        <p:spPr>
          <a:xfrm>
            <a:off x="4975730" y="3082638"/>
            <a:ext cx="1787236" cy="1704109"/>
          </a:xfrm>
          <a:prstGeom prst="ellipse">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002060"/>
                </a:solidFill>
                <a:latin typeface="Times New Roman" panose="02020603050405020304" pitchFamily="18" charset="0"/>
                <a:cs typeface="Times New Roman" panose="02020603050405020304" pitchFamily="18" charset="0"/>
              </a:rPr>
              <a:t>Tôn giáo</a:t>
            </a:r>
          </a:p>
        </p:txBody>
      </p:sp>
      <p:sp>
        <p:nvSpPr>
          <p:cNvPr id="15" name="Oval 14"/>
          <p:cNvSpPr/>
          <p:nvPr/>
        </p:nvSpPr>
        <p:spPr>
          <a:xfrm>
            <a:off x="3255818" y="5123576"/>
            <a:ext cx="1787236" cy="1704109"/>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rgbClr val="002060"/>
                </a:solidFill>
                <a:latin typeface="Times New Roman" panose="02020603050405020304" pitchFamily="18" charset="0"/>
                <a:cs typeface="Times New Roman" panose="02020603050405020304" pitchFamily="18" charset="0"/>
              </a:rPr>
              <a:t>Nhân quyền</a:t>
            </a:r>
          </a:p>
        </p:txBody>
      </p:sp>
      <p:sp>
        <p:nvSpPr>
          <p:cNvPr id="2" name="Left-Right Arrow 1"/>
          <p:cNvSpPr/>
          <p:nvPr/>
        </p:nvSpPr>
        <p:spPr>
          <a:xfrm>
            <a:off x="3855087" y="3726624"/>
            <a:ext cx="775855" cy="26323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Right Arrow 17"/>
          <p:cNvSpPr/>
          <p:nvPr/>
        </p:nvSpPr>
        <p:spPr>
          <a:xfrm rot="2928513">
            <a:off x="2934325" y="4824419"/>
            <a:ext cx="701066" cy="2804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rot="18753957">
            <a:off x="4655126" y="4841362"/>
            <a:ext cx="775855" cy="26323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460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circle(in)">
                                      <p:cBhvr>
                                        <p:cTn id="19" dur="20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circle(in)">
                                      <p:cBhvr>
                                        <p:cTn id="24" dur="20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circle(in)">
                                      <p:cBhvr>
                                        <p:cTn id="29" dur="2000"/>
                                        <p:tgtEl>
                                          <p:spTgt spid="18"/>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circle(in)">
                                      <p:cBhvr>
                                        <p:cTn id="32" dur="2000"/>
                                        <p:tgtEl>
                                          <p:spTgt spid="2"/>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circle(in)">
                                      <p:cBhvr>
                                        <p:cTn id="35"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2"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967344" y="0"/>
            <a:ext cx="7176655" cy="90684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r>
              <a:rPr lang="vi-VN" sz="2800" b="1" kern="0">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Định hướng giải quyết mối quan hệ dân tộc và tôn giáo ở Việt Nam hiện nay</a:t>
            </a: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38" name="Group 37"/>
          <p:cNvGrpSpPr/>
          <p:nvPr/>
        </p:nvGrpSpPr>
        <p:grpSpPr>
          <a:xfrm>
            <a:off x="59873" y="991228"/>
            <a:ext cx="8988070" cy="1728653"/>
            <a:chOff x="212477" y="406442"/>
            <a:chExt cx="5840730" cy="797040"/>
          </a:xfrm>
        </p:grpSpPr>
        <p:sp>
          <p:nvSpPr>
            <p:cNvPr id="39" name="Rounded Rectangle 38"/>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.3. </a:t>
              </a:r>
              <a:r>
                <a:rPr lang="en-US" sz="2600" b="1" i="1">
                  <a:solidFill>
                    <a:srgbClr val="002060"/>
                  </a:solidFill>
                  <a:latin typeface="Times New Roman" panose="02020603050405020304" pitchFamily="18" charset="0"/>
                  <a:cs typeface="Times New Roman" panose="02020603050405020304" pitchFamily="18" charset="0"/>
                </a:rPr>
                <a:t>Giải quyết mối quan hệ dân tộc và tôn giáo phải bảo đảm quyền tự do tín ngưỡng, tôn giáo của nhân dân, quyền của các dân tộc thiểu số, đồng thời kiên quyết đấu tranh chống lợi dụng vấn đề dân tộc, tôn giáo vào mục đích chính trị</a:t>
              </a:r>
            </a:p>
          </p:txBody>
        </p:sp>
      </p:grpSp>
      <p:sp>
        <p:nvSpPr>
          <p:cNvPr id="12" name="Rounded Rectangle 11"/>
          <p:cNvSpPr/>
          <p:nvPr/>
        </p:nvSpPr>
        <p:spPr>
          <a:xfrm>
            <a:off x="59873" y="2852128"/>
            <a:ext cx="3306781" cy="3908889"/>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Đảm bảo cho con người những quyền cơ bản về kinh tế, chính trị, văn hóa, xã hội và tín ngưỡng, tôn giáo</a:t>
            </a:r>
            <a:endParaRPr lang="en-US" sz="2800" b="1">
              <a:solidFill>
                <a:srgbClr val="FF0000"/>
              </a:solidFill>
              <a:latin typeface="Times New Roman" panose="02020603050405020304" pitchFamily="18" charset="0"/>
              <a:cs typeface="Times New Roman" panose="02020603050405020304" pitchFamily="18" charset="0"/>
            </a:endParaRPr>
          </a:p>
        </p:txBody>
      </p:sp>
      <p:sp>
        <p:nvSpPr>
          <p:cNvPr id="16" name="Rounded Rectangle 15"/>
          <p:cNvSpPr/>
          <p:nvPr/>
        </p:nvSpPr>
        <p:spPr>
          <a:xfrm>
            <a:off x="4572000" y="2852129"/>
            <a:ext cx="4572000" cy="3908889"/>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Đảm bảo quyền của các dân tộc, quyền tự do tôn giáo, tín ngưỡng cũng chính là đảm bảo thực hiện những nội dung cốt yếu của quyền con người trong khuôn khổ của pháp luật</a:t>
            </a:r>
            <a:endParaRPr lang="en-US" sz="2800" b="1" i="1">
              <a:solidFill>
                <a:srgbClr val="002060"/>
              </a:solidFill>
              <a:latin typeface="Times New Roman" panose="02020603050405020304" pitchFamily="18" charset="0"/>
              <a:cs typeface="Times New Roman" panose="02020603050405020304" pitchFamily="18" charset="0"/>
            </a:endParaRPr>
          </a:p>
        </p:txBody>
      </p:sp>
      <p:sp>
        <p:nvSpPr>
          <p:cNvPr id="3" name="Left-Right Arrow 2"/>
          <p:cNvSpPr/>
          <p:nvPr/>
        </p:nvSpPr>
        <p:spPr>
          <a:xfrm>
            <a:off x="3588327" y="4738255"/>
            <a:ext cx="762000" cy="3740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198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925782" y="0"/>
            <a:ext cx="7218218" cy="85898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r>
              <a:rPr lang="vi-VN" sz="2800" b="1" kern="0">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Định hướng giải quyết mối quan hệ dân tộc và tôn giáo ở Việt Nam hiện nay</a:t>
            </a: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38" name="Group 37"/>
          <p:cNvGrpSpPr/>
          <p:nvPr/>
        </p:nvGrpSpPr>
        <p:grpSpPr>
          <a:xfrm>
            <a:off x="0" y="983674"/>
            <a:ext cx="8988070" cy="1728653"/>
            <a:chOff x="212477" y="406442"/>
            <a:chExt cx="5840730" cy="797040"/>
          </a:xfrm>
        </p:grpSpPr>
        <p:sp>
          <p:nvSpPr>
            <p:cNvPr id="39" name="Rounded Rectangle 38"/>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.3. </a:t>
              </a:r>
              <a:r>
                <a:rPr lang="en-US" sz="2600" b="1" i="1">
                  <a:solidFill>
                    <a:srgbClr val="002060"/>
                  </a:solidFill>
                  <a:latin typeface="Times New Roman" panose="02020603050405020304" pitchFamily="18" charset="0"/>
                  <a:cs typeface="Times New Roman" panose="02020603050405020304" pitchFamily="18" charset="0"/>
                </a:rPr>
                <a:t>Giải quyết mối quan hệ dân tộc và tôn giáo phải bảo đảm quyền tự do tín ngưỡng, tôn giáo của nhân dân, quyền của các dân tộc thiểu số, đồng thời kiên quyết đấu tranh chống lợi dụng vấn đề dân tộc, tôn giáo vào mục đích chính trị</a:t>
              </a:r>
            </a:p>
          </p:txBody>
        </p:sp>
      </p:grpSp>
      <p:sp>
        <p:nvSpPr>
          <p:cNvPr id="12" name="Rounded Rectangle 11"/>
          <p:cNvSpPr/>
          <p:nvPr/>
        </p:nvSpPr>
        <p:spPr>
          <a:xfrm>
            <a:off x="803563" y="3020291"/>
            <a:ext cx="7744692" cy="2590801"/>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Tăng cường củng cố an ninh quốc phòng, làm tốt công tác vận động quần chúng, đẩy mạnh tuyên truyền và thực hiện các chương trình phòng chống tội phạm, giữ gìn an ninh chính trị, trật tự an toàn xã hội</a:t>
            </a:r>
            <a:endParaRPr lang="en-US" sz="28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323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981200" y="-1"/>
            <a:ext cx="7162800" cy="94336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r>
              <a:rPr lang="vi-VN" sz="2800" b="1" kern="0">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Định hướng giải quyết mối quan hệ dân tộc và tôn giáo ở Việt Nam hiện nay</a:t>
            </a: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38" name="Group 37"/>
          <p:cNvGrpSpPr/>
          <p:nvPr/>
        </p:nvGrpSpPr>
        <p:grpSpPr>
          <a:xfrm>
            <a:off x="0" y="955966"/>
            <a:ext cx="8988070" cy="1728653"/>
            <a:chOff x="212477" y="406442"/>
            <a:chExt cx="5840730" cy="797040"/>
          </a:xfrm>
        </p:grpSpPr>
        <p:sp>
          <p:nvSpPr>
            <p:cNvPr id="39" name="Rounded Rectangle 38"/>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.3. </a:t>
              </a:r>
              <a:r>
                <a:rPr lang="en-US" sz="2600" b="1" i="1">
                  <a:solidFill>
                    <a:srgbClr val="002060"/>
                  </a:solidFill>
                  <a:latin typeface="Times New Roman" panose="02020603050405020304" pitchFamily="18" charset="0"/>
                  <a:cs typeface="Times New Roman" panose="02020603050405020304" pitchFamily="18" charset="0"/>
                </a:rPr>
                <a:t>Giải quyết mối quan hệ dân tộc và tôn giáo phải bảo đảm quyền tự do tín ngưỡng, tôn giáo của nhân dân, quyền của các dân tộc thiểu số, đồng thời kiên quyết đấu tranh chống lợi dụng vấn đề dân tộc, tôn giáo vào mục đích chính trị</a:t>
              </a:r>
            </a:p>
          </p:txBody>
        </p:sp>
      </p:grpSp>
      <p:sp>
        <p:nvSpPr>
          <p:cNvPr id="16" name="Rounded Rectangle 15"/>
          <p:cNvSpPr/>
          <p:nvPr/>
        </p:nvSpPr>
        <p:spPr>
          <a:xfrm>
            <a:off x="554181" y="3046095"/>
            <a:ext cx="8083069" cy="2814380"/>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Xây dựng quy chế phối hợp giữa lực lượng công an, quân đội với các đoàn thể trong công tác dân tộc, tôn giáo để nắm bắt chắc tình hình, quản lý chặt đối tượng, sẵn sàng các phương án chủ động đấu tranh ngăn chặn các hoạt động phá hoại của các thế lực thù địch</a:t>
            </a:r>
            <a:endParaRPr lang="en-US" sz="2800" b="1" i="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17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967344" y="0"/>
            <a:ext cx="7176655" cy="85898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r>
              <a:rPr lang="vi-VN" sz="2800" b="1" kern="0">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Định hướng giải quyết mối quan hệ dân tộc và tôn giáo ở Việt Nam hiện nay</a:t>
            </a: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38" name="Group 37"/>
          <p:cNvGrpSpPr/>
          <p:nvPr/>
        </p:nvGrpSpPr>
        <p:grpSpPr>
          <a:xfrm>
            <a:off x="0" y="1039093"/>
            <a:ext cx="8988070" cy="1728653"/>
            <a:chOff x="212477" y="406442"/>
            <a:chExt cx="5840730" cy="797040"/>
          </a:xfrm>
        </p:grpSpPr>
        <p:sp>
          <p:nvSpPr>
            <p:cNvPr id="39" name="Rounded Rectangle 38"/>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.3. </a:t>
              </a:r>
              <a:r>
                <a:rPr lang="en-US" sz="2600" b="1" i="1">
                  <a:solidFill>
                    <a:srgbClr val="002060"/>
                  </a:solidFill>
                  <a:latin typeface="Times New Roman" panose="02020603050405020304" pitchFamily="18" charset="0"/>
                  <a:cs typeface="Times New Roman" panose="02020603050405020304" pitchFamily="18" charset="0"/>
                </a:rPr>
                <a:t>Giải quyết mối quan hệ dân tộc và tôn giáo phải bảo đảm quyền tự do tín ngưỡng, tôn giáo của nhân dân, quyền của các dân tộc thiểu số, đồng thời kiên quyết đấu tranh chống lợi dụng vấn đề dân tộc, tôn giáo vào mục đích chính trị</a:t>
              </a:r>
            </a:p>
          </p:txBody>
        </p:sp>
      </p:grpSp>
      <p:sp>
        <p:nvSpPr>
          <p:cNvPr id="16" name="Rounded Rectangle 15"/>
          <p:cNvSpPr/>
          <p:nvPr/>
        </p:nvSpPr>
        <p:spPr>
          <a:xfrm>
            <a:off x="568037" y="2947857"/>
            <a:ext cx="8083069" cy="1662543"/>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spcBef>
                <a:spcPts val="600"/>
              </a:spcBef>
              <a:spcAft>
                <a:spcPts val="600"/>
              </a:spcAft>
              <a:buFont typeface="Wingdings" panose="05000000000000000000" pitchFamily="2" charset="2"/>
              <a:buChar char="ü"/>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Tranh thủ, vận động chức sắc, chức việc, nhà tu hành và tín đồ các tôn giáo xây dựng cuộc sống “tốt đời, đẹp đạo”</a:t>
            </a:r>
          </a:p>
        </p:txBody>
      </p:sp>
      <p:sp>
        <p:nvSpPr>
          <p:cNvPr id="7" name="Rounded Rectangle 6"/>
          <p:cNvSpPr/>
          <p:nvPr/>
        </p:nvSpPr>
        <p:spPr>
          <a:xfrm>
            <a:off x="568037" y="4972528"/>
            <a:ext cx="8083069" cy="1662543"/>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spcBef>
                <a:spcPts val="600"/>
              </a:spcBef>
              <a:spcAft>
                <a:spcPts val="600"/>
              </a:spcAft>
              <a:buFont typeface="Wingdings" panose="05000000000000000000" pitchFamily="2" charset="2"/>
              <a:buChar char="ü"/>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Chủ động vạch trần những âm mưu thâm độc của các thế lực thù dịch trong việc lợi dụng vấn đề dân tộc và tôn giáo</a:t>
            </a:r>
          </a:p>
        </p:txBody>
      </p:sp>
    </p:spTree>
    <p:extLst>
      <p:ext uri="{BB962C8B-B14F-4D97-AF65-F5344CB8AC3E}">
        <p14:creationId xmlns:p14="http://schemas.microsoft.com/office/powerpoint/2010/main" val="384332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2092036" y="-1"/>
            <a:ext cx="7051964" cy="94336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r>
              <a:rPr lang="vi-VN" sz="2800" b="1" kern="0">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Định hướng giải quyết mối quan hệ dân tộc và tôn giáo ở Việt Nam hiện nay</a:t>
            </a: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38" name="Group 37"/>
          <p:cNvGrpSpPr/>
          <p:nvPr/>
        </p:nvGrpSpPr>
        <p:grpSpPr>
          <a:xfrm>
            <a:off x="0" y="1080657"/>
            <a:ext cx="8988070" cy="1728653"/>
            <a:chOff x="212477" y="406442"/>
            <a:chExt cx="5840730" cy="797040"/>
          </a:xfrm>
        </p:grpSpPr>
        <p:sp>
          <p:nvSpPr>
            <p:cNvPr id="39" name="Rounded Rectangle 38"/>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.3. </a:t>
              </a:r>
              <a:r>
                <a:rPr lang="en-US" sz="2600" b="1" i="1">
                  <a:solidFill>
                    <a:srgbClr val="002060"/>
                  </a:solidFill>
                  <a:latin typeface="Times New Roman" panose="02020603050405020304" pitchFamily="18" charset="0"/>
                  <a:cs typeface="Times New Roman" panose="02020603050405020304" pitchFamily="18" charset="0"/>
                </a:rPr>
                <a:t>Giải quyết mối quan hệ dân tộc và tôn giáo phải bảo đảm quyền tự do tín ngưỡng, tôn giáo của nhân dân, quyền của các dân tộc thiểu số, đồng thời kiên quyết đấu tranh chống lợi dụng vấn đề dân tộc, tôn giáo vào mục đích chính trị</a:t>
              </a:r>
            </a:p>
          </p:txBody>
        </p:sp>
      </p:grpSp>
      <p:sp>
        <p:nvSpPr>
          <p:cNvPr id="16" name="Rounded Rectangle 15"/>
          <p:cNvSpPr/>
          <p:nvPr/>
        </p:nvSpPr>
        <p:spPr>
          <a:xfrm>
            <a:off x="692727" y="3046095"/>
            <a:ext cx="8083069" cy="2814380"/>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spcBef>
                <a:spcPts val="600"/>
              </a:spcBef>
              <a:spcAft>
                <a:spcPts val="600"/>
              </a:spcAft>
              <a:buFont typeface="Wingdings" panose="05000000000000000000" pitchFamily="2" charset="2"/>
              <a:buChar char="ü"/>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Kiên quyết đấu tranh, xử lý các tổ chức, các đối tượng có các hoạt động vi phạm pháp luật truyền đạo trái phép, hoặc lợi dụng vấn đề dân tộc, tôn giáo và nhân quyền để kích động quần chúng, chia rẽ tình đoàn kết dân tộc, đoàn kết tôn giáo.</a:t>
            </a:r>
          </a:p>
        </p:txBody>
      </p:sp>
    </p:spTree>
    <p:extLst>
      <p:ext uri="{BB962C8B-B14F-4D97-AF65-F5344CB8AC3E}">
        <p14:creationId xmlns:p14="http://schemas.microsoft.com/office/powerpoint/2010/main" val="340570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979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19745" y="12525"/>
            <a:ext cx="7024256" cy="1166378"/>
          </a:xfrm>
          <a:solidFill>
            <a:schemeClr val="accent1">
              <a:lumMod val="75000"/>
            </a:schemeClr>
          </a:solidFill>
        </p:spPr>
        <p:txBody>
          <a:bodyPr>
            <a:noAutofit/>
          </a:bodyPr>
          <a:lstStyle/>
          <a:p>
            <a:br>
              <a:rPr lang="en-US" sz="2500" b="1">
                <a:solidFill>
                  <a:srgbClr val="00B050"/>
                </a:solidFill>
                <a:latin typeface="Times New Roman" panose="02020603050405020304" pitchFamily="18" charset="0"/>
                <a:cs typeface="Times New Roman" pitchFamily="18" charset="0"/>
              </a:rPr>
            </a:br>
            <a:br>
              <a:rPr lang="en-US" sz="2500" b="1">
                <a:solidFill>
                  <a:srgbClr val="00B050"/>
                </a:solidFill>
                <a:latin typeface="Times New Roman" panose="02020603050405020304" pitchFamily="18" charset="0"/>
                <a:cs typeface="Times New Roman" pitchFamily="18" charset="0"/>
              </a:rPr>
            </a:br>
            <a:br>
              <a:rPr lang="en-US" sz="2500" b="1">
                <a:solidFill>
                  <a:srgbClr val="00B050"/>
                </a:solidFill>
                <a:latin typeface="Times New Roman" panose="02020603050405020304" pitchFamily="18" charset="0"/>
                <a:cs typeface="Times New Roman" pitchFamily="18" charset="0"/>
              </a:rPr>
            </a:br>
            <a:r>
              <a:rPr lang="en-US" sz="2500" b="1">
                <a:solidFill>
                  <a:srgbClr val="00B050"/>
                </a:solidFill>
                <a:latin typeface="Times New Roman" panose="02020603050405020304" pitchFamily="18" charset="0"/>
                <a:cs typeface="Times New Roman" pitchFamily="18" charset="0"/>
              </a:rPr>
              <a:t>Chương 6</a:t>
            </a:r>
            <a:br>
              <a:rPr lang="en-US" sz="2500">
                <a:solidFill>
                  <a:schemeClr val="accent5">
                    <a:lumMod val="75000"/>
                  </a:schemeClr>
                </a:solidFill>
                <a:latin typeface="Times New Roman" panose="02020603050405020304" pitchFamily="18" charset="0"/>
                <a:cs typeface="Times New Roman" panose="02020603050405020304" pitchFamily="18" charset="0"/>
              </a:rPr>
            </a:br>
            <a:r>
              <a:rPr lang="en-US" sz="2500" b="1" cap="all">
                <a:solidFill>
                  <a:srgbClr val="FFC000"/>
                </a:solidFill>
                <a:latin typeface="Times New Roman" panose="02020603050405020304" pitchFamily="18" charset="0"/>
                <a:cs typeface="Times New Roman" panose="02020603050405020304" pitchFamily="18" charset="0"/>
              </a:rPr>
              <a:t>VẤN ĐỀ DÂN TỘC VÀ TÔN GIÁO TRONG THỜI KỲ QUÁ ĐỘ LÊN CHỦ NGHĨA XÃ HỘI</a:t>
            </a:r>
            <a:br>
              <a:rPr lang="en-US" sz="2500" b="1" cap="all">
                <a:latin typeface="Times New Roman" panose="02020603050405020304" pitchFamily="18" charset="0"/>
                <a:cs typeface="Times New Roman" panose="02020603050405020304" pitchFamily="18" charset="0"/>
              </a:rPr>
            </a:br>
            <a:br>
              <a:rPr lang="en-US" sz="2500" b="1" cap="all">
                <a:solidFill>
                  <a:srgbClr val="FFC000"/>
                </a:solidFill>
                <a:latin typeface="Times New Roman" panose="02020603050405020304" pitchFamily="18" charset="0"/>
                <a:cs typeface="Times New Roman" panose="02020603050405020304" pitchFamily="18" charset="0"/>
              </a:rPr>
            </a:br>
            <a:br>
              <a:rPr lang="en-US" sz="2500" b="1">
                <a:solidFill>
                  <a:srgbClr val="FFC000"/>
                </a:solidFill>
                <a:latin typeface="Times New Roman" pitchFamily="18" charset="0"/>
                <a:ea typeface="Tahoma" pitchFamily="34" charset="0"/>
                <a:cs typeface="Times New Roman" pitchFamily="18" charset="0"/>
              </a:rPr>
            </a:br>
            <a:endParaRPr lang="en-US" sz="2500" b="1">
              <a:solidFill>
                <a:srgbClr val="FFC000"/>
              </a:solidFill>
              <a:latin typeface="Times New Roman" pitchFamily="18" charset="0"/>
              <a:cs typeface="Times New Roman" pitchFamily="18" charset="0"/>
            </a:endParaRPr>
          </a:p>
        </p:txBody>
      </p:sp>
      <p:sp>
        <p:nvSpPr>
          <p:cNvPr id="6" name="Rounded Rectangle 5"/>
          <p:cNvSpPr/>
          <p:nvPr/>
        </p:nvSpPr>
        <p:spPr>
          <a:xfrm>
            <a:off x="54152" y="1537834"/>
            <a:ext cx="2508940" cy="1669096"/>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2200" b="1">
              <a:solidFill>
                <a:schemeClr val="bg1"/>
              </a:solidFill>
              <a:latin typeface="Times New Roman" panose="02020603050405020304" pitchFamily="18" charset="0"/>
              <a:cs typeface="Times New Roman" panose="02020603050405020304" pitchFamily="18" charset="0"/>
            </a:endParaRPr>
          </a:p>
          <a:p>
            <a:pPr algn="just">
              <a:defRPr/>
            </a:pP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DÂN TỘC TRONG THỜI KỲ QUÁ ĐỘ LÊN CHỦ NGHĨA XÃ HỘI</a:t>
            </a:r>
          </a:p>
          <a:p>
            <a:pPr algn="just" fontAlgn="auto">
              <a:spcBef>
                <a:spcPts val="0"/>
              </a:spcBef>
              <a:spcAft>
                <a:spcPts val="0"/>
              </a:spcAft>
              <a:defRPr/>
            </a:pP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54150" y="3280248"/>
            <a:ext cx="2508941" cy="1689847"/>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200" b="1">
                <a:solidFill>
                  <a:schemeClr val="bg1"/>
                </a:solidFill>
                <a:latin typeface="Times New Roman" panose="02020603050405020304" pitchFamily="18" charset="0"/>
                <a:cs typeface="Times New Roman" panose="02020603050405020304" pitchFamily="18" charset="0"/>
              </a:rPr>
              <a:t>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TÔN GIÁO TRONG THỜI KỲ QUÁ ĐỘ LÊN CHỦ NGHĨA XÃ HỘI </a:t>
            </a: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3299256" y="2678771"/>
            <a:ext cx="5750148" cy="46713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kern="0">
                <a:solidFill>
                  <a:schemeClr val="bg1"/>
                </a:solidFill>
                <a:latin typeface="Times New Roman" panose="02020603050405020304" pitchFamily="18" charset="0"/>
                <a:cs typeface="Times New Roman" panose="02020603050405020304" pitchFamily="18" charset="0"/>
              </a:rPr>
              <a:t>3. </a:t>
            </a:r>
            <a:r>
              <a:rPr lang="en-US" sz="2400" b="1" i="1">
                <a:latin typeface="Times New Roman" panose="02020603050405020304" pitchFamily="18" charset="0"/>
                <a:cs typeface="Times New Roman" panose="02020603050405020304" pitchFamily="18" charset="0"/>
              </a:rPr>
              <a:t>Dân tộc và quan hệ dân tộc ở Việt Nam</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6" idx="3"/>
            <a:endCxn id="39" idx="1"/>
          </p:cNvCxnSpPr>
          <p:nvPr/>
        </p:nvCxnSpPr>
        <p:spPr>
          <a:xfrm flipV="1">
            <a:off x="2563092" y="1718858"/>
            <a:ext cx="740719" cy="65352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6" idx="3"/>
            <a:endCxn id="11" idx="1"/>
          </p:cNvCxnSpPr>
          <p:nvPr/>
        </p:nvCxnSpPr>
        <p:spPr>
          <a:xfrm>
            <a:off x="2563092" y="2372382"/>
            <a:ext cx="736164" cy="53995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2" name="Rounded Rectangle 31"/>
          <p:cNvSpPr/>
          <p:nvPr/>
        </p:nvSpPr>
        <p:spPr>
          <a:xfrm>
            <a:off x="68006" y="5228095"/>
            <a:ext cx="2495085" cy="1449798"/>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200" b="1">
                <a:solidFill>
                  <a:schemeClr val="bg1"/>
                </a:solidFill>
                <a:latin typeface="Times New Roman" panose="02020603050405020304" pitchFamily="18" charset="0"/>
                <a:cs typeface="Times New Roman" panose="02020603050405020304" pitchFamily="18" charset="0"/>
              </a:rPr>
              <a:t>II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QUAN HỆ DÂN TỘC VÀ TÔN GIÁO Ở VIỆT NAM</a:t>
            </a: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33" name="Rounded Rectangle 32"/>
          <p:cNvSpPr/>
          <p:nvPr/>
        </p:nvSpPr>
        <p:spPr>
          <a:xfrm>
            <a:off x="3352216" y="5177335"/>
            <a:ext cx="5725062" cy="72698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400" b="1" i="1" kern="0">
                <a:solidFill>
                  <a:schemeClr val="bg1"/>
                </a:solidFill>
                <a:latin typeface="Times New Roman" panose="02020603050405020304" pitchFamily="18" charset="0"/>
                <a:cs typeface="Times New Roman" panose="02020603050405020304" pitchFamily="18" charset="0"/>
              </a:rPr>
              <a:t>1. </a:t>
            </a:r>
            <a:r>
              <a:rPr lang="en-US" sz="2400" b="1" i="1">
                <a:latin typeface="Times New Roman" panose="02020603050405020304" pitchFamily="18" charset="0"/>
                <a:cs typeface="Times New Roman" panose="02020603050405020304" pitchFamily="18" charset="0"/>
              </a:rPr>
              <a:t>Đặc điểm quan hệ dân tộc và tôn giáo ở Việt Nam</a:t>
            </a:r>
            <a:endParaRPr lang="en-US" sz="2400" b="1">
              <a:latin typeface="Times New Roman" panose="02020603050405020304" pitchFamily="18" charset="0"/>
              <a:cs typeface="Times New Roman" panose="02020603050405020304" pitchFamily="18" charset="0"/>
            </a:endParaRPr>
          </a:p>
        </p:txBody>
      </p:sp>
      <p:sp>
        <p:nvSpPr>
          <p:cNvPr id="34" name="Rounded Rectangle 33"/>
          <p:cNvSpPr/>
          <p:nvPr/>
        </p:nvSpPr>
        <p:spPr>
          <a:xfrm>
            <a:off x="3366656" y="6028428"/>
            <a:ext cx="5682748" cy="75820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400" b="1" i="1" kern="0">
              <a:solidFill>
                <a:schemeClr val="bg1"/>
              </a:solidFill>
              <a:latin typeface="Times New Roman" panose="02020603050405020304" pitchFamily="18" charset="0"/>
              <a:cs typeface="Times New Roman" panose="02020603050405020304" pitchFamily="18" charset="0"/>
            </a:endParaRPr>
          </a:p>
          <a:p>
            <a:r>
              <a:rPr lang="vi-VN" sz="2400" b="1" i="1" kern="0">
                <a:solidFill>
                  <a:schemeClr val="bg1"/>
                </a:solidFill>
                <a:latin typeface="Times New Roman" panose="02020603050405020304" pitchFamily="18" charset="0"/>
                <a:cs typeface="Times New Roman" panose="02020603050405020304" pitchFamily="18" charset="0"/>
              </a:rPr>
              <a:t>2. </a:t>
            </a:r>
            <a:r>
              <a:rPr lang="en-US" sz="2400" b="1" i="1">
                <a:latin typeface="Times New Roman" panose="02020603050405020304" pitchFamily="18" charset="0"/>
                <a:cs typeface="Times New Roman" panose="02020603050405020304" pitchFamily="18" charset="0"/>
              </a:rPr>
              <a:t>. Định hướng giải quyết mối quan hệ dân tộc và tôn giáo ở Việt Nam hiện nay</a:t>
            </a:r>
            <a:endParaRPr lang="en-US" sz="2400" b="1">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50" name="Straight Arrow Connector 49"/>
          <p:cNvCxnSpPr>
            <a:stCxn id="32" idx="3"/>
            <a:endCxn id="33" idx="1"/>
          </p:cNvCxnSpPr>
          <p:nvPr/>
        </p:nvCxnSpPr>
        <p:spPr>
          <a:xfrm flipV="1">
            <a:off x="2563091" y="5540827"/>
            <a:ext cx="789125" cy="41216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a:stCxn id="32" idx="3"/>
            <a:endCxn id="34" idx="1"/>
          </p:cNvCxnSpPr>
          <p:nvPr/>
        </p:nvCxnSpPr>
        <p:spPr>
          <a:xfrm>
            <a:off x="2563091" y="5952994"/>
            <a:ext cx="803565" cy="45453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Rounded Rectangle 15"/>
          <p:cNvSpPr/>
          <p:nvPr/>
        </p:nvSpPr>
        <p:spPr>
          <a:xfrm>
            <a:off x="3366142" y="4114629"/>
            <a:ext cx="5750148" cy="75287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400" b="1" i="1" kern="0">
                <a:solidFill>
                  <a:schemeClr val="bg1"/>
                </a:solidFill>
                <a:latin typeface="Times New Roman" panose="02020603050405020304" pitchFamily="18" charset="0"/>
                <a:cs typeface="Times New Roman" panose="02020603050405020304" pitchFamily="18" charset="0"/>
              </a:rPr>
              <a:t>2</a:t>
            </a:r>
            <a:r>
              <a:rPr lang="en-US" sz="2400" b="1" i="1" kern="0">
                <a:solidFill>
                  <a:schemeClr val="bg1"/>
                </a:solidFill>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Tôn giáo ở Việt Nam và chính sách tôn giáo của Đảng, Nhà nước ta hiện nay</a:t>
            </a:r>
            <a:endParaRPr lang="en-US" sz="2400" b="1">
              <a:latin typeface="Times New Roman" panose="02020603050405020304" pitchFamily="18" charset="0"/>
              <a:cs typeface="Times New Roman" panose="02020603050405020304" pitchFamily="18" charset="0"/>
            </a:endParaRPr>
          </a:p>
        </p:txBody>
      </p:sp>
      <p:sp>
        <p:nvSpPr>
          <p:cNvPr id="17" name="Rounded Rectangle 16"/>
          <p:cNvSpPr/>
          <p:nvPr/>
        </p:nvSpPr>
        <p:spPr>
          <a:xfrm>
            <a:off x="3322861" y="3345480"/>
            <a:ext cx="5750148" cy="67305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1. Quan điểm của chủ nghĩa Mác - Lênin về tôn giáo</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31" name="Straight Arrow Connector 30"/>
          <p:cNvCxnSpPr>
            <a:stCxn id="8" idx="3"/>
            <a:endCxn id="17" idx="1"/>
          </p:cNvCxnSpPr>
          <p:nvPr/>
        </p:nvCxnSpPr>
        <p:spPr>
          <a:xfrm flipV="1">
            <a:off x="2563091" y="3682009"/>
            <a:ext cx="759770" cy="44316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5" name="Straight Arrow Connector 34"/>
          <p:cNvCxnSpPr>
            <a:stCxn id="8" idx="3"/>
            <a:endCxn id="16" idx="1"/>
          </p:cNvCxnSpPr>
          <p:nvPr/>
        </p:nvCxnSpPr>
        <p:spPr>
          <a:xfrm>
            <a:off x="2563091" y="4125172"/>
            <a:ext cx="803051" cy="3658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9" name="Rounded Rectangle 38"/>
          <p:cNvSpPr/>
          <p:nvPr/>
        </p:nvSpPr>
        <p:spPr>
          <a:xfrm>
            <a:off x="3303811" y="1462846"/>
            <a:ext cx="5750148" cy="51202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1. Khái niệm, đặc trưng cơ bản của dân tộc </a:t>
            </a:r>
            <a:endParaRPr lang="vi-VN" sz="2400" b="1" i="1" kern="0">
              <a:solidFill>
                <a:schemeClr val="bg1"/>
              </a:solidFill>
              <a:latin typeface="Times New Roman" panose="02020603050405020304" pitchFamily="18" charset="0"/>
              <a:cs typeface="Times New Roman" panose="02020603050405020304" pitchFamily="18" charset="0"/>
            </a:endParaRPr>
          </a:p>
        </p:txBody>
      </p:sp>
      <p:sp>
        <p:nvSpPr>
          <p:cNvPr id="59" name="Rounded Rectangle 58"/>
          <p:cNvSpPr/>
          <p:nvPr/>
        </p:nvSpPr>
        <p:spPr>
          <a:xfrm>
            <a:off x="3300481" y="2059709"/>
            <a:ext cx="5772521" cy="51224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2. Chủ nghĩa Mác - Lênin về vấn đề dân tộc</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72" name="Straight Arrow Connector 71"/>
          <p:cNvCxnSpPr>
            <a:stCxn id="6" idx="3"/>
            <a:endCxn id="59" idx="1"/>
          </p:cNvCxnSpPr>
          <p:nvPr/>
        </p:nvCxnSpPr>
        <p:spPr>
          <a:xfrm flipV="1">
            <a:off x="2563092" y="2315834"/>
            <a:ext cx="737389" cy="5654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9429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ircle(in)">
                                      <p:cBhvr>
                                        <p:cTn id="22" dur="2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arn(inVertic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barn(inVertical)">
                                      <p:cBhvr>
                                        <p:cTn id="35" dur="500"/>
                                        <p:tgtEl>
                                          <p:spTgt spid="7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barn(inVertical)">
                                      <p:cBhvr>
                                        <p:cTn id="38" dur="5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arn(inVertical)">
                                      <p:cBhvr>
                                        <p:cTn id="43" dur="500"/>
                                        <p:tgtEl>
                                          <p:spTgt spid="1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barn(inVertical)">
                                      <p:cBhvr>
                                        <p:cTn id="51" dur="500"/>
                                        <p:tgtEl>
                                          <p:spTgt spid="31"/>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arn(inVertical)">
                                      <p:cBhvr>
                                        <p:cTn id="59" dur="500"/>
                                        <p:tgtEl>
                                          <p:spTgt spid="3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barn(inVertical)">
                                      <p:cBhvr>
                                        <p:cTn id="67" dur="500"/>
                                        <p:tgtEl>
                                          <p:spTgt spid="5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barn(inVertical)">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barn(inVertical)">
                                      <p:cBhvr>
                                        <p:cTn id="75" dur="500"/>
                                        <p:tgtEl>
                                          <p:spTgt spid="51"/>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barn(inVertical)">
                                      <p:cBhvr>
                                        <p:cTn id="7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11" grpId="0" animBg="1"/>
      <p:bldP spid="32" grpId="0" animBg="1"/>
      <p:bldP spid="33" grpId="0" animBg="1"/>
      <p:bldP spid="34" grpId="0" animBg="1"/>
      <p:bldP spid="16" grpId="0" animBg="1"/>
      <p:bldP spid="17" grpId="0" animBg="1"/>
      <p:bldP spid="39" grpId="0" animBg="1"/>
      <p:bldP spid="5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339824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967345" y="1"/>
            <a:ext cx="7148945" cy="89908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600" b="1">
              <a:solidFill>
                <a:schemeClr val="bg1"/>
              </a:solidFill>
              <a:latin typeface="Times New Roman" panose="02020603050405020304" pitchFamily="18" charset="0"/>
              <a:cs typeface="Times New Roman" panose="02020603050405020304" pitchFamily="18" charset="0"/>
            </a:endParaRPr>
          </a:p>
          <a:p>
            <a:pPr algn="ctr">
              <a:defRPr/>
            </a:pPr>
            <a:r>
              <a:rPr lang="en-US" sz="2600" b="1">
                <a:solidFill>
                  <a:schemeClr val="bg1"/>
                </a:solidFill>
                <a:latin typeface="Times New Roman" panose="02020603050405020304" pitchFamily="18" charset="0"/>
                <a:cs typeface="Times New Roman" panose="02020603050405020304" pitchFamily="18" charset="0"/>
              </a:rPr>
              <a:t>II</a:t>
            </a:r>
            <a:r>
              <a:rPr lang="vi-VN" sz="2600" b="1">
                <a:solidFill>
                  <a:schemeClr val="bg1"/>
                </a:solidFill>
                <a:latin typeface="Times New Roman" panose="02020603050405020304" pitchFamily="18" charset="0"/>
                <a:cs typeface="Times New Roman" panose="02020603050405020304" pitchFamily="18" charset="0"/>
              </a:rPr>
              <a:t>I. </a:t>
            </a:r>
            <a:r>
              <a:rPr lang="en-US" sz="2600" b="1">
                <a:solidFill>
                  <a:schemeClr val="bg1"/>
                </a:solidFill>
                <a:latin typeface="Times New Roman" panose="02020603050405020304" pitchFamily="18" charset="0"/>
                <a:cs typeface="Times New Roman" panose="02020603050405020304" pitchFamily="18" charset="0"/>
              </a:rPr>
              <a:t>QUAN HỆ DÂN TỘC </a:t>
            </a:r>
          </a:p>
          <a:p>
            <a:pPr algn="ctr">
              <a:defRPr/>
            </a:pPr>
            <a:r>
              <a:rPr lang="en-US" sz="2600" b="1">
                <a:solidFill>
                  <a:schemeClr val="bg1"/>
                </a:solidFill>
                <a:latin typeface="Times New Roman" panose="02020603050405020304" pitchFamily="18" charset="0"/>
                <a:cs typeface="Times New Roman" panose="02020603050405020304" pitchFamily="18" charset="0"/>
              </a:rPr>
              <a:t>VÀ TÔN GIÁO Ở VIỆT NAM</a:t>
            </a:r>
            <a:endParaRPr lang="vi-VN" sz="2600" b="1">
              <a:solidFill>
                <a:schemeClr val="bg1"/>
              </a:solidFill>
              <a:latin typeface="Times New Roman" panose="02020603050405020304" pitchFamily="18" charset="0"/>
              <a:cs typeface="Times New Roman" panose="02020603050405020304" pitchFamily="18" charset="0"/>
            </a:endParaRPr>
          </a:p>
          <a:p>
            <a:pPr algn="ctr" fontAlgn="auto">
              <a:spcBef>
                <a:spcPts val="0"/>
              </a:spcBef>
              <a:spcAft>
                <a:spcPts val="0"/>
              </a:spcAft>
              <a:defRPr/>
            </a:pPr>
            <a:endParaRPr lang="vi-VN" sz="2600" b="1">
              <a:solidFill>
                <a:schemeClr val="bg1"/>
              </a:solidFill>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551515" y="1709142"/>
            <a:ext cx="8299456" cy="1851971"/>
            <a:chOff x="212477" y="406442"/>
            <a:chExt cx="5840730" cy="797040"/>
          </a:xfrm>
        </p:grpSpPr>
        <p:sp>
          <p:nvSpPr>
            <p:cNvPr id="15" name="Rounded Rectangle 14"/>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p:cNvSpPr/>
            <p:nvPr/>
          </p:nvSpPr>
          <p:spPr>
            <a:xfrm>
              <a:off x="251385" y="445350"/>
              <a:ext cx="5762913"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800" b="1" i="1">
                  <a:solidFill>
                    <a:srgbClr val="002060"/>
                  </a:solidFill>
                  <a:latin typeface="Times New Roman" panose="02020603050405020304" pitchFamily="18" charset="0"/>
                  <a:cs typeface="Times New Roman" panose="02020603050405020304" pitchFamily="18" charset="0"/>
                </a:rPr>
                <a:t>1</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US" sz="2800" b="1" i="1">
                  <a:solidFill>
                    <a:srgbClr val="002060"/>
                  </a:solidFill>
                  <a:latin typeface="Times New Roman" panose="02020603050405020304" pitchFamily="18" charset="0"/>
                  <a:cs typeface="Times New Roman" panose="02020603050405020304" pitchFamily="18" charset="0"/>
                </a:rPr>
                <a:t>Việt Nam là một quốc gia đa dân tộc, đa tôn giáo; quan hệ dân tộc và tôn giáo được thiết lập và củng cố trên cơ sở cộng đồng quốc gia - dân tộc thống nhất</a:t>
              </a:r>
            </a:p>
          </p:txBody>
        </p:sp>
      </p:grpSp>
      <p:grpSp>
        <p:nvGrpSpPr>
          <p:cNvPr id="22" name="Group 21"/>
          <p:cNvGrpSpPr/>
          <p:nvPr/>
        </p:nvGrpSpPr>
        <p:grpSpPr>
          <a:xfrm>
            <a:off x="606065" y="3753454"/>
            <a:ext cx="8299456" cy="1106082"/>
            <a:chOff x="212477" y="406442"/>
            <a:chExt cx="5840730" cy="797040"/>
          </a:xfrm>
        </p:grpSpPr>
        <p:sp>
          <p:nvSpPr>
            <p:cNvPr id="23" name="Rounded Rectangle 2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800" b="1" i="1">
                  <a:solidFill>
                    <a:srgbClr val="002060"/>
                  </a:solidFill>
                  <a:latin typeface="Times New Roman" panose="02020603050405020304" pitchFamily="18" charset="0"/>
                  <a:cs typeface="Times New Roman" panose="02020603050405020304" pitchFamily="18" charset="0"/>
                </a:rPr>
                <a:t>1</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Quan hệ dân tộc và tôn giáo ở Việt Nam chịu sự chi phối mạnh mẽ bởi tín ngưỡng truyền thống</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8" name="Rounded Rectangle 17"/>
          <p:cNvSpPr/>
          <p:nvPr/>
        </p:nvSpPr>
        <p:spPr>
          <a:xfrm>
            <a:off x="22877" y="996125"/>
            <a:ext cx="8299456" cy="61597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800" b="1" i="1" kern="0">
                <a:solidFill>
                  <a:schemeClr val="bg1"/>
                </a:solidFill>
                <a:latin typeface="Times New Roman" panose="02020603050405020304" pitchFamily="18" charset="0"/>
                <a:cs typeface="Times New Roman" panose="02020603050405020304" pitchFamily="18" charset="0"/>
              </a:rPr>
              <a:t>1. </a:t>
            </a:r>
            <a:r>
              <a:rPr lang="en-US" sz="2800" b="1" i="1">
                <a:latin typeface="Times New Roman" panose="02020603050405020304" pitchFamily="18" charset="0"/>
                <a:cs typeface="Times New Roman" panose="02020603050405020304" pitchFamily="18" charset="0"/>
              </a:rPr>
              <a:t>Đặc điểm quan hệ dân tộc và tôn giáo ở Việt Nam</a:t>
            </a:r>
            <a:endParaRPr lang="en-US" sz="2800" b="1">
              <a:latin typeface="Times New Roman" panose="02020603050405020304" pitchFamily="18" charset="0"/>
              <a:cs typeface="Times New Roman" panose="02020603050405020304" pitchFamily="18" charset="0"/>
            </a:endParaRPr>
          </a:p>
        </p:txBody>
      </p:sp>
      <p:grpSp>
        <p:nvGrpSpPr>
          <p:cNvPr id="25" name="Group 24"/>
          <p:cNvGrpSpPr/>
          <p:nvPr/>
        </p:nvGrpSpPr>
        <p:grpSpPr>
          <a:xfrm>
            <a:off x="551515" y="5218463"/>
            <a:ext cx="8188881" cy="1517447"/>
            <a:chOff x="212477" y="406442"/>
            <a:chExt cx="5840730" cy="797040"/>
          </a:xfrm>
        </p:grpSpPr>
        <p:sp>
          <p:nvSpPr>
            <p:cNvPr id="31" name="Rounded Rectangle 30"/>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800" b="1" i="1">
                  <a:solidFill>
                    <a:srgbClr val="002060"/>
                  </a:solidFill>
                  <a:latin typeface="Times New Roman" panose="02020603050405020304" pitchFamily="18" charset="0"/>
                  <a:cs typeface="Times New Roman" panose="02020603050405020304" pitchFamily="18" charset="0"/>
                </a:rPr>
                <a:t>1</a:t>
              </a:r>
              <a:r>
                <a:rPr lang="en-GB" altLang="en-US" sz="2800" b="1" i="1" kern="1200">
                  <a:solidFill>
                    <a:srgbClr val="002060"/>
                  </a:solidFill>
                  <a:latin typeface="Times New Roman" panose="02020603050405020304" pitchFamily="18" charset="0"/>
                  <a:cs typeface="Times New Roman" panose="02020603050405020304" pitchFamily="18" charset="0"/>
                </a:rPr>
                <a:t>.3. </a:t>
              </a:r>
              <a:r>
                <a:rPr lang="en-US" sz="2800" b="1" i="1">
                  <a:solidFill>
                    <a:srgbClr val="002060"/>
                  </a:solidFill>
                  <a:latin typeface="Times New Roman" panose="02020603050405020304" pitchFamily="18" charset="0"/>
                  <a:cs typeface="Times New Roman" panose="02020603050405020304" pitchFamily="18" charset="0"/>
                </a:rPr>
                <a:t>Các hiện tượng tôn giáo mới có xu hướng phát triển mạnh làm ảnh hưởng đến đời sống cộng đồng và khối đại đoàn kết toàn dân tộc</a:t>
              </a:r>
              <a:endParaRPr lang="en-US" sz="2800" b="1">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8607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1000"/>
                                        <p:tgtEl>
                                          <p:spTgt spid="25"/>
                                        </p:tgtEl>
                                      </p:cBhvr>
                                    </p:animEffect>
                                    <p:anim calcmode="lin" valueType="num">
                                      <p:cBhvr>
                                        <p:cTn id="34" dur="1000" fill="hold"/>
                                        <p:tgtEl>
                                          <p:spTgt spid="25"/>
                                        </p:tgtEl>
                                        <p:attrNameLst>
                                          <p:attrName>ppt_x</p:attrName>
                                        </p:attrNameLst>
                                      </p:cBhvr>
                                      <p:tavLst>
                                        <p:tav tm="0">
                                          <p:val>
                                            <p:strVal val="#ppt_x"/>
                                          </p:val>
                                        </p:tav>
                                        <p:tav tm="100000">
                                          <p:val>
                                            <p:strVal val="#ppt_x"/>
                                          </p:val>
                                        </p:tav>
                                      </p:tavLst>
                                    </p:anim>
                                    <p:anim calcmode="lin" valueType="num">
                                      <p:cBhvr>
                                        <p:cTn id="3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2877" y="1181563"/>
            <a:ext cx="9121123" cy="1368963"/>
            <a:chOff x="212477" y="406442"/>
            <a:chExt cx="5840730" cy="797040"/>
          </a:xfrm>
        </p:grpSpPr>
        <p:sp>
          <p:nvSpPr>
            <p:cNvPr id="15" name="Rounded Rectangle 14"/>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p:cNvSpPr/>
            <p:nvPr/>
          </p:nvSpPr>
          <p:spPr>
            <a:xfrm>
              <a:off x="251385" y="445350"/>
              <a:ext cx="5762913"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800" b="1" i="1">
                  <a:solidFill>
                    <a:srgbClr val="002060"/>
                  </a:solidFill>
                  <a:latin typeface="Times New Roman" panose="02020603050405020304" pitchFamily="18" charset="0"/>
                  <a:cs typeface="Times New Roman" panose="02020603050405020304" pitchFamily="18" charset="0"/>
                </a:rPr>
                <a:t>1</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US" sz="2800" b="1" i="1">
                  <a:solidFill>
                    <a:srgbClr val="002060"/>
                  </a:solidFill>
                  <a:latin typeface="Times New Roman" panose="02020603050405020304" pitchFamily="18" charset="0"/>
                  <a:cs typeface="Times New Roman" panose="02020603050405020304" pitchFamily="18" charset="0"/>
                </a:rPr>
                <a:t>Việt Nam là một quốc gia đa dân tộc, đa tôn giáo; quan hệ dân tộc và tôn giáo được thiết lập và củng cố trên cơ sở cộng đồng quốc gia - dân tộc thống nhất</a:t>
              </a:r>
            </a:p>
          </p:txBody>
        </p:sp>
      </p:grpSp>
      <p:sp>
        <p:nvSpPr>
          <p:cNvPr id="18" name="Rounded Rectangle 17"/>
          <p:cNvSpPr/>
          <p:nvPr/>
        </p:nvSpPr>
        <p:spPr>
          <a:xfrm>
            <a:off x="1995055" y="15105"/>
            <a:ext cx="7148945" cy="91315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algn="ctr">
              <a:buAutoNum type="arabicPeriod"/>
            </a:pPr>
            <a:r>
              <a:rPr lang="en-US" sz="3000" b="1">
                <a:latin typeface="Times New Roman" panose="02020603050405020304" pitchFamily="18" charset="0"/>
                <a:cs typeface="Times New Roman" panose="02020603050405020304" pitchFamily="18" charset="0"/>
              </a:rPr>
              <a:t>Đặc điểm quan hệ dân tộc </a:t>
            </a:r>
          </a:p>
          <a:p>
            <a:pPr algn="ctr"/>
            <a:r>
              <a:rPr lang="en-US" sz="3000" b="1">
                <a:latin typeface="Times New Roman" panose="02020603050405020304" pitchFamily="18" charset="0"/>
                <a:cs typeface="Times New Roman" panose="02020603050405020304" pitchFamily="18" charset="0"/>
              </a:rPr>
              <a:t>và tôn giáo ở Việt Nam</a:t>
            </a:r>
          </a:p>
        </p:txBody>
      </p:sp>
      <p:sp>
        <p:nvSpPr>
          <p:cNvPr id="16" name="Rounded Rectangle 15"/>
          <p:cNvSpPr/>
          <p:nvPr/>
        </p:nvSpPr>
        <p:spPr>
          <a:xfrm>
            <a:off x="415637" y="5419351"/>
            <a:ext cx="8548254" cy="1390930"/>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a:latin typeface="Times New Roman" panose="02020603050405020304" pitchFamily="18" charset="0"/>
                <a:ea typeface="Calibri" panose="020F0502020204030204" pitchFamily="34" charset="0"/>
              </a:rPr>
              <a:t>Quan hệ dân tộc và tôn giáo luôn được coi trọng và nhìn chung được giải quyết khá tốt, không dẫn đến những xung đột lớn</a:t>
            </a:r>
            <a:endParaRPr lang="en-US" sz="2800"/>
          </a:p>
        </p:txBody>
      </p:sp>
      <p:sp>
        <p:nvSpPr>
          <p:cNvPr id="17" name="Rounded Rectangle 16"/>
          <p:cNvSpPr/>
          <p:nvPr/>
        </p:nvSpPr>
        <p:spPr>
          <a:xfrm>
            <a:off x="415637" y="2660073"/>
            <a:ext cx="8548254" cy="889751"/>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a:latin typeface="Times New Roman" panose="02020603050405020304" pitchFamily="18" charset="0"/>
                <a:ea typeface="Calibri" panose="020F0502020204030204" pitchFamily="34" charset="0"/>
                <a:cs typeface="Times New Roman" panose="02020603050405020304" pitchFamily="18" charset="0"/>
              </a:rPr>
              <a:t>Các tôn giáo ở Việt Nam có truyền thống gắn bó chặt chẽ với dân tộc, đồng hành cùng dân tộc, gắn đạo với đời.</a:t>
            </a:r>
            <a:endParaRPr lang="en-US" sz="2800"/>
          </a:p>
        </p:txBody>
      </p:sp>
      <p:sp>
        <p:nvSpPr>
          <p:cNvPr id="20" name="Rounded Rectangle 19"/>
          <p:cNvSpPr/>
          <p:nvPr/>
        </p:nvSpPr>
        <p:spPr>
          <a:xfrm>
            <a:off x="415637" y="3659371"/>
            <a:ext cx="8548254" cy="1650433"/>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a:latin typeface="Times New Roman" panose="02020603050405020304" pitchFamily="18" charset="0"/>
                <a:ea typeface="Calibri" panose="020F0502020204030204" pitchFamily="34" charset="0"/>
                <a:cs typeface="Times New Roman" panose="02020603050405020304" pitchFamily="18" charset="0"/>
              </a:rPr>
              <a:t>Mọi công dân Việt Nam không phân biệt dân tộc, tín ngưỡng và tôn giáo nhìn chung đều đoàn kết ý thức rõ về cội nguồn, về một quốc gia - dân tộc thống nhất cùng chung sức xây dựng và bảo vệ Tổ quốc.</a:t>
            </a:r>
            <a:endParaRPr lang="en-US" sz="2800"/>
          </a:p>
        </p:txBody>
      </p:sp>
    </p:spTree>
    <p:extLst>
      <p:ext uri="{BB962C8B-B14F-4D97-AF65-F5344CB8AC3E}">
        <p14:creationId xmlns:p14="http://schemas.microsoft.com/office/powerpoint/2010/main" val="170894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in)">
                                      <p:cBhvr>
                                        <p:cTn id="19" dur="20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circle(in)">
                                      <p:cBhvr>
                                        <p:cTn id="24" dur="20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circle(in)">
                                      <p:cBhvr>
                                        <p:cTn id="29"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 grpId="0" animBg="1"/>
      <p:bldP spid="17"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22877" y="1075467"/>
            <a:ext cx="8996432" cy="1106082"/>
            <a:chOff x="212477" y="406442"/>
            <a:chExt cx="5840730" cy="797040"/>
          </a:xfrm>
        </p:grpSpPr>
        <p:sp>
          <p:nvSpPr>
            <p:cNvPr id="23" name="Rounded Rectangle 2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800" b="1" i="1">
                  <a:solidFill>
                    <a:srgbClr val="002060"/>
                  </a:solidFill>
                  <a:latin typeface="Times New Roman" panose="02020603050405020304" pitchFamily="18" charset="0"/>
                  <a:cs typeface="Times New Roman" panose="02020603050405020304" pitchFamily="18" charset="0"/>
                </a:rPr>
                <a:t>1</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Quan hệ dân tộc và tôn giáo ở Việt Nam chịu sự chi phối mạnh mẽ bởi tín ngưỡng truyền thống</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8" name="Rounded Rectangle 17"/>
          <p:cNvSpPr/>
          <p:nvPr/>
        </p:nvSpPr>
        <p:spPr>
          <a:xfrm>
            <a:off x="1953491" y="15105"/>
            <a:ext cx="7190509" cy="98242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algn="ctr">
              <a:buAutoNum type="arabicPeriod"/>
            </a:pPr>
            <a:r>
              <a:rPr lang="en-US" sz="3000" b="1">
                <a:latin typeface="Times New Roman" panose="02020603050405020304" pitchFamily="18" charset="0"/>
                <a:cs typeface="Times New Roman" panose="02020603050405020304" pitchFamily="18" charset="0"/>
              </a:rPr>
              <a:t>Đặc điểm quan hệ dân tộc </a:t>
            </a:r>
          </a:p>
          <a:p>
            <a:pPr algn="ctr"/>
            <a:r>
              <a:rPr lang="en-US" sz="3000" b="1">
                <a:latin typeface="Times New Roman" panose="02020603050405020304" pitchFamily="18" charset="0"/>
                <a:cs typeface="Times New Roman" panose="02020603050405020304" pitchFamily="18" charset="0"/>
              </a:rPr>
              <a:t>và tôn giáo ở Việt Nam</a:t>
            </a:r>
          </a:p>
        </p:txBody>
      </p:sp>
      <p:sp>
        <p:nvSpPr>
          <p:cNvPr id="12" name="Rounded Rectangle 11"/>
          <p:cNvSpPr/>
          <p:nvPr/>
        </p:nvSpPr>
        <p:spPr>
          <a:xfrm>
            <a:off x="357802" y="4562591"/>
            <a:ext cx="8451271" cy="2238281"/>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400" b="1" i="1">
                <a:solidFill>
                  <a:srgbClr val="002060"/>
                </a:solidFill>
                <a:latin typeface="Times New Roman" panose="02020603050405020304" pitchFamily="18" charset="0"/>
                <a:cs typeface="Times New Roman" panose="02020603050405020304" pitchFamily="18" charset="0"/>
              </a:rPr>
              <a:t>Ở cấp độ quốc gia, đỉnh cao của sự hội tụ đoàn kết thống nhất cộng đồng dân tộc của người Việt Nam được thực hiện dưới dạng tín ngưỡng, tôn giáo. Đó là tín ngưỡng thờ cúng Hùng Vương, thể hiện lòng tôn kính, niềm tự hào dân tộc về con Lạc cháu Hồng, về nghĩa ”đồng bào” đoàn kết gắn bó chặt chẽ trong một cộng đồng quốc gia - dân tộc thống nhất.</a:t>
            </a:r>
          </a:p>
        </p:txBody>
      </p:sp>
      <p:sp>
        <p:nvSpPr>
          <p:cNvPr id="13" name="Rounded Rectangle 12"/>
          <p:cNvSpPr/>
          <p:nvPr/>
        </p:nvSpPr>
        <p:spPr>
          <a:xfrm>
            <a:off x="357802" y="2292223"/>
            <a:ext cx="8451271" cy="1122217"/>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400" b="1" i="1">
                <a:solidFill>
                  <a:srgbClr val="002060"/>
                </a:solidFill>
                <a:latin typeface="Times New Roman" panose="02020603050405020304" pitchFamily="18" charset="0"/>
                <a:cs typeface="Times New Roman" panose="02020603050405020304" pitchFamily="18" charset="0"/>
              </a:rPr>
              <a:t>Ở cấp độ gia đình, thờ cúng tổ tiên là hoạt động phổ biến, thậm chí trở thành truyền thống, nét đẹp văn hóa của mỗi gia đình, dòng họ.</a:t>
            </a:r>
          </a:p>
        </p:txBody>
      </p:sp>
      <p:sp>
        <p:nvSpPr>
          <p:cNvPr id="16" name="Rounded Rectangle 15"/>
          <p:cNvSpPr/>
          <p:nvPr/>
        </p:nvSpPr>
        <p:spPr>
          <a:xfrm>
            <a:off x="357802" y="3594546"/>
            <a:ext cx="8451271" cy="866623"/>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400" b="1" i="1">
                <a:solidFill>
                  <a:srgbClr val="002060"/>
                </a:solidFill>
                <a:latin typeface="Times New Roman" panose="02020603050405020304" pitchFamily="18" charset="0"/>
                <a:cs typeface="Times New Roman" panose="02020603050405020304" pitchFamily="18" charset="0"/>
              </a:rPr>
              <a:t>Ở cấp độ làng xã, hầu hết các làng xã của người Việt đều thờ cúng Thành hoàng làng</a:t>
            </a:r>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b="1" i="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27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ircle(in)">
                                      <p:cBhvr>
                                        <p:cTn id="19" dur="2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ircle(in)">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76701" y="958248"/>
            <a:ext cx="8883431" cy="1438889"/>
            <a:chOff x="212477" y="406442"/>
            <a:chExt cx="5840730" cy="797040"/>
          </a:xfrm>
        </p:grpSpPr>
        <p:sp>
          <p:nvSpPr>
            <p:cNvPr id="31" name="Rounded Rectangle 30"/>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800" b="1" i="1">
                  <a:solidFill>
                    <a:srgbClr val="002060"/>
                  </a:solidFill>
                  <a:latin typeface="Times New Roman" panose="02020603050405020304" pitchFamily="18" charset="0"/>
                  <a:cs typeface="Times New Roman" panose="02020603050405020304" pitchFamily="18" charset="0"/>
                </a:rPr>
                <a:t>1</a:t>
              </a:r>
              <a:r>
                <a:rPr lang="en-GB" altLang="en-US" sz="2800" b="1" i="1" kern="1200">
                  <a:solidFill>
                    <a:srgbClr val="002060"/>
                  </a:solidFill>
                  <a:latin typeface="Times New Roman" panose="02020603050405020304" pitchFamily="18" charset="0"/>
                  <a:cs typeface="Times New Roman" panose="02020603050405020304" pitchFamily="18" charset="0"/>
                </a:rPr>
                <a:t>.3. </a:t>
              </a:r>
              <a:r>
                <a:rPr lang="en-US" sz="2800" b="1" i="1">
                  <a:solidFill>
                    <a:srgbClr val="002060"/>
                  </a:solidFill>
                  <a:latin typeface="Times New Roman" panose="02020603050405020304" pitchFamily="18" charset="0"/>
                  <a:cs typeface="Times New Roman" panose="02020603050405020304" pitchFamily="18" charset="0"/>
                </a:rPr>
                <a:t>Các hiện tượng tôn giáo mới có xu hướng phát triển mạnh làm ảnh hưởng đến đời sống cộng đồng và khối đại đoàn kết toàn dân tộc</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2" name="Rounded Rectangle 11"/>
          <p:cNvSpPr/>
          <p:nvPr/>
        </p:nvSpPr>
        <p:spPr>
          <a:xfrm>
            <a:off x="508861" y="2427133"/>
            <a:ext cx="8451271" cy="828687"/>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Từ khi thực hiện đường lối đổi mới, hội nhập quốc tế sâu rộng thì đời sống tín ngưỡng, tôn giáo của người Việt Nam phát triển</a:t>
            </a:r>
            <a:endParaRPr lang="en-US" sz="2400" b="1" i="1">
              <a:solidFill>
                <a:srgbClr val="002060"/>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495007" y="3353281"/>
            <a:ext cx="8451271" cy="797351"/>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Xuất hiện một số hiện tượng tôn giáo mới; các tổ chức đội lốt tôn giáo như Tin Lành Đề Ga, Hà Mòn ở Tây Nguyên</a:t>
            </a:r>
            <a:endParaRPr lang="en-US" sz="2400" b="1" i="1">
              <a:solidFill>
                <a:srgbClr val="002060"/>
              </a:solidFill>
              <a:latin typeface="Times New Roman" panose="02020603050405020304" pitchFamily="18" charset="0"/>
              <a:cs typeface="Times New Roman" panose="02020603050405020304" pitchFamily="18" charset="0"/>
            </a:endParaRPr>
          </a:p>
        </p:txBody>
      </p:sp>
      <p:sp>
        <p:nvSpPr>
          <p:cNvPr id="16" name="Rounded Rectangle 15"/>
          <p:cNvSpPr/>
          <p:nvPr/>
        </p:nvSpPr>
        <p:spPr>
          <a:xfrm>
            <a:off x="508861" y="4210154"/>
            <a:ext cx="8451271" cy="2647846"/>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Tính chất mê tín của các hiện tượng tôn giáo mới khá rõ, một số nhóm lợi đụng niềm tin tôn giáo để tuyên truyền những nội dung gây hoang mang trong quần chúng, hay thực hành những nghi lễ phản văn hóa,… xuyên tạc đường lối, chính sách của Đảng và Nhà nước, làm phương hại đến mối quan hệ dân tộc và tôn giáo, làm ảnh hưởng đến khối đại đoàn kết dân tộc, đoàn kết tôn giáo.</a:t>
            </a:r>
            <a:endParaRPr lang="en-US" sz="2400" b="1" i="1">
              <a:solidFill>
                <a:srgbClr val="002060"/>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1953491" y="15105"/>
            <a:ext cx="7190509" cy="98242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514350" indent="-514350" algn="ctr">
              <a:buAutoNum type="arabicPeriod"/>
            </a:pPr>
            <a:r>
              <a:rPr lang="en-US" sz="3000" b="1">
                <a:latin typeface="Times New Roman" panose="02020603050405020304" pitchFamily="18" charset="0"/>
                <a:cs typeface="Times New Roman" panose="02020603050405020304" pitchFamily="18" charset="0"/>
              </a:rPr>
              <a:t>Đặc điểm quan hệ dân tộc </a:t>
            </a:r>
          </a:p>
          <a:p>
            <a:pPr algn="ctr"/>
            <a:r>
              <a:rPr lang="en-US" sz="3000" b="1">
                <a:latin typeface="Times New Roman" panose="02020603050405020304" pitchFamily="18" charset="0"/>
                <a:cs typeface="Times New Roman" panose="02020603050405020304" pitchFamily="18" charset="0"/>
              </a:rPr>
              <a:t>và tôn giáo ở Việt Nam</a:t>
            </a:r>
          </a:p>
        </p:txBody>
      </p:sp>
    </p:spTree>
    <p:extLst>
      <p:ext uri="{BB962C8B-B14F-4D97-AF65-F5344CB8AC3E}">
        <p14:creationId xmlns:p14="http://schemas.microsoft.com/office/powerpoint/2010/main" val="202540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circle(in)">
                                      <p:cBhvr>
                                        <p:cTn id="14" dur="20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ircle(in)">
                                      <p:cBhvr>
                                        <p:cTn id="19" dur="20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circle(in)">
                                      <p:cBhvr>
                                        <p:cTn id="2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981200" y="0"/>
            <a:ext cx="7135090" cy="918007"/>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800" b="1">
              <a:solidFill>
                <a:schemeClr val="bg1"/>
              </a:solidFill>
              <a:latin typeface="Times New Roman" panose="02020603050405020304" pitchFamily="18" charset="0"/>
              <a:cs typeface="Times New Roman" panose="02020603050405020304" pitchFamily="18" charset="0"/>
            </a:endParaRPr>
          </a:p>
          <a:p>
            <a:pPr algn="ctr">
              <a:defRPr/>
            </a:pPr>
            <a:r>
              <a:rPr lang="en-US" sz="2800" b="1">
                <a:solidFill>
                  <a:schemeClr val="bg1"/>
                </a:solidFill>
                <a:latin typeface="Times New Roman" panose="02020603050405020304" pitchFamily="18" charset="0"/>
                <a:cs typeface="Times New Roman" panose="02020603050405020304" pitchFamily="18" charset="0"/>
              </a:rPr>
              <a:t>II</a:t>
            </a:r>
            <a:r>
              <a:rPr lang="vi-VN" sz="2800" b="1">
                <a:solidFill>
                  <a:schemeClr val="bg1"/>
                </a:solidFill>
                <a:latin typeface="Times New Roman" panose="02020603050405020304" pitchFamily="18" charset="0"/>
                <a:cs typeface="Times New Roman" panose="02020603050405020304" pitchFamily="18" charset="0"/>
              </a:rPr>
              <a:t>I. </a:t>
            </a:r>
            <a:r>
              <a:rPr lang="en-US" sz="2800" b="1">
                <a:solidFill>
                  <a:schemeClr val="bg1"/>
                </a:solidFill>
                <a:latin typeface="Times New Roman" panose="02020603050405020304" pitchFamily="18" charset="0"/>
                <a:cs typeface="Times New Roman" panose="02020603050405020304" pitchFamily="18" charset="0"/>
              </a:rPr>
              <a:t>QUAN HỆ DÂN TỘC </a:t>
            </a:r>
          </a:p>
          <a:p>
            <a:pPr algn="ctr">
              <a:defRPr/>
            </a:pPr>
            <a:r>
              <a:rPr lang="en-US" sz="2800" b="1">
                <a:solidFill>
                  <a:schemeClr val="bg1"/>
                </a:solidFill>
                <a:latin typeface="Times New Roman" panose="02020603050405020304" pitchFamily="18" charset="0"/>
                <a:cs typeface="Times New Roman" panose="02020603050405020304" pitchFamily="18" charset="0"/>
              </a:rPr>
              <a:t>VÀ TÔN GIÁO Ở VIỆT NAM</a:t>
            </a:r>
            <a:endParaRPr lang="vi-VN" sz="2800" b="1">
              <a:solidFill>
                <a:schemeClr val="bg1"/>
              </a:solidFill>
              <a:latin typeface="Times New Roman" panose="02020603050405020304" pitchFamily="18" charset="0"/>
              <a:cs typeface="Times New Roman" panose="02020603050405020304" pitchFamily="18" charset="0"/>
            </a:endParaRPr>
          </a:p>
          <a:p>
            <a:pPr algn="ctr" fontAlgn="auto">
              <a:spcBef>
                <a:spcPts val="0"/>
              </a:spcBef>
              <a:spcAft>
                <a:spcPts val="0"/>
              </a:spcAft>
              <a:defRPr/>
            </a:pPr>
            <a:endParaRPr lang="vi-VN" sz="2800" b="1">
              <a:solidFill>
                <a:schemeClr val="bg1"/>
              </a:solidFill>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41632" y="1907491"/>
            <a:ext cx="8839132" cy="1722408"/>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.1. </a:t>
              </a:r>
              <a:r>
                <a:rPr lang="en-US" sz="2600" b="1" i="1">
                  <a:solidFill>
                    <a:srgbClr val="002060"/>
                  </a:solidFill>
                  <a:latin typeface="Times New Roman" panose="02020603050405020304" pitchFamily="18" charset="0"/>
                  <a:cs typeface="Times New Roman" panose="02020603050405020304" pitchFamily="18" charset="0"/>
                </a:rPr>
                <a:t>Tăng cường mối quan hệ tốt đẹp giữa dân tộc và tôn giáo, củng cố khối đại đoàn kết toàn dân tộc và đoàn kết tôn giáo là vấn đề chiến lược, cơ bản, lâu dài và cấp bách của cách mạng Việt Nam</a:t>
              </a:r>
            </a:p>
          </p:txBody>
        </p:sp>
      </p:grpSp>
      <p:grpSp>
        <p:nvGrpSpPr>
          <p:cNvPr id="30" name="Group 29"/>
          <p:cNvGrpSpPr/>
          <p:nvPr/>
        </p:nvGrpSpPr>
        <p:grpSpPr>
          <a:xfrm>
            <a:off x="56393" y="3674779"/>
            <a:ext cx="8865936" cy="1368286"/>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5"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.2. </a:t>
              </a:r>
              <a:r>
                <a:rPr lang="en-US" sz="2600" b="1" i="1">
                  <a:solidFill>
                    <a:srgbClr val="002060"/>
                  </a:solidFill>
                  <a:latin typeface="Times New Roman" panose="02020603050405020304" pitchFamily="18" charset="0"/>
                  <a:cs typeface="Times New Roman" panose="02020603050405020304" pitchFamily="18" charset="0"/>
                </a:rPr>
                <a:t>Giải quyết mối quan hệ dân tộc và tôn giáo phải đặt trong mối quan hệ với cộng đồng quốc gia - dân tộc thống nhất theo định hướng xã hội chủ nghĩa</a:t>
              </a:r>
            </a:p>
          </p:txBody>
        </p:sp>
      </p:grpSp>
      <p:sp>
        <p:nvSpPr>
          <p:cNvPr id="21" name="Rounded Rectangle 20"/>
          <p:cNvSpPr/>
          <p:nvPr/>
        </p:nvSpPr>
        <p:spPr>
          <a:xfrm>
            <a:off x="14828" y="1002394"/>
            <a:ext cx="8865936" cy="86021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i="1" kern="0">
              <a:solidFill>
                <a:schemeClr val="bg1"/>
              </a:solidFill>
              <a:latin typeface="Times New Roman" panose="02020603050405020304" pitchFamily="18" charset="0"/>
              <a:cs typeface="Times New Roman" panose="02020603050405020304" pitchFamily="18" charset="0"/>
            </a:endParaRPr>
          </a:p>
          <a:p>
            <a:pPr algn="just"/>
            <a:r>
              <a:rPr lang="vi-VN" sz="2800" b="1" i="1" kern="0">
                <a:solidFill>
                  <a:schemeClr val="bg1"/>
                </a:solidFill>
                <a:latin typeface="Times New Roman" panose="02020603050405020304" pitchFamily="18" charset="0"/>
                <a:cs typeface="Times New Roman" panose="02020603050405020304" pitchFamily="18" charset="0"/>
              </a:rPr>
              <a:t>2. </a:t>
            </a:r>
            <a:r>
              <a:rPr lang="en-US" sz="2800" b="1" i="1">
                <a:latin typeface="Times New Roman" panose="02020603050405020304" pitchFamily="18" charset="0"/>
                <a:cs typeface="Times New Roman" panose="02020603050405020304" pitchFamily="18" charset="0"/>
              </a:rPr>
              <a:t>Định hướng giải quyết mối quan hệ dân tộc và tôn giáo ở Việt Nam hiện nay</a:t>
            </a:r>
            <a:endParaRPr lang="en-US" sz="2800" b="1">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i="1" kern="0">
              <a:solidFill>
                <a:schemeClr val="bg1"/>
              </a:solidFill>
              <a:latin typeface="Times New Roman" panose="02020603050405020304" pitchFamily="18" charset="0"/>
              <a:cs typeface="Times New Roman" panose="02020603050405020304" pitchFamily="18" charset="0"/>
            </a:endParaRPr>
          </a:p>
        </p:txBody>
      </p:sp>
      <p:grpSp>
        <p:nvGrpSpPr>
          <p:cNvPr id="38" name="Group 37"/>
          <p:cNvGrpSpPr/>
          <p:nvPr/>
        </p:nvGrpSpPr>
        <p:grpSpPr>
          <a:xfrm>
            <a:off x="45094" y="5123259"/>
            <a:ext cx="8988070" cy="1728653"/>
            <a:chOff x="212477" y="406442"/>
            <a:chExt cx="5840730" cy="797040"/>
          </a:xfrm>
        </p:grpSpPr>
        <p:sp>
          <p:nvSpPr>
            <p:cNvPr id="39" name="Rounded Rectangle 38"/>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.3. </a:t>
              </a:r>
              <a:r>
                <a:rPr lang="en-US" sz="2600" b="1" i="1">
                  <a:solidFill>
                    <a:srgbClr val="002060"/>
                  </a:solidFill>
                  <a:latin typeface="Times New Roman" panose="02020603050405020304" pitchFamily="18" charset="0"/>
                  <a:cs typeface="Times New Roman" panose="02020603050405020304" pitchFamily="18" charset="0"/>
                </a:rPr>
                <a:t>Giải quyết mối quan hệ dân tộc và tôn giáo phải bảo đảm quyền tự do tín ngưỡng, tôn giáo của nhân dân, quyền của các dân tộc thiểu số, đồng thời kiên quyết đấu tranh chống lợi dụng vấn đề dân tộc, tôn giáo vào mục đích chính trị</a:t>
              </a:r>
            </a:p>
          </p:txBody>
        </p:sp>
      </p:grpSp>
    </p:spTree>
    <p:extLst>
      <p:ext uri="{BB962C8B-B14F-4D97-AF65-F5344CB8AC3E}">
        <p14:creationId xmlns:p14="http://schemas.microsoft.com/office/powerpoint/2010/main" val="171380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1000"/>
                                        <p:tgtEl>
                                          <p:spTgt spid="38"/>
                                        </p:tgtEl>
                                      </p:cBhvr>
                                    </p:animEffect>
                                    <p:anim calcmode="lin" valueType="num">
                                      <p:cBhvr>
                                        <p:cTn id="29" dur="1000" fill="hold"/>
                                        <p:tgtEl>
                                          <p:spTgt spid="38"/>
                                        </p:tgtEl>
                                        <p:attrNameLst>
                                          <p:attrName>ppt_x</p:attrName>
                                        </p:attrNameLst>
                                      </p:cBhvr>
                                      <p:tavLst>
                                        <p:tav tm="0">
                                          <p:val>
                                            <p:strVal val="#ppt_x"/>
                                          </p:val>
                                        </p:tav>
                                        <p:tav tm="100000">
                                          <p:val>
                                            <p:strVal val="#ppt_x"/>
                                          </p:val>
                                        </p:tav>
                                      </p:tavLst>
                                    </p:anim>
                                    <p:anim calcmode="lin" valueType="num">
                                      <p:cBhvr>
                                        <p:cTn id="3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0" y="1158148"/>
            <a:ext cx="9144000" cy="1722408"/>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600" b="1" i="1">
                  <a:solidFill>
                    <a:srgbClr val="002060"/>
                  </a:solidFill>
                  <a:latin typeface="Times New Roman" panose="02020603050405020304" pitchFamily="18" charset="0"/>
                  <a:cs typeface="Times New Roman" panose="02020603050405020304" pitchFamily="18" charset="0"/>
                </a:rPr>
                <a:t>2</a:t>
              </a:r>
              <a:r>
                <a:rPr lang="en-GB" altLang="en-US" sz="2600" b="1" i="1" kern="1200">
                  <a:solidFill>
                    <a:srgbClr val="002060"/>
                  </a:solidFill>
                  <a:latin typeface="Times New Roman" panose="02020603050405020304" pitchFamily="18" charset="0"/>
                  <a:cs typeface="Times New Roman" panose="02020603050405020304" pitchFamily="18" charset="0"/>
                </a:rPr>
                <a:t>.1. </a:t>
              </a:r>
              <a:r>
                <a:rPr lang="en-US" sz="2600" b="1" i="1">
                  <a:solidFill>
                    <a:srgbClr val="002060"/>
                  </a:solidFill>
                  <a:latin typeface="Times New Roman" panose="02020603050405020304" pitchFamily="18" charset="0"/>
                  <a:cs typeface="Times New Roman" panose="02020603050405020304" pitchFamily="18" charset="0"/>
                </a:rPr>
                <a:t>Tăng cường mối quan hệ tốt đẹp giữa dân tộc và tôn giáo, củng cố khối đại đoàn kết toàn dân tộc và đoàn kết tôn giáo là vấn đề chiến lược, cơ bản, lâu dài và cấp bách của cách mạng Việt Nam</a:t>
              </a:r>
            </a:p>
          </p:txBody>
        </p:sp>
      </p:grpSp>
      <p:sp>
        <p:nvSpPr>
          <p:cNvPr id="21" name="Rounded Rectangle 20"/>
          <p:cNvSpPr/>
          <p:nvPr/>
        </p:nvSpPr>
        <p:spPr>
          <a:xfrm>
            <a:off x="2119744" y="0"/>
            <a:ext cx="7024255" cy="93084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r>
              <a:rPr lang="vi-VN" sz="2800" b="1" kern="0">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Định hướng giải quyết mối quan hệ dân tộc và tôn giáo ở Việt Nam hiện nay</a:t>
            </a: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221673" y="3107862"/>
            <a:ext cx="1440871" cy="3142396"/>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Đảng ta luôn khẳng định:</a:t>
            </a:r>
            <a:endParaRPr lang="en-US" sz="2800" b="1">
              <a:solidFill>
                <a:srgbClr val="FF0000"/>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2355273" y="3005246"/>
            <a:ext cx="6442362" cy="1424433"/>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Xây dựng, củng cố khối đại đoàn kết toàn dân tộc và đoàn kết tôn giáo là vấn đề chiến lược, cơ bản, lâu dài và cấp bách của cách mạng Việt Nam.</a:t>
            </a:r>
            <a:endParaRPr lang="en-US" sz="2400" b="1" i="1">
              <a:solidFill>
                <a:srgbClr val="002060"/>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2355273" y="4853535"/>
            <a:ext cx="6442363" cy="1424433"/>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Phát huy những giá trị văn hóa truyền thống của các dân tộc, đồng thời phát huy những giá trị văn hóa, đạo đức tốt đẹp và nguồn lực của tôn giáo cho quá trình phát triển đất nước.</a:t>
            </a:r>
            <a:endParaRPr lang="en-US" sz="2400" b="1" i="1">
              <a:solidFill>
                <a:srgbClr val="002060"/>
              </a:solidFill>
              <a:latin typeface="Times New Roman" panose="02020603050405020304" pitchFamily="18" charset="0"/>
              <a:cs typeface="Times New Roman" panose="02020603050405020304" pitchFamily="18" charset="0"/>
            </a:endParaRPr>
          </a:p>
        </p:txBody>
      </p:sp>
      <p:cxnSp>
        <p:nvCxnSpPr>
          <p:cNvPr id="19" name="Straight Arrow Connector 18"/>
          <p:cNvCxnSpPr>
            <a:stCxn id="13" idx="3"/>
            <a:endCxn id="14" idx="1"/>
          </p:cNvCxnSpPr>
          <p:nvPr/>
        </p:nvCxnSpPr>
        <p:spPr>
          <a:xfrm flipV="1">
            <a:off x="1662544" y="3717463"/>
            <a:ext cx="692729" cy="9615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p:cNvCxnSpPr>
            <a:stCxn id="13" idx="3"/>
            <a:endCxn id="17" idx="1"/>
          </p:cNvCxnSpPr>
          <p:nvPr/>
        </p:nvCxnSpPr>
        <p:spPr>
          <a:xfrm>
            <a:off x="1662544" y="4679060"/>
            <a:ext cx="692729" cy="88669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78241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ircle(in)">
                                      <p:cBhvr>
                                        <p:cTn id="19" dur="20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arn(inVertical)">
                                      <p:cBhvr>
                                        <p:cTn id="24" dur="500"/>
                                        <p:tgtEl>
                                          <p:spTgt spid="19"/>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inVertical)">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3" grpId="0" animBg="1"/>
      <p:bldP spid="1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2022764" y="36665"/>
            <a:ext cx="7121236" cy="2150842"/>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2600" b="1">
                  <a:solidFill>
                    <a:srgbClr val="002060"/>
                  </a:solidFill>
                  <a:latin typeface="Times New Roman" panose="02020603050405020304" pitchFamily="18" charset="0"/>
                  <a:cs typeface="Times New Roman" panose="02020603050405020304" pitchFamily="18" charset="0"/>
                </a:rPr>
                <a:t>2</a:t>
              </a:r>
              <a:r>
                <a:rPr lang="en-GB" altLang="en-US" sz="2600" b="1" kern="1200">
                  <a:solidFill>
                    <a:srgbClr val="002060"/>
                  </a:solidFill>
                  <a:latin typeface="Times New Roman" panose="02020603050405020304" pitchFamily="18" charset="0"/>
                  <a:cs typeface="Times New Roman" panose="02020603050405020304" pitchFamily="18" charset="0"/>
                </a:rPr>
                <a:t>.1. </a:t>
              </a:r>
              <a:r>
                <a:rPr lang="en-US" sz="2600" b="1">
                  <a:solidFill>
                    <a:srgbClr val="002060"/>
                  </a:solidFill>
                  <a:latin typeface="Times New Roman" panose="02020603050405020304" pitchFamily="18" charset="0"/>
                  <a:cs typeface="Times New Roman" panose="02020603050405020304" pitchFamily="18" charset="0"/>
                </a:rPr>
                <a:t>Tăng cường mối quan hệ tốt đẹp giữa dân tộc và tôn giáo, củng cố khối đại đoàn kết toàn dân tộc và đoàn kết tôn giáo là vấn đề chiến lược, cơ bản, lâu dài và cấp bách của cách mạng Việt Nam</a:t>
              </a:r>
            </a:p>
          </p:txBody>
        </p:sp>
      </p:grpSp>
      <p:sp>
        <p:nvSpPr>
          <p:cNvPr id="10" name="Rounded Rectangle 9"/>
          <p:cNvSpPr/>
          <p:nvPr/>
        </p:nvSpPr>
        <p:spPr>
          <a:xfrm>
            <a:off x="221673" y="2579210"/>
            <a:ext cx="1440871" cy="3142396"/>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Đảng ta luôn khẳng định:</a:t>
            </a:r>
            <a:endParaRPr lang="en-US" sz="2800" b="1">
              <a:solidFill>
                <a:srgbClr val="FF0000"/>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2355273" y="2476594"/>
            <a:ext cx="6442362" cy="2162499"/>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Sự nghiệp đổi mới toàn diện đất nước theo định hướng xã hội chủ nghĩa của Việt Nam càng cần có một sự đoàn kết rộng rãi của khối đại đoàn kết toàn dân tộc, đoàn kết tôn giáo và tăng cường mối quan hệ tốt đẹp giữa dân tộc và tôn giáo.</a:t>
            </a:r>
            <a:endParaRPr lang="en-US" sz="2400" b="1" i="1">
              <a:solidFill>
                <a:srgbClr val="002060"/>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2355272" y="4851392"/>
            <a:ext cx="6442363" cy="1424433"/>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4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Xã hội xã hội chủ nghĩa ở nước ta phải luôn là môi trường, diều kiện thuận lợi nhất cho tất cả các dân tộc, các tôn giáo được tự do phát triển theo đúng qui định của pháp luật.</a:t>
            </a:r>
            <a:endParaRPr lang="en-US" sz="2400" b="1" i="1">
              <a:solidFill>
                <a:srgbClr val="002060"/>
              </a:solidFill>
              <a:latin typeface="Times New Roman" panose="02020603050405020304" pitchFamily="18" charset="0"/>
              <a:cs typeface="Times New Roman" panose="02020603050405020304" pitchFamily="18" charset="0"/>
            </a:endParaRPr>
          </a:p>
        </p:txBody>
      </p:sp>
      <p:cxnSp>
        <p:nvCxnSpPr>
          <p:cNvPr id="15" name="Straight Arrow Connector 14"/>
          <p:cNvCxnSpPr>
            <a:stCxn id="10" idx="3"/>
            <a:endCxn id="11" idx="1"/>
          </p:cNvCxnSpPr>
          <p:nvPr/>
        </p:nvCxnSpPr>
        <p:spPr>
          <a:xfrm flipV="1">
            <a:off x="1662544" y="3557844"/>
            <a:ext cx="692729" cy="59256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stCxn id="10" idx="3"/>
          </p:cNvCxnSpPr>
          <p:nvPr/>
        </p:nvCxnSpPr>
        <p:spPr>
          <a:xfrm>
            <a:off x="1662544" y="4150408"/>
            <a:ext cx="692728" cy="137033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79496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2000"/>
                                        <p:tgtEl>
                                          <p:spTgt spid="15"/>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circle(in)">
                                      <p:cBhvr>
                                        <p:cTn id="20" dur="20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circle(in)">
                                      <p:cBhvr>
                                        <p:cTn id="25" dur="2000"/>
                                        <p:tgtEl>
                                          <p:spTgt spid="16"/>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ircle(in)">
                                      <p:cBhvr>
                                        <p:cTn id="28"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23355</TotalTime>
  <Words>2751</Words>
  <Application>Microsoft Office PowerPoint</Application>
  <PresentationFormat>On-screen Show (4:3)</PresentationFormat>
  <Paragraphs>168</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 Unicode MS</vt:lpstr>
      <vt:lpstr>UTM Alexander</vt:lpstr>
      <vt:lpstr>Arial</vt:lpstr>
      <vt:lpstr>Calibri</vt:lpstr>
      <vt:lpstr>Times New Roman</vt:lpstr>
      <vt:lpstr>Wingdings</vt:lpstr>
      <vt:lpstr>Office Theme</vt:lpstr>
      <vt:lpstr>PowerPoint Presentation</vt:lpstr>
      <vt:lpstr>   Chương 6 VẤN ĐỀ DÂN TỘC VÀ TÔN GIÁO TRONG THỜI KỲ QUÁ ĐỘ LÊN CHỦ NGHĨA XÃ HỘI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700</cp:revision>
  <dcterms:created xsi:type="dcterms:W3CDTF">2020-12-02T00:38:25Z</dcterms:created>
  <dcterms:modified xsi:type="dcterms:W3CDTF">2024-07-15T09:23:02Z</dcterms:modified>
</cp:coreProperties>
</file>