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551" r:id="rId2"/>
    <p:sldId id="552" r:id="rId3"/>
    <p:sldId id="480" r:id="rId4"/>
    <p:sldId id="527" r:id="rId5"/>
    <p:sldId id="531" r:id="rId6"/>
    <p:sldId id="532" r:id="rId7"/>
    <p:sldId id="528" r:id="rId8"/>
    <p:sldId id="533" r:id="rId9"/>
    <p:sldId id="529" r:id="rId10"/>
    <p:sldId id="537" r:id="rId11"/>
    <p:sldId id="534" r:id="rId12"/>
    <p:sldId id="542" r:id="rId13"/>
    <p:sldId id="543" r:id="rId14"/>
    <p:sldId id="535" r:id="rId15"/>
    <p:sldId id="544" r:id="rId16"/>
    <p:sldId id="548" r:id="rId17"/>
    <p:sldId id="546" r:id="rId18"/>
    <p:sldId id="550" r:id="rId19"/>
    <p:sldId id="541" r:id="rId20"/>
    <p:sldId id="553" r:id="rId21"/>
    <p:sldId id="55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964307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11</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44157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5674770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4612246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198161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61276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154163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046283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062786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81298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9364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282458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4087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266067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61403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945455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00657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62355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9637" y="113498"/>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88676" y="3811517"/>
            <a:ext cx="8976884" cy="1077218"/>
          </a:xfrm>
          <a:prstGeom prst="rect">
            <a:avLst/>
          </a:prstGeom>
        </p:spPr>
        <p:txBody>
          <a:bodyPr wrap="square">
            <a:spAutoFit/>
          </a:bodyPr>
          <a:lstStyle/>
          <a:p>
            <a:pPr algn="ctr"/>
            <a:r>
              <a:rPr lang="en-US" sz="3200" b="1" cap="all">
                <a:solidFill>
                  <a:srgbClr val="7030A0"/>
                </a:solidFill>
                <a:latin typeface="Times New Roman" panose="02020603050405020304" pitchFamily="18" charset="0"/>
                <a:cs typeface="Times New Roman" panose="02020603050405020304" pitchFamily="18" charset="0"/>
              </a:rPr>
              <a:t>VẤN ĐỀ GIA ĐÌNH TRONG </a:t>
            </a:r>
          </a:p>
          <a:p>
            <a:pPr algn="ctr"/>
            <a:r>
              <a:rPr lang="en-US" sz="3200" b="1" cap="all">
                <a:solidFill>
                  <a:srgbClr val="7030A0"/>
                </a:solidFill>
                <a:latin typeface="Times New Roman" panose="02020603050405020304" pitchFamily="18" charset="0"/>
                <a:cs typeface="Times New Roman" panose="02020603050405020304" pitchFamily="18" charset="0"/>
              </a:rPr>
              <a:t>THỜI KỲ QUÁ ĐỘ LÊN CHỦ NGHĨA XÃ HỘI</a:t>
            </a:r>
          </a:p>
        </p:txBody>
      </p:sp>
    </p:spTree>
    <p:extLst>
      <p:ext uri="{BB962C8B-B14F-4D97-AF65-F5344CB8AC3E}">
        <p14:creationId xmlns:p14="http://schemas.microsoft.com/office/powerpoint/2010/main" val="159589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43713" y="1035899"/>
            <a:ext cx="7995847" cy="845127"/>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4" y="445350"/>
              <a:ext cx="5762913"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800" b="1" i="1">
                <a:solidFill>
                  <a:srgbClr val="002060"/>
                </a:solidFill>
                <a:latin typeface="Times New Roman" panose="02020603050405020304" pitchFamily="18" charset="0"/>
                <a:cs typeface="Times New Roman" panose="02020603050405020304" pitchFamily="18" charset="0"/>
              </a:endParaRPr>
            </a:p>
            <a:p>
              <a:pPr algn="just"/>
              <a:r>
                <a:rPr lang="en-GB" altLang="en-US" sz="2800" b="1" i="1" kern="1200">
                  <a:solidFill>
                    <a:srgbClr val="002060"/>
                  </a:solidFill>
                  <a:latin typeface="Times New Roman" panose="02020603050405020304" pitchFamily="18" charset="0"/>
                  <a:cs typeface="Times New Roman" panose="02020603050405020304" pitchFamily="18" charset="0"/>
                </a:rPr>
                <a:t>2.2. </a:t>
              </a:r>
              <a:r>
                <a:rPr lang="en-US" sz="2800" b="1" i="1">
                  <a:solidFill>
                    <a:srgbClr val="002060"/>
                  </a:solidFill>
                  <a:latin typeface="Times New Roman" panose="02020603050405020304" pitchFamily="18" charset="0"/>
                  <a:cs typeface="Times New Roman" panose="02020603050405020304" pitchFamily="18" charset="0"/>
                </a:rPr>
                <a:t>Chức năng kinh tế và tổ chức tiêu dùng</a:t>
              </a:r>
              <a:endParaRPr lang="en-US" sz="2800" b="1">
                <a:solidFill>
                  <a:srgbClr val="002060"/>
                </a:solidFill>
                <a:latin typeface="Times New Roman" panose="02020603050405020304" pitchFamily="18" charset="0"/>
                <a:cs typeface="Times New Roman" panose="02020603050405020304" pitchFamily="18" charset="0"/>
              </a:endParaRPr>
            </a:p>
            <a:p>
              <a:pPr algn="just"/>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2036618" y="-1"/>
            <a:ext cx="7107382"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340199" y="2022765"/>
            <a:ext cx="8471295" cy="121950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Kinh tế gia đình đang trở thành một bộ phận quan trọng trong nền kinh tế quốc dân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ounded Rectangle 15"/>
          <p:cNvSpPr/>
          <p:nvPr/>
        </p:nvSpPr>
        <p:spPr>
          <a:xfrm>
            <a:off x="340199" y="3525750"/>
            <a:ext cx="8471295" cy="1219509"/>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trở thành một đơn vị tiêu dùng quan trọng của xã hộỉ</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ounded Rectangle 16"/>
          <p:cNvSpPr/>
          <p:nvPr/>
        </p:nvSpPr>
        <p:spPr>
          <a:xfrm>
            <a:off x="354052" y="5028736"/>
            <a:ext cx="8471295" cy="1455191"/>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Các gia đình Việt Nam đang tiến tới “tiêu dùng sản phẩm do người khác làm ra”, tức là sử dụng hàng hóa và dịch vụ xã hội.</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318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21359" y="1059302"/>
            <a:ext cx="7192284" cy="1011382"/>
            <a:chOff x="212477" y="406442"/>
            <a:chExt cx="5840730" cy="797040"/>
          </a:xfrm>
        </p:grpSpPr>
        <p:sp>
          <p:nvSpPr>
            <p:cNvPr id="43" name="Rounded Rectangle 4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4"/>
            <p:cNvSpPr/>
            <p:nvPr/>
          </p:nvSpPr>
          <p:spPr>
            <a:xfrm>
              <a:off x="251383"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800" b="1" i="1">
                <a:solidFill>
                  <a:srgbClr val="002060"/>
                </a:solidFill>
                <a:latin typeface="Times New Roman" panose="02020603050405020304" pitchFamily="18" charset="0"/>
                <a:cs typeface="Times New Roman" panose="02020603050405020304" pitchFamily="18" charset="0"/>
              </a:endParaRPr>
            </a:p>
            <a:p>
              <a:pPr algn="just"/>
              <a:r>
                <a:rPr lang="en-GB" altLang="en-US" sz="2800" b="1" i="1" kern="1200">
                  <a:solidFill>
                    <a:srgbClr val="002060"/>
                  </a:solidFill>
                  <a:latin typeface="Times New Roman" panose="02020603050405020304" pitchFamily="18" charset="0"/>
                  <a:cs typeface="Times New Roman" panose="02020603050405020304" pitchFamily="18" charset="0"/>
                </a:rPr>
                <a:t>2.3. </a:t>
              </a:r>
              <a:r>
                <a:rPr lang="en-US" sz="2800" b="1" i="1">
                  <a:solidFill>
                    <a:srgbClr val="002060"/>
                  </a:solidFill>
                  <a:latin typeface="Times New Roman" panose="02020603050405020304" pitchFamily="18" charset="0"/>
                  <a:cs typeface="Times New Roman" panose="02020603050405020304" pitchFamily="18" charset="0"/>
                </a:rPr>
                <a:t>Chức năng giáo dục (xã hội hóa)</a:t>
              </a:r>
              <a:endParaRPr lang="en-US" sz="2800" b="1">
                <a:solidFill>
                  <a:srgbClr val="002060"/>
                </a:solidFill>
                <a:latin typeface="Times New Roman" panose="02020603050405020304" pitchFamily="18" charset="0"/>
                <a:cs typeface="Times New Roman" panose="02020603050405020304" pitchFamily="18" charset="0"/>
              </a:endParaRPr>
            </a:p>
            <a:p>
              <a:pPr algn="just"/>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2008909" y="-1"/>
            <a:ext cx="7135091"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95614" y="2208920"/>
            <a:ext cx="8471295" cy="1219509"/>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Trong xã hội Việt Nam truyền thống, giáo dục gia đình là cơ sở của giáo dục xã hội</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Rounded Rectangle 13"/>
          <p:cNvSpPr/>
          <p:nvPr/>
        </p:nvSpPr>
        <p:spPr>
          <a:xfrm>
            <a:off x="395614" y="3663335"/>
            <a:ext cx="8471295" cy="1219509"/>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Ngày nay, giáo dục xã hội bao trùm lên giáo dục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5" name="Rounded Rectangle 14"/>
          <p:cNvSpPr/>
          <p:nvPr/>
        </p:nvSpPr>
        <p:spPr>
          <a:xfrm>
            <a:off x="340198" y="5159316"/>
            <a:ext cx="8471295" cy="1463153"/>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Giáo dục gia đình hiện nay phát triển theo xu hướng sự đầu tư tài chính của gia đình cho giáo dục con cái tăng lên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5788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09061" y="1093217"/>
            <a:ext cx="7192284" cy="1011382"/>
            <a:chOff x="212477" y="406442"/>
            <a:chExt cx="5840730" cy="797040"/>
          </a:xfrm>
        </p:grpSpPr>
        <p:sp>
          <p:nvSpPr>
            <p:cNvPr id="43" name="Rounded Rectangle 4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4"/>
            <p:cNvSpPr/>
            <p:nvPr/>
          </p:nvSpPr>
          <p:spPr>
            <a:xfrm>
              <a:off x="251383"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800" b="1" i="1">
                <a:solidFill>
                  <a:srgbClr val="002060"/>
                </a:solidFill>
                <a:latin typeface="Times New Roman" panose="02020603050405020304" pitchFamily="18" charset="0"/>
                <a:cs typeface="Times New Roman" panose="02020603050405020304" pitchFamily="18" charset="0"/>
              </a:endParaRPr>
            </a:p>
            <a:p>
              <a:pPr algn="just"/>
              <a:r>
                <a:rPr lang="en-GB" altLang="en-US" sz="2800" b="1" i="1" kern="1200">
                  <a:solidFill>
                    <a:srgbClr val="002060"/>
                  </a:solidFill>
                  <a:latin typeface="Times New Roman" panose="02020603050405020304" pitchFamily="18" charset="0"/>
                  <a:cs typeface="Times New Roman" panose="02020603050405020304" pitchFamily="18" charset="0"/>
                </a:rPr>
                <a:t>2.3. </a:t>
              </a:r>
              <a:r>
                <a:rPr lang="en-US" sz="2800" b="1" i="1">
                  <a:solidFill>
                    <a:srgbClr val="002060"/>
                  </a:solidFill>
                  <a:latin typeface="Times New Roman" panose="02020603050405020304" pitchFamily="18" charset="0"/>
                  <a:cs typeface="Times New Roman" panose="02020603050405020304" pitchFamily="18" charset="0"/>
                </a:rPr>
                <a:t>Chức năng giáo dục (xã hội hóa)</a:t>
              </a:r>
              <a:endParaRPr lang="en-US" sz="2800" b="1">
                <a:solidFill>
                  <a:srgbClr val="002060"/>
                </a:solidFill>
                <a:latin typeface="Times New Roman" panose="02020603050405020304" pitchFamily="18" charset="0"/>
                <a:cs typeface="Times New Roman" panose="02020603050405020304" pitchFamily="18" charset="0"/>
              </a:endParaRPr>
            </a:p>
            <a:p>
              <a:pPr algn="just"/>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2008909" y="-1"/>
            <a:ext cx="7135091"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472679" y="2186435"/>
            <a:ext cx="8471295" cy="1831383"/>
          </a:xfrm>
          <a:prstGeom prst="round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Nội dung giáo dục gia đình hiện nay ngoài về giáo dục đạo đức, ứng xử trong gia đình, dòng họ, làng xã; còn giáo dục kiến thức khoa học hiện đại, trang bị công cụ để con cái hòa nhập với thế giới</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ounded Rectangle 13"/>
          <p:cNvSpPr/>
          <p:nvPr/>
        </p:nvSpPr>
        <p:spPr>
          <a:xfrm>
            <a:off x="563598" y="4403161"/>
            <a:ext cx="8354862" cy="222580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ü"/>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Mặt tiêu cực: Vai trò giáo dục của gia đình có xu hướng giảm, các hiện tượng tiêu cực trong xã hội và trong nhà trường tăng làm giảm sút đáng kể vai trò của gia đình trong thực hiện chức năng xã hội hóa, giáo dục trẻ em</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ü"/>
            </a:pP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690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39789" y="1025237"/>
            <a:ext cx="8716284" cy="928254"/>
            <a:chOff x="212477" y="406442"/>
            <a:chExt cx="5840730" cy="797040"/>
          </a:xfrm>
        </p:grpSpPr>
        <p:sp>
          <p:nvSpPr>
            <p:cNvPr id="46" name="Rounded Rectangle 45"/>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2.4. </a:t>
              </a:r>
              <a:r>
                <a:rPr lang="en-US" sz="2800" b="1" i="1">
                  <a:solidFill>
                    <a:srgbClr val="002060"/>
                  </a:solidFill>
                  <a:latin typeface="Times New Roman" panose="02020603050405020304" pitchFamily="18" charset="0"/>
                  <a:cs typeface="Times New Roman" panose="02020603050405020304" pitchFamily="18" charset="0"/>
                </a:rPr>
                <a:t>Chức năng thỏa mãn nhu cầu tâm sinh lý, duy trì tình cảm</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1995055" y="-1"/>
            <a:ext cx="7148945"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514475" y="2022766"/>
            <a:ext cx="8354862" cy="174351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endPar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gn="just">
              <a:buFont typeface="Wingdings" panose="05000000000000000000" pitchFamily="2" charset="2"/>
              <a:buChar char="ü"/>
            </a:pPr>
            <a:r>
              <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Việt Nam hiện nay nhu cầu thỏa mãn tâm sinh lý - tình cảm đang tăng lên, do gia đình có xu hướng chuyển đổi từ chủ yếu là đơn vị kinh tế sang chủ yếu là đơn vị tình cảm</a:t>
            </a:r>
            <a:endParaRPr lang="en-US" sz="2600" b="1" i="1">
              <a:solidFill>
                <a:srgbClr val="002060"/>
              </a:solidFill>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ü"/>
            </a:pPr>
            <a:endParaRPr lang="en-US" sz="26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Rounded Rectangle 10"/>
          <p:cNvSpPr/>
          <p:nvPr/>
        </p:nvSpPr>
        <p:spPr>
          <a:xfrm>
            <a:off x="514475" y="3849406"/>
            <a:ext cx="8354862" cy="1443035"/>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Trong tương lai gần khi mà tỷ lệ các gia đình có một con tăng lên thì đời sống tâm lý - tình cảm của nhiều trẻ em và kể cả người lớn cũng sẽ kém phong phú hơn</a:t>
            </a:r>
            <a:endParaRPr lang="en-US" sz="26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ounded Rectangle 11"/>
          <p:cNvSpPr/>
          <p:nvPr/>
        </p:nvSpPr>
        <p:spPr>
          <a:xfrm>
            <a:off x="514475" y="5375571"/>
            <a:ext cx="8354862" cy="1184557"/>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26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Công nghiệp hóa và toàn cầu hóa dẫn tới tình trạng phân hóa giàu nghèo sâu sắc giữa các gia đình. </a:t>
            </a:r>
            <a:endParaRPr lang="en-US" sz="26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49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1000"/>
                                        <p:tgtEl>
                                          <p:spTgt spid="45"/>
                                        </p:tgtEl>
                                      </p:cBhvr>
                                    </p:animEffect>
                                    <p:anim calcmode="lin" valueType="num">
                                      <p:cBhvr>
                                        <p:cTn id="8" dur="1000" fill="hold"/>
                                        <p:tgtEl>
                                          <p:spTgt spid="45"/>
                                        </p:tgtEl>
                                        <p:attrNameLst>
                                          <p:attrName>ppt_x</p:attrName>
                                        </p:attrNameLst>
                                      </p:cBhvr>
                                      <p:tavLst>
                                        <p:tav tm="0">
                                          <p:val>
                                            <p:strVal val="#ppt_x"/>
                                          </p:val>
                                        </p:tav>
                                        <p:tav tm="100000">
                                          <p:val>
                                            <p:strVal val="#ppt_x"/>
                                          </p:val>
                                        </p:tav>
                                      </p:tavLst>
                                    </p:anim>
                                    <p:anim calcmode="lin" valueType="num">
                                      <p:cBhvr>
                                        <p:cTn id="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Group 44"/>
          <p:cNvGrpSpPr/>
          <p:nvPr/>
        </p:nvGrpSpPr>
        <p:grpSpPr>
          <a:xfrm>
            <a:off x="1981200" y="-1"/>
            <a:ext cx="7162800" cy="1064225"/>
            <a:chOff x="212477" y="406442"/>
            <a:chExt cx="5840730" cy="797040"/>
          </a:xfrm>
        </p:grpSpPr>
        <p:sp>
          <p:nvSpPr>
            <p:cNvPr id="46" name="Rounded Rectangle 45"/>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kern="1200">
                  <a:solidFill>
                    <a:srgbClr val="002060"/>
                  </a:solidFill>
                  <a:latin typeface="Times New Roman" panose="02020603050405020304" pitchFamily="18" charset="0"/>
                  <a:cs typeface="Times New Roman" panose="02020603050405020304" pitchFamily="18" charset="0"/>
                </a:rPr>
                <a:t>2.4. </a:t>
              </a:r>
              <a:r>
                <a:rPr lang="en-US" sz="3000" b="1">
                  <a:solidFill>
                    <a:srgbClr val="002060"/>
                  </a:solidFill>
                  <a:latin typeface="Times New Roman" panose="02020603050405020304" pitchFamily="18" charset="0"/>
                  <a:cs typeface="Times New Roman" panose="02020603050405020304" pitchFamily="18" charset="0"/>
                </a:rPr>
                <a:t>Chức năng thỏa mãn nhu cầu tâm sinh lý, duy trì tình cảm</a:t>
              </a:r>
            </a:p>
          </p:txBody>
        </p:sp>
      </p:grpSp>
      <p:sp>
        <p:nvSpPr>
          <p:cNvPr id="19" name="Rounded Rectangle 18"/>
          <p:cNvSpPr/>
          <p:nvPr/>
        </p:nvSpPr>
        <p:spPr>
          <a:xfrm>
            <a:off x="100437" y="1947458"/>
            <a:ext cx="1414038" cy="3107078"/>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Trách nhiệm của Nhà nước:</a:t>
            </a:r>
            <a:endPar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ounded Rectangle 19"/>
          <p:cNvSpPr/>
          <p:nvPr/>
        </p:nvSpPr>
        <p:spPr>
          <a:xfrm>
            <a:off x="2336187" y="1234987"/>
            <a:ext cx="6613847" cy="88385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endPar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Có chính sách hỗ trợ các hộ nghèo, khắc phục khoảng cách giàu nghèo</a:t>
            </a:r>
          </a:p>
          <a:p>
            <a:pPr marL="457200" indent="-457200" algn="just">
              <a:buFont typeface="Wingdings" panose="05000000000000000000" pitchFamily="2" charset="2"/>
              <a:buChar char="ü"/>
            </a:pP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Rounded Rectangle 20"/>
          <p:cNvSpPr/>
          <p:nvPr/>
        </p:nvSpPr>
        <p:spPr>
          <a:xfrm>
            <a:off x="2396836" y="2424022"/>
            <a:ext cx="6613847" cy="1316705"/>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Có những giải pháp, biện pháp nhằm bảo đảm an toàn tình dục, giáo dục giới tính và sức khỏe sinh sản</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ounded Rectangle 21"/>
          <p:cNvSpPr/>
          <p:nvPr/>
        </p:nvSpPr>
        <p:spPr>
          <a:xfrm>
            <a:off x="2336188" y="3911489"/>
            <a:ext cx="6613847" cy="1353238"/>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Củng cố chức năng xã hội hóa của gia đình, xây dựng những chuẩn mực và mô hình mới về giáo dục gia đình</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3" name="Rounded Rectangle 22"/>
          <p:cNvSpPr/>
          <p:nvPr/>
        </p:nvSpPr>
        <p:spPr>
          <a:xfrm>
            <a:off x="2336189" y="5605007"/>
            <a:ext cx="6613847" cy="883853"/>
          </a:xfrm>
          <a:prstGeom prst="round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rPr>
              <a:t>Xây dựng nội dung và phương pháp mới về giáo dục gia đình</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4" name="Straight Arrow Connector 23"/>
          <p:cNvCxnSpPr>
            <a:stCxn id="19" idx="3"/>
            <a:endCxn id="20" idx="1"/>
          </p:cNvCxnSpPr>
          <p:nvPr/>
        </p:nvCxnSpPr>
        <p:spPr>
          <a:xfrm flipV="1">
            <a:off x="1514475" y="1676914"/>
            <a:ext cx="821712" cy="182408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19" idx="3"/>
            <a:endCxn id="21" idx="1"/>
          </p:cNvCxnSpPr>
          <p:nvPr/>
        </p:nvCxnSpPr>
        <p:spPr>
          <a:xfrm flipV="1">
            <a:off x="1514475" y="3082375"/>
            <a:ext cx="882361" cy="4186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19" idx="3"/>
            <a:endCxn id="22" idx="1"/>
          </p:cNvCxnSpPr>
          <p:nvPr/>
        </p:nvCxnSpPr>
        <p:spPr>
          <a:xfrm>
            <a:off x="1514475" y="3500997"/>
            <a:ext cx="821713" cy="108711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a:stCxn id="19" idx="3"/>
            <a:endCxn id="23" idx="1"/>
          </p:cNvCxnSpPr>
          <p:nvPr/>
        </p:nvCxnSpPr>
        <p:spPr>
          <a:xfrm>
            <a:off x="1514475" y="3500997"/>
            <a:ext cx="821714" cy="254593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85370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barn(inVertic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arn(inVertical)">
                                      <p:cBhvr>
                                        <p:cTn id="25" dur="500"/>
                                        <p:tgtEl>
                                          <p:spTgt spid="2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barn(inVertical)">
                                      <p:cBhvr>
                                        <p:cTn id="33" dur="500"/>
                                        <p:tgtEl>
                                          <p:spTgt spid="26"/>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barn(inVertical)">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barn(inVertical)">
                                      <p:cBhvr>
                                        <p:cTn id="41" dur="500"/>
                                        <p:tgtEl>
                                          <p:spTgt spid="27"/>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0440" y="1315419"/>
            <a:ext cx="1459774" cy="5196221"/>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3200" b="1">
                <a:solidFill>
                  <a:srgbClr val="FF0000"/>
                </a:solidFill>
                <a:latin typeface="Times New Roman" panose="02020603050405020304" pitchFamily="18" charset="0"/>
                <a:cs typeface="Times New Roman" panose="02020603050405020304" pitchFamily="18" charset="0"/>
              </a:rPr>
              <a:t>* Biến đổi quan hệ hôn nhân và quan hệ vợ chồng</a:t>
            </a:r>
            <a:endParaRPr lang="en-US" sz="32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ounded Rectangle 8"/>
          <p:cNvSpPr/>
          <p:nvPr/>
        </p:nvSpPr>
        <p:spPr>
          <a:xfrm>
            <a:off x="1870364" y="23450"/>
            <a:ext cx="7273636" cy="7374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kern="0">
                <a:solidFill>
                  <a:schemeClr val="bg1"/>
                </a:solidFill>
                <a:latin typeface="Times New Roman" panose="02020603050405020304" pitchFamily="18" charset="0"/>
                <a:cs typeface="Times New Roman" panose="02020603050405020304" pitchFamily="18" charset="0"/>
              </a:rPr>
              <a:t>3</a:t>
            </a:r>
            <a:r>
              <a:rPr lang="vi-VN" sz="3000" b="1" kern="0">
                <a:solidFill>
                  <a:schemeClr val="bg1"/>
                </a:solidFill>
                <a:latin typeface="Times New Roman" panose="02020603050405020304" pitchFamily="18" charset="0"/>
                <a:cs typeface="Times New Roman" panose="02020603050405020304" pitchFamily="18" charset="0"/>
              </a:rPr>
              <a:t>.</a:t>
            </a:r>
            <a:r>
              <a:rPr lang="en-US" sz="3000" b="1">
                <a:latin typeface="Times New Roman" panose="02020603050405020304" pitchFamily="18" charset="0"/>
                <a:cs typeface="Times New Roman" panose="02020603050405020304" pitchFamily="18" charset="0"/>
              </a:rPr>
              <a:t> Biến đổi trong các mối quan hệ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2369126" y="1218434"/>
            <a:ext cx="6613847" cy="1624550"/>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Quan hệ vợ chồng - gia đình lỏng lẻo; gia tăng tỷ lệ ly hôn, ly thân, ngoại tình, quan hệ tình dục trước hôn nhân và ngoài hôn nhân, chung sống không kết hôn</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ounded Rectangle 12"/>
          <p:cNvSpPr/>
          <p:nvPr/>
        </p:nvSpPr>
        <p:spPr>
          <a:xfrm>
            <a:off x="2369126" y="3272036"/>
            <a:ext cx="6613847" cy="1300558"/>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Xuất hiện nhiều bi kịch, thảm án gia đình, người già cô đơn, trẻ em sống ích kỷ, bạo hành trong gia đình, xâm hại tình dục...</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ounded Rectangle 13"/>
          <p:cNvSpPr/>
          <p:nvPr/>
        </p:nvSpPr>
        <p:spPr>
          <a:xfrm>
            <a:off x="2369126" y="4996981"/>
            <a:ext cx="6613847" cy="1178816"/>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Giá trị truyền thống trong gia đình bị coi nhẹ, kiểu gia đình truyền thống bị phá vỡ</a:t>
            </a:r>
            <a:endParaRPr lang="en-US" sz="28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6" name="Straight Arrow Connector 15"/>
          <p:cNvCxnSpPr>
            <a:stCxn id="8" idx="3"/>
            <a:endCxn id="12" idx="1"/>
          </p:cNvCxnSpPr>
          <p:nvPr/>
        </p:nvCxnSpPr>
        <p:spPr>
          <a:xfrm flipV="1">
            <a:off x="1700214" y="2030709"/>
            <a:ext cx="668912" cy="18828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3" idx="1"/>
          </p:cNvCxnSpPr>
          <p:nvPr/>
        </p:nvCxnSpPr>
        <p:spPr>
          <a:xfrm>
            <a:off x="1700214" y="3913530"/>
            <a:ext cx="668912" cy="878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8" idx="3"/>
          </p:cNvCxnSpPr>
          <p:nvPr/>
        </p:nvCxnSpPr>
        <p:spPr>
          <a:xfrm>
            <a:off x="1700214" y="3913530"/>
            <a:ext cx="668912" cy="16728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806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arn(inVertical)">
                                      <p:cBhvr>
                                        <p:cTn id="25" dur="500"/>
                                        <p:tgtEl>
                                          <p:spTgt spid="17"/>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barn(inVertical)">
                                      <p:cBhvr>
                                        <p:cTn id="33" dur="500"/>
                                        <p:tgtEl>
                                          <p:spTgt spid="20"/>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240440" y="2030709"/>
            <a:ext cx="1459774" cy="345869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sz="3200" b="1">
                <a:solidFill>
                  <a:srgbClr val="002060"/>
                </a:solidFill>
                <a:latin typeface="Times New Roman" panose="02020603050405020304" pitchFamily="18" charset="0"/>
                <a:cs typeface="Times New Roman" panose="02020603050405020304" pitchFamily="18" charset="0"/>
              </a:rPr>
              <a:t>Xuất hiện ít nhất 3 kiểu gia đình</a:t>
            </a:r>
            <a:endParaRPr lang="en-US" sz="3200" b="1">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Rounded Rectangle 8"/>
          <p:cNvSpPr/>
          <p:nvPr/>
        </p:nvSpPr>
        <p:spPr>
          <a:xfrm>
            <a:off x="1842655" y="23450"/>
            <a:ext cx="7301345" cy="7374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kern="0">
                <a:solidFill>
                  <a:schemeClr val="bg1"/>
                </a:solidFill>
                <a:latin typeface="Times New Roman" panose="02020603050405020304" pitchFamily="18" charset="0"/>
                <a:cs typeface="Times New Roman" panose="02020603050405020304" pitchFamily="18" charset="0"/>
              </a:rPr>
              <a:t>3</a:t>
            </a:r>
            <a:r>
              <a:rPr lang="vi-VN" sz="3000" b="1" kern="0">
                <a:solidFill>
                  <a:schemeClr val="bg1"/>
                </a:solidFill>
                <a:latin typeface="Times New Roman" panose="02020603050405020304" pitchFamily="18" charset="0"/>
                <a:cs typeface="Times New Roman" panose="02020603050405020304" pitchFamily="18" charset="0"/>
              </a:rPr>
              <a:t>.</a:t>
            </a:r>
            <a:r>
              <a:rPr lang="en-US" sz="3000" b="1">
                <a:latin typeface="Times New Roman" panose="02020603050405020304" pitchFamily="18" charset="0"/>
                <a:cs typeface="Times New Roman" panose="02020603050405020304" pitchFamily="18" charset="0"/>
              </a:rPr>
              <a:t> Biến đổi trong các mối quan hệ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2369126" y="1218434"/>
            <a:ext cx="6613847" cy="146419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0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người đàn ông – người chồng làm chủ (kiểu gia đình truyền thống)</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ounded Rectangle 12"/>
          <p:cNvSpPr/>
          <p:nvPr/>
        </p:nvSpPr>
        <p:spPr>
          <a:xfrm>
            <a:off x="2369125" y="3166266"/>
            <a:ext cx="6613847" cy="1300558"/>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0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cả hai vợ chồng làm chủ</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ounded Rectangle 13"/>
          <p:cNvSpPr/>
          <p:nvPr/>
        </p:nvSpPr>
        <p:spPr>
          <a:xfrm>
            <a:off x="2369126" y="4899996"/>
            <a:ext cx="6613847" cy="1178816"/>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0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người phụ nữ - người vợ làm chủ</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6" name="Straight Arrow Connector 15"/>
          <p:cNvCxnSpPr>
            <a:stCxn id="8" idx="3"/>
            <a:endCxn id="12" idx="1"/>
          </p:cNvCxnSpPr>
          <p:nvPr/>
        </p:nvCxnSpPr>
        <p:spPr>
          <a:xfrm flipV="1">
            <a:off x="1700214" y="2030709"/>
            <a:ext cx="668912" cy="17858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p:cNvCxnSpPr>
          <p:nvPr/>
        </p:nvCxnSpPr>
        <p:spPr>
          <a:xfrm>
            <a:off x="1700214" y="3760057"/>
            <a:ext cx="668912" cy="604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p:cNvCxnSpPr>
            <a:stCxn id="8" idx="3"/>
          </p:cNvCxnSpPr>
          <p:nvPr/>
        </p:nvCxnSpPr>
        <p:spPr>
          <a:xfrm>
            <a:off x="1700214" y="3816545"/>
            <a:ext cx="668912" cy="167285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934327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barn(inVertical)">
                                      <p:cBhvr>
                                        <p:cTn id="20" dur="500"/>
                                        <p:tgtEl>
                                          <p:spTgt spid="1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inVertical)">
                                      <p:cBhvr>
                                        <p:cTn id="28" dur="500"/>
                                        <p:tgtEl>
                                          <p:spTgt spid="2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80325" y="23450"/>
            <a:ext cx="7263675" cy="7374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kern="0">
                <a:solidFill>
                  <a:schemeClr val="bg1"/>
                </a:solidFill>
                <a:latin typeface="Times New Roman" panose="02020603050405020304" pitchFamily="18" charset="0"/>
                <a:cs typeface="Times New Roman" panose="02020603050405020304" pitchFamily="18" charset="0"/>
              </a:rPr>
              <a:t>3</a:t>
            </a:r>
            <a:r>
              <a:rPr lang="vi-VN" sz="3000" b="1" kern="0">
                <a:solidFill>
                  <a:schemeClr val="bg1"/>
                </a:solidFill>
                <a:latin typeface="Times New Roman" panose="02020603050405020304" pitchFamily="18" charset="0"/>
                <a:cs typeface="Times New Roman" panose="02020603050405020304" pitchFamily="18" charset="0"/>
              </a:rPr>
              <a:t>.</a:t>
            </a:r>
            <a:r>
              <a:rPr lang="en-US" sz="3000" b="1">
                <a:latin typeface="Times New Roman" panose="02020603050405020304" pitchFamily="18" charset="0"/>
                <a:cs typeface="Times New Roman" panose="02020603050405020304" pitchFamily="18" charset="0"/>
              </a:rPr>
              <a:t> Biến đổi trong các mối quan hệ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02355" y="1320837"/>
            <a:ext cx="1577970" cy="5278581"/>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a:solidFill>
                  <a:srgbClr val="FF0000"/>
                </a:solidFill>
                <a:latin typeface="Times New Roman" panose="02020603050405020304" pitchFamily="18" charset="0"/>
                <a:cs typeface="Times New Roman" panose="02020603050405020304" pitchFamily="18" charset="0"/>
              </a:rPr>
              <a:t>* Biến đổi quan hệ giữa các thế hệ, các giá trị, chuẩn mực văn hóa của gia đình</a:t>
            </a:r>
          </a:p>
        </p:txBody>
      </p:sp>
      <p:sp>
        <p:nvSpPr>
          <p:cNvPr id="6" name="Rounded Rectangle 5"/>
          <p:cNvSpPr/>
          <p:nvPr/>
        </p:nvSpPr>
        <p:spPr>
          <a:xfrm>
            <a:off x="2576945" y="1177642"/>
            <a:ext cx="6406028" cy="146419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Quan hệ giữa các thế hệ cũng như các giá trị, chuẩn mực văn hóa của gia đình không ngừng biển đổi</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ounded Rectangle 6"/>
          <p:cNvSpPr/>
          <p:nvPr/>
        </p:nvSpPr>
        <p:spPr>
          <a:xfrm>
            <a:off x="2576945" y="3015145"/>
            <a:ext cx="6406028" cy="188996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Giáo dục trẻ em gần như phó mặc cho nhà trường, mà thiếu đi sự dạy bảo thường xuyên của ông bà, cha mẹ</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ounded Rectangle 11"/>
          <p:cNvSpPr/>
          <p:nvPr/>
        </p:nvSpPr>
        <p:spPr>
          <a:xfrm>
            <a:off x="2576945" y="5301788"/>
            <a:ext cx="6406028" cy="1071313"/>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Người cao tuổi phải đối mặt vớỉ sự cô đơn thiếu thốn về tình cảm.</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 name="Straight Arrow Connector 12"/>
          <p:cNvCxnSpPr>
            <a:stCxn id="10" idx="3"/>
            <a:endCxn id="6" idx="1"/>
          </p:cNvCxnSpPr>
          <p:nvPr/>
        </p:nvCxnSpPr>
        <p:spPr>
          <a:xfrm flipV="1">
            <a:off x="1880325" y="1909739"/>
            <a:ext cx="696620" cy="20503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10" idx="3"/>
            <a:endCxn id="7" idx="1"/>
          </p:cNvCxnSpPr>
          <p:nvPr/>
        </p:nvCxnSpPr>
        <p:spPr>
          <a:xfrm>
            <a:off x="1880325" y="3960128"/>
            <a:ext cx="69662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10" idx="3"/>
            <a:endCxn id="12" idx="1"/>
          </p:cNvCxnSpPr>
          <p:nvPr/>
        </p:nvCxnSpPr>
        <p:spPr>
          <a:xfrm>
            <a:off x="1880325" y="3960128"/>
            <a:ext cx="696620" cy="187731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1722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7"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880325" y="23450"/>
            <a:ext cx="7263675" cy="7374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kern="0">
                <a:solidFill>
                  <a:schemeClr val="bg1"/>
                </a:solidFill>
                <a:latin typeface="Times New Roman" panose="02020603050405020304" pitchFamily="18" charset="0"/>
                <a:cs typeface="Times New Roman" panose="02020603050405020304" pitchFamily="18" charset="0"/>
              </a:rPr>
              <a:t>3</a:t>
            </a:r>
            <a:r>
              <a:rPr lang="vi-VN" sz="3000" b="1" kern="0">
                <a:solidFill>
                  <a:schemeClr val="bg1"/>
                </a:solidFill>
                <a:latin typeface="Times New Roman" panose="02020603050405020304" pitchFamily="18" charset="0"/>
                <a:cs typeface="Times New Roman" panose="02020603050405020304" pitchFamily="18" charset="0"/>
              </a:rPr>
              <a:t>.</a:t>
            </a:r>
            <a:r>
              <a:rPr lang="en-US" sz="3000" b="1">
                <a:latin typeface="Times New Roman" panose="02020603050405020304" pitchFamily="18" charset="0"/>
                <a:cs typeface="Times New Roman" panose="02020603050405020304" pitchFamily="18" charset="0"/>
              </a:rPr>
              <a:t> Biến đổi trong các mối quan hệ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02355" y="1320837"/>
            <a:ext cx="1577970" cy="5278581"/>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Thách thức lớn nhất đặt ra cho gia đình Việt Nam</a:t>
            </a:r>
            <a:endParaRPr lang="en-US" sz="2800" b="1">
              <a:solidFill>
                <a:srgbClr val="FF0000"/>
              </a:solidFill>
              <a:latin typeface="Times New Roman" panose="02020603050405020304" pitchFamily="18" charset="0"/>
              <a:cs typeface="Times New Roman" panose="02020603050405020304" pitchFamily="18" charset="0"/>
            </a:endParaRPr>
          </a:p>
        </p:txBody>
      </p:sp>
      <p:sp>
        <p:nvSpPr>
          <p:cNvPr id="6" name="Rounded Rectangle 5"/>
          <p:cNvSpPr/>
          <p:nvPr/>
        </p:nvSpPr>
        <p:spPr>
          <a:xfrm>
            <a:off x="2576945" y="1177642"/>
            <a:ext cx="6406028" cy="146419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mâu thuẫn giữa các thế hệ, do sự khác biệt về tuổi tác, khi cùng chung sống với nhau</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Rounded Rectangle 6"/>
          <p:cNvSpPr/>
          <p:nvPr/>
        </p:nvSpPr>
        <p:spPr>
          <a:xfrm>
            <a:off x="2576945" y="3015145"/>
            <a:ext cx="6406028" cy="1889966"/>
          </a:xfrm>
          <a:prstGeom prst="roundRect">
            <a:avLst/>
          </a:prstGeom>
          <a:solidFill>
            <a:schemeClr val="accent6">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Người già thường hướng về các giá trị truyền thống, có xu hướng bảo thủ, áp đặt nhận thức của mình đối với người trẻ</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ounded Rectangle 11"/>
          <p:cNvSpPr/>
          <p:nvPr/>
        </p:nvSpPr>
        <p:spPr>
          <a:xfrm>
            <a:off x="2576945" y="5108930"/>
            <a:ext cx="6406028" cy="1490488"/>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tuổi trẻ thường hướng tới những giá trị hiện đại, có xu hướng phủ nhận yếu tố truyền thống</a:t>
            </a:r>
            <a:endParaRPr lang="en-US" sz="3000" b="1">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3" name="Straight Arrow Connector 12"/>
          <p:cNvCxnSpPr>
            <a:stCxn id="10" idx="3"/>
            <a:endCxn id="6" idx="1"/>
          </p:cNvCxnSpPr>
          <p:nvPr/>
        </p:nvCxnSpPr>
        <p:spPr>
          <a:xfrm flipV="1">
            <a:off x="1880325" y="1909739"/>
            <a:ext cx="696620" cy="20503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 name="Straight Arrow Connector 13"/>
          <p:cNvCxnSpPr>
            <a:stCxn id="10" idx="3"/>
            <a:endCxn id="7" idx="1"/>
          </p:cNvCxnSpPr>
          <p:nvPr/>
        </p:nvCxnSpPr>
        <p:spPr>
          <a:xfrm>
            <a:off x="1880325" y="3960128"/>
            <a:ext cx="696620"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10" idx="3"/>
            <a:endCxn id="12" idx="1"/>
          </p:cNvCxnSpPr>
          <p:nvPr/>
        </p:nvCxnSpPr>
        <p:spPr>
          <a:xfrm>
            <a:off x="1880325" y="3960128"/>
            <a:ext cx="696620" cy="187731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09264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7"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886691" y="1461513"/>
            <a:ext cx="7813962" cy="1112798"/>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buFont typeface="Wingdings" panose="05000000000000000000" pitchFamily="2" charset="2"/>
              <a:buChar char="ü"/>
            </a:pPr>
            <a:r>
              <a:rPr lang="en-US" sz="2600" b="1" i="1">
                <a:solidFill>
                  <a:srgbClr val="FF0000"/>
                </a:solidFill>
                <a:latin typeface="Times New Roman" panose="02020603050405020304" pitchFamily="18" charset="0"/>
                <a:cs typeface="Times New Roman" panose="02020603050405020304" pitchFamily="18" charset="0"/>
              </a:rPr>
              <a:t>Thứ nhất, </a:t>
            </a:r>
            <a:r>
              <a:rPr lang="en-US" sz="2600" b="1" i="1">
                <a:latin typeface="Times New Roman" panose="02020603050405020304" pitchFamily="18" charset="0"/>
                <a:cs typeface="Times New Roman" panose="02020603050405020304" pitchFamily="18" charset="0"/>
              </a:rPr>
              <a:t>tăng cường sự lãnh đạo của Đảng, nâng cao nhận thức của xã hội về xây dựng và phát triển gia đình Việt Nam</a:t>
            </a:r>
          </a:p>
        </p:txBody>
      </p:sp>
      <p:sp>
        <p:nvSpPr>
          <p:cNvPr id="15" name="Rounded Rectangle 14"/>
          <p:cNvSpPr/>
          <p:nvPr/>
        </p:nvSpPr>
        <p:spPr>
          <a:xfrm>
            <a:off x="886691" y="2740907"/>
            <a:ext cx="7813961" cy="98596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buFont typeface="Wingdings" panose="05000000000000000000" pitchFamily="2" charset="2"/>
              <a:buChar char="ü"/>
            </a:pPr>
            <a:r>
              <a:rPr lang="en-US" sz="2600" b="1" i="1">
                <a:solidFill>
                  <a:srgbClr val="FF0000"/>
                </a:solidFill>
                <a:latin typeface="Times New Roman" panose="02020603050405020304" pitchFamily="18" charset="0"/>
                <a:cs typeface="Times New Roman" panose="02020603050405020304" pitchFamily="18" charset="0"/>
              </a:rPr>
              <a:t>Thứ hai, </a:t>
            </a:r>
            <a:r>
              <a:rPr lang="en-US" sz="2600" b="1" i="1">
                <a:latin typeface="Times New Roman" panose="02020603050405020304" pitchFamily="18" charset="0"/>
                <a:cs typeface="Times New Roman" panose="02020603050405020304" pitchFamily="18" charset="0"/>
              </a:rPr>
              <a:t>đẩy mạnh phát triển kinh tế - xã hội, nâng cao đời sống vật chất, kinh tế hộ gia đình</a:t>
            </a:r>
          </a:p>
        </p:txBody>
      </p:sp>
      <p:sp>
        <p:nvSpPr>
          <p:cNvPr id="11" name="Rounded Rectangle 10"/>
          <p:cNvSpPr/>
          <p:nvPr/>
        </p:nvSpPr>
        <p:spPr>
          <a:xfrm>
            <a:off x="1995054" y="0"/>
            <a:ext cx="7148945" cy="11810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kern="0">
                <a:solidFill>
                  <a:schemeClr val="bg1"/>
                </a:solidFill>
                <a:latin typeface="Times New Roman" panose="02020603050405020304" pitchFamily="18" charset="0"/>
                <a:cs typeface="Times New Roman" panose="02020603050405020304" pitchFamily="18" charset="0"/>
              </a:rPr>
              <a:t>4</a:t>
            </a:r>
            <a:r>
              <a:rPr lang="vi-VN" sz="2800" b="1" kern="0">
                <a:solidFill>
                  <a:schemeClr val="bg1"/>
                </a:solidFill>
                <a:latin typeface="Times New Roman" panose="02020603050405020304" pitchFamily="18" charset="0"/>
                <a:cs typeface="Times New Roman" panose="02020603050405020304" pitchFamily="18" charset="0"/>
              </a:rPr>
              <a:t>.</a:t>
            </a:r>
            <a:r>
              <a:rPr lang="en-US" sz="2800" b="1" kern="0">
                <a:solidFill>
                  <a:schemeClr val="bg1"/>
                </a:solidFill>
                <a:latin typeface="Times New Roman" panose="02020603050405020304" pitchFamily="18" charset="0"/>
                <a:cs typeface="Times New Roman" panose="02020603050405020304" pitchFamily="18" charset="0"/>
              </a:rPr>
              <a:t> </a:t>
            </a:r>
            <a:r>
              <a:rPr lang="en-US" sz="2800" b="1">
                <a:latin typeface="Times New Roman" panose="02020603050405020304" pitchFamily="18" charset="0"/>
                <a:cs typeface="Times New Roman" panose="02020603050405020304" pitchFamily="18" charset="0"/>
              </a:rPr>
              <a:t>Phương hướng cơ bản xây dựng và </a:t>
            </a:r>
          </a:p>
          <a:p>
            <a:pPr algn="ctr"/>
            <a:r>
              <a:rPr lang="en-US" sz="2800" b="1">
                <a:latin typeface="Times New Roman" panose="02020603050405020304" pitchFamily="18" charset="0"/>
                <a:cs typeface="Times New Roman" panose="02020603050405020304" pitchFamily="18" charset="0"/>
              </a:rPr>
              <a:t>phát triển gia đình Việt Nam trong thời kì quá độ lên chủ nghĩa xã hội</a:t>
            </a: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845130" y="5628134"/>
            <a:ext cx="7813961" cy="952775"/>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buFont typeface="Wingdings" panose="05000000000000000000" pitchFamily="2" charset="2"/>
              <a:buChar char="ü"/>
            </a:pPr>
            <a:r>
              <a:rPr lang="en-US" sz="2600" b="1" i="1">
                <a:solidFill>
                  <a:srgbClr val="FF0000"/>
                </a:solidFill>
                <a:latin typeface="Times New Roman" panose="02020603050405020304" pitchFamily="18" charset="0"/>
                <a:cs typeface="Times New Roman" panose="02020603050405020304" pitchFamily="18" charset="0"/>
              </a:rPr>
              <a:t>Thứ tư, </a:t>
            </a:r>
            <a:r>
              <a:rPr lang="en-US" sz="2600" b="1" i="1">
                <a:latin typeface="Times New Roman" panose="02020603050405020304" pitchFamily="18" charset="0"/>
                <a:cs typeface="Times New Roman" panose="02020603050405020304" pitchFamily="18" charset="0"/>
              </a:rPr>
              <a:t>tiếp tục phát triển và nâng cao chất lượng phong trào xây dựng gia đình văn hóa</a:t>
            </a:r>
          </a:p>
        </p:txBody>
      </p:sp>
      <p:sp>
        <p:nvSpPr>
          <p:cNvPr id="10" name="Rounded Rectangle 9"/>
          <p:cNvSpPr/>
          <p:nvPr/>
        </p:nvSpPr>
        <p:spPr>
          <a:xfrm>
            <a:off x="886692" y="4007324"/>
            <a:ext cx="7813961" cy="1473768"/>
          </a:xfrm>
          <a:prstGeom prst="roundRect">
            <a:avLst/>
          </a:prstGeom>
          <a:solidFill>
            <a:schemeClr val="accent3">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buFont typeface="Wingdings" panose="05000000000000000000" pitchFamily="2" charset="2"/>
              <a:buChar char="ü"/>
            </a:pPr>
            <a:r>
              <a:rPr lang="en-US" sz="2600" b="1" i="1">
                <a:solidFill>
                  <a:srgbClr val="FF0000"/>
                </a:solidFill>
                <a:latin typeface="Times New Roman" panose="02020603050405020304" pitchFamily="18" charset="0"/>
                <a:cs typeface="Times New Roman" panose="02020603050405020304" pitchFamily="18" charset="0"/>
              </a:rPr>
              <a:t>Thứ ba, </a:t>
            </a:r>
            <a:r>
              <a:rPr lang="en-US" sz="2600" b="1" i="1">
                <a:latin typeface="Times New Roman" panose="02020603050405020304" pitchFamily="18" charset="0"/>
                <a:cs typeface="Times New Roman" panose="02020603050405020304" pitchFamily="18" charset="0"/>
              </a:rPr>
              <a:t>kế thừa những giá trị của gia đình truyền thống đồng thời tiếp thu những tiến bộ của nhân loại về gia đình trong xây dựng gia đình Việt Nam hiện nay</a:t>
            </a:r>
          </a:p>
        </p:txBody>
      </p:sp>
    </p:spTree>
    <p:extLst>
      <p:ext uri="{BB962C8B-B14F-4D97-AF65-F5344CB8AC3E}">
        <p14:creationId xmlns:p14="http://schemas.microsoft.com/office/powerpoint/2010/main" val="9942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circle(in)">
                                      <p:cBhvr>
                                        <p:cTn id="17" dur="2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ircle(in)">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1"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078181" y="12524"/>
            <a:ext cx="7065819" cy="1205183"/>
          </a:xfrm>
          <a:solidFill>
            <a:schemeClr val="accent1">
              <a:lumMod val="75000"/>
            </a:schemeClr>
          </a:solidFill>
        </p:spPr>
        <p:txBody>
          <a:bodyPr>
            <a:noAutofit/>
          </a:bodyPr>
          <a:lstStyle/>
          <a:p>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br>
              <a:rPr lang="en-US" sz="2600" b="1">
                <a:solidFill>
                  <a:srgbClr val="00B050"/>
                </a:solidFill>
                <a:latin typeface="Times New Roman" panose="02020603050405020304" pitchFamily="18" charset="0"/>
                <a:cs typeface="Times New Roman" pitchFamily="18" charset="0"/>
              </a:rPr>
            </a:br>
            <a:r>
              <a:rPr lang="en-US" sz="2600" b="1">
                <a:solidFill>
                  <a:srgbClr val="00B050"/>
                </a:solidFill>
                <a:latin typeface="Times New Roman" panose="02020603050405020304" pitchFamily="18" charset="0"/>
                <a:cs typeface="Times New Roman" pitchFamily="18" charset="0"/>
              </a:rPr>
              <a:t>Chương 7</a:t>
            </a:r>
            <a:br>
              <a:rPr lang="en-US" sz="2600">
                <a:solidFill>
                  <a:schemeClr val="accent5">
                    <a:lumMod val="75000"/>
                  </a:schemeClr>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VẤN ĐỀ GIA ĐÌNH TRONG </a:t>
            </a:r>
            <a:br>
              <a:rPr lang="en-US" sz="2600" b="1" cap="all">
                <a:solidFill>
                  <a:srgbClr val="FFC000"/>
                </a:solidFill>
                <a:latin typeface="Times New Roman" panose="02020603050405020304" pitchFamily="18" charset="0"/>
                <a:cs typeface="Times New Roman" panose="02020603050405020304" pitchFamily="18" charset="0"/>
              </a:rPr>
            </a:br>
            <a:r>
              <a:rPr lang="en-US" sz="2600" b="1" cap="all">
                <a:solidFill>
                  <a:srgbClr val="FFC000"/>
                </a:solidFill>
                <a:latin typeface="Times New Roman" panose="02020603050405020304" pitchFamily="18" charset="0"/>
                <a:cs typeface="Times New Roman" panose="02020603050405020304" pitchFamily="18" charset="0"/>
              </a:rPr>
              <a:t>THỜI KỲ QUÁ ĐỘ LÊN CHỦ NGHĨA XÃ HỘI</a:t>
            </a: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cap="all">
                <a:solidFill>
                  <a:srgbClr val="FFC000"/>
                </a:solidFill>
                <a:latin typeface="Times New Roman" panose="02020603050405020304" pitchFamily="18" charset="0"/>
                <a:cs typeface="Times New Roman" panose="02020603050405020304" pitchFamily="18" charset="0"/>
              </a:rPr>
            </a:br>
            <a:br>
              <a:rPr lang="en-US" sz="2600" b="1">
                <a:solidFill>
                  <a:srgbClr val="FFC000"/>
                </a:solidFill>
                <a:latin typeface="Times New Roman" pitchFamily="18" charset="0"/>
                <a:ea typeface="Tahoma" pitchFamily="34" charset="0"/>
                <a:cs typeface="Times New Roman" pitchFamily="18" charset="0"/>
              </a:rPr>
            </a:br>
            <a:endParaRPr lang="en-US" sz="2600" b="1">
              <a:solidFill>
                <a:srgbClr val="FFC000"/>
              </a:solidFill>
              <a:latin typeface="Times New Roman" pitchFamily="18" charset="0"/>
              <a:cs typeface="Times New Roman" pitchFamily="18" charset="0"/>
            </a:endParaRPr>
          </a:p>
        </p:txBody>
      </p:sp>
      <p:sp>
        <p:nvSpPr>
          <p:cNvPr id="6" name="Rounded Rectangle 5"/>
          <p:cNvSpPr/>
          <p:nvPr/>
        </p:nvSpPr>
        <p:spPr>
          <a:xfrm>
            <a:off x="54152" y="1324297"/>
            <a:ext cx="2508940" cy="1359661"/>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000" b="1">
              <a:solidFill>
                <a:schemeClr val="bg1"/>
              </a:solidFill>
              <a:latin typeface="Times New Roman" panose="02020603050405020304" pitchFamily="18" charset="0"/>
              <a:cs typeface="Times New Roman" panose="02020603050405020304" pitchFamily="18" charset="0"/>
            </a:endParaRPr>
          </a:p>
          <a:p>
            <a:pPr algn="just"/>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KHÁI NIỆM, VỊ TRÍ VÀ CHỨC NĂNG CỦA GIA ĐÌNH</a:t>
            </a:r>
          </a:p>
          <a:p>
            <a:pPr algn="just" fontAlgn="auto">
              <a:spcBef>
                <a:spcPts val="0"/>
              </a:spcBef>
              <a:spcAft>
                <a:spcPts val="0"/>
              </a:spcAft>
              <a:defRPr/>
            </a:pPr>
            <a:endParaRPr lang="vi-VN" sz="20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54150" y="2753240"/>
            <a:ext cx="2508941" cy="184277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CƠ SỞ XÂY DỰNG GIA ĐÌNH TRONG THỜI KỲ QUÁ ĐỘ LÊN CHỦ NGHĨA XÃ HỘI</a:t>
            </a:r>
          </a:p>
        </p:txBody>
      </p:sp>
      <p:sp>
        <p:nvSpPr>
          <p:cNvPr id="11" name="Rounded Rectangle 10"/>
          <p:cNvSpPr/>
          <p:nvPr/>
        </p:nvSpPr>
        <p:spPr>
          <a:xfrm>
            <a:off x="3245798" y="2110717"/>
            <a:ext cx="5803606" cy="37502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 </a:t>
            </a:r>
            <a:r>
              <a:rPr lang="en-US" sz="2200" b="1" i="1">
                <a:latin typeface="Times New Roman" panose="02020603050405020304" pitchFamily="18" charset="0"/>
                <a:cs typeface="Times New Roman" panose="02020603050405020304" pitchFamily="18" charset="0"/>
              </a:rPr>
              <a:t>Chức năng cơ bản của gia đình</a:t>
            </a:r>
            <a:endParaRPr lang="en-US" sz="2200" b="1">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39" idx="1"/>
          </p:cNvCxnSpPr>
          <p:nvPr/>
        </p:nvCxnSpPr>
        <p:spPr>
          <a:xfrm flipV="1">
            <a:off x="2563092" y="1537305"/>
            <a:ext cx="687261" cy="4668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2563092" y="2004128"/>
            <a:ext cx="682706" cy="29410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Rounded Rectangle 31"/>
          <p:cNvSpPr/>
          <p:nvPr/>
        </p:nvSpPr>
        <p:spPr>
          <a:xfrm>
            <a:off x="68006" y="4702130"/>
            <a:ext cx="2495085" cy="1892624"/>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XÂY DỰNG GIA ĐÌNH VIỆT NAM TRONG THỜI KỲ QUÁ ĐỘ LÊN CHỦ NGHĨA XÃ HỘI</a:t>
            </a:r>
          </a:p>
        </p:txBody>
      </p:sp>
      <p:sp>
        <p:nvSpPr>
          <p:cNvPr id="33" name="Rounded Rectangle 32"/>
          <p:cNvSpPr/>
          <p:nvPr/>
        </p:nvSpPr>
        <p:spPr>
          <a:xfrm>
            <a:off x="3283527" y="4168758"/>
            <a:ext cx="5778287" cy="62105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1. </a:t>
            </a:r>
            <a:r>
              <a:rPr lang="en-US" sz="2200" b="1" i="1">
                <a:latin typeface="Times New Roman" panose="02020603050405020304" pitchFamily="18" charset="0"/>
                <a:cs typeface="Times New Roman" panose="02020603050405020304" pitchFamily="18" charset="0"/>
              </a:rPr>
              <a:t>Sự biến đổi của gia đình Việt Nam trong thời kỳ quá độ lên chủ nghĩa xã hội</a:t>
            </a:r>
            <a:endParaRPr lang="en-US" sz="2200" b="1">
              <a:latin typeface="Times New Roman" panose="02020603050405020304" pitchFamily="18" charset="0"/>
              <a:cs typeface="Times New Roman" panose="02020603050405020304" pitchFamily="18" charset="0"/>
            </a:endParaRPr>
          </a:p>
        </p:txBody>
      </p:sp>
      <p:sp>
        <p:nvSpPr>
          <p:cNvPr id="34" name="Rounded Rectangle 33"/>
          <p:cNvSpPr/>
          <p:nvPr/>
        </p:nvSpPr>
        <p:spPr>
          <a:xfrm>
            <a:off x="3284958" y="4809195"/>
            <a:ext cx="5735579" cy="6021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Biến đổi trong việc thực hiện các chức năng của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stCxn id="32" idx="3"/>
            <a:endCxn id="33" idx="1"/>
          </p:cNvCxnSpPr>
          <p:nvPr/>
        </p:nvCxnSpPr>
        <p:spPr>
          <a:xfrm flipV="1">
            <a:off x="2563091" y="4479284"/>
            <a:ext cx="720436" cy="116915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stCxn id="32" idx="3"/>
            <a:endCxn id="34" idx="1"/>
          </p:cNvCxnSpPr>
          <p:nvPr/>
        </p:nvCxnSpPr>
        <p:spPr>
          <a:xfrm flipV="1">
            <a:off x="2563091" y="5110253"/>
            <a:ext cx="721867" cy="53818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Rounded Rectangle 15"/>
          <p:cNvSpPr/>
          <p:nvPr/>
        </p:nvSpPr>
        <p:spPr>
          <a:xfrm>
            <a:off x="3258209" y="2961544"/>
            <a:ext cx="5803606" cy="37416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200" b="1" i="1" kern="0">
                <a:solidFill>
                  <a:schemeClr val="bg1"/>
                </a:solidFill>
                <a:latin typeface="Times New Roman" panose="02020603050405020304" pitchFamily="18" charset="0"/>
                <a:cs typeface="Times New Roman" panose="02020603050405020304" pitchFamily="18" charset="0"/>
              </a:rPr>
              <a:t>2</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chính trị - xã hội</a:t>
            </a:r>
            <a:endParaRPr lang="en-US" sz="2200" b="1">
              <a:latin typeface="Times New Roman" panose="02020603050405020304" pitchFamily="18" charset="0"/>
              <a:cs typeface="Times New Roman" panose="02020603050405020304" pitchFamily="18" charset="0"/>
            </a:endParaRPr>
          </a:p>
        </p:txBody>
      </p:sp>
      <p:sp>
        <p:nvSpPr>
          <p:cNvPr id="17" name="Rounded Rectangle 16"/>
          <p:cNvSpPr/>
          <p:nvPr/>
        </p:nvSpPr>
        <p:spPr>
          <a:xfrm>
            <a:off x="3244979" y="2597310"/>
            <a:ext cx="5828029" cy="33449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Cơ sở kinh tế - xã hôi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flipV="1">
            <a:off x="2563091" y="2797592"/>
            <a:ext cx="640079" cy="8908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5" name="Straight Arrow Connector 34"/>
          <p:cNvCxnSpPr>
            <a:endCxn id="16" idx="1"/>
          </p:cNvCxnSpPr>
          <p:nvPr/>
        </p:nvCxnSpPr>
        <p:spPr>
          <a:xfrm flipV="1">
            <a:off x="2563091" y="3148625"/>
            <a:ext cx="695118" cy="5398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Rounded Rectangle 38"/>
          <p:cNvSpPr/>
          <p:nvPr/>
        </p:nvSpPr>
        <p:spPr>
          <a:xfrm>
            <a:off x="3250353" y="1352007"/>
            <a:ext cx="5803606" cy="3705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1. Khái niệm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sp>
        <p:nvSpPr>
          <p:cNvPr id="59" name="Rounded Rectangle 58"/>
          <p:cNvSpPr/>
          <p:nvPr/>
        </p:nvSpPr>
        <p:spPr>
          <a:xfrm>
            <a:off x="3246815" y="1727190"/>
            <a:ext cx="5826188" cy="37075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200" b="1" i="1">
                <a:latin typeface="Times New Roman" panose="02020603050405020304" pitchFamily="18" charset="0"/>
                <a:cs typeface="Times New Roman" panose="02020603050405020304" pitchFamily="18" charset="0"/>
              </a:rPr>
              <a:t>2. Vị trí của gia đình trong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72" name="Straight Arrow Connector 71"/>
          <p:cNvCxnSpPr>
            <a:stCxn id="6" idx="3"/>
          </p:cNvCxnSpPr>
          <p:nvPr/>
        </p:nvCxnSpPr>
        <p:spPr>
          <a:xfrm flipV="1">
            <a:off x="2563092" y="1825321"/>
            <a:ext cx="681887" cy="1788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313248" y="3362166"/>
            <a:ext cx="5778287" cy="3612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Cơ sở văn hóa</a:t>
            </a:r>
            <a:endParaRPr lang="en-US" sz="2200" b="1">
              <a:latin typeface="Times New Roman" panose="02020603050405020304" pitchFamily="18" charset="0"/>
              <a:cs typeface="Times New Roman" panose="02020603050405020304" pitchFamily="18" charset="0"/>
            </a:endParaRPr>
          </a:p>
        </p:txBody>
      </p:sp>
      <p:sp>
        <p:nvSpPr>
          <p:cNvPr id="30" name="Rounded Rectangle 29"/>
          <p:cNvSpPr/>
          <p:nvPr/>
        </p:nvSpPr>
        <p:spPr>
          <a:xfrm>
            <a:off x="3326235" y="3734248"/>
            <a:ext cx="5735579" cy="3768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4</a:t>
            </a:r>
            <a:r>
              <a:rPr lang="en-US" sz="2200" b="1" i="1">
                <a:latin typeface="Times New Roman" panose="02020603050405020304" pitchFamily="18" charset="0"/>
                <a:cs typeface="Times New Roman" panose="02020603050405020304" pitchFamily="18" charset="0"/>
              </a:rPr>
              <a:t>. Chế độ hôn nhân tiến bộ</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55" name="Straight Arrow Connector 54"/>
          <p:cNvCxnSpPr>
            <a:endCxn id="29" idx="1"/>
          </p:cNvCxnSpPr>
          <p:nvPr/>
        </p:nvCxnSpPr>
        <p:spPr>
          <a:xfrm flipV="1">
            <a:off x="2563091" y="3542812"/>
            <a:ext cx="750157" cy="1456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6" name="Straight Arrow Connector 55"/>
          <p:cNvCxnSpPr>
            <a:endCxn id="30" idx="1"/>
          </p:cNvCxnSpPr>
          <p:nvPr/>
        </p:nvCxnSpPr>
        <p:spPr>
          <a:xfrm>
            <a:off x="2563091" y="3688481"/>
            <a:ext cx="763144" cy="23417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3" name="Rounded Rectangle 72"/>
          <p:cNvSpPr/>
          <p:nvPr/>
        </p:nvSpPr>
        <p:spPr>
          <a:xfrm>
            <a:off x="3283527" y="5427127"/>
            <a:ext cx="5769403" cy="47489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200" b="1" i="1" kern="0">
                <a:solidFill>
                  <a:schemeClr val="bg1"/>
                </a:solidFill>
                <a:latin typeface="Times New Roman" panose="02020603050405020304" pitchFamily="18" charset="0"/>
                <a:cs typeface="Times New Roman" panose="02020603050405020304" pitchFamily="18" charset="0"/>
              </a:rPr>
              <a:t>3</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a:latin typeface="Times New Roman" panose="02020603050405020304" pitchFamily="18" charset="0"/>
                <a:cs typeface="Times New Roman" panose="02020603050405020304" pitchFamily="18" charset="0"/>
              </a:rPr>
              <a:t> Biến đổi trong các mối quan hệ gia đình</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83" name="Straight Arrow Connector 82"/>
          <p:cNvCxnSpPr>
            <a:stCxn id="32" idx="3"/>
            <a:endCxn id="73" idx="1"/>
          </p:cNvCxnSpPr>
          <p:nvPr/>
        </p:nvCxnSpPr>
        <p:spPr>
          <a:xfrm>
            <a:off x="2563091" y="5648442"/>
            <a:ext cx="720436" cy="161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Rounded Rectangle 25"/>
          <p:cNvSpPr/>
          <p:nvPr/>
        </p:nvSpPr>
        <p:spPr>
          <a:xfrm>
            <a:off x="3256105" y="5919609"/>
            <a:ext cx="5778287" cy="920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200" b="1" i="1" kern="0">
                <a:solidFill>
                  <a:schemeClr val="bg1"/>
                </a:solidFill>
                <a:latin typeface="Times New Roman" panose="02020603050405020304" pitchFamily="18" charset="0"/>
                <a:cs typeface="Times New Roman" panose="02020603050405020304" pitchFamily="18" charset="0"/>
              </a:rPr>
              <a:t>4</a:t>
            </a:r>
            <a:r>
              <a:rPr lang="vi-VN" sz="2200" b="1" i="1" kern="0">
                <a:solidFill>
                  <a:schemeClr val="bg1"/>
                </a:solidFill>
                <a:latin typeface="Times New Roman" panose="02020603050405020304" pitchFamily="18" charset="0"/>
                <a:cs typeface="Times New Roman" panose="02020603050405020304" pitchFamily="18" charset="0"/>
              </a:rPr>
              <a:t>.</a:t>
            </a:r>
            <a:r>
              <a:rPr lang="en-US" sz="2200" b="1" i="1" kern="0">
                <a:solidFill>
                  <a:schemeClr val="bg1"/>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Phương hướng cơ bản xây dựng và phát triển gia đình Việt Nam trong thời kì quá độ lên chủ nghĩa xã hội</a:t>
            </a:r>
            <a:endParaRPr lang="vi-VN" sz="2200" b="1" i="1" kern="0">
              <a:solidFill>
                <a:schemeClr val="bg1"/>
              </a:solidFill>
              <a:latin typeface="Times New Roman" panose="02020603050405020304" pitchFamily="18" charset="0"/>
              <a:cs typeface="Times New Roman" panose="02020603050405020304" pitchFamily="18" charset="0"/>
            </a:endParaRPr>
          </a:p>
        </p:txBody>
      </p:sp>
      <p:cxnSp>
        <p:nvCxnSpPr>
          <p:cNvPr id="41" name="Straight Arrow Connector 40"/>
          <p:cNvCxnSpPr>
            <a:stCxn id="32" idx="3"/>
            <a:endCxn id="26" idx="1"/>
          </p:cNvCxnSpPr>
          <p:nvPr/>
        </p:nvCxnSpPr>
        <p:spPr>
          <a:xfrm>
            <a:off x="2563091" y="5648442"/>
            <a:ext cx="693014" cy="7316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6057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barn(inVertical)">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barn(inVertical)">
                                      <p:cBhvr>
                                        <p:cTn id="35" dur="500"/>
                                        <p:tgtEl>
                                          <p:spTgt spid="7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barn(inVertical)">
                                      <p:cBhvr>
                                        <p:cTn id="38" dur="500"/>
                                        <p:tgtEl>
                                          <p:spTgt spid="5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barn(inVertical)">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barn(inVertical)">
                                      <p:cBhvr>
                                        <p:cTn id="51" dur="500"/>
                                        <p:tgtEl>
                                          <p:spTgt spid="3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arn(inVertical)">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barn(inVertical)">
                                      <p:cBhvr>
                                        <p:cTn id="59" dur="500"/>
                                        <p:tgtEl>
                                          <p:spTgt spid="35"/>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arn(inVertic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barn(inVertical)">
                                      <p:cBhvr>
                                        <p:cTn id="67" dur="500"/>
                                        <p:tgtEl>
                                          <p:spTgt spid="5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9"/>
                                        </p:tgtEl>
                                        <p:attrNameLst>
                                          <p:attrName>style.visibility</p:attrName>
                                        </p:attrNameLst>
                                      </p:cBhvr>
                                      <p:to>
                                        <p:strVal val="visible"/>
                                      </p:to>
                                    </p:set>
                                    <p:animEffect transition="in" filter="barn(inVertical)">
                                      <p:cBhvr>
                                        <p:cTn id="70" dur="500"/>
                                        <p:tgtEl>
                                          <p:spTgt spid="29"/>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56"/>
                                        </p:tgtEl>
                                        <p:attrNameLst>
                                          <p:attrName>style.visibility</p:attrName>
                                        </p:attrNameLst>
                                      </p:cBhvr>
                                      <p:to>
                                        <p:strVal val="visible"/>
                                      </p:to>
                                    </p:set>
                                    <p:animEffect transition="in" filter="barn(inVertical)">
                                      <p:cBhvr>
                                        <p:cTn id="75" dur="500"/>
                                        <p:tgtEl>
                                          <p:spTgt spid="5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barn(inVertical)">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animEffect transition="in" filter="barn(inVertical)">
                                      <p:cBhvr>
                                        <p:cTn id="83" dur="500"/>
                                        <p:tgtEl>
                                          <p:spTgt spid="5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barn(inVertical)">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nodeType="clickEffect">
                                  <p:stCondLst>
                                    <p:cond delay="0"/>
                                  </p:stCondLst>
                                  <p:childTnLst>
                                    <p:set>
                                      <p:cBhvr>
                                        <p:cTn id="90" dur="1" fill="hold">
                                          <p:stCondLst>
                                            <p:cond delay="0"/>
                                          </p:stCondLst>
                                        </p:cTn>
                                        <p:tgtEl>
                                          <p:spTgt spid="51"/>
                                        </p:tgtEl>
                                        <p:attrNameLst>
                                          <p:attrName>style.visibility</p:attrName>
                                        </p:attrNameLst>
                                      </p:cBhvr>
                                      <p:to>
                                        <p:strVal val="visible"/>
                                      </p:to>
                                    </p:set>
                                    <p:animEffect transition="in" filter="barn(inVertical)">
                                      <p:cBhvr>
                                        <p:cTn id="91" dur="500"/>
                                        <p:tgtEl>
                                          <p:spTgt spid="51"/>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nodeType="clickEffect">
                                  <p:stCondLst>
                                    <p:cond delay="0"/>
                                  </p:stCondLst>
                                  <p:childTnLst>
                                    <p:set>
                                      <p:cBhvr>
                                        <p:cTn id="98" dur="1" fill="hold">
                                          <p:stCondLst>
                                            <p:cond delay="0"/>
                                          </p:stCondLst>
                                        </p:cTn>
                                        <p:tgtEl>
                                          <p:spTgt spid="83"/>
                                        </p:tgtEl>
                                        <p:attrNameLst>
                                          <p:attrName>style.visibility</p:attrName>
                                        </p:attrNameLst>
                                      </p:cBhvr>
                                      <p:to>
                                        <p:strVal val="visible"/>
                                      </p:to>
                                    </p:set>
                                    <p:animEffect transition="in" filter="barn(inVertical)">
                                      <p:cBhvr>
                                        <p:cTn id="99" dur="500"/>
                                        <p:tgtEl>
                                          <p:spTgt spid="83"/>
                                        </p:tgtEl>
                                      </p:cBhvr>
                                    </p:animEffect>
                                  </p:childTnLst>
                                </p:cTn>
                              </p:par>
                              <p:par>
                                <p:cTn id="100" presetID="16" presetClass="entr" presetSubtype="21" fill="hold" grpId="0" nodeType="withEffect">
                                  <p:stCondLst>
                                    <p:cond delay="0"/>
                                  </p:stCondLst>
                                  <p:childTnLst>
                                    <p:set>
                                      <p:cBhvr>
                                        <p:cTn id="101" dur="1" fill="hold">
                                          <p:stCondLst>
                                            <p:cond delay="0"/>
                                          </p:stCondLst>
                                        </p:cTn>
                                        <p:tgtEl>
                                          <p:spTgt spid="73"/>
                                        </p:tgtEl>
                                        <p:attrNameLst>
                                          <p:attrName>style.visibility</p:attrName>
                                        </p:attrNameLst>
                                      </p:cBhvr>
                                      <p:to>
                                        <p:strVal val="visible"/>
                                      </p:to>
                                    </p:set>
                                    <p:animEffect transition="in" filter="barn(inVertical)">
                                      <p:cBhvr>
                                        <p:cTn id="102" dur="500"/>
                                        <p:tgtEl>
                                          <p:spTgt spid="73"/>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26"/>
                                        </p:tgtEl>
                                        <p:attrNameLst>
                                          <p:attrName>style.visibility</p:attrName>
                                        </p:attrNameLst>
                                      </p:cBhvr>
                                      <p:to>
                                        <p:strVal val="visible"/>
                                      </p:to>
                                    </p:set>
                                    <p:animEffect transition="in" filter="barn(inVertical)">
                                      <p:cBhvr>
                                        <p:cTn id="107" dur="500"/>
                                        <p:tgtEl>
                                          <p:spTgt spid="26"/>
                                        </p:tgtEl>
                                      </p:cBhvr>
                                    </p:animEffect>
                                  </p:childTnLst>
                                </p:cTn>
                              </p:par>
                              <p:par>
                                <p:cTn id="108" presetID="16" presetClass="entr" presetSubtype="21" fill="hold" nodeType="with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barn(inVertical)">
                                      <p:cBhvr>
                                        <p:cTn id="110"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32" grpId="0" animBg="1"/>
      <p:bldP spid="33" grpId="0" animBg="1"/>
      <p:bldP spid="34" grpId="0" animBg="1"/>
      <p:bldP spid="16" grpId="0" animBg="1"/>
      <p:bldP spid="17" grpId="0" animBg="1"/>
      <p:bldP spid="39" grpId="0" animBg="1"/>
      <p:bldP spid="59" grpId="0" animBg="1"/>
      <p:bldP spid="29" grpId="0" animBg="1"/>
      <p:bldP spid="30" grpId="0" animBg="1"/>
      <p:bldP spid="73" grpId="0" animBg="1"/>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5166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2687215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950146" y="1"/>
            <a:ext cx="7207707" cy="1014222"/>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200" b="1">
              <a:solidFill>
                <a:schemeClr val="bg1"/>
              </a:solidFill>
              <a:latin typeface="Times New Roman" panose="02020603050405020304" pitchFamily="18" charset="0"/>
              <a:cs typeface="Times New Roman" panose="02020603050405020304" pitchFamily="18" charset="0"/>
            </a:endParaRPr>
          </a:p>
          <a:p>
            <a:pPr algn="ct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XÂY DỰNG GIA ĐÌNH VIỆT NAM </a:t>
            </a:r>
          </a:p>
          <a:p>
            <a:pPr algn="ctr"/>
            <a:r>
              <a:rPr lang="en-US" sz="2200" b="1">
                <a:solidFill>
                  <a:schemeClr val="bg1"/>
                </a:solidFill>
                <a:latin typeface="Times New Roman" panose="02020603050405020304" pitchFamily="18" charset="0"/>
                <a:cs typeface="Times New Roman" panose="02020603050405020304" pitchFamily="18" charset="0"/>
              </a:rPr>
              <a:t>TRONG THỜI KỲ QUÁ ĐỘ LÊN CHỦ NGHĨA XÃ HỘI</a:t>
            </a:r>
          </a:p>
          <a:p>
            <a:pPr algn="ctr" fontAlgn="auto">
              <a:spcBef>
                <a:spcPts val="0"/>
              </a:spcBef>
              <a:spcAft>
                <a:spcPts val="0"/>
              </a:spcAft>
              <a:defRPr/>
            </a:pPr>
            <a:endParaRPr lang="vi-VN" sz="2200" b="1">
              <a:solidFill>
                <a:schemeClr val="bg1"/>
              </a:solidFill>
              <a:latin typeface="Times New Roman" panose="02020603050405020304" pitchFamily="18" charset="0"/>
              <a:cs typeface="Times New Roman" panose="02020603050405020304" pitchFamily="18" charset="0"/>
            </a:endParaRPr>
          </a:p>
        </p:txBody>
      </p:sp>
      <p:grpSp>
        <p:nvGrpSpPr>
          <p:cNvPr id="26" name="Group 25"/>
          <p:cNvGrpSpPr/>
          <p:nvPr/>
        </p:nvGrpSpPr>
        <p:grpSpPr>
          <a:xfrm>
            <a:off x="173609" y="2791218"/>
            <a:ext cx="1790393" cy="1975844"/>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400" b="1" i="1" kern="1200">
                  <a:solidFill>
                    <a:srgbClr val="002060"/>
                  </a:solidFill>
                  <a:latin typeface="Times New Roman" panose="02020603050405020304" pitchFamily="18" charset="0"/>
                  <a:cs typeface="Times New Roman" panose="02020603050405020304" pitchFamily="18" charset="0"/>
                </a:rPr>
                <a:t>2.1. </a:t>
              </a:r>
              <a:r>
                <a:rPr lang="en-US" sz="2400" b="1" i="1">
                  <a:solidFill>
                    <a:srgbClr val="002060"/>
                  </a:solidFill>
                  <a:latin typeface="Times New Roman" panose="02020603050405020304" pitchFamily="18" charset="0"/>
                  <a:cs typeface="Times New Roman" panose="02020603050405020304" pitchFamily="18" charset="0"/>
                </a:rPr>
                <a:t>Chức năng tái sản xuất ra con người</a:t>
              </a:r>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30" name="Group 29"/>
          <p:cNvGrpSpPr/>
          <p:nvPr/>
        </p:nvGrpSpPr>
        <p:grpSpPr>
          <a:xfrm>
            <a:off x="2261833" y="2791218"/>
            <a:ext cx="1770972" cy="1975844"/>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4" y="445350"/>
              <a:ext cx="5762913"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400" b="1" i="1">
                <a:solidFill>
                  <a:srgbClr val="002060"/>
                </a:solidFill>
                <a:latin typeface="Times New Roman" panose="02020603050405020304" pitchFamily="18" charset="0"/>
                <a:cs typeface="Times New Roman" panose="02020603050405020304" pitchFamily="18" charset="0"/>
              </a:endParaRPr>
            </a:p>
            <a:p>
              <a:pPr algn="just"/>
              <a:r>
                <a:rPr lang="en-GB" altLang="en-US" sz="2400" b="1" i="1" kern="1200">
                  <a:solidFill>
                    <a:srgbClr val="002060"/>
                  </a:solidFill>
                  <a:latin typeface="Times New Roman" panose="02020603050405020304" pitchFamily="18" charset="0"/>
                  <a:cs typeface="Times New Roman" panose="02020603050405020304" pitchFamily="18" charset="0"/>
                </a:rPr>
                <a:t>2.2. </a:t>
              </a:r>
              <a:r>
                <a:rPr lang="en-US" sz="2400" b="1" i="1">
                  <a:solidFill>
                    <a:srgbClr val="002060"/>
                  </a:solidFill>
                  <a:latin typeface="Times New Roman" panose="02020603050405020304" pitchFamily="18" charset="0"/>
                  <a:cs typeface="Times New Roman" panose="02020603050405020304" pitchFamily="18" charset="0"/>
                </a:rPr>
                <a:t>Chức năng kinh tế và tổ chức tiêu dùng</a:t>
              </a:r>
              <a:endParaRPr lang="en-US" sz="2400" b="1">
                <a:solidFill>
                  <a:srgbClr val="002060"/>
                </a:solidFill>
                <a:latin typeface="Times New Roman" panose="02020603050405020304" pitchFamily="18" charset="0"/>
                <a:cs typeface="Times New Roman" panose="02020603050405020304" pitchFamily="18" charset="0"/>
              </a:endParaRPr>
            </a:p>
            <a:p>
              <a:pPr algn="just"/>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39" name="Rounded Rectangle 38"/>
          <p:cNvSpPr/>
          <p:nvPr/>
        </p:nvSpPr>
        <p:spPr>
          <a:xfrm>
            <a:off x="39789" y="1098467"/>
            <a:ext cx="8494611" cy="82717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Sự biến đổi của gia đình Việt Nam trong thời kỳ quá độ lên chủ nghĩa xã hội</a:t>
            </a:r>
            <a:endParaRPr lang="en-US" sz="2800" b="1">
              <a:latin typeface="Times New Roman" panose="02020603050405020304" pitchFamily="18" charset="0"/>
              <a:cs typeface="Times New Roman" panose="02020603050405020304" pitchFamily="18" charset="0"/>
            </a:endParaRPr>
          </a:p>
        </p:txBody>
      </p:sp>
      <p:sp>
        <p:nvSpPr>
          <p:cNvPr id="40" name="Rounded Rectangle 39"/>
          <p:cNvSpPr/>
          <p:nvPr/>
        </p:nvSpPr>
        <p:spPr>
          <a:xfrm>
            <a:off x="39789" y="5820973"/>
            <a:ext cx="8619017" cy="920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800" b="1" i="1" kern="0">
                <a:solidFill>
                  <a:schemeClr val="bg1"/>
                </a:solidFill>
                <a:latin typeface="Times New Roman" panose="02020603050405020304" pitchFamily="18" charset="0"/>
                <a:cs typeface="Times New Roman" panose="02020603050405020304" pitchFamily="18" charset="0"/>
              </a:rPr>
              <a:t>4</a:t>
            </a:r>
            <a:r>
              <a:rPr lang="vi-VN" sz="2800" b="1" i="1" kern="0">
                <a:solidFill>
                  <a:schemeClr val="bg1"/>
                </a:solidFill>
                <a:latin typeface="Times New Roman" panose="02020603050405020304" pitchFamily="18" charset="0"/>
                <a:cs typeface="Times New Roman" panose="02020603050405020304" pitchFamily="18" charset="0"/>
              </a:rPr>
              <a:t>.</a:t>
            </a:r>
            <a:r>
              <a:rPr lang="en-US" sz="2800" b="1" i="1" kern="0">
                <a:solidFill>
                  <a:schemeClr val="bg1"/>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Phương hướng cơ bản xây dựng và phát triển gia đình Việt Nam trong thời kì quá độ lên chủ nghĩa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41" name="Rounded Rectangle 40"/>
          <p:cNvSpPr/>
          <p:nvPr/>
        </p:nvSpPr>
        <p:spPr>
          <a:xfrm>
            <a:off x="56828" y="5008078"/>
            <a:ext cx="8674719" cy="57187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kern="0">
                <a:solidFill>
                  <a:schemeClr val="bg1"/>
                </a:solidFill>
                <a:latin typeface="Times New Roman" panose="02020603050405020304" pitchFamily="18" charset="0"/>
                <a:cs typeface="Times New Roman" panose="02020603050405020304" pitchFamily="18" charset="0"/>
              </a:rPr>
              <a:t>3</a:t>
            </a:r>
            <a:r>
              <a:rPr lang="vi-VN" sz="2800" b="1" i="1" kern="0">
                <a:solidFill>
                  <a:schemeClr val="bg1"/>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 Biến đổi trong các mối quan hệ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42" name="Group 41"/>
          <p:cNvGrpSpPr/>
          <p:nvPr/>
        </p:nvGrpSpPr>
        <p:grpSpPr>
          <a:xfrm>
            <a:off x="4382514" y="2757429"/>
            <a:ext cx="1752533" cy="1990740"/>
            <a:chOff x="212477" y="406442"/>
            <a:chExt cx="5840730" cy="797040"/>
          </a:xfrm>
        </p:grpSpPr>
        <p:sp>
          <p:nvSpPr>
            <p:cNvPr id="43" name="Rounded Rectangle 4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400" b="1" i="1">
                <a:solidFill>
                  <a:srgbClr val="002060"/>
                </a:solidFill>
                <a:latin typeface="Times New Roman" panose="02020603050405020304" pitchFamily="18" charset="0"/>
                <a:cs typeface="Times New Roman" panose="02020603050405020304" pitchFamily="18" charset="0"/>
              </a:endParaRPr>
            </a:p>
            <a:p>
              <a:pPr algn="just"/>
              <a:r>
                <a:rPr lang="en-GB" altLang="en-US" sz="2400" b="1" i="1" kern="1200">
                  <a:solidFill>
                    <a:srgbClr val="002060"/>
                  </a:solidFill>
                  <a:latin typeface="Times New Roman" panose="02020603050405020304" pitchFamily="18" charset="0"/>
                  <a:cs typeface="Times New Roman" panose="02020603050405020304" pitchFamily="18" charset="0"/>
                </a:rPr>
                <a:t>2.3. </a:t>
              </a:r>
              <a:r>
                <a:rPr lang="en-US" sz="2400" b="1" i="1">
                  <a:solidFill>
                    <a:srgbClr val="002060"/>
                  </a:solidFill>
                  <a:latin typeface="Times New Roman" panose="02020603050405020304" pitchFamily="18" charset="0"/>
                  <a:cs typeface="Times New Roman" panose="02020603050405020304" pitchFamily="18" charset="0"/>
                </a:rPr>
                <a:t>Chức năng giáo dục (xã hội hóa)</a:t>
              </a:r>
              <a:endParaRPr lang="en-US" sz="2400" b="1">
                <a:solidFill>
                  <a:srgbClr val="002060"/>
                </a:solidFill>
                <a:latin typeface="Times New Roman" panose="02020603050405020304" pitchFamily="18" charset="0"/>
                <a:cs typeface="Times New Roman" panose="02020603050405020304" pitchFamily="18" charset="0"/>
              </a:endParaRPr>
            </a:p>
            <a:p>
              <a:pPr algn="just"/>
              <a:endParaRPr lang="en-US" sz="2400" b="1">
                <a:solidFill>
                  <a:srgbClr val="002060"/>
                </a:solidFill>
                <a:latin typeface="Times New Roman" panose="02020603050405020304" pitchFamily="18" charset="0"/>
                <a:cs typeface="Times New Roman" panose="02020603050405020304" pitchFamily="18" charset="0"/>
              </a:endParaRPr>
            </a:p>
          </p:txBody>
        </p:sp>
      </p:grpSp>
      <p:grpSp>
        <p:nvGrpSpPr>
          <p:cNvPr id="45" name="Group 44"/>
          <p:cNvGrpSpPr/>
          <p:nvPr/>
        </p:nvGrpSpPr>
        <p:grpSpPr>
          <a:xfrm>
            <a:off x="6472371" y="2757429"/>
            <a:ext cx="2449957" cy="1990740"/>
            <a:chOff x="212477" y="406442"/>
            <a:chExt cx="5840730" cy="797040"/>
          </a:xfrm>
        </p:grpSpPr>
        <p:sp>
          <p:nvSpPr>
            <p:cNvPr id="46" name="Rounded Rectangle 45"/>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400" b="1" i="1" kern="1200">
                  <a:solidFill>
                    <a:srgbClr val="002060"/>
                  </a:solidFill>
                  <a:latin typeface="Times New Roman" panose="02020603050405020304" pitchFamily="18" charset="0"/>
                  <a:cs typeface="Times New Roman" panose="02020603050405020304" pitchFamily="18" charset="0"/>
                </a:rPr>
                <a:t>2.4. </a:t>
              </a:r>
              <a:r>
                <a:rPr lang="en-US" sz="2400" b="1" i="1">
                  <a:solidFill>
                    <a:srgbClr val="002060"/>
                  </a:solidFill>
                  <a:latin typeface="Times New Roman" panose="02020603050405020304" pitchFamily="18" charset="0"/>
                  <a:cs typeface="Times New Roman" panose="02020603050405020304" pitchFamily="18" charset="0"/>
                </a:rPr>
                <a:t>Chức năng thỏa mãn nhu cầu tâm sinh lý, duy trì tình cảm</a:t>
              </a:r>
              <a:endParaRPr lang="en-US" sz="24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39789" y="1995623"/>
            <a:ext cx="8494611" cy="71645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2.</a:t>
            </a:r>
            <a:r>
              <a:rPr lang="en-US" sz="2800" b="1" i="1">
                <a:latin typeface="Times New Roman" panose="02020603050405020304" pitchFamily="18" charset="0"/>
                <a:cs typeface="Times New Roman" panose="02020603050405020304" pitchFamily="18" charset="0"/>
              </a:rPr>
              <a:t> Biến đổi trong việc thực hiện các chức năng của gia đình</a:t>
            </a:r>
            <a:endParaRPr lang="vi-VN" sz="2800" b="1" i="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3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1000"/>
                                        <p:tgtEl>
                                          <p:spTgt spid="39"/>
                                        </p:tgtEl>
                                      </p:cBhvr>
                                    </p:animEffect>
                                    <p:anim calcmode="lin" valueType="num">
                                      <p:cBhvr>
                                        <p:cTn id="13" dur="1000" fill="hold"/>
                                        <p:tgtEl>
                                          <p:spTgt spid="39"/>
                                        </p:tgtEl>
                                        <p:attrNameLst>
                                          <p:attrName>ppt_x</p:attrName>
                                        </p:attrNameLst>
                                      </p:cBhvr>
                                      <p:tavLst>
                                        <p:tav tm="0">
                                          <p:val>
                                            <p:strVal val="#ppt_x"/>
                                          </p:val>
                                        </p:tav>
                                        <p:tav tm="100000">
                                          <p:val>
                                            <p:strVal val="#ppt_x"/>
                                          </p:val>
                                        </p:tav>
                                      </p:tavLst>
                                    </p:anim>
                                    <p:anim calcmode="lin" valueType="num">
                                      <p:cBhvr>
                                        <p:cTn id="1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anim calcmode="lin" valueType="num">
                                      <p:cBhvr>
                                        <p:cTn id="20" dur="1000" fill="hold"/>
                                        <p:tgtEl>
                                          <p:spTgt spid="48"/>
                                        </p:tgtEl>
                                        <p:attrNameLst>
                                          <p:attrName>ppt_x</p:attrName>
                                        </p:attrNameLst>
                                      </p:cBhvr>
                                      <p:tavLst>
                                        <p:tav tm="0">
                                          <p:val>
                                            <p:strVal val="#ppt_x"/>
                                          </p:val>
                                        </p:tav>
                                        <p:tav tm="100000">
                                          <p:val>
                                            <p:strVal val="#ppt_x"/>
                                          </p:val>
                                        </p:tav>
                                      </p:tavLst>
                                    </p:anim>
                                    <p:anim calcmode="lin" valueType="num">
                                      <p:cBhvr>
                                        <p:cTn id="21"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1000"/>
                                        <p:tgtEl>
                                          <p:spTgt spid="41"/>
                                        </p:tgtEl>
                                      </p:cBhvr>
                                    </p:animEffect>
                                    <p:anim calcmode="lin" valueType="num">
                                      <p:cBhvr>
                                        <p:cTn id="27" dur="1000" fill="hold"/>
                                        <p:tgtEl>
                                          <p:spTgt spid="41"/>
                                        </p:tgtEl>
                                        <p:attrNameLst>
                                          <p:attrName>ppt_x</p:attrName>
                                        </p:attrNameLst>
                                      </p:cBhvr>
                                      <p:tavLst>
                                        <p:tav tm="0">
                                          <p:val>
                                            <p:strVal val="#ppt_x"/>
                                          </p:val>
                                        </p:tav>
                                        <p:tav tm="100000">
                                          <p:val>
                                            <p:strVal val="#ppt_x"/>
                                          </p:val>
                                        </p:tav>
                                      </p:tavLst>
                                    </p:anim>
                                    <p:anim calcmode="lin" valueType="num">
                                      <p:cBhvr>
                                        <p:cTn id="28"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1000"/>
                                        <p:tgtEl>
                                          <p:spTgt spid="40"/>
                                        </p:tgtEl>
                                      </p:cBhvr>
                                    </p:animEffect>
                                    <p:anim calcmode="lin" valueType="num">
                                      <p:cBhvr>
                                        <p:cTn id="34" dur="1000" fill="hold"/>
                                        <p:tgtEl>
                                          <p:spTgt spid="40"/>
                                        </p:tgtEl>
                                        <p:attrNameLst>
                                          <p:attrName>ppt_x</p:attrName>
                                        </p:attrNameLst>
                                      </p:cBhvr>
                                      <p:tavLst>
                                        <p:tav tm="0">
                                          <p:val>
                                            <p:strVal val="#ppt_x"/>
                                          </p:val>
                                        </p:tav>
                                        <p:tav tm="100000">
                                          <p:val>
                                            <p:strVal val="#ppt_x"/>
                                          </p:val>
                                        </p:tav>
                                      </p:tavLst>
                                    </p:anim>
                                    <p:anim calcmode="lin" valueType="num">
                                      <p:cBhvr>
                                        <p:cTn id="3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1000"/>
                                        <p:tgtEl>
                                          <p:spTgt spid="26"/>
                                        </p:tgtEl>
                                      </p:cBhvr>
                                    </p:animEffect>
                                    <p:anim calcmode="lin" valueType="num">
                                      <p:cBhvr>
                                        <p:cTn id="41" dur="1000" fill="hold"/>
                                        <p:tgtEl>
                                          <p:spTgt spid="26"/>
                                        </p:tgtEl>
                                        <p:attrNameLst>
                                          <p:attrName>ppt_x</p:attrName>
                                        </p:attrNameLst>
                                      </p:cBhvr>
                                      <p:tavLst>
                                        <p:tav tm="0">
                                          <p:val>
                                            <p:strVal val="#ppt_x"/>
                                          </p:val>
                                        </p:tav>
                                        <p:tav tm="100000">
                                          <p:val>
                                            <p:strVal val="#ppt_x"/>
                                          </p:val>
                                        </p:tav>
                                      </p:tavLst>
                                    </p:anim>
                                    <p:anim calcmode="lin" valueType="num">
                                      <p:cBhvr>
                                        <p:cTn id="4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1000"/>
                                        <p:tgtEl>
                                          <p:spTgt spid="42"/>
                                        </p:tgtEl>
                                      </p:cBhvr>
                                    </p:animEffect>
                                    <p:anim calcmode="lin" valueType="num">
                                      <p:cBhvr>
                                        <p:cTn id="55" dur="1000" fill="hold"/>
                                        <p:tgtEl>
                                          <p:spTgt spid="42"/>
                                        </p:tgtEl>
                                        <p:attrNameLst>
                                          <p:attrName>ppt_x</p:attrName>
                                        </p:attrNameLst>
                                      </p:cBhvr>
                                      <p:tavLst>
                                        <p:tav tm="0">
                                          <p:val>
                                            <p:strVal val="#ppt_x"/>
                                          </p:val>
                                        </p:tav>
                                        <p:tav tm="100000">
                                          <p:val>
                                            <p:strVal val="#ppt_x"/>
                                          </p:val>
                                        </p:tav>
                                      </p:tavLst>
                                    </p:anim>
                                    <p:anim calcmode="lin" valueType="num">
                                      <p:cBhvr>
                                        <p:cTn id="56"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fade">
                                      <p:cBhvr>
                                        <p:cTn id="61" dur="1000"/>
                                        <p:tgtEl>
                                          <p:spTgt spid="45"/>
                                        </p:tgtEl>
                                      </p:cBhvr>
                                    </p:animEffect>
                                    <p:anim calcmode="lin" valueType="num">
                                      <p:cBhvr>
                                        <p:cTn id="62" dur="1000" fill="hold"/>
                                        <p:tgtEl>
                                          <p:spTgt spid="45"/>
                                        </p:tgtEl>
                                        <p:attrNameLst>
                                          <p:attrName>ppt_x</p:attrName>
                                        </p:attrNameLst>
                                      </p:cBhvr>
                                      <p:tavLst>
                                        <p:tav tm="0">
                                          <p:val>
                                            <p:strVal val="#ppt_x"/>
                                          </p:val>
                                        </p:tav>
                                        <p:tav tm="100000">
                                          <p:val>
                                            <p:strVal val="#ppt_x"/>
                                          </p:val>
                                        </p:tav>
                                      </p:tavLst>
                                    </p:anim>
                                    <p:anim calcmode="lin" valueType="num">
                                      <p:cBhvr>
                                        <p:cTn id="6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9" grpId="0" animBg="1"/>
      <p:bldP spid="40" grpId="0" animBg="1"/>
      <p:bldP spid="41"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2008909" y="-1"/>
            <a:ext cx="7095302" cy="1039092"/>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Sự biến đổi của gia đình Việt Nam</a:t>
            </a:r>
          </a:p>
          <a:p>
            <a:pPr algn="ctr"/>
            <a:r>
              <a:rPr lang="en-US" sz="3000" b="1">
                <a:latin typeface="Times New Roman" panose="02020603050405020304" pitchFamily="18" charset="0"/>
                <a:cs typeface="Times New Roman" panose="02020603050405020304" pitchFamily="18" charset="0"/>
              </a:rPr>
              <a:t> trong thời kỳ quá độ lên chủ nghĩa xã hội</a:t>
            </a:r>
          </a:p>
        </p:txBody>
      </p:sp>
      <p:sp>
        <p:nvSpPr>
          <p:cNvPr id="19" name="Rounded Rectangle 18"/>
          <p:cNvSpPr/>
          <p:nvPr/>
        </p:nvSpPr>
        <p:spPr>
          <a:xfrm>
            <a:off x="360618" y="1586132"/>
            <a:ext cx="8382973" cy="200219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Việt Nam ngày nay có thể được coi là “gia đình quá độ” trong bước chuyển biển từ xã hội nông nghiệp cổ truyền sang xã hội công nghiệp hiện đại.</a:t>
            </a:r>
            <a:endParaRPr lang="en-US" sz="14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ounded Rectangle 19"/>
          <p:cNvSpPr/>
          <p:nvPr/>
        </p:nvSpPr>
        <p:spPr>
          <a:xfrm>
            <a:off x="360617" y="4038386"/>
            <a:ext cx="8382973" cy="1544999"/>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Gia đình đơn trở nên rất phổ biến ở các đô thị và cả ở nông thôn - thay thế cho kiểu gia đình truyền thống.</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8925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in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1981200" y="-1"/>
            <a:ext cx="7123011" cy="983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Sự biến đổi của gia đình Việt Nam</a:t>
            </a:r>
          </a:p>
          <a:p>
            <a:pPr algn="ctr"/>
            <a:r>
              <a:rPr lang="en-US" sz="3000" b="1">
                <a:latin typeface="Times New Roman" panose="02020603050405020304" pitchFamily="18" charset="0"/>
                <a:cs typeface="Times New Roman" panose="02020603050405020304" pitchFamily="18" charset="0"/>
              </a:rPr>
              <a:t> trong thời kỳ quá độ lên chủ nghĩa xã hội</a:t>
            </a:r>
          </a:p>
        </p:txBody>
      </p:sp>
      <p:sp>
        <p:nvSpPr>
          <p:cNvPr id="19" name="Rounded Rectangle 18"/>
          <p:cNvSpPr/>
          <p:nvPr/>
        </p:nvSpPr>
        <p:spPr>
          <a:xfrm>
            <a:off x="360618" y="1253620"/>
            <a:ext cx="8382973" cy="198834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Quy mô gia đình ngày nay thu nhỏ với hai thế hệ thay thế gia đình ba bốn thế hệ cùng chung sống, cá biệt còn có số ít gia đình đơn thân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360618" y="3511912"/>
            <a:ext cx="8382973" cy="1988344"/>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Sự bình đẳng nam nữ được đề cao hơn cuộc sống riêng tư của con người được coi trọng hơn, tránh được mâu thuẫn trong đời sống của gia đình truyền thống</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76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1981200" y="-1"/>
            <a:ext cx="7123011" cy="983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3000" b="1">
                <a:latin typeface="Times New Roman" panose="02020603050405020304" pitchFamily="18" charset="0"/>
                <a:cs typeface="Times New Roman" panose="02020603050405020304" pitchFamily="18" charset="0"/>
              </a:rPr>
              <a:t>1. Sự biến đổi của gia đình Việt Nam</a:t>
            </a:r>
          </a:p>
          <a:p>
            <a:pPr algn="ctr"/>
            <a:r>
              <a:rPr lang="en-US" sz="3000" b="1">
                <a:latin typeface="Times New Roman" panose="02020603050405020304" pitchFamily="18" charset="0"/>
                <a:cs typeface="Times New Roman" panose="02020603050405020304" pitchFamily="18" charset="0"/>
              </a:rPr>
              <a:t> trong thời kỳ quá độ lên chủ nghĩa xã hội</a:t>
            </a:r>
          </a:p>
        </p:txBody>
      </p:sp>
      <p:sp>
        <p:nvSpPr>
          <p:cNvPr id="19" name="Rounded Rectangle 18"/>
          <p:cNvSpPr/>
          <p:nvPr/>
        </p:nvSpPr>
        <p:spPr>
          <a:xfrm>
            <a:off x="208219" y="2001764"/>
            <a:ext cx="1301926" cy="3567763"/>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Sự biến đổi của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4"/>
          <p:cNvSpPr/>
          <p:nvPr/>
        </p:nvSpPr>
        <p:spPr>
          <a:xfrm>
            <a:off x="2300255" y="3366655"/>
            <a:ext cx="6649782" cy="2951018"/>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Tuy nhiên, tạo ra sự ngăn cách không gian giữa các thành viên trong gia đình, tạo khó khăn, trở lực trong việc gìn giữ tình cảm cũng như các giá trị văn hóa truyền thống của gia đình</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Rounded Rectangle 5"/>
          <p:cNvSpPr/>
          <p:nvPr/>
        </p:nvSpPr>
        <p:spPr>
          <a:xfrm>
            <a:off x="2300255" y="1281437"/>
            <a:ext cx="6649783" cy="1787453"/>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Thay đổi hệ thống xã hội, làm cho xã hội trở nên thích nghi và phù hợp hơn với tình hình mới, thời đại mới.</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p:cNvCxnSpPr>
            <a:stCxn id="19" idx="3"/>
            <a:endCxn id="6" idx="1"/>
          </p:cNvCxnSpPr>
          <p:nvPr/>
        </p:nvCxnSpPr>
        <p:spPr>
          <a:xfrm flipV="1">
            <a:off x="1510145" y="2175164"/>
            <a:ext cx="790110" cy="16104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8" name="Straight Arrow Connector 7"/>
          <p:cNvCxnSpPr>
            <a:stCxn id="19" idx="3"/>
            <a:endCxn id="5" idx="1"/>
          </p:cNvCxnSpPr>
          <p:nvPr/>
        </p:nvCxnSpPr>
        <p:spPr>
          <a:xfrm>
            <a:off x="1510145" y="3785646"/>
            <a:ext cx="790110" cy="10565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84214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inVertical)">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0" y="1141431"/>
            <a:ext cx="7086173" cy="741691"/>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kern="1200">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Chức năng tái sản xuất ra con người</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1967345" y="-1"/>
            <a:ext cx="7176655"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423321" y="2371171"/>
            <a:ext cx="8471295" cy="154966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Hiện nay việc sinh đẻ được các gia đình tiến hành một cách chủ động, tự giác khi xác định số lượng con cái và thời điểm sinh con</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ounded Rectangle 19"/>
          <p:cNvSpPr/>
          <p:nvPr/>
        </p:nvSpPr>
        <p:spPr>
          <a:xfrm>
            <a:off x="423322" y="4291597"/>
            <a:ext cx="8471295" cy="154966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Việc sinh con còn chịu sự điều chỉnh bởi chính sách xã hội của Nhà nước</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788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arn(inVertical)">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barn(inVertical)">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39789" y="1011382"/>
            <a:ext cx="7086173" cy="741691"/>
            <a:chOff x="212477" y="406442"/>
            <a:chExt cx="5840730" cy="797040"/>
          </a:xfrm>
        </p:grpSpPr>
        <p:sp>
          <p:nvSpPr>
            <p:cNvPr id="27" name="Rounded Rectangle 2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r>
                <a:rPr lang="en-GB" altLang="en-US" sz="2800" b="1" i="1" kern="1200">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Chức năng tái sản xuất ra con người</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1939636" y="-1"/>
            <a:ext cx="7204364"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9" name="Rounded Rectangle 18"/>
          <p:cNvSpPr/>
          <p:nvPr/>
        </p:nvSpPr>
        <p:spPr>
          <a:xfrm>
            <a:off x="423323" y="2246480"/>
            <a:ext cx="8471295" cy="1549666"/>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Giảm mức sinh của phụ nữ, giảm số con mong muốn và giảm nhu cầu nhất thiết phải có con trai</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0" name="Rounded Rectangle 19"/>
          <p:cNvSpPr/>
          <p:nvPr/>
        </p:nvSpPr>
        <p:spPr>
          <a:xfrm>
            <a:off x="423323" y="3903670"/>
            <a:ext cx="8471295" cy="2192330"/>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ü"/>
            </a:pPr>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Hôn nhân phụ thuộc rất nhiều vào các yếu tố tâm lý, tình cảm, kinh tế, chứ không phải chỉ là các yếu tố có con hay không có con, có con trai hay không có con trai</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112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p:cNvGrpSpPr/>
          <p:nvPr/>
        </p:nvGrpSpPr>
        <p:grpSpPr>
          <a:xfrm>
            <a:off x="0" y="1094510"/>
            <a:ext cx="7995847" cy="845127"/>
            <a:chOff x="212477" y="406442"/>
            <a:chExt cx="5840730" cy="797040"/>
          </a:xfrm>
        </p:grpSpPr>
        <p:sp>
          <p:nvSpPr>
            <p:cNvPr id="32" name="Rounded Rectangle 3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4"/>
            <p:cNvSpPr/>
            <p:nvPr/>
          </p:nvSpPr>
          <p:spPr>
            <a:xfrm>
              <a:off x="251384" y="445350"/>
              <a:ext cx="5762913" cy="71922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just"/>
              <a:endParaRPr lang="en-GB" altLang="en-US" sz="2800" b="1" i="1">
                <a:solidFill>
                  <a:srgbClr val="002060"/>
                </a:solidFill>
                <a:latin typeface="Times New Roman" panose="02020603050405020304" pitchFamily="18" charset="0"/>
                <a:cs typeface="Times New Roman" panose="02020603050405020304" pitchFamily="18" charset="0"/>
              </a:endParaRPr>
            </a:p>
            <a:p>
              <a:pPr algn="just"/>
              <a:r>
                <a:rPr lang="en-GB" altLang="en-US" sz="2800" b="1" i="1" kern="1200">
                  <a:solidFill>
                    <a:srgbClr val="002060"/>
                  </a:solidFill>
                  <a:latin typeface="Times New Roman" panose="02020603050405020304" pitchFamily="18" charset="0"/>
                  <a:cs typeface="Times New Roman" panose="02020603050405020304" pitchFamily="18" charset="0"/>
                </a:rPr>
                <a:t>2.2. </a:t>
              </a:r>
              <a:r>
                <a:rPr lang="en-US" sz="2800" b="1" i="1">
                  <a:solidFill>
                    <a:srgbClr val="002060"/>
                  </a:solidFill>
                  <a:latin typeface="Times New Roman" panose="02020603050405020304" pitchFamily="18" charset="0"/>
                  <a:cs typeface="Times New Roman" panose="02020603050405020304" pitchFamily="18" charset="0"/>
                </a:rPr>
                <a:t>Chức năng kinh tế và tổ chức tiêu dùng</a:t>
              </a:r>
              <a:endParaRPr lang="en-US" sz="2800" b="1">
                <a:solidFill>
                  <a:srgbClr val="002060"/>
                </a:solidFill>
                <a:latin typeface="Times New Roman" panose="02020603050405020304" pitchFamily="18" charset="0"/>
                <a:cs typeface="Times New Roman" panose="02020603050405020304" pitchFamily="18" charset="0"/>
              </a:endParaRPr>
            </a:p>
            <a:p>
              <a:pPr algn="just"/>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48" name="Rounded Rectangle 47"/>
          <p:cNvSpPr/>
          <p:nvPr/>
        </p:nvSpPr>
        <p:spPr>
          <a:xfrm>
            <a:off x="2036618" y="-1"/>
            <a:ext cx="7107382" cy="101138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2.</a:t>
            </a:r>
            <a:r>
              <a:rPr lang="en-US" sz="3000" b="1">
                <a:latin typeface="Times New Roman" panose="02020603050405020304" pitchFamily="18" charset="0"/>
                <a:cs typeface="Times New Roman" panose="02020603050405020304" pitchFamily="18" charset="0"/>
              </a:rPr>
              <a:t> Biến đổi trong việc thực hiện </a:t>
            </a:r>
          </a:p>
          <a:p>
            <a:pPr algn="ctr"/>
            <a:r>
              <a:rPr lang="en-US" sz="3000" b="1">
                <a:latin typeface="Times New Roman" panose="02020603050405020304" pitchFamily="18" charset="0"/>
                <a:cs typeface="Times New Roman" panose="02020603050405020304" pitchFamily="18" charset="0"/>
              </a:rPr>
              <a:t>các chức năng của gia đình</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215504" y="2036314"/>
            <a:ext cx="2070495" cy="4669291"/>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Hiện nay kinh tế gia đình đã có hai bước chuyển mang tính bước ngoặt:</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ounded Rectangle 15"/>
          <p:cNvSpPr/>
          <p:nvPr/>
        </p:nvSpPr>
        <p:spPr>
          <a:xfrm>
            <a:off x="2812473" y="2161315"/>
            <a:ext cx="5957454" cy="1219509"/>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Thứ nhất, từ kinh tế tự cấp tự túc thành kinh tế hàng hóa</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7" name="Rounded Rectangle 16"/>
          <p:cNvSpPr/>
          <p:nvPr/>
        </p:nvSpPr>
        <p:spPr>
          <a:xfrm>
            <a:off x="2812473" y="3547080"/>
            <a:ext cx="5957454" cy="3256592"/>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2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Thứ hai, là đơn vị kinh tế sản xuất hàng hóa đáp ứng nhu cầu của thị trường quốc gia thành tổ chức kinh tế của nền kinh tế thị trường hiện đại đáp ứng nhu cầu của thị trường toàn cầu</a:t>
            </a:r>
            <a:endParaRPr lang="en-US" sz="1400" b="1">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8" name="Straight Arrow Connector 17"/>
          <p:cNvCxnSpPr>
            <a:stCxn id="15" idx="3"/>
            <a:endCxn id="16" idx="1"/>
          </p:cNvCxnSpPr>
          <p:nvPr/>
        </p:nvCxnSpPr>
        <p:spPr>
          <a:xfrm flipV="1">
            <a:off x="2285999" y="2771070"/>
            <a:ext cx="526474" cy="159989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 name="Straight Arrow Connector 18"/>
          <p:cNvCxnSpPr>
            <a:stCxn id="15" idx="3"/>
            <a:endCxn id="17" idx="1"/>
          </p:cNvCxnSpPr>
          <p:nvPr/>
        </p:nvCxnSpPr>
        <p:spPr>
          <a:xfrm>
            <a:off x="2285999" y="4370960"/>
            <a:ext cx="526474" cy="80441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0372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inVertic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arn(inVertical)">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arn(inVertical)">
                                      <p:cBhvr>
                                        <p:cTn id="27" dur="500"/>
                                        <p:tgtEl>
                                          <p:spTgt spid="19"/>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inVertic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25507</TotalTime>
  <Words>2333</Words>
  <Application>Microsoft Office PowerPoint</Application>
  <PresentationFormat>On-screen Show (4:3)</PresentationFormat>
  <Paragraphs>185</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Unicode MS</vt:lpstr>
      <vt:lpstr>UTM Alexander</vt:lpstr>
      <vt:lpstr>Arial</vt:lpstr>
      <vt:lpstr>Calibri</vt:lpstr>
      <vt:lpstr>Times New Roman</vt:lpstr>
      <vt:lpstr>Wingdings</vt:lpstr>
      <vt:lpstr>Office Theme</vt:lpstr>
      <vt:lpstr>PowerPoint Presentation</vt:lpstr>
      <vt:lpstr>    Chương 7 VẤN ĐỀ GIA ĐÌNH TRONG  THỜI KỲ QUÁ ĐỘ LÊN CHỦ NGHĨA XÃ HỘI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770</cp:revision>
  <dcterms:created xsi:type="dcterms:W3CDTF">2020-12-02T00:38:25Z</dcterms:created>
  <dcterms:modified xsi:type="dcterms:W3CDTF">2024-07-15T09:25:45Z</dcterms:modified>
</cp:coreProperties>
</file>