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41" r:id="rId3"/>
    <p:sldId id="369" r:id="rId4"/>
    <p:sldId id="393" r:id="rId5"/>
    <p:sldId id="287" r:id="rId6"/>
    <p:sldId id="371" r:id="rId7"/>
    <p:sldId id="370" r:id="rId8"/>
    <p:sldId id="394" r:id="rId9"/>
    <p:sldId id="372" r:id="rId10"/>
    <p:sldId id="390" r:id="rId11"/>
    <p:sldId id="39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5" autoAdjust="0"/>
  </p:normalViewPr>
  <p:slideViewPr>
    <p:cSldViewPr snapToGrid="0">
      <p:cViewPr varScale="1">
        <p:scale>
          <a:sx n="76" d="100"/>
          <a:sy n="76" d="100"/>
        </p:scale>
        <p:origin x="1642" y="48"/>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2000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24480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375493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240294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324188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267728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4194427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363929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0306"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1069332"/>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CHỦ NGHĨA XÃ HỘI VÀ THỜI KỲ QUÁ ĐỘ </a:t>
            </a:r>
          </a:p>
          <a:p>
            <a:pPr algn="ctr">
              <a:lnSpc>
                <a:spcPct val="140000"/>
              </a:lnSpc>
            </a:pPr>
            <a:r>
              <a:rPr lang="en-US" sz="2400" b="1">
                <a:solidFill>
                  <a:srgbClr val="002060"/>
                </a:solidFill>
                <a:latin typeface="Times New Roman" pitchFamily="18" charset="0"/>
                <a:ea typeface="Tahoma" pitchFamily="34" charset="0"/>
                <a:cs typeface="Times New Roman" pitchFamily="18" charset="0"/>
              </a:rPr>
              <a:t>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666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8205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399" y="2048954"/>
            <a:ext cx="8617527" cy="886367"/>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800" b="1">
              <a:solidFill>
                <a:schemeClr val="bg1"/>
              </a:solidFill>
              <a:latin typeface="+mj-lt"/>
              <a:cs typeface="Times New Roman" pitchFamily="18" charset="0"/>
            </a:endParaRPr>
          </a:p>
          <a:p>
            <a:pPr algn="just">
              <a:defRPr/>
            </a:pPr>
            <a:r>
              <a:rPr lang="vi-VN" sz="2800" b="1">
                <a:solidFill>
                  <a:schemeClr val="bg1"/>
                </a:solidFill>
                <a:latin typeface="+mj-lt"/>
                <a:cs typeface="Times New Roman" pitchFamily="18" charset="0"/>
              </a:rPr>
              <a:t>I. </a:t>
            </a:r>
            <a:r>
              <a:rPr lang="en-US" sz="2800" b="1">
                <a:solidFill>
                  <a:schemeClr val="bg1"/>
                </a:solidFill>
                <a:latin typeface="Times New Roman" panose="02020603050405020304" pitchFamily="18" charset="0"/>
                <a:cs typeface="Times New Roman" panose="02020603050405020304" pitchFamily="18" charset="0"/>
              </a:rPr>
              <a:t>CHỦ NGHĨA XÃ HỘI</a:t>
            </a:r>
          </a:p>
          <a:p>
            <a:pPr algn="just" fontAlgn="auto">
              <a:spcBef>
                <a:spcPts val="0"/>
              </a:spcBef>
              <a:spcAft>
                <a:spcPts val="0"/>
              </a:spcAft>
              <a:defRPr/>
            </a:pPr>
            <a:endParaRPr lang="vi-VN" sz="2800" b="1">
              <a:solidFill>
                <a:schemeClr val="bg1"/>
              </a:solidFill>
              <a:latin typeface="+mj-lt"/>
              <a:cs typeface="Times New Roman" pitchFamily="18" charset="0"/>
            </a:endParaRPr>
          </a:p>
        </p:txBody>
      </p:sp>
      <p:sp>
        <p:nvSpPr>
          <p:cNvPr id="7" name="Rounded Rectangle 6"/>
          <p:cNvSpPr/>
          <p:nvPr/>
        </p:nvSpPr>
        <p:spPr>
          <a:xfrm>
            <a:off x="138558" y="3704972"/>
            <a:ext cx="8617526" cy="901251"/>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8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871003" y="12526"/>
            <a:ext cx="7272998" cy="1126958"/>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3</a:t>
            </a:r>
            <a:br>
              <a:rPr lang="en-US" sz="2400">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CHỦ NGHĨA XÃ HỘI VÀ THỜI KỲ QUÁ ĐỘ </a:t>
            </a:r>
            <a:br>
              <a:rPr lang="en-US" sz="2400" b="1">
                <a:solidFill>
                  <a:srgbClr val="FFC000"/>
                </a:solidFill>
                <a:latin typeface="Times New Roman" pitchFamily="18" charset="0"/>
                <a:ea typeface="Tahoma" pitchFamily="34" charset="0"/>
                <a:cs typeface="Times New Roman" pitchFamily="18" charset="0"/>
              </a:rPr>
            </a:br>
            <a:r>
              <a:rPr lang="en-US" sz="2400" b="1">
                <a:solidFill>
                  <a:srgbClr val="FFC000"/>
                </a:solidFill>
                <a:latin typeface="Times New Roman" pitchFamily="18" charset="0"/>
                <a:ea typeface="Tahoma" pitchFamily="34" charset="0"/>
                <a:cs typeface="Times New Roman" pitchFamily="18" charset="0"/>
              </a:rPr>
              <a:t>LÊN CHỦ NGHĨA XÃ HỘI</a:t>
            </a: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52399" y="5289453"/>
            <a:ext cx="8631367" cy="858129"/>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II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QUÁ ĐỘ CHỦ NGHĨA XÃ HỘI Ở VIỆT NAM</a:t>
            </a:r>
            <a:endParaRPr lang="vi-VN" sz="28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9282" y="2918024"/>
            <a:ext cx="2743200" cy="1778716"/>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fontAlgn="auto">
              <a:spcBef>
                <a:spcPts val="0"/>
              </a:spcBef>
              <a:spcAft>
                <a:spcPts val="0"/>
              </a:spcAft>
              <a:defRPr/>
            </a:pPr>
            <a:r>
              <a:rPr lang="vi-VN" sz="2400" b="1">
                <a:solidFill>
                  <a:schemeClr val="bg1"/>
                </a:solidFill>
                <a:latin typeface="Times New Roman" panose="02020603050405020304" pitchFamily="18" charset="0"/>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CHỦ NGHĨA XÃ HỘI</a:t>
            </a:r>
            <a:endParaRPr lang="vi-VN" sz="2400" b="1">
              <a:solidFill>
                <a:schemeClr val="bg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343714" y="4807130"/>
            <a:ext cx="5265714" cy="8480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600" b="1" i="1">
                <a:latin typeface="Times New Roman" panose="02020603050405020304" pitchFamily="18" charset="0"/>
                <a:cs typeface="Times New Roman" panose="02020603050405020304" pitchFamily="18" charset="0"/>
              </a:rPr>
              <a:t>3. Những đặc trưng cơ bản của chủ nghĩa xã hội </a:t>
            </a:r>
            <a:endParaRPr lang="en-US" sz="2600" i="1">
              <a:latin typeface="Times New Roman" panose="02020603050405020304" pitchFamily="18" charset="0"/>
              <a:cs typeface="Times New Roman" panose="02020603050405020304" pitchFamily="18" charset="0"/>
            </a:endParaRPr>
          </a:p>
        </p:txBody>
      </p:sp>
      <p:sp>
        <p:nvSpPr>
          <p:cNvPr id="17" name="Rounded Rectangle 16"/>
          <p:cNvSpPr/>
          <p:nvPr/>
        </p:nvSpPr>
        <p:spPr>
          <a:xfrm>
            <a:off x="3300632" y="1808713"/>
            <a:ext cx="5308796" cy="130748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600" b="1" i="1">
                <a:latin typeface="Times New Roman" panose="02020603050405020304" pitchFamily="18" charset="0"/>
                <a:cs typeface="Times New Roman" panose="02020603050405020304" pitchFamily="18" charset="0"/>
              </a:rPr>
              <a:t>1. Chủ nghĩa xã hội, giai đoạn đầu của hình thái kinh tế - xã hội cộng sản chủ nghĩa</a:t>
            </a:r>
            <a:endParaRPr lang="en-US" sz="2600" i="1">
              <a:latin typeface="Times New Roman" panose="02020603050405020304" pitchFamily="18" charset="0"/>
              <a:cs typeface="Times New Roman" panose="02020603050405020304" pitchFamily="18" charset="0"/>
            </a:endParaRPr>
          </a:p>
        </p:txBody>
      </p:sp>
      <p:sp>
        <p:nvSpPr>
          <p:cNvPr id="20" name="Rounded Rectangle 19"/>
          <p:cNvSpPr/>
          <p:nvPr/>
        </p:nvSpPr>
        <p:spPr>
          <a:xfrm>
            <a:off x="3319682" y="3511134"/>
            <a:ext cx="5289746" cy="63936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600" b="1" i="1">
                <a:latin typeface="Times New Roman" panose="02020603050405020304" pitchFamily="18" charset="0"/>
                <a:cs typeface="Times New Roman" panose="02020603050405020304" pitchFamily="18" charset="0"/>
              </a:rPr>
              <a:t>2. Điều kiện ra đời chủ nghĩa xã hội </a:t>
            </a:r>
            <a:endParaRPr lang="vi-VN" sz="2600" b="1" i="1" kern="0">
              <a:solidFill>
                <a:schemeClr val="bg1"/>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3" idx="3"/>
            <a:endCxn id="17" idx="1"/>
          </p:cNvCxnSpPr>
          <p:nvPr/>
        </p:nvCxnSpPr>
        <p:spPr>
          <a:xfrm flipV="1">
            <a:off x="2862482" y="2462458"/>
            <a:ext cx="438150" cy="13449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a:off x="2862482" y="3807382"/>
            <a:ext cx="457200" cy="2343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3" idx="3"/>
            <a:endCxn id="12" idx="1"/>
          </p:cNvCxnSpPr>
          <p:nvPr/>
        </p:nvCxnSpPr>
        <p:spPr>
          <a:xfrm>
            <a:off x="2862482" y="3807382"/>
            <a:ext cx="481232" cy="142379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1" name="Title 1"/>
          <p:cNvSpPr>
            <a:spLocks noGrp="1"/>
          </p:cNvSpPr>
          <p:nvPr>
            <p:ph type="title"/>
          </p:nvPr>
        </p:nvSpPr>
        <p:spPr>
          <a:xfrm>
            <a:off x="1828799" y="12525"/>
            <a:ext cx="7315201" cy="1183229"/>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3</a:t>
            </a:r>
            <a:br>
              <a:rPr lang="en-US" sz="2400">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CHỦ NGHĨA XÃ HỘI VÀ THỜI KỲ QUÁ ĐỘ </a:t>
            </a:r>
            <a:br>
              <a:rPr lang="en-US" sz="2400" b="1">
                <a:solidFill>
                  <a:srgbClr val="FFC000"/>
                </a:solidFill>
                <a:latin typeface="Times New Roman" pitchFamily="18" charset="0"/>
                <a:ea typeface="Tahoma" pitchFamily="34" charset="0"/>
                <a:cs typeface="Times New Roman" pitchFamily="18" charset="0"/>
              </a:rPr>
            </a:br>
            <a:r>
              <a:rPr lang="en-US" sz="2400" b="1">
                <a:solidFill>
                  <a:srgbClr val="FFC000"/>
                </a:solidFill>
                <a:latin typeface="Times New Roman" pitchFamily="18" charset="0"/>
                <a:ea typeface="Tahoma" pitchFamily="34" charset="0"/>
                <a:cs typeface="Times New Roman" pitchFamily="18" charset="0"/>
              </a:rPr>
              <a:t>LÊN CHỦ NGHĨA XÃ HỘI</a:t>
            </a: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8874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500"/>
                                        <p:tgtEl>
                                          <p:spTgt spid="29"/>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7"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951" y="310957"/>
            <a:ext cx="6822828" cy="1015663"/>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altLang="en-US" sz="3000" b="1">
                <a:solidFill>
                  <a:srgbClr val="FF0000"/>
                </a:solidFill>
                <a:latin typeface="Time New Roman"/>
              </a:rPr>
              <a:t>* </a:t>
            </a:r>
            <a:r>
              <a:rPr lang="vi-VN" altLang="en-US" sz="3000" b="1">
                <a:solidFill>
                  <a:srgbClr val="FF0000"/>
                </a:solidFill>
                <a:latin typeface="Time New Roman"/>
              </a:rPr>
              <a:t>C</a:t>
            </a:r>
            <a:r>
              <a:rPr lang="en-US" altLang="en-US" sz="3000" b="1">
                <a:solidFill>
                  <a:srgbClr val="FF0000"/>
                </a:solidFill>
                <a:latin typeface="Time New Roman"/>
              </a:rPr>
              <a:t>hủ nghĩa xã hội </a:t>
            </a:r>
            <a:r>
              <a:rPr lang="vi-VN" altLang="en-US" sz="3000" b="1">
                <a:solidFill>
                  <a:srgbClr val="FF0000"/>
                </a:solidFill>
                <a:latin typeface="Time New Roman"/>
              </a:rPr>
              <a:t>(</a:t>
            </a:r>
            <a:r>
              <a:rPr lang="vi-VN" altLang="en-US" sz="3000" b="1" i="1">
                <a:solidFill>
                  <a:srgbClr val="FF0000"/>
                </a:solidFill>
                <a:latin typeface="Time New Roman"/>
              </a:rPr>
              <a:t>Socialism</a:t>
            </a:r>
            <a:r>
              <a:rPr lang="vi-VN" altLang="en-US" sz="3000" b="1">
                <a:solidFill>
                  <a:srgbClr val="FF0000"/>
                </a:solidFill>
                <a:latin typeface="Time New Roman"/>
              </a:rPr>
              <a:t>) được </a:t>
            </a:r>
            <a:r>
              <a:rPr lang="en-US" altLang="en-US" sz="3000" b="1">
                <a:solidFill>
                  <a:srgbClr val="FF0000"/>
                </a:solidFill>
                <a:latin typeface="Time New Roman"/>
              </a:rPr>
              <a:t>tếp cận từ các phương diện sau</a:t>
            </a:r>
            <a:r>
              <a:rPr lang="vi-VN" altLang="en-US" sz="3000" b="1">
                <a:solidFill>
                  <a:srgbClr val="FF0000"/>
                </a:solidFill>
                <a:latin typeface="Time New Roman"/>
              </a:rPr>
              <a:t>:</a:t>
            </a:r>
            <a:endParaRPr lang="en-US" altLang="en-US" sz="3000" b="1">
              <a:solidFill>
                <a:srgbClr val="FF0000"/>
              </a:solidFill>
              <a:latin typeface="Time New Roman"/>
            </a:endParaRPr>
          </a:p>
        </p:txBody>
      </p:sp>
      <p:sp>
        <p:nvSpPr>
          <p:cNvPr id="5" name="Rectangle 4"/>
          <p:cNvSpPr/>
          <p:nvPr/>
        </p:nvSpPr>
        <p:spPr>
          <a:xfrm>
            <a:off x="534571" y="1575583"/>
            <a:ext cx="8356209" cy="1384995"/>
          </a:xfrm>
          <a:prstGeom prst="rect">
            <a:avLst/>
          </a:prstGeom>
          <a:solidFill>
            <a:schemeClr val="accent6">
              <a:lumMod val="20000"/>
              <a:lumOff val="80000"/>
            </a:schemeClr>
          </a:solidFill>
          <a:ln w="25400">
            <a:solidFill>
              <a:schemeClr val="accent1">
                <a:shade val="50000"/>
              </a:schemeClr>
            </a:solidFill>
          </a:ln>
        </p:spPr>
        <p:txBody>
          <a:bodyPr wrap="square">
            <a:spAutoFit/>
          </a:bodyPr>
          <a:lstStyle/>
          <a:p>
            <a:pPr algn="just"/>
            <a:r>
              <a:rPr lang="vi-VN" altLang="en-US" sz="2800" b="1">
                <a:latin typeface="+mj-lt"/>
              </a:rPr>
              <a:t>1) Là phong trào thực tiễn, phong trào đấu tranh của nhân dân lao động chống lại áp bức, bất công, chống các giai cấp thống trị</a:t>
            </a:r>
            <a:r>
              <a:rPr lang="en-US" altLang="en-US" sz="2800" b="1">
                <a:latin typeface="+mj-lt"/>
              </a:rPr>
              <a:t>.</a:t>
            </a:r>
          </a:p>
        </p:txBody>
      </p:sp>
      <p:sp>
        <p:nvSpPr>
          <p:cNvPr id="6" name="Rectangle 5"/>
          <p:cNvSpPr/>
          <p:nvPr/>
        </p:nvSpPr>
        <p:spPr>
          <a:xfrm>
            <a:off x="534571" y="3123033"/>
            <a:ext cx="8356209" cy="1384995"/>
          </a:xfrm>
          <a:prstGeom prst="rect">
            <a:avLst/>
          </a:prstGeom>
          <a:solidFill>
            <a:schemeClr val="accent6">
              <a:lumMod val="20000"/>
              <a:lumOff val="80000"/>
            </a:schemeClr>
          </a:solidFill>
          <a:ln w="25400">
            <a:solidFill>
              <a:schemeClr val="accent1">
                <a:shade val="50000"/>
              </a:schemeClr>
            </a:solidFill>
          </a:ln>
        </p:spPr>
        <p:txBody>
          <a:bodyPr wrap="square">
            <a:spAutoFit/>
          </a:bodyPr>
          <a:lstStyle/>
          <a:p>
            <a:pPr algn="just"/>
            <a:r>
              <a:rPr lang="vi-VN" altLang="en-US" sz="2800" b="1">
                <a:latin typeface="+mj-lt"/>
              </a:rPr>
              <a:t>2) Là trào lưu tư tưởng, lý luận phản ánh lý tưởng giải phóng nhân dân lao động khỏi áp bức, bóc lột, bất công</a:t>
            </a:r>
            <a:r>
              <a:rPr lang="en-US" altLang="en-US" sz="2800" b="1">
                <a:latin typeface="+mj-lt"/>
              </a:rPr>
              <a:t>.</a:t>
            </a:r>
          </a:p>
        </p:txBody>
      </p:sp>
      <p:sp>
        <p:nvSpPr>
          <p:cNvPr id="7" name="Rectangle 6"/>
          <p:cNvSpPr/>
          <p:nvPr/>
        </p:nvSpPr>
        <p:spPr>
          <a:xfrm>
            <a:off x="534570" y="4656412"/>
            <a:ext cx="8356209" cy="954107"/>
          </a:xfrm>
          <a:prstGeom prst="rect">
            <a:avLst/>
          </a:prstGeom>
          <a:solidFill>
            <a:schemeClr val="accent6">
              <a:lumMod val="20000"/>
              <a:lumOff val="80000"/>
            </a:schemeClr>
          </a:solidFill>
          <a:ln w="25400">
            <a:solidFill>
              <a:schemeClr val="accent1">
                <a:shade val="50000"/>
              </a:schemeClr>
            </a:solidFill>
          </a:ln>
        </p:spPr>
        <p:txBody>
          <a:bodyPr wrap="square">
            <a:spAutoFit/>
          </a:bodyPr>
          <a:lstStyle/>
          <a:p>
            <a:pPr algn="just"/>
            <a:r>
              <a:rPr lang="vi-VN" altLang="en-US" sz="2800" b="1">
                <a:latin typeface="+mj-lt"/>
              </a:rPr>
              <a:t>3) Là một khoa học - CNXH khoa học, khoa học về sứ mệnh lịch sử của GCCN</a:t>
            </a:r>
            <a:r>
              <a:rPr lang="en-US" altLang="en-US" sz="2800" b="1">
                <a:latin typeface="+mj-lt"/>
              </a:rPr>
              <a:t>.</a:t>
            </a:r>
          </a:p>
        </p:txBody>
      </p:sp>
      <p:sp>
        <p:nvSpPr>
          <p:cNvPr id="8" name="Rectangle 7"/>
          <p:cNvSpPr/>
          <p:nvPr/>
        </p:nvSpPr>
        <p:spPr>
          <a:xfrm>
            <a:off x="534570" y="5772654"/>
            <a:ext cx="8356209" cy="954107"/>
          </a:xfrm>
          <a:prstGeom prst="rect">
            <a:avLst/>
          </a:prstGeom>
          <a:solidFill>
            <a:schemeClr val="accent6">
              <a:lumMod val="20000"/>
              <a:lumOff val="80000"/>
            </a:schemeClr>
          </a:solidFill>
          <a:ln w="25400">
            <a:solidFill>
              <a:schemeClr val="accent1">
                <a:shade val="50000"/>
              </a:schemeClr>
            </a:solidFill>
          </a:ln>
        </p:spPr>
        <p:txBody>
          <a:bodyPr wrap="square">
            <a:spAutoFit/>
          </a:bodyPr>
          <a:lstStyle/>
          <a:p>
            <a:pPr algn="just"/>
            <a:r>
              <a:rPr lang="vi-VN" altLang="en-US" sz="2800" b="1">
                <a:solidFill>
                  <a:srgbClr val="FF0000"/>
                </a:solidFill>
                <a:latin typeface="+mj-lt"/>
              </a:rPr>
              <a:t>4) Là một chế độ xã hội tốt đẹp, giai đoạn đầu của hình thái </a:t>
            </a:r>
            <a:r>
              <a:rPr lang="en-US" altLang="en-US" sz="2800" b="1">
                <a:solidFill>
                  <a:srgbClr val="FF0000"/>
                </a:solidFill>
                <a:latin typeface="+mj-lt"/>
              </a:rPr>
              <a:t>KT-XH </a:t>
            </a:r>
            <a:r>
              <a:rPr lang="vi-VN" altLang="en-US" sz="2800" b="1">
                <a:solidFill>
                  <a:srgbClr val="FF0000"/>
                </a:solidFill>
                <a:latin typeface="+mj-lt"/>
              </a:rPr>
              <a:t>CSCN.</a:t>
            </a:r>
            <a:endParaRPr lang="en-US" altLang="en-US" sz="2800" b="1">
              <a:solidFill>
                <a:srgbClr val="FF0000"/>
              </a:solidFill>
              <a:latin typeface="+mj-lt"/>
            </a:endParaRPr>
          </a:p>
        </p:txBody>
      </p:sp>
    </p:spTree>
    <p:extLst>
      <p:ext uri="{BB962C8B-B14F-4D97-AF65-F5344CB8AC3E}">
        <p14:creationId xmlns:p14="http://schemas.microsoft.com/office/powerpoint/2010/main" val="214322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ircle(in)">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down)">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circle(in)">
                                      <p:cBhvr>
                                        <p:cTn id="47" dur="20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wipe(down)">
                                      <p:cBhvr>
                                        <p:cTn id="5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79" y="12527"/>
            <a:ext cx="7132321" cy="791667"/>
          </a:xfrm>
          <a:solidFill>
            <a:schemeClr val="accent1">
              <a:lumMod val="75000"/>
            </a:schemeClr>
          </a:solidFill>
        </p:spPr>
        <p:txBody>
          <a:bodyPr>
            <a:noAutofit/>
          </a:bodyPr>
          <a:lstStyle/>
          <a:p>
            <a:pPr fontAlgn="auto">
              <a:spcBef>
                <a:spcPts val="0"/>
              </a:spcBef>
              <a:spcAft>
                <a:spcPts val="0"/>
              </a:spcAft>
              <a:defRPr/>
            </a:pP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CHỦ NGHĨA XÃ HỘI</a:t>
            </a:r>
            <a:endParaRPr lang="vi-VN" sz="2400" b="1">
              <a:solidFill>
                <a:schemeClr val="bg1"/>
              </a:solidFill>
              <a:cs typeface="Times New Roman" panose="02020603050405020304" pitchFamily="18" charset="0"/>
            </a:endParaRPr>
          </a:p>
        </p:txBody>
      </p:sp>
      <p:sp>
        <p:nvSpPr>
          <p:cNvPr id="22" name="Rounded Rectangle 21"/>
          <p:cNvSpPr/>
          <p:nvPr/>
        </p:nvSpPr>
        <p:spPr>
          <a:xfrm>
            <a:off x="0" y="839754"/>
            <a:ext cx="8975188"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1. Chủ nghĩa xã hội, giai đoạn đầu của hình thái kinh tế - xã hội Cộng sản chủ nghĩa</a:t>
            </a:r>
            <a:endParaRPr lang="en-US" sz="2800" i="1">
              <a:latin typeface="Times New Roman" panose="02020603050405020304" pitchFamily="18" charset="0"/>
              <a:cs typeface="Times New Roman" panose="02020603050405020304" pitchFamily="18" charset="0"/>
            </a:endParaRPr>
          </a:p>
        </p:txBody>
      </p:sp>
      <p:sp>
        <p:nvSpPr>
          <p:cNvPr id="25" name="WordArt 3"/>
          <p:cNvSpPr>
            <a:spLocks noChangeArrowheads="1" noChangeShapeType="1" noTextEdit="1"/>
          </p:cNvSpPr>
          <p:nvPr/>
        </p:nvSpPr>
        <p:spPr bwMode="auto">
          <a:xfrm>
            <a:off x="326141" y="6066286"/>
            <a:ext cx="8610743" cy="548902"/>
          </a:xfrm>
          <a:prstGeom prst="rect">
            <a:avLst/>
          </a:prstGeom>
        </p:spPr>
        <p:txBody>
          <a:bodyPr wrap="none" fromWordArt="1">
            <a:prstTxWarp prst="textPlain">
              <a:avLst>
                <a:gd name="adj" fmla="val 50000"/>
              </a:avLst>
            </a:prstTxWarp>
          </a:bodyPr>
          <a:lstStyle/>
          <a:p>
            <a:pPr algn="ctr"/>
            <a:r>
              <a:rPr lang="vi-VN" sz="3600" kern="10">
                <a:ln w="9525">
                  <a:solidFill>
                    <a:srgbClr val="660033"/>
                  </a:solidFill>
                  <a:round/>
                  <a:headEnd/>
                  <a:tailEnd/>
                </a:ln>
                <a:solidFill>
                  <a:srgbClr val="660033"/>
                </a:solidFill>
                <a:latin typeface="+mj-lt"/>
              </a:rPr>
              <a:t>Lịch sử nhân loại phát triển qua các Hình thái kinh tế - xã hội từ thấp đến cao</a:t>
            </a:r>
            <a:endParaRPr lang="en-US" sz="3600" kern="10">
              <a:ln w="9525">
                <a:solidFill>
                  <a:srgbClr val="660033"/>
                </a:solidFill>
                <a:round/>
                <a:headEnd/>
                <a:tailEnd/>
              </a:ln>
              <a:solidFill>
                <a:srgbClr val="660033"/>
              </a:solidFill>
              <a:latin typeface="+mj-lt"/>
            </a:endParaRPr>
          </a:p>
        </p:txBody>
      </p:sp>
      <p:sp>
        <p:nvSpPr>
          <p:cNvPr id="46" name="Freeform 8"/>
          <p:cNvSpPr>
            <a:spLocks/>
          </p:cNvSpPr>
          <p:nvPr/>
        </p:nvSpPr>
        <p:spPr bwMode="gray">
          <a:xfrm>
            <a:off x="7559299" y="3374048"/>
            <a:ext cx="577744" cy="782849"/>
          </a:xfrm>
          <a:custGeom>
            <a:avLst/>
            <a:gdLst>
              <a:gd name="T0" fmla="*/ 782 w 308"/>
              <a:gd name="T1" fmla="*/ 15 h 444"/>
              <a:gd name="T2" fmla="*/ 0 w 308"/>
              <a:gd name="T3" fmla="*/ 52 h 444"/>
              <a:gd name="T4" fmla="*/ 0 w 308"/>
              <a:gd name="T5" fmla="*/ 34 h 444"/>
              <a:gd name="T6" fmla="*/ 782 w 308"/>
              <a:gd name="T7" fmla="*/ 0 h 444"/>
              <a:gd name="T8" fmla="*/ 782 w 308"/>
              <a:gd name="T9" fmla="*/ 15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47" name="Freeform 9"/>
          <p:cNvSpPr>
            <a:spLocks/>
          </p:cNvSpPr>
          <p:nvPr/>
        </p:nvSpPr>
        <p:spPr bwMode="gray">
          <a:xfrm>
            <a:off x="4788523" y="3374048"/>
            <a:ext cx="3355357" cy="500761"/>
          </a:xfrm>
          <a:custGeom>
            <a:avLst/>
            <a:gdLst>
              <a:gd name="T0" fmla="*/ 3802 w 1786"/>
              <a:gd name="T1" fmla="*/ 33 h 284"/>
              <a:gd name="T2" fmla="*/ 0 w 1786"/>
              <a:gd name="T3" fmla="*/ 33 h 284"/>
              <a:gd name="T4" fmla="*/ 1149 w 1786"/>
              <a:gd name="T5" fmla="*/ 0 h 284"/>
              <a:gd name="T6" fmla="*/ 4595 w 1786"/>
              <a:gd name="T7" fmla="*/ 0 h 284"/>
              <a:gd name="T8" fmla="*/ 3802 w 1786"/>
              <a:gd name="T9" fmla="*/ 33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FF99CC"/>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48" name="Freeform 10"/>
          <p:cNvSpPr>
            <a:spLocks/>
          </p:cNvSpPr>
          <p:nvPr/>
        </p:nvSpPr>
        <p:spPr bwMode="gray">
          <a:xfrm>
            <a:off x="6976428" y="4152524"/>
            <a:ext cx="577744" cy="778476"/>
          </a:xfrm>
          <a:custGeom>
            <a:avLst/>
            <a:gdLst>
              <a:gd name="T0" fmla="*/ 782 w 308"/>
              <a:gd name="T1" fmla="*/ 14 h 442"/>
              <a:gd name="T2" fmla="*/ 0 w 308"/>
              <a:gd name="T3" fmla="*/ 51 h 442"/>
              <a:gd name="T4" fmla="*/ 0 w 308"/>
              <a:gd name="T5" fmla="*/ 33 h 442"/>
              <a:gd name="T6" fmla="*/ 782 w 308"/>
              <a:gd name="T7" fmla="*/ 0 h 442"/>
              <a:gd name="T8" fmla="*/ 782 w 308"/>
              <a:gd name="T9" fmla="*/ 14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49" name="Freeform 11"/>
          <p:cNvSpPr>
            <a:spLocks/>
          </p:cNvSpPr>
          <p:nvPr/>
        </p:nvSpPr>
        <p:spPr bwMode="gray">
          <a:xfrm>
            <a:off x="3954385" y="4152524"/>
            <a:ext cx="3606624" cy="498574"/>
          </a:xfrm>
          <a:custGeom>
            <a:avLst/>
            <a:gdLst>
              <a:gd name="T0" fmla="*/ 4144 w 1920"/>
              <a:gd name="T1" fmla="*/ 31 h 284"/>
              <a:gd name="T2" fmla="*/ 0 w 1920"/>
              <a:gd name="T3" fmla="*/ 31 h 284"/>
              <a:gd name="T4" fmla="*/ 1144 w 1920"/>
              <a:gd name="T5" fmla="*/ 0 h 284"/>
              <a:gd name="T6" fmla="*/ 4932 w 1920"/>
              <a:gd name="T7" fmla="*/ 0 h 284"/>
              <a:gd name="T8" fmla="*/ 4144 w 1920"/>
              <a:gd name="T9" fmla="*/ 31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50" name="Freeform 12"/>
          <p:cNvSpPr>
            <a:spLocks/>
          </p:cNvSpPr>
          <p:nvPr/>
        </p:nvSpPr>
        <p:spPr bwMode="gray">
          <a:xfrm>
            <a:off x="6393556" y="4922253"/>
            <a:ext cx="576034" cy="782849"/>
          </a:xfrm>
          <a:custGeom>
            <a:avLst/>
            <a:gdLst>
              <a:gd name="T0" fmla="*/ 803 w 306"/>
              <a:gd name="T1" fmla="*/ 15 h 444"/>
              <a:gd name="T2" fmla="*/ 0 w 306"/>
              <a:gd name="T3" fmla="*/ 52 h 444"/>
              <a:gd name="T4" fmla="*/ 0 w 306"/>
              <a:gd name="T5" fmla="*/ 34 h 444"/>
              <a:gd name="T6" fmla="*/ 803 w 306"/>
              <a:gd name="T7" fmla="*/ 0 h 444"/>
              <a:gd name="T8" fmla="*/ 803 w 306"/>
              <a:gd name="T9" fmla="*/ 15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51" name="Rectangle 13"/>
          <p:cNvSpPr>
            <a:spLocks noChangeArrowheads="1"/>
          </p:cNvSpPr>
          <p:nvPr/>
        </p:nvSpPr>
        <p:spPr bwMode="gray">
          <a:xfrm>
            <a:off x="4793651" y="3874809"/>
            <a:ext cx="2777613" cy="282088"/>
          </a:xfrm>
          <a:prstGeom prst="rect">
            <a:avLst/>
          </a:prstGeom>
          <a:gradFill rotWithShape="1">
            <a:gsLst>
              <a:gs pos="0">
                <a:srgbClr val="00684D"/>
              </a:gs>
              <a:gs pos="50000">
                <a:srgbClr val="00906A"/>
              </a:gs>
              <a:gs pos="100000">
                <a:srgbClr val="00684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0"/>
              </a:spcBef>
              <a:buFontTx/>
              <a:buNone/>
            </a:pPr>
            <a:r>
              <a:rPr lang="en-US" altLang="vi-VN" sz="1800" b="1">
                <a:solidFill>
                  <a:schemeClr val="bg1"/>
                </a:solidFill>
                <a:latin typeface="Times New Roman" panose="02020603050405020304" pitchFamily="18" charset="0"/>
                <a:cs typeface="Times New Roman" panose="02020603050405020304" pitchFamily="18" charset="0"/>
              </a:rPr>
              <a:t>PHONG KIẾN</a:t>
            </a:r>
          </a:p>
        </p:txBody>
      </p:sp>
      <p:sp>
        <p:nvSpPr>
          <p:cNvPr id="52" name="Rectangle 14"/>
          <p:cNvSpPr>
            <a:spLocks noChangeArrowheads="1"/>
          </p:cNvSpPr>
          <p:nvPr/>
        </p:nvSpPr>
        <p:spPr bwMode="gray">
          <a:xfrm>
            <a:off x="3954385" y="4651098"/>
            <a:ext cx="3028880" cy="277715"/>
          </a:xfrm>
          <a:prstGeom prst="rect">
            <a:avLst/>
          </a:prstGeom>
          <a:gradFill rotWithShape="1">
            <a:gsLst>
              <a:gs pos="0">
                <a:srgbClr val="5D2FB9"/>
              </a:gs>
              <a:gs pos="50000">
                <a:srgbClr val="8041FF"/>
              </a:gs>
              <a:gs pos="100000">
                <a:srgbClr val="5D2FB9"/>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0"/>
              </a:spcBef>
              <a:buFontTx/>
              <a:buNone/>
            </a:pPr>
            <a:r>
              <a:rPr lang="en-US" altLang="vi-VN" sz="1800" b="1">
                <a:solidFill>
                  <a:schemeClr val="bg1"/>
                </a:solidFill>
                <a:latin typeface="Times New Roman" panose="02020603050405020304" pitchFamily="18" charset="0"/>
                <a:cs typeface="Times New Roman" panose="02020603050405020304" pitchFamily="18" charset="0"/>
              </a:rPr>
              <a:t>CHIỂM HỮU NÔ LỆ</a:t>
            </a:r>
          </a:p>
        </p:txBody>
      </p:sp>
      <p:sp>
        <p:nvSpPr>
          <p:cNvPr id="54" name="Rectangle 16"/>
          <p:cNvSpPr>
            <a:spLocks noChangeArrowheads="1"/>
          </p:cNvSpPr>
          <p:nvPr/>
        </p:nvSpPr>
        <p:spPr bwMode="gray">
          <a:xfrm>
            <a:off x="3128793" y="5425201"/>
            <a:ext cx="3276729" cy="275528"/>
          </a:xfrm>
          <a:prstGeom prst="rect">
            <a:avLst/>
          </a:prstGeom>
          <a:gradFill rotWithShape="1">
            <a:gsLst>
              <a:gs pos="0">
                <a:srgbClr val="A0523A"/>
              </a:gs>
              <a:gs pos="50000">
                <a:srgbClr val="DC7150"/>
              </a:gs>
              <a:gs pos="100000">
                <a:srgbClr val="A0523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0"/>
              </a:spcBef>
              <a:buFontTx/>
              <a:buNone/>
            </a:pPr>
            <a:r>
              <a:rPr lang="en-US" altLang="vi-VN" sz="1800" b="1">
                <a:solidFill>
                  <a:schemeClr val="bg1"/>
                </a:solidFill>
                <a:latin typeface="Times New Roman" panose="02020603050405020304" pitchFamily="18" charset="0"/>
                <a:cs typeface="Times New Roman" panose="02020603050405020304" pitchFamily="18" charset="0"/>
              </a:rPr>
              <a:t>CỘNG SẢN NGUYÊN THỦY</a:t>
            </a:r>
          </a:p>
        </p:txBody>
      </p:sp>
      <p:sp>
        <p:nvSpPr>
          <p:cNvPr id="53" name="Freeform 15"/>
          <p:cNvSpPr>
            <a:spLocks/>
          </p:cNvSpPr>
          <p:nvPr/>
        </p:nvSpPr>
        <p:spPr bwMode="gray">
          <a:xfrm>
            <a:off x="3125374" y="4922253"/>
            <a:ext cx="3849345" cy="505135"/>
          </a:xfrm>
          <a:custGeom>
            <a:avLst/>
            <a:gdLst>
              <a:gd name="T0" fmla="*/ 4504 w 2048"/>
              <a:gd name="T1" fmla="*/ 35 h 286"/>
              <a:gd name="T2" fmla="*/ 0 w 2048"/>
              <a:gd name="T3" fmla="*/ 35 h 286"/>
              <a:gd name="T4" fmla="*/ 1151 w 2048"/>
              <a:gd name="T5" fmla="*/ 0 h 286"/>
              <a:gd name="T6" fmla="*/ 5294 w 2048"/>
              <a:gd name="T7" fmla="*/ 0 h 286"/>
              <a:gd name="T8" fmla="*/ 4504 w 2048"/>
              <a:gd name="T9" fmla="*/ 35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99FF33"/>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40" name="Freeform 18"/>
          <p:cNvSpPr>
            <a:spLocks/>
          </p:cNvSpPr>
          <p:nvPr/>
        </p:nvSpPr>
        <p:spPr bwMode="gray">
          <a:xfrm>
            <a:off x="8535227" y="1927763"/>
            <a:ext cx="463102" cy="778535"/>
          </a:xfrm>
          <a:custGeom>
            <a:avLst/>
            <a:gdLst>
              <a:gd name="T0" fmla="*/ 4876 w 308"/>
              <a:gd name="T1" fmla="*/ 529 h 442"/>
              <a:gd name="T2" fmla="*/ 0 w 308"/>
              <a:gd name="T3" fmla="*/ 1963 h 442"/>
              <a:gd name="T4" fmla="*/ 0 w 308"/>
              <a:gd name="T5" fmla="*/ 1267 h 442"/>
              <a:gd name="T6" fmla="*/ 4876 w 308"/>
              <a:gd name="T7" fmla="*/ 0 h 442"/>
              <a:gd name="T8" fmla="*/ 4876 w 308"/>
              <a:gd name="T9" fmla="*/ 529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41" name="Freeform 19"/>
          <p:cNvSpPr>
            <a:spLocks/>
          </p:cNvSpPr>
          <p:nvPr/>
        </p:nvSpPr>
        <p:spPr bwMode="gray">
          <a:xfrm>
            <a:off x="6114775" y="1927763"/>
            <a:ext cx="2889258" cy="497777"/>
          </a:xfrm>
          <a:custGeom>
            <a:avLst/>
            <a:gdLst>
              <a:gd name="T0" fmla="*/ 25748 w 1920"/>
              <a:gd name="T1" fmla="*/ 1199 h 284"/>
              <a:gd name="T2" fmla="*/ 0 w 1920"/>
              <a:gd name="T3" fmla="*/ 1199 h 284"/>
              <a:gd name="T4" fmla="*/ 7121 w 1920"/>
              <a:gd name="T5" fmla="*/ 0 h 284"/>
              <a:gd name="T6" fmla="*/ 30668 w 1920"/>
              <a:gd name="T7" fmla="*/ 0 h 284"/>
              <a:gd name="T8" fmla="*/ 25748 w 1920"/>
              <a:gd name="T9" fmla="*/ 119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FF0000"/>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42" name="Freeform 20"/>
          <p:cNvSpPr>
            <a:spLocks/>
          </p:cNvSpPr>
          <p:nvPr/>
        </p:nvSpPr>
        <p:spPr bwMode="gray">
          <a:xfrm>
            <a:off x="8068703" y="2697193"/>
            <a:ext cx="460821" cy="783088"/>
          </a:xfrm>
          <a:custGeom>
            <a:avLst/>
            <a:gdLst>
              <a:gd name="T0" fmla="*/ 4922 w 306"/>
              <a:gd name="T1" fmla="*/ 550 h 444"/>
              <a:gd name="T2" fmla="*/ 0 w 306"/>
              <a:gd name="T3" fmla="*/ 1995 h 444"/>
              <a:gd name="T4" fmla="*/ 0 w 306"/>
              <a:gd name="T5" fmla="*/ 1285 h 444"/>
              <a:gd name="T6" fmla="*/ 4922 w 306"/>
              <a:gd name="T7" fmla="*/ 0 h 444"/>
              <a:gd name="T8" fmla="*/ 4922 w 306"/>
              <a:gd name="T9" fmla="*/ 5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43" name="Rectangle 21"/>
          <p:cNvSpPr>
            <a:spLocks noChangeArrowheads="1"/>
          </p:cNvSpPr>
          <p:nvPr/>
        </p:nvSpPr>
        <p:spPr bwMode="gray">
          <a:xfrm>
            <a:off x="6114775" y="2425540"/>
            <a:ext cx="2426155" cy="27772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0"/>
              </a:spcBef>
              <a:buFontTx/>
              <a:buNone/>
            </a:pPr>
            <a:r>
              <a:rPr lang="en-US" altLang="vi-VN" sz="1600" b="1">
                <a:solidFill>
                  <a:srgbClr val="FF0000"/>
                </a:solidFill>
                <a:latin typeface="Times New Roman" panose="02020603050405020304" pitchFamily="18" charset="0"/>
                <a:cs typeface="Times New Roman" panose="02020603050405020304" pitchFamily="18" charset="0"/>
              </a:rPr>
              <a:t>CỘNG SẢN CHỦ NGHĨA</a:t>
            </a:r>
          </a:p>
        </p:txBody>
      </p:sp>
      <p:sp>
        <p:nvSpPr>
          <p:cNvPr id="44" name="Freeform 22"/>
          <p:cNvSpPr>
            <a:spLocks/>
          </p:cNvSpPr>
          <p:nvPr/>
        </p:nvSpPr>
        <p:spPr bwMode="gray">
          <a:xfrm>
            <a:off x="5450919" y="2697193"/>
            <a:ext cx="3083168" cy="505365"/>
          </a:xfrm>
          <a:custGeom>
            <a:avLst/>
            <a:gdLst>
              <a:gd name="T0" fmla="*/ 27934 w 2048"/>
              <a:gd name="T1" fmla="*/ 1310 h 286"/>
              <a:gd name="T2" fmla="*/ 0 w 2048"/>
              <a:gd name="T3" fmla="*/ 1310 h 286"/>
              <a:gd name="T4" fmla="*/ 7157 w 2048"/>
              <a:gd name="T5" fmla="*/ 0 h 286"/>
              <a:gd name="T6" fmla="*/ 32844 w 2048"/>
              <a:gd name="T7" fmla="*/ 0 h 286"/>
              <a:gd name="T8" fmla="*/ 27934 w 2048"/>
              <a:gd name="T9" fmla="*/ 131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6699"/>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45" name="Rectangle 23"/>
          <p:cNvSpPr>
            <a:spLocks noChangeArrowheads="1"/>
          </p:cNvSpPr>
          <p:nvPr/>
        </p:nvSpPr>
        <p:spPr bwMode="gray">
          <a:xfrm>
            <a:off x="5453200" y="3201040"/>
            <a:ext cx="2624628" cy="274688"/>
          </a:xfrm>
          <a:prstGeom prst="rect">
            <a:avLst/>
          </a:prstGeom>
          <a:gradFill rotWithShape="1">
            <a:gsLst>
              <a:gs pos="0">
                <a:srgbClr val="A0523A"/>
              </a:gs>
              <a:gs pos="50000">
                <a:srgbClr val="DC7150"/>
              </a:gs>
              <a:gs pos="100000">
                <a:srgbClr val="A0523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0"/>
              </a:spcBef>
              <a:buFontTx/>
              <a:buNone/>
            </a:pPr>
            <a:r>
              <a:rPr lang="en-US" altLang="vi-VN" sz="1800" b="1">
                <a:solidFill>
                  <a:schemeClr val="bg1"/>
                </a:solidFill>
                <a:latin typeface="Times New Roman" panose="02020603050405020304" pitchFamily="18" charset="0"/>
                <a:cs typeface="Times New Roman" panose="02020603050405020304" pitchFamily="18" charset="0"/>
              </a:rPr>
              <a:t>TƯ BẢN CHỦ NGHĨA</a:t>
            </a:r>
          </a:p>
        </p:txBody>
      </p:sp>
      <p:sp>
        <p:nvSpPr>
          <p:cNvPr id="37" name="Freeform 25"/>
          <p:cNvSpPr>
            <a:spLocks/>
          </p:cNvSpPr>
          <p:nvPr/>
        </p:nvSpPr>
        <p:spPr bwMode="gray">
          <a:xfrm>
            <a:off x="7604352" y="3166135"/>
            <a:ext cx="1539649" cy="2622436"/>
          </a:xfrm>
          <a:custGeom>
            <a:avLst/>
            <a:gdLst>
              <a:gd name="T0" fmla="*/ 1 w 1824"/>
              <a:gd name="T1" fmla="*/ 35 h 2648"/>
              <a:gd name="T2" fmla="*/ 1 w 1824"/>
              <a:gd name="T3" fmla="*/ 30 h 2648"/>
              <a:gd name="T4" fmla="*/ 1 w 1824"/>
              <a:gd name="T5" fmla="*/ 25 h 2648"/>
              <a:gd name="T6" fmla="*/ 1 w 1824"/>
              <a:gd name="T7" fmla="*/ 22 h 2648"/>
              <a:gd name="T8" fmla="*/ 1 w 1824"/>
              <a:gd name="T9" fmla="*/ 18 h 2648"/>
              <a:gd name="T10" fmla="*/ 2 w 1824"/>
              <a:gd name="T11" fmla="*/ 14 h 2648"/>
              <a:gd name="T12" fmla="*/ 2 w 1824"/>
              <a:gd name="T13" fmla="*/ 12 h 2648"/>
              <a:gd name="T14" fmla="*/ 3 w 1824"/>
              <a:gd name="T15" fmla="*/ 9 h 2648"/>
              <a:gd name="T16" fmla="*/ 3 w 1824"/>
              <a:gd name="T17" fmla="*/ 8 h 2648"/>
              <a:gd name="T18" fmla="*/ 4 w 1824"/>
              <a:gd name="T19" fmla="*/ 5 h 2648"/>
              <a:gd name="T20" fmla="*/ 5 w 1824"/>
              <a:gd name="T21" fmla="*/ 5 h 2648"/>
              <a:gd name="T22" fmla="*/ 5 w 1824"/>
              <a:gd name="T23" fmla="*/ 3 h 2648"/>
              <a:gd name="T24" fmla="*/ 5 w 1824"/>
              <a:gd name="T25" fmla="*/ 3 h 2648"/>
              <a:gd name="T26" fmla="*/ 5 w 1824"/>
              <a:gd name="T27" fmla="*/ 2 h 2648"/>
              <a:gd name="T28" fmla="*/ 5 w 1824"/>
              <a:gd name="T29" fmla="*/ 2 h 2648"/>
              <a:gd name="T30" fmla="*/ 8 w 1824"/>
              <a:gd name="T31" fmla="*/ 1 h 2648"/>
              <a:gd name="T32" fmla="*/ 7 w 1824"/>
              <a:gd name="T33" fmla="*/ 5 h 2648"/>
              <a:gd name="T34" fmla="*/ 7 w 1824"/>
              <a:gd name="T35" fmla="*/ 5 h 2648"/>
              <a:gd name="T36" fmla="*/ 6 w 1824"/>
              <a:gd name="T37" fmla="*/ 5 h 2648"/>
              <a:gd name="T38" fmla="*/ 6 w 1824"/>
              <a:gd name="T39" fmla="*/ 5 h 2648"/>
              <a:gd name="T40" fmla="*/ 6 w 1824"/>
              <a:gd name="T41" fmla="*/ 5 h 2648"/>
              <a:gd name="T42" fmla="*/ 5 w 1824"/>
              <a:gd name="T43" fmla="*/ 7 h 2648"/>
              <a:gd name="T44" fmla="*/ 5 w 1824"/>
              <a:gd name="T45" fmla="*/ 8 h 2648"/>
              <a:gd name="T46" fmla="*/ 5 w 1824"/>
              <a:gd name="T47" fmla="*/ 9 h 2648"/>
              <a:gd name="T48" fmla="*/ 4 w 1824"/>
              <a:gd name="T49" fmla="*/ 10 h 2648"/>
              <a:gd name="T50" fmla="*/ 3 w 1824"/>
              <a:gd name="T51" fmla="*/ 12 h 2648"/>
              <a:gd name="T52" fmla="*/ 3 w 1824"/>
              <a:gd name="T53" fmla="*/ 15 h 2648"/>
              <a:gd name="T54" fmla="*/ 2 w 1824"/>
              <a:gd name="T55" fmla="*/ 18 h 2648"/>
              <a:gd name="T56" fmla="*/ 2 w 1824"/>
              <a:gd name="T57" fmla="*/ 22 h 2648"/>
              <a:gd name="T58" fmla="*/ 1 w 1824"/>
              <a:gd name="T59" fmla="*/ 25 h 2648"/>
              <a:gd name="T60" fmla="*/ 1 w 1824"/>
              <a:gd name="T61" fmla="*/ 29 h 2648"/>
              <a:gd name="T62" fmla="*/ 1 w 1824"/>
              <a:gd name="T63" fmla="*/ 35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solidFill>
            <a:srgbClr val="FF0000"/>
          </a:solidFill>
          <a:ln>
            <a:noFill/>
          </a:ln>
          <a:extLst>
            <a:ext uri="{91240B29-F687-4F45-9708-019B960494DF}">
              <a14:hiddenLine xmlns:a14="http://schemas.microsoft.com/office/drawing/2010/main" w="0">
                <a:solidFill>
                  <a:srgbClr val="FACD69"/>
                </a:solidFill>
                <a:prstDash val="solid"/>
                <a:round/>
                <a:headEnd/>
                <a:tailEnd/>
              </a14:hiddenLine>
            </a:ext>
          </a:extLst>
        </p:spPr>
        <p:txBody>
          <a:bodyPr/>
          <a:lstStyle/>
          <a:p>
            <a:endParaRPr lang="en-US"/>
          </a:p>
        </p:txBody>
      </p:sp>
      <p:pic>
        <p:nvPicPr>
          <p:cNvPr id="55" name="Picture 54"/>
          <p:cNvPicPr>
            <a:picLocks noChangeAspect="1"/>
          </p:cNvPicPr>
          <p:nvPr/>
        </p:nvPicPr>
        <p:blipFill>
          <a:blip r:embed="rId3"/>
          <a:stretch>
            <a:fillRect/>
          </a:stretch>
        </p:blipFill>
        <p:spPr>
          <a:xfrm>
            <a:off x="-5771" y="1758462"/>
            <a:ext cx="4408650" cy="5070770"/>
          </a:xfrm>
          <a:prstGeom prst="rect">
            <a:avLst/>
          </a:prstGeom>
        </p:spPr>
      </p:pic>
    </p:spTree>
    <p:extLst>
      <p:ext uri="{BB962C8B-B14F-4D97-AF65-F5344CB8AC3E}">
        <p14:creationId xmlns:p14="http://schemas.microsoft.com/office/powerpoint/2010/main" val="6494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circle(in)">
                                      <p:cBhvr>
                                        <p:cTn id="19" dur="2000"/>
                                        <p:tgtEl>
                                          <p:spTgt spid="25"/>
                                        </p:tgtEl>
                                      </p:cBhvr>
                                    </p:animEffect>
                                  </p:childTnLst>
                                </p:cTn>
                              </p:par>
                              <p:par>
                                <p:cTn id="20" presetID="6" presetClass="entr" presetSubtype="16"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circle(in)">
                                      <p:cBhvr>
                                        <p:cTn id="22" dur="20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down)">
                                      <p:cBhvr>
                                        <p:cTn id="27" dur="500"/>
                                        <p:tgtEl>
                                          <p:spTgt spid="5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down)">
                                      <p:cBhvr>
                                        <p:cTn id="30" dur="500"/>
                                        <p:tgtEl>
                                          <p:spTgt spid="5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down)">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down)">
                                      <p:cBhvr>
                                        <p:cTn id="38" dur="500"/>
                                        <p:tgtEl>
                                          <p:spTgt spid="5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down)">
                                      <p:cBhvr>
                                        <p:cTn id="41" dur="500"/>
                                        <p:tgtEl>
                                          <p:spTgt spid="4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down)">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down)">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down)">
                                      <p:cBhvr>
                                        <p:cTn id="60" dur="500"/>
                                        <p:tgtEl>
                                          <p:spTgt spid="4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down)">
                                      <p:cBhvr>
                                        <p:cTn id="63" dur="500"/>
                                        <p:tgtEl>
                                          <p:spTgt spid="4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down)">
                                      <p:cBhvr>
                                        <p:cTn id="66" dur="500"/>
                                        <p:tgtEl>
                                          <p:spTgt spid="4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down)">
                                      <p:cBhvr>
                                        <p:cTn id="71" dur="500"/>
                                        <p:tgtEl>
                                          <p:spTgt spid="4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down)">
                                      <p:cBhvr>
                                        <p:cTn id="74" dur="500"/>
                                        <p:tgtEl>
                                          <p:spTgt spid="4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wipe(down)">
                                      <p:cBhvr>
                                        <p:cTn id="77" dur="500"/>
                                        <p:tgtEl>
                                          <p:spTgt spid="4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down)">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25" grpId="0"/>
      <p:bldP spid="46" grpId="0" animBg="1"/>
      <p:bldP spid="47" grpId="0" animBg="1"/>
      <p:bldP spid="48" grpId="0" animBg="1"/>
      <p:bldP spid="49" grpId="0" animBg="1"/>
      <p:bldP spid="50" grpId="0" animBg="1"/>
      <p:bldP spid="51" grpId="0" animBg="1"/>
      <p:bldP spid="52" grpId="0" animBg="1"/>
      <p:bldP spid="54" grpId="0" animBg="1"/>
      <p:bldP spid="53" grpId="0" animBg="1"/>
      <p:bldP spid="40" grpId="0" animBg="1"/>
      <p:bldP spid="41" grpId="0" animBg="1"/>
      <p:bldP spid="42" grpId="0" animBg="1"/>
      <p:bldP spid="43" grpId="0" animBg="1"/>
      <p:bldP spid="44" grpId="0" animBg="1"/>
      <p:bldP spid="45"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ular Callout 68"/>
          <p:cNvSpPr/>
          <p:nvPr/>
        </p:nvSpPr>
        <p:spPr>
          <a:xfrm>
            <a:off x="637209" y="2141825"/>
            <a:ext cx="2659328" cy="890054"/>
          </a:xfrm>
          <a:prstGeom prst="wedgeRoundRectCallout">
            <a:avLst>
              <a:gd name="adj1" fmla="val -25710"/>
              <a:gd name="adj2" fmla="val 160818"/>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ular Callout 67"/>
          <p:cNvSpPr/>
          <p:nvPr/>
        </p:nvSpPr>
        <p:spPr>
          <a:xfrm rot="10800000">
            <a:off x="1675374" y="4983657"/>
            <a:ext cx="2659328" cy="992580"/>
          </a:xfrm>
          <a:prstGeom prst="wedgeRoundRectCallout">
            <a:avLst>
              <a:gd name="adj1" fmla="val -23299"/>
              <a:gd name="adj2" fmla="val 10764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ular Callout 66"/>
          <p:cNvSpPr/>
          <p:nvPr/>
        </p:nvSpPr>
        <p:spPr>
          <a:xfrm>
            <a:off x="6437467" y="2842208"/>
            <a:ext cx="2659328" cy="890054"/>
          </a:xfrm>
          <a:prstGeom prst="wedgeRoundRectCallout">
            <a:avLst>
              <a:gd name="adj1" fmla="val -20304"/>
              <a:gd name="adj2" fmla="val 7356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899138" y="90719"/>
            <a:ext cx="7153614"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1. Chủ nghĩa xã hội, giai đoạn đầu của hình thái kinh tế - xã hội Cộng sản chủ nghĩa</a:t>
            </a:r>
            <a:endParaRPr lang="en-US" sz="2800">
              <a:latin typeface="Times New Roman" panose="02020603050405020304" pitchFamily="18" charset="0"/>
              <a:cs typeface="Times New Roman" panose="02020603050405020304" pitchFamily="18" charset="0"/>
            </a:endParaRPr>
          </a:p>
        </p:txBody>
      </p:sp>
      <p:sp>
        <p:nvSpPr>
          <p:cNvPr id="27" name="Rectangle 3">
            <a:extLst>
              <a:ext uri="{FF2B5EF4-FFF2-40B4-BE49-F238E27FC236}">
                <a16:creationId xmlns:a16="http://schemas.microsoft.com/office/drawing/2014/main" id="{D5A9B6C6-3D5A-5C42-965D-99BDA3ABA38F}"/>
              </a:ext>
            </a:extLst>
          </p:cNvPr>
          <p:cNvSpPr txBox="1">
            <a:spLocks noChangeArrowheads="1"/>
          </p:cNvSpPr>
          <p:nvPr/>
        </p:nvSpPr>
        <p:spPr>
          <a:xfrm>
            <a:off x="402579" y="1294229"/>
            <a:ext cx="8277187" cy="703385"/>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Bef>
                <a:spcPts val="600"/>
              </a:spcBef>
              <a:buFontTx/>
              <a:buNone/>
              <a:defRPr/>
            </a:pPr>
            <a:r>
              <a:rPr lang="en-US" sz="2800" b="1">
                <a:solidFill>
                  <a:schemeClr val="accent2"/>
                </a:solidFill>
                <a:latin typeface="Times New Roman" panose="02020603050405020304" pitchFamily="18" charset="0"/>
                <a:cs typeface="Times New Roman" panose="02020603050405020304" pitchFamily="18" charset="0"/>
              </a:rPr>
              <a:t>* Phân kỳ hình thái kinh tế – xã hội  CSCN:</a:t>
            </a:r>
          </a:p>
          <a:p>
            <a:pPr algn="just">
              <a:buFontTx/>
              <a:buNone/>
              <a:defRPr/>
            </a:pPr>
            <a:endParaRPr lang="en-US" sz="2800" i="1" dirty="0">
              <a:latin typeface="Times New Roman" panose="02020603050405020304" pitchFamily="18" charset="0"/>
              <a:cs typeface="Times New Roman" panose="02020603050405020304" pitchFamily="18" charset="0"/>
            </a:endParaRPr>
          </a:p>
        </p:txBody>
      </p:sp>
      <p:sp>
        <p:nvSpPr>
          <p:cNvPr id="29" name="Line 3"/>
          <p:cNvSpPr>
            <a:spLocks noChangeShapeType="1"/>
          </p:cNvSpPr>
          <p:nvPr/>
        </p:nvSpPr>
        <p:spPr bwMode="auto">
          <a:xfrm>
            <a:off x="846965" y="4237569"/>
            <a:ext cx="769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4"/>
          <p:cNvSpPr>
            <a:spLocks noChangeShapeType="1"/>
          </p:cNvSpPr>
          <p:nvPr/>
        </p:nvSpPr>
        <p:spPr bwMode="auto">
          <a:xfrm>
            <a:off x="161165" y="4237569"/>
            <a:ext cx="68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5"/>
          <p:cNvSpPr>
            <a:spLocks noChangeShapeType="1"/>
          </p:cNvSpPr>
          <p:nvPr/>
        </p:nvSpPr>
        <p:spPr bwMode="auto">
          <a:xfrm>
            <a:off x="846965" y="3732262"/>
            <a:ext cx="0" cy="6053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6"/>
          <p:cNvSpPr>
            <a:spLocks noChangeShapeType="1"/>
          </p:cNvSpPr>
          <p:nvPr/>
        </p:nvSpPr>
        <p:spPr bwMode="auto">
          <a:xfrm>
            <a:off x="3082165" y="3781956"/>
            <a:ext cx="0" cy="7597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7"/>
          <p:cNvSpPr>
            <a:spLocks noChangeShapeType="1"/>
          </p:cNvSpPr>
          <p:nvPr/>
        </p:nvSpPr>
        <p:spPr bwMode="auto">
          <a:xfrm flipV="1">
            <a:off x="6317490" y="3790857"/>
            <a:ext cx="0" cy="7910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Text Box 9">
            <a:extLst>
              <a:ext uri="{FF2B5EF4-FFF2-40B4-BE49-F238E27FC236}">
                <a16:creationId xmlns:a16="http://schemas.microsoft.com/office/drawing/2014/main" id="{5FFF9045-CBEB-E344-90E1-BB70C620A5D3}"/>
              </a:ext>
            </a:extLst>
          </p:cNvPr>
          <p:cNvSpPr txBox="1">
            <a:spLocks noChangeArrowheads="1"/>
          </p:cNvSpPr>
          <p:nvPr/>
        </p:nvSpPr>
        <p:spPr bwMode="auto">
          <a:xfrm>
            <a:off x="309818" y="2184777"/>
            <a:ext cx="2971800" cy="830262"/>
          </a:xfrm>
          <a:prstGeom prst="rect">
            <a:avLst/>
          </a:prstGeom>
          <a:noFill/>
          <a:ln w="9525">
            <a:noFill/>
            <a:miter lim="800000"/>
            <a:headEnd/>
            <a:tailEnd/>
          </a:ln>
          <a:effectLst/>
        </p:spPr>
        <p:txBody>
          <a:bodyPr>
            <a:spAutoFit/>
          </a:bodyPr>
          <a:lstStyle/>
          <a:p>
            <a:pPr algn="ctr" eaLnBrk="1" hangingPunct="1">
              <a:spcBef>
                <a:spcPct val="50000"/>
              </a:spcBef>
              <a:defRPr/>
            </a:pP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Time New Roman"/>
                <a:cs typeface="Arial" charset="0"/>
              </a:rPr>
              <a:t>H</a:t>
            </a:r>
            <a:r>
              <a:rPr lang="en-US" sz="2400" b="1" dirty="0" err="1">
                <a:solidFill>
                  <a:srgbClr val="FF0000"/>
                </a:solidFill>
                <a:effectLst>
                  <a:outerShdw blurRad="38100" dist="38100" dir="2700000" algn="tl">
                    <a:srgbClr val="000000"/>
                  </a:outerShdw>
                </a:effectLst>
                <a:latin typeface="Time New Roman"/>
                <a:cs typeface="Arial" charset="0"/>
              </a:rPr>
              <a:t>ì</a:t>
            </a:r>
            <a:r>
              <a:rPr lang="en-US" sz="2400" dirty="0" err="1">
                <a:solidFill>
                  <a:srgbClr val="FF0000"/>
                </a:solidFill>
                <a:effectLst>
                  <a:outerShdw blurRad="38100" dist="38100" dir="2700000" algn="tl">
                    <a:srgbClr val="000000"/>
                  </a:outerShdw>
                </a:effectLst>
                <a:latin typeface="Time New Roman"/>
                <a:cs typeface="Arial" charset="0"/>
              </a:rPr>
              <a:t>nh</a:t>
            </a:r>
            <a:r>
              <a:rPr lang="en-US" sz="2400" dirty="0">
                <a:solidFill>
                  <a:srgbClr val="FF0000"/>
                </a:solidFill>
                <a:effectLst>
                  <a:outerShdw blurRad="38100" dist="38100" dir="2700000" algn="tl">
                    <a:srgbClr val="000000"/>
                  </a:outerShdw>
                </a:effectLst>
                <a:latin typeface=".VnTime"/>
                <a:cs typeface="Arial" charset="0"/>
              </a:rPr>
              <a:t> </a:t>
            </a:r>
            <a:r>
              <a:rPr lang="en-US" sz="2400" dirty="0" err="1">
                <a:solidFill>
                  <a:srgbClr val="FF0000"/>
                </a:solidFill>
                <a:effectLst>
                  <a:outerShdw blurRad="38100" dist="38100" dir="2700000" algn="tl">
                    <a:srgbClr val="000000"/>
                  </a:outerShdw>
                </a:effectLst>
                <a:latin typeface="Time New Roman"/>
                <a:cs typeface="Arial" charset="0"/>
              </a:rPr>
              <a:t>thái</a:t>
            </a:r>
            <a:r>
              <a:rPr lang="en-US" sz="2400" dirty="0">
                <a:solidFill>
                  <a:srgbClr val="FF0000"/>
                </a:solidFill>
                <a:effectLst>
                  <a:outerShdw blurRad="38100" dist="38100" dir="2700000" algn="tl">
                    <a:srgbClr val="000000"/>
                  </a:outerShdw>
                </a:effectLst>
                <a:latin typeface=".VnTime"/>
                <a:cs typeface="Arial" charset="0"/>
              </a:rPr>
              <a:t> KT-XH TBCN</a:t>
            </a:r>
            <a:endParaRPr lang="en-US" sz="2400" b="1" dirty="0">
              <a:solidFill>
                <a:srgbClr val="FF0000"/>
              </a:solidFill>
              <a:effectLst>
                <a:outerShdw blurRad="38100" dist="38100" dir="2700000" algn="tl">
                  <a:srgbClr val="000000"/>
                </a:outerShdw>
              </a:effectLst>
              <a:latin typeface=".VnTime"/>
              <a:cs typeface="Arial" charset="0"/>
            </a:endParaRPr>
          </a:p>
        </p:txBody>
      </p:sp>
      <p:sp>
        <p:nvSpPr>
          <p:cNvPr id="35" name="Text Box 10">
            <a:extLst>
              <a:ext uri="{FF2B5EF4-FFF2-40B4-BE49-F238E27FC236}">
                <a16:creationId xmlns:a16="http://schemas.microsoft.com/office/drawing/2014/main" id="{7C5BD817-3354-0344-8E8E-6D75BCF31444}"/>
              </a:ext>
            </a:extLst>
          </p:cNvPr>
          <p:cNvSpPr txBox="1">
            <a:spLocks noChangeArrowheads="1"/>
          </p:cNvSpPr>
          <p:nvPr/>
        </p:nvSpPr>
        <p:spPr bwMode="auto">
          <a:xfrm>
            <a:off x="4334702" y="2140052"/>
            <a:ext cx="4114800" cy="461962"/>
          </a:xfrm>
          <a:prstGeom prst="rect">
            <a:avLst/>
          </a:prstGeom>
          <a:solidFill>
            <a:schemeClr val="accent6">
              <a:lumMod val="20000"/>
              <a:lumOff val="80000"/>
            </a:schemeClr>
          </a:solidFill>
          <a:ln w="25400">
            <a:solidFill>
              <a:schemeClr val="accent6">
                <a:lumMod val="75000"/>
              </a:schemeClr>
            </a:solidFill>
            <a:miter lim="800000"/>
            <a:headEnd/>
            <a:tailEnd/>
          </a:ln>
          <a:effectLst/>
        </p:spPr>
        <p:txBody>
          <a:bodyPr>
            <a:spAutoFit/>
          </a:bodyPr>
          <a:lstStyle/>
          <a:p>
            <a:pPr algn="ctr" eaLnBrk="1" hangingPunct="1">
              <a:spcBef>
                <a:spcPct val="50000"/>
              </a:spcBef>
              <a:defRPr/>
            </a:pP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VnTime" pitchFamily="34" charset="0"/>
                <a:cs typeface="Arial" charset="0"/>
              </a:rPr>
              <a:t>H</a:t>
            </a:r>
            <a:r>
              <a:rPr lang="en-US" sz="2400" b="1" dirty="0" err="1">
                <a:solidFill>
                  <a:srgbClr val="FF0000"/>
                </a:solidFill>
                <a:effectLst>
                  <a:outerShdw blurRad="38100" dist="38100" dir="2700000" algn="tl">
                    <a:srgbClr val="000000"/>
                  </a:outerShdw>
                </a:effectLst>
                <a:latin typeface="Time New Roman"/>
                <a:cs typeface="Arial" charset="0"/>
              </a:rPr>
              <a:t>ì</a:t>
            </a:r>
            <a:r>
              <a:rPr lang="en-US" sz="2400" dirty="0" err="1">
                <a:solidFill>
                  <a:srgbClr val="FF0000"/>
                </a:solidFill>
                <a:effectLst>
                  <a:outerShdw blurRad="38100" dist="38100" dir="2700000" algn="tl">
                    <a:srgbClr val="000000"/>
                  </a:outerShdw>
                </a:effectLst>
                <a:latin typeface=".VnTime" pitchFamily="34" charset="0"/>
                <a:cs typeface="Arial" charset="0"/>
              </a:rPr>
              <a:t>nh</a:t>
            </a:r>
            <a:r>
              <a:rPr lang="en-US" sz="2400" dirty="0">
                <a:solidFill>
                  <a:srgbClr val="FF0000"/>
                </a:solidFill>
                <a:effectLst>
                  <a:outerShdw blurRad="38100" dist="38100" dir="2700000" algn="tl">
                    <a:srgbClr val="000000"/>
                  </a:outerShdw>
                </a:effectLst>
                <a:latin typeface=".VnTime" pitchFamily="34" charset="0"/>
                <a:cs typeface="Arial" charset="0"/>
              </a:rPr>
              <a:t> </a:t>
            </a:r>
            <a:r>
              <a:rPr lang="en-US" sz="2400" dirty="0" err="1">
                <a:solidFill>
                  <a:srgbClr val="FF0000"/>
                </a:solidFill>
                <a:effectLst>
                  <a:outerShdw blurRad="38100" dist="38100" dir="2700000" algn="tl">
                    <a:srgbClr val="000000"/>
                  </a:outerShdw>
                </a:effectLst>
                <a:latin typeface=".VnTime" pitchFamily="34" charset="0"/>
                <a:cs typeface="Arial" charset="0"/>
              </a:rPr>
              <a:t>th</a:t>
            </a:r>
            <a:r>
              <a:rPr lang="en-US" sz="2400" dirty="0" err="1">
                <a:solidFill>
                  <a:srgbClr val="FF0000"/>
                </a:solidFill>
                <a:effectLst>
                  <a:outerShdw blurRad="38100" dist="38100" dir="2700000" algn="tl">
                    <a:srgbClr val="000000"/>
                  </a:outerShdw>
                </a:effectLst>
                <a:latin typeface="Time New Roman"/>
                <a:cs typeface="Arial" charset="0"/>
              </a:rPr>
              <a:t>á</a:t>
            </a:r>
            <a:r>
              <a:rPr lang="en-US" sz="2400" dirty="0" err="1">
                <a:solidFill>
                  <a:srgbClr val="FF0000"/>
                </a:solidFill>
                <a:effectLst>
                  <a:outerShdw blurRad="38100" dist="38100" dir="2700000" algn="tl">
                    <a:srgbClr val="000000"/>
                  </a:outerShdw>
                </a:effectLst>
                <a:latin typeface=".VnTime" pitchFamily="34" charset="0"/>
                <a:cs typeface="Arial" charset="0"/>
              </a:rPr>
              <a:t>i</a:t>
            </a:r>
            <a:r>
              <a:rPr lang="en-US" sz="2400" dirty="0">
                <a:solidFill>
                  <a:srgbClr val="FF0000"/>
                </a:solidFill>
                <a:effectLst>
                  <a:outerShdw blurRad="38100" dist="38100" dir="2700000" algn="tl">
                    <a:srgbClr val="000000"/>
                  </a:outerShdw>
                </a:effectLst>
                <a:latin typeface=".VnTime" pitchFamily="34" charset="0"/>
                <a:cs typeface="Arial" charset="0"/>
              </a:rPr>
              <a:t> KT-XH CSCN</a:t>
            </a:r>
          </a:p>
        </p:txBody>
      </p:sp>
      <p:sp>
        <p:nvSpPr>
          <p:cNvPr id="58" name="Line 13"/>
          <p:cNvSpPr>
            <a:spLocks noChangeShapeType="1"/>
          </p:cNvSpPr>
          <p:nvPr/>
        </p:nvSpPr>
        <p:spPr bwMode="auto">
          <a:xfrm>
            <a:off x="3045652" y="3972456"/>
            <a:ext cx="3276600" cy="0"/>
          </a:xfrm>
          <a:prstGeom prst="line">
            <a:avLst/>
          </a:prstGeom>
          <a:noFill/>
          <a:ln w="31750">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Text Box 16"/>
          <p:cNvSpPr txBox="1">
            <a:spLocks noChangeArrowheads="1"/>
          </p:cNvSpPr>
          <p:nvPr/>
        </p:nvSpPr>
        <p:spPr bwMode="auto">
          <a:xfrm>
            <a:off x="6383432" y="2962777"/>
            <a:ext cx="281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50000"/>
              </a:spcBef>
              <a:buFontTx/>
              <a:buNone/>
            </a:pPr>
            <a:r>
              <a:rPr lang="en-US" altLang="en-US" sz="2400"/>
              <a:t> </a:t>
            </a:r>
            <a:r>
              <a:rPr lang="en-US" altLang="en-US" sz="2400" b="1">
                <a:solidFill>
                  <a:srgbClr val="002060"/>
                </a:solidFill>
                <a:latin typeface="Time New Roman"/>
              </a:rPr>
              <a:t>Giai đoạn cao (CNCS)</a:t>
            </a:r>
          </a:p>
        </p:txBody>
      </p:sp>
      <p:sp>
        <p:nvSpPr>
          <p:cNvPr id="62" name="Line 17"/>
          <p:cNvSpPr>
            <a:spLocks noChangeShapeType="1"/>
          </p:cNvSpPr>
          <p:nvPr/>
        </p:nvSpPr>
        <p:spPr bwMode="auto">
          <a:xfrm flipV="1">
            <a:off x="6392102" y="3962931"/>
            <a:ext cx="2133600" cy="9525"/>
          </a:xfrm>
          <a:prstGeom prst="line">
            <a:avLst/>
          </a:prstGeom>
          <a:noFill/>
          <a:ln w="31750">
            <a:solidFill>
              <a:srgbClr val="FF0000"/>
            </a:solidFill>
            <a:round/>
            <a:headEnd type="none" w="med" len="med"/>
            <a:tailEnd type="stealth"/>
          </a:ln>
          <a:extLst>
            <a:ext uri="{909E8E84-426E-40DD-AFC4-6F175D3DCCD1}">
              <a14:hiddenFill xmlns:a14="http://schemas.microsoft.com/office/drawing/2010/main">
                <a:noFill/>
              </a14:hiddenFill>
            </a:ext>
          </a:extLst>
        </p:spPr>
        <p:txBody>
          <a:bodyPr/>
          <a:lstStyle/>
          <a:p>
            <a:endParaRPr lang="en-US"/>
          </a:p>
        </p:txBody>
      </p:sp>
      <p:sp>
        <p:nvSpPr>
          <p:cNvPr id="63" name="Text Box 18"/>
          <p:cNvSpPr txBox="1">
            <a:spLocks noChangeArrowheads="1"/>
          </p:cNvSpPr>
          <p:nvPr/>
        </p:nvSpPr>
        <p:spPr bwMode="auto">
          <a:xfrm>
            <a:off x="1568837" y="4980835"/>
            <a:ext cx="28724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ct val="50000"/>
              </a:spcBef>
              <a:buFontTx/>
              <a:buNone/>
            </a:pPr>
            <a:r>
              <a:rPr lang="en-US" altLang="en-US" sz="2800"/>
              <a:t> </a:t>
            </a:r>
            <a:r>
              <a:rPr lang="en-US" altLang="en-US" sz="2400"/>
              <a:t> </a:t>
            </a:r>
            <a:r>
              <a:rPr lang="en-US" altLang="en-US" sz="2400" b="1">
                <a:solidFill>
                  <a:srgbClr val="002060"/>
                </a:solidFill>
                <a:latin typeface="Time New Roman"/>
              </a:rPr>
              <a:t>ThờI kỳ quá độ lên CNXH</a:t>
            </a:r>
          </a:p>
        </p:txBody>
      </p:sp>
      <p:sp>
        <p:nvSpPr>
          <p:cNvPr id="4" name="Rounded Rectangular Callout 3"/>
          <p:cNvSpPr/>
          <p:nvPr/>
        </p:nvSpPr>
        <p:spPr>
          <a:xfrm>
            <a:off x="3432003" y="2843217"/>
            <a:ext cx="2659328" cy="890054"/>
          </a:xfrm>
          <a:prstGeom prst="wedgeRoundRectCallout">
            <a:avLst>
              <a:gd name="adj1" fmla="val -22949"/>
              <a:gd name="adj2" fmla="val 76725"/>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5"/>
          <p:cNvSpPr txBox="1">
            <a:spLocks noChangeArrowheads="1"/>
          </p:cNvSpPr>
          <p:nvPr/>
        </p:nvSpPr>
        <p:spPr bwMode="auto">
          <a:xfrm>
            <a:off x="3370824" y="3146195"/>
            <a:ext cx="26593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eaLnBrk="1" hangingPunct="1">
              <a:spcBef>
                <a:spcPct val="50000"/>
              </a:spcBef>
              <a:buFontTx/>
              <a:buNone/>
            </a:pPr>
            <a:r>
              <a:rPr lang="en-US" altLang="en-US" sz="2400"/>
              <a:t>  </a:t>
            </a:r>
            <a:r>
              <a:rPr lang="en-US" altLang="en-US" sz="2400" b="1">
                <a:solidFill>
                  <a:srgbClr val="002060"/>
                </a:solidFill>
                <a:latin typeface="Time New Roman"/>
              </a:rPr>
              <a:t>Giai đoạn thấp</a:t>
            </a:r>
          </a:p>
        </p:txBody>
      </p:sp>
      <p:cxnSp>
        <p:nvCxnSpPr>
          <p:cNvPr id="6" name="Straight Arrow Connector 5"/>
          <p:cNvCxnSpPr>
            <a:stCxn id="35" idx="2"/>
            <a:endCxn id="4" idx="0"/>
          </p:cNvCxnSpPr>
          <p:nvPr/>
        </p:nvCxnSpPr>
        <p:spPr>
          <a:xfrm flipH="1">
            <a:off x="4761667" y="2602014"/>
            <a:ext cx="1630435" cy="24120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5" idx="2"/>
            <a:endCxn id="67" idx="0"/>
          </p:cNvCxnSpPr>
          <p:nvPr/>
        </p:nvCxnSpPr>
        <p:spPr>
          <a:xfrm>
            <a:off x="6392102" y="2602014"/>
            <a:ext cx="1375029" cy="24019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7" name="Line 13"/>
          <p:cNvSpPr>
            <a:spLocks noChangeShapeType="1"/>
          </p:cNvSpPr>
          <p:nvPr/>
        </p:nvSpPr>
        <p:spPr bwMode="auto">
          <a:xfrm>
            <a:off x="846965" y="3996299"/>
            <a:ext cx="2240182" cy="1406"/>
          </a:xfrm>
          <a:prstGeom prst="line">
            <a:avLst/>
          </a:prstGeom>
          <a:noFill/>
          <a:ln w="317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3" name="Straight Connector 2"/>
          <p:cNvCxnSpPr/>
          <p:nvPr/>
        </p:nvCxnSpPr>
        <p:spPr>
          <a:xfrm flipV="1">
            <a:off x="4522573" y="4066043"/>
            <a:ext cx="1" cy="510813"/>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38" name="Line 13"/>
          <p:cNvSpPr>
            <a:spLocks noChangeShapeType="1"/>
          </p:cNvSpPr>
          <p:nvPr/>
        </p:nvSpPr>
        <p:spPr bwMode="auto">
          <a:xfrm flipV="1">
            <a:off x="3082165" y="4391469"/>
            <a:ext cx="1440408" cy="22692"/>
          </a:xfrm>
          <a:prstGeom prst="line">
            <a:avLst/>
          </a:prstGeom>
          <a:noFill/>
          <a:ln w="31750">
            <a:solidFill>
              <a:schemeClr val="accent2">
                <a:lumMod val="60000"/>
                <a:lumOff val="4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13"/>
          <p:cNvSpPr>
            <a:spLocks noChangeShapeType="1"/>
          </p:cNvSpPr>
          <p:nvPr/>
        </p:nvSpPr>
        <p:spPr bwMode="auto">
          <a:xfrm flipV="1">
            <a:off x="4522573" y="4391469"/>
            <a:ext cx="1794917" cy="22692"/>
          </a:xfrm>
          <a:prstGeom prst="line">
            <a:avLst/>
          </a:prstGeom>
          <a:noFill/>
          <a:ln w="31750">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Rounded Rectangular Callout 39"/>
          <p:cNvSpPr/>
          <p:nvPr/>
        </p:nvSpPr>
        <p:spPr>
          <a:xfrm rot="10800000" flipH="1">
            <a:off x="4960693" y="4983658"/>
            <a:ext cx="2221210" cy="992578"/>
          </a:xfrm>
          <a:prstGeom prst="wedgeRoundRectCallout">
            <a:avLst>
              <a:gd name="adj1" fmla="val -24864"/>
              <a:gd name="adj2" fmla="val 105155"/>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8"/>
          <p:cNvSpPr txBox="1">
            <a:spLocks noChangeArrowheads="1"/>
          </p:cNvSpPr>
          <p:nvPr/>
        </p:nvSpPr>
        <p:spPr bwMode="auto">
          <a:xfrm>
            <a:off x="4522573" y="4980836"/>
            <a:ext cx="28724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lgn="ctr" eaLnBrk="1" hangingPunct="1">
              <a:spcBef>
                <a:spcPts val="0"/>
              </a:spcBef>
              <a:buFontTx/>
              <a:buNone/>
            </a:pPr>
            <a:r>
              <a:rPr lang="en-US" altLang="en-US" sz="2800"/>
              <a:t> </a:t>
            </a:r>
            <a:r>
              <a:rPr lang="en-US" altLang="en-US" sz="2400"/>
              <a:t> </a:t>
            </a:r>
            <a:r>
              <a:rPr lang="en-US" altLang="en-US" sz="2400" b="1">
                <a:solidFill>
                  <a:srgbClr val="002060"/>
                </a:solidFill>
                <a:latin typeface="Time New Roman"/>
              </a:rPr>
              <a:t>Chủ nghĩa </a:t>
            </a:r>
          </a:p>
          <a:p>
            <a:pPr algn="ctr" eaLnBrk="1" hangingPunct="1">
              <a:spcBef>
                <a:spcPts val="0"/>
              </a:spcBef>
              <a:buFontTx/>
              <a:buNone/>
            </a:pPr>
            <a:r>
              <a:rPr lang="en-US" altLang="en-US" sz="2400" b="1">
                <a:solidFill>
                  <a:srgbClr val="002060"/>
                </a:solidFill>
                <a:latin typeface="Time New Roman"/>
              </a:rPr>
              <a:t>xã hội</a:t>
            </a:r>
          </a:p>
        </p:txBody>
      </p:sp>
    </p:spTree>
    <p:extLst>
      <p:ext uri="{BB962C8B-B14F-4D97-AF65-F5344CB8AC3E}">
        <p14:creationId xmlns:p14="http://schemas.microsoft.com/office/powerpoint/2010/main" val="28833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circle(in)">
                                      <p:cBhvr>
                                        <p:cTn id="19" dur="2000"/>
                                        <p:tgtEl>
                                          <p:spTgt spid="2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circle(in)">
                                      <p:cBhvr>
                                        <p:cTn id="22" dur="20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circle(in)">
                                      <p:cBhvr>
                                        <p:cTn id="27" dur="2000"/>
                                        <p:tgtEl>
                                          <p:spTgt spid="3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circle(in)">
                                      <p:cBhvr>
                                        <p:cTn id="30" dur="2000"/>
                                        <p:tgtEl>
                                          <p:spTgt spid="31"/>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circle(in)">
                                      <p:cBhvr>
                                        <p:cTn id="33" dur="2000"/>
                                        <p:tgtEl>
                                          <p:spTgt spid="3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circle(in)">
                                      <p:cBhvr>
                                        <p:cTn id="36" dur="2000"/>
                                        <p:tgtEl>
                                          <p:spTgt spid="69"/>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circle(in)">
                                      <p:cBhvr>
                                        <p:cTn id="39" dur="20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circle(in)">
                                      <p:cBhvr>
                                        <p:cTn id="44" dur="20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circle(in)">
                                      <p:cBhvr>
                                        <p:cTn id="49" dur="2000"/>
                                        <p:tgtEl>
                                          <p:spTgt spid="4"/>
                                        </p:tgtEl>
                                      </p:cBhvr>
                                    </p:animEffect>
                                  </p:childTnLst>
                                </p:cTn>
                              </p:par>
                              <p:par>
                                <p:cTn id="50" presetID="6" presetClass="entr" presetSubtype="16"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ircle(in)">
                                      <p:cBhvr>
                                        <p:cTn id="52" dur="2000"/>
                                        <p:tgtEl>
                                          <p:spTgt spid="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circle(in)">
                                      <p:cBhvr>
                                        <p:cTn id="55" dur="2000"/>
                                        <p:tgtEl>
                                          <p:spTgt spid="65"/>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circle(in)">
                                      <p:cBhvr>
                                        <p:cTn id="58" dur="2000"/>
                                        <p:tgtEl>
                                          <p:spTgt spid="58"/>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circle(in)">
                                      <p:cBhvr>
                                        <p:cTn id="61" dur="20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circle(in)">
                                      <p:cBhvr>
                                        <p:cTn id="66" dur="2000"/>
                                        <p:tgtEl>
                                          <p:spTgt spid="8"/>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circle(in)">
                                      <p:cBhvr>
                                        <p:cTn id="69" dur="2000"/>
                                        <p:tgtEl>
                                          <p:spTgt spid="61"/>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circle(in)">
                                      <p:cBhvr>
                                        <p:cTn id="72" dur="2000"/>
                                        <p:tgtEl>
                                          <p:spTgt spid="62"/>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circle(in)">
                                      <p:cBhvr>
                                        <p:cTn id="75" dur="2000"/>
                                        <p:tgtEl>
                                          <p:spTgt spid="67"/>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grpId="0" nodeType="click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circle(in)">
                                      <p:cBhvr>
                                        <p:cTn id="80" dur="2000"/>
                                        <p:tgtEl>
                                          <p:spTgt spid="63"/>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circle(in)">
                                      <p:cBhvr>
                                        <p:cTn id="83" dur="2000"/>
                                        <p:tgtEl>
                                          <p:spTgt spid="68"/>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circle(in)">
                                      <p:cBhvr>
                                        <p:cTn id="86" dur="2000"/>
                                        <p:tgtEl>
                                          <p:spTgt spid="38"/>
                                        </p:tgtEl>
                                      </p:cBhvr>
                                    </p:animEffect>
                                  </p:childTnLst>
                                </p:cTn>
                              </p:par>
                              <p:par>
                                <p:cTn id="87" presetID="6" presetClass="entr" presetSubtype="16"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circle(in)">
                                      <p:cBhvr>
                                        <p:cTn id="89" dur="2000"/>
                                        <p:tgtEl>
                                          <p:spTgt spid="3"/>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circle(in)">
                                      <p:cBhvr>
                                        <p:cTn id="94" dur="2000"/>
                                        <p:tgtEl>
                                          <p:spTgt spid="41"/>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circle(in)">
                                      <p:cBhvr>
                                        <p:cTn id="97" dur="2000"/>
                                        <p:tgtEl>
                                          <p:spTgt spid="40"/>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circle(in)">
                                      <p:cBhvr>
                                        <p:cTn id="100"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8" grpId="0" animBg="1"/>
      <p:bldP spid="67" grpId="0" animBg="1"/>
      <p:bldP spid="22" grpId="0" animBg="1"/>
      <p:bldP spid="27" grpId="0" animBg="1"/>
      <p:bldP spid="29" grpId="0" animBg="1"/>
      <p:bldP spid="30" grpId="0" animBg="1"/>
      <p:bldP spid="31" grpId="0" animBg="1"/>
      <p:bldP spid="32" grpId="0" animBg="1"/>
      <p:bldP spid="33" grpId="0" animBg="1"/>
      <p:bldP spid="34" grpId="0"/>
      <p:bldP spid="35" grpId="0" animBg="1"/>
      <p:bldP spid="58" grpId="0" animBg="1"/>
      <p:bldP spid="61" grpId="0"/>
      <p:bldP spid="62" grpId="0" animBg="1"/>
      <p:bldP spid="63" grpId="0"/>
      <p:bldP spid="4" grpId="0" animBg="1"/>
      <p:bldP spid="65" grpId="0"/>
      <p:bldP spid="37" grpId="0" animBg="1"/>
      <p:bldP spid="38" grpId="0" animBg="1"/>
      <p:bldP spid="39" grpId="0" animBg="1"/>
      <p:bldP spid="40"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205" y="12527"/>
            <a:ext cx="7230795" cy="791667"/>
          </a:xfrm>
          <a:solidFill>
            <a:schemeClr val="accent1">
              <a:lumMod val="75000"/>
            </a:schemeClr>
          </a:solidFill>
        </p:spPr>
        <p:txBody>
          <a:bodyPr>
            <a:noAutofit/>
          </a:bodyPr>
          <a:lstStyle/>
          <a:p>
            <a:pPr fontAlgn="auto">
              <a:spcBef>
                <a:spcPts val="0"/>
              </a:spcBef>
              <a:spcAft>
                <a:spcPts val="0"/>
              </a:spcAft>
              <a:defRPr/>
            </a:pP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CHỦ NGHĨA XÃ HỘI</a:t>
            </a:r>
            <a:endParaRPr lang="vi-VN" sz="2400" b="1">
              <a:solidFill>
                <a:schemeClr val="bg1"/>
              </a:solidFill>
              <a:cs typeface="Times New Roman" panose="02020603050405020304" pitchFamily="18" charset="0"/>
            </a:endParaRPr>
          </a:p>
        </p:txBody>
      </p:sp>
      <p:sp>
        <p:nvSpPr>
          <p:cNvPr id="23" name="Rounded Rectangle 22"/>
          <p:cNvSpPr/>
          <p:nvPr/>
        </p:nvSpPr>
        <p:spPr>
          <a:xfrm>
            <a:off x="42203" y="879822"/>
            <a:ext cx="8975188" cy="58321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2. Điều kiện ra đời chủ nghĩa xã hội </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24" name="Rectangle 3">
            <a:extLst>
              <a:ext uri="{FF2B5EF4-FFF2-40B4-BE49-F238E27FC236}">
                <a16:creationId xmlns:a16="http://schemas.microsoft.com/office/drawing/2014/main" id="{833BE58A-C2CE-3F4D-886D-3B19F9CD94F4}"/>
              </a:ext>
            </a:extLst>
          </p:cNvPr>
          <p:cNvSpPr txBox="1">
            <a:spLocks noChangeArrowheads="1"/>
          </p:cNvSpPr>
          <p:nvPr/>
        </p:nvSpPr>
        <p:spPr>
          <a:xfrm>
            <a:off x="381001" y="1671150"/>
            <a:ext cx="3572021" cy="664087"/>
          </a:xfrm>
          <a:prstGeom prst="rect">
            <a:avLst/>
          </a:prstGeom>
          <a:solidFill>
            <a:schemeClr val="accent6">
              <a:lumMod val="40000"/>
              <a:lumOff val="60000"/>
            </a:schemeClr>
          </a:solidFill>
          <a:ln w="25400">
            <a:solidFill>
              <a:schemeClr val="tx2">
                <a:lumMod val="7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defRPr/>
            </a:pPr>
            <a:r>
              <a:rPr lang="en-US" sz="3000" b="1" i="1">
                <a:latin typeface="Times New Roman" panose="02020603050405020304" pitchFamily="18" charset="0"/>
                <a:cs typeface="Times New Roman" panose="02020603050405020304" pitchFamily="18" charset="0"/>
              </a:rPr>
              <a:t>* Điều kiện kinh tế</a:t>
            </a:r>
          </a:p>
        </p:txBody>
      </p:sp>
      <p:sp>
        <p:nvSpPr>
          <p:cNvPr id="26" name="Rectangle 25"/>
          <p:cNvSpPr/>
          <p:nvPr/>
        </p:nvSpPr>
        <p:spPr>
          <a:xfrm>
            <a:off x="351692" y="2827606"/>
            <a:ext cx="8356209" cy="2646878"/>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just">
              <a:spcBef>
                <a:spcPts val="600"/>
              </a:spcBef>
              <a:spcAft>
                <a:spcPts val="600"/>
              </a:spcAft>
              <a:defRPr/>
            </a:pPr>
            <a:r>
              <a:rPr lang="en-US" sz="3600" b="1" i="1" baseline="30000">
                <a:latin typeface="Times New Roman" panose="02020603050405020304" pitchFamily="18" charset="0"/>
                <a:cs typeface="Times New Roman" panose="02020603050405020304" pitchFamily="18" charset="0"/>
              </a:rPr>
              <a:t>-  Giai cấp</a:t>
            </a:r>
            <a:r>
              <a:rPr lang="en-US" sz="3600" b="1" i="1">
                <a:latin typeface="Times New Roman" panose="02020603050405020304" pitchFamily="18" charset="0"/>
                <a:cs typeface="Times New Roman" panose="02020603050405020304" pitchFamily="18" charset="0"/>
              </a:rPr>
              <a:t> </a:t>
            </a:r>
            <a:r>
              <a:rPr lang="en-US" sz="3600" b="1" i="1" baseline="30000">
                <a:latin typeface="Times New Roman" panose="02020603050405020304" pitchFamily="18" charset="0"/>
                <a:cs typeface="Times New Roman" panose="02020603050405020304" pitchFamily="18" charset="0"/>
              </a:rPr>
              <a:t>tư sản</a:t>
            </a:r>
            <a:r>
              <a:rPr lang="en-US" sz="3600" b="1" i="1">
                <a:latin typeface="Times New Roman" panose="02020603050405020304" pitchFamily="18" charset="0"/>
                <a:cs typeface="Times New Roman" panose="02020603050405020304" pitchFamily="18" charset="0"/>
              </a:rPr>
              <a:t> </a:t>
            </a:r>
            <a:r>
              <a:rPr lang="en-US" sz="3600" b="1" i="1" baseline="30000">
                <a:latin typeface="Times New Roman" panose="02020603050405020304" pitchFamily="18" charset="0"/>
                <a:cs typeface="Times New Roman" panose="02020603050405020304" pitchFamily="18" charset="0"/>
              </a:rPr>
              <a:t>trong quá trình thống trị</a:t>
            </a:r>
            <a:r>
              <a:rPr lang="en-US" sz="3600" b="1" i="1">
                <a:latin typeface="Times New Roman" panose="02020603050405020304" pitchFamily="18" charset="0"/>
                <a:cs typeface="Times New Roman" panose="02020603050405020304" pitchFamily="18" charset="0"/>
              </a:rPr>
              <a:t> </a:t>
            </a:r>
            <a:r>
              <a:rPr lang="en-US" sz="3600" b="1" i="1" baseline="30000">
                <a:latin typeface="Times New Roman" panose="02020603050405020304" pitchFamily="18" charset="0"/>
                <a:cs typeface="Times New Roman" panose="02020603050405020304" pitchFamily="18" charset="0"/>
              </a:rPr>
              <a:t>chưa đầy một thế kỷ, đã tạo ra những LLSX nhiều hơn và đồ sộ hơn LLSX của tất cả các thế hệ trước kia gộp lại (C.Mac).</a:t>
            </a:r>
          </a:p>
          <a:p>
            <a:pPr algn="just">
              <a:spcBef>
                <a:spcPts val="600"/>
              </a:spcBef>
              <a:spcAft>
                <a:spcPts val="600"/>
              </a:spcAft>
              <a:defRPr/>
            </a:pPr>
            <a:r>
              <a:rPr lang="en-US" sz="3600" b="1" i="1" baseline="30000">
                <a:latin typeface="Times New Roman" panose="02020603050405020304" pitchFamily="18" charset="0"/>
                <a:cs typeface="Times New Roman" panose="02020603050405020304" pitchFamily="18" charset="0"/>
              </a:rPr>
              <a:t>- Sự phát triển của CNTB đã dẫn tới những mâu thuẫn giữa: LLSX có trình độ xã hội hoá cao và QHSX mang tính tư nhân TBCN.</a:t>
            </a:r>
          </a:p>
        </p:txBody>
      </p:sp>
    </p:spTree>
    <p:extLst>
      <p:ext uri="{BB962C8B-B14F-4D97-AF65-F5344CB8AC3E}">
        <p14:creationId xmlns:p14="http://schemas.microsoft.com/office/powerpoint/2010/main" val="79639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2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fade">
                                      <p:cBhvr>
                                        <p:cTn id="26" dur="1000"/>
                                        <p:tgtEl>
                                          <p:spTgt spid="26">
                                            <p:txEl>
                                              <p:pRg st="0" end="0"/>
                                            </p:txEl>
                                          </p:spTgt>
                                        </p:tgtEl>
                                      </p:cBhvr>
                                    </p:animEffect>
                                    <p:anim calcmode="lin" valueType="num">
                                      <p:cBhvr>
                                        <p:cTn id="27"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6">
                                            <p:txEl>
                                              <p:pRg st="1" end="1"/>
                                            </p:txEl>
                                          </p:spTgt>
                                        </p:tgtEl>
                                        <p:attrNameLst>
                                          <p:attrName>style.visibility</p:attrName>
                                        </p:attrNameLst>
                                      </p:cBhvr>
                                      <p:to>
                                        <p:strVal val="visible"/>
                                      </p:to>
                                    </p:set>
                                    <p:animEffect transition="in" filter="fade">
                                      <p:cBhvr>
                                        <p:cTn id="33" dur="1000"/>
                                        <p:tgtEl>
                                          <p:spTgt spid="26">
                                            <p:txEl>
                                              <p:pRg st="1" end="1"/>
                                            </p:txEl>
                                          </p:spTgt>
                                        </p:tgtEl>
                                      </p:cBhvr>
                                    </p:animEffect>
                                    <p:anim calcmode="lin" valueType="num">
                                      <p:cBhvr>
                                        <p:cTn id="34" dur="10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1927274" y="28136"/>
            <a:ext cx="7118254" cy="58321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Điều kiện ra đời chủ nghĩa xã hội </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833BE58A-C2CE-3F4D-886D-3B19F9CD94F4}"/>
              </a:ext>
            </a:extLst>
          </p:cNvPr>
          <p:cNvSpPr txBox="1">
            <a:spLocks noChangeArrowheads="1"/>
          </p:cNvSpPr>
          <p:nvPr/>
        </p:nvSpPr>
        <p:spPr>
          <a:xfrm>
            <a:off x="609600" y="798344"/>
            <a:ext cx="4975274" cy="533400"/>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defRPr/>
            </a:pPr>
            <a:r>
              <a:rPr lang="en-US" sz="2800" b="1" i="1">
                <a:latin typeface="Times New Roman" panose="02020603050405020304" pitchFamily="18" charset="0"/>
                <a:cs typeface="Times New Roman" panose="02020603050405020304" pitchFamily="18" charset="0"/>
              </a:rPr>
              <a:t>* Điều kiện chính trị - xã hội</a:t>
            </a:r>
          </a:p>
          <a:p>
            <a:pPr marL="0" indent="0" algn="just">
              <a:buFontTx/>
              <a:buNone/>
              <a:defRPr/>
            </a:pPr>
            <a:endParaRPr lang="en-US" sz="2800" b="1" i="1">
              <a:latin typeface="Times New Roman" panose="02020603050405020304" pitchFamily="18" charset="0"/>
              <a:cs typeface="Times New Roman" panose="02020603050405020304" pitchFamily="18" charset="0"/>
            </a:endParaRPr>
          </a:p>
          <a:p>
            <a:pPr marL="0" indent="0" algn="just">
              <a:buFontTx/>
              <a:buNone/>
              <a:defRPr/>
            </a:pPr>
            <a:endParaRPr lang="en-US" sz="2800" b="1" i="1">
              <a:latin typeface="Times New Roman" panose="02020603050405020304" pitchFamily="18" charset="0"/>
              <a:cs typeface="Times New Roman" panose="02020603050405020304" pitchFamily="18" charset="0"/>
            </a:endParaRPr>
          </a:p>
          <a:p>
            <a:pPr marL="0" indent="0" algn="just">
              <a:buFontTx/>
              <a:buNone/>
              <a:defRPr/>
            </a:pPr>
            <a:endParaRPr lang="en-US" sz="2800" b="1" i="1" dirty="0">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083D889A-732F-B34C-B40F-C18B4DE66456}"/>
              </a:ext>
            </a:extLst>
          </p:cNvPr>
          <p:cNvSpPr/>
          <p:nvPr/>
        </p:nvSpPr>
        <p:spPr>
          <a:xfrm>
            <a:off x="257900" y="1709410"/>
            <a:ext cx="3540378" cy="450950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400">
              <a:solidFill>
                <a:schemeClr val="tx1"/>
              </a:solidFill>
              <a:latin typeface="Times New Roman" panose="02020603050405020304" pitchFamily="18" charset="0"/>
              <a:cs typeface="Times New Roman" panose="02020603050405020304" pitchFamily="18" charset="0"/>
            </a:endParaRPr>
          </a:p>
          <a:p>
            <a:pPr algn="just">
              <a:defRPr/>
            </a:pPr>
            <a:r>
              <a:rPr lang="vi-VN" sz="2400">
                <a:solidFill>
                  <a:schemeClr val="tx1"/>
                </a:solidFill>
                <a:latin typeface="Times New Roman" panose="02020603050405020304" pitchFamily="18" charset="0"/>
                <a:cs typeface="Times New Roman" panose="02020603050405020304" pitchFamily="18" charset="0"/>
              </a:rPr>
              <a:t>1955- 1972: Lương </a:t>
            </a:r>
            <a:r>
              <a:rPr lang="en-US" sz="2400">
                <a:solidFill>
                  <a:schemeClr val="tx1"/>
                </a:solidFill>
                <a:latin typeface="Times New Roman" panose="02020603050405020304" pitchFamily="18" charset="0"/>
                <a:cs typeface="Times New Roman" panose="02020603050405020304" pitchFamily="18" charset="0"/>
              </a:rPr>
              <a:t>công nhân</a:t>
            </a:r>
            <a:r>
              <a:rPr lang="vi-VN" sz="2400">
                <a:solidFill>
                  <a:schemeClr val="tx1"/>
                </a:solidFill>
                <a:latin typeface="Times New Roman" panose="02020603050405020304" pitchFamily="18" charset="0"/>
                <a:cs typeface="Times New Roman" panose="02020603050405020304" pitchFamily="18" charset="0"/>
              </a:rPr>
              <a:t> tăng 2,2 lần, trong khi lợi nhuận của tư bản tăng 19,5 lần.</a:t>
            </a:r>
          </a:p>
          <a:p>
            <a:pPr algn="just">
              <a:defRPr/>
            </a:pPr>
            <a:r>
              <a:rPr lang="en-US" sz="2400">
                <a:solidFill>
                  <a:schemeClr val="tx1"/>
                </a:solidFill>
                <a:latin typeface="Times New Roman" panose="02020603050405020304" pitchFamily="18" charset="0"/>
                <a:cs typeface="Times New Roman" panose="02020603050405020304" pitchFamily="18" charset="0"/>
              </a:rPr>
              <a:t>-</a:t>
            </a:r>
            <a:r>
              <a:rPr lang="vi-VN" sz="2400">
                <a:solidFill>
                  <a:schemeClr val="tx1"/>
                </a:solidFill>
                <a:latin typeface="Times New Roman" panose="02020603050405020304" pitchFamily="18" charset="0"/>
                <a:cs typeface="Times New Roman" panose="02020603050405020304" pitchFamily="18" charset="0"/>
              </a:rPr>
              <a:t> Công bố của Bin Clinton trong dịp tranh cử tổng thống: 1% dân số chóp của Mỹ chiếm 50-70% giá trị thu hoạch kinh tế của cả nước.</a:t>
            </a:r>
          </a:p>
          <a:p>
            <a:pPr algn="just">
              <a:defRPr/>
            </a:pPr>
            <a:endParaRPr lang="vi-VN" sz="2400" dirty="0">
              <a:solidFill>
                <a:schemeClr val="tx1"/>
              </a:solidFill>
            </a:endParaRPr>
          </a:p>
        </p:txBody>
      </p:sp>
      <p:grpSp>
        <p:nvGrpSpPr>
          <p:cNvPr id="11" name="Group 10"/>
          <p:cNvGrpSpPr/>
          <p:nvPr/>
        </p:nvGrpSpPr>
        <p:grpSpPr>
          <a:xfrm>
            <a:off x="3967088" y="1702191"/>
            <a:ext cx="5162843" cy="4297243"/>
            <a:chOff x="1476375" y="1100046"/>
            <a:chExt cx="7393012" cy="5724470"/>
          </a:xfrm>
        </p:grpSpPr>
        <p:pic>
          <p:nvPicPr>
            <p:cNvPr id="12" name="Picture 11" descr="anh phoi bay khoang cach giau ngheo tren the gioi hinh anh 6"/>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109662"/>
              <a:ext cx="3602062" cy="2857427"/>
            </a:xfrm>
            <a:prstGeom prst="rect">
              <a:avLst/>
            </a:prstGeom>
            <a:noFill/>
            <a:ln>
              <a:noFill/>
            </a:ln>
          </p:spPr>
        </p:pic>
        <p:pic>
          <p:nvPicPr>
            <p:cNvPr id="13" name="Picture 12" descr="anh phoi bay khoang cach giau ngheo tren the gioi hinh anh 1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967089"/>
              <a:ext cx="3602062" cy="2857427"/>
            </a:xfrm>
            <a:prstGeom prst="rect">
              <a:avLst/>
            </a:prstGeom>
            <a:noFill/>
            <a:ln>
              <a:noFill/>
            </a:ln>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8437" y="3976705"/>
              <a:ext cx="3790950" cy="2847811"/>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78437" y="1100046"/>
              <a:ext cx="3739291" cy="2867043"/>
            </a:xfrm>
            <a:prstGeom prst="rect">
              <a:avLst/>
            </a:prstGeom>
          </p:spPr>
        </p:pic>
      </p:grpSp>
    </p:spTree>
    <p:extLst>
      <p:ext uri="{BB962C8B-B14F-4D97-AF65-F5344CB8AC3E}">
        <p14:creationId xmlns:p14="http://schemas.microsoft.com/office/powerpoint/2010/main" val="421682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1000"/>
                                        <p:tgtEl>
                                          <p:spTgt spid="9">
                                            <p:txEl>
                                              <p:pRg st="1" end="1"/>
                                            </p:txEl>
                                          </p:spTgt>
                                        </p:tgtEl>
                                      </p:cBhvr>
                                    </p:animEffect>
                                    <p:anim calcmode="lin" valueType="num">
                                      <p:cBhvr>
                                        <p:cTn id="2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1000"/>
                                        <p:tgtEl>
                                          <p:spTgt spid="9">
                                            <p:txEl>
                                              <p:pRg st="2" end="2"/>
                                            </p:txEl>
                                          </p:spTgt>
                                        </p:tgtEl>
                                      </p:cBhvr>
                                    </p:animEffect>
                                    <p:anim calcmode="lin" valueType="num">
                                      <p:cBhvr>
                                        <p:cTn id="3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1927274" y="28136"/>
            <a:ext cx="7118254" cy="58321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Điều kiện ra đời chủ nghĩa xã hội </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833BE58A-C2CE-3F4D-886D-3B19F9CD94F4}"/>
              </a:ext>
            </a:extLst>
          </p:cNvPr>
          <p:cNvSpPr txBox="1">
            <a:spLocks noChangeArrowheads="1"/>
          </p:cNvSpPr>
          <p:nvPr/>
        </p:nvSpPr>
        <p:spPr>
          <a:xfrm>
            <a:off x="609600" y="798344"/>
            <a:ext cx="4975274" cy="533400"/>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defRPr/>
            </a:pPr>
            <a:r>
              <a:rPr lang="en-US" sz="2800" b="1" i="1">
                <a:latin typeface="Times New Roman" panose="02020603050405020304" pitchFamily="18" charset="0"/>
                <a:cs typeface="Times New Roman" panose="02020603050405020304" pitchFamily="18" charset="0"/>
              </a:rPr>
              <a:t>* Điều kiện chính trị - xã hội</a:t>
            </a:r>
          </a:p>
          <a:p>
            <a:pPr marL="0" indent="0" algn="just">
              <a:buFontTx/>
              <a:buNone/>
              <a:defRPr/>
            </a:pPr>
            <a:endParaRPr lang="en-US" sz="2800" b="1" i="1">
              <a:latin typeface="Times New Roman" panose="02020603050405020304" pitchFamily="18" charset="0"/>
              <a:cs typeface="Times New Roman" panose="02020603050405020304" pitchFamily="18" charset="0"/>
            </a:endParaRPr>
          </a:p>
          <a:p>
            <a:pPr marL="0" indent="0" algn="just">
              <a:buFontTx/>
              <a:buNone/>
              <a:defRPr/>
            </a:pPr>
            <a:endParaRPr lang="en-US" sz="2800" b="1" i="1">
              <a:latin typeface="Times New Roman" panose="02020603050405020304" pitchFamily="18" charset="0"/>
              <a:cs typeface="Times New Roman" panose="02020603050405020304" pitchFamily="18" charset="0"/>
            </a:endParaRPr>
          </a:p>
          <a:p>
            <a:pPr marL="0" indent="0" algn="just">
              <a:buFontTx/>
              <a:buNone/>
              <a:defRPr/>
            </a:pPr>
            <a:endParaRPr lang="en-US" sz="2800" b="1" i="1"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450" y="1359879"/>
            <a:ext cx="5662322" cy="443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a:extLst>
              <a:ext uri="{FF2B5EF4-FFF2-40B4-BE49-F238E27FC236}">
                <a16:creationId xmlns:a16="http://schemas.microsoft.com/office/drawing/2014/main" id="{1F082983-DC00-6B4E-A348-92706F505B96}"/>
              </a:ext>
            </a:extLst>
          </p:cNvPr>
          <p:cNvSpPr/>
          <p:nvPr/>
        </p:nvSpPr>
        <p:spPr>
          <a:xfrm>
            <a:off x="266700" y="6111977"/>
            <a:ext cx="68580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
        <p:nvSpPr>
          <p:cNvPr id="9" name="Rounded Rectangle 8">
            <a:extLst>
              <a:ext uri="{FF2B5EF4-FFF2-40B4-BE49-F238E27FC236}">
                <a16:creationId xmlns:a16="http://schemas.microsoft.com/office/drawing/2014/main" id="{083D889A-732F-B34C-B40F-C18B4DE66456}"/>
              </a:ext>
            </a:extLst>
          </p:cNvPr>
          <p:cNvSpPr/>
          <p:nvPr/>
        </p:nvSpPr>
        <p:spPr>
          <a:xfrm>
            <a:off x="266700" y="1871003"/>
            <a:ext cx="2687515" cy="241964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400">
              <a:solidFill>
                <a:schemeClr val="tx1"/>
              </a:solidFill>
              <a:latin typeface="Times New Roman" panose="02020603050405020304" pitchFamily="18" charset="0"/>
              <a:cs typeface="Times New Roman" panose="02020603050405020304" pitchFamily="18" charset="0"/>
            </a:endParaRPr>
          </a:p>
          <a:p>
            <a:pPr algn="just">
              <a:defRPr/>
            </a:pPr>
            <a:r>
              <a:rPr lang="en-US" sz="2400">
                <a:solidFill>
                  <a:schemeClr val="tx1"/>
                </a:solidFill>
                <a:latin typeface="Times New Roman" panose="02020603050405020304" pitchFamily="18" charset="0"/>
                <a:cs typeface="Times New Roman" panose="02020603050405020304" pitchFamily="18" charset="0"/>
              </a:rPr>
              <a:t>-</a:t>
            </a:r>
            <a:r>
              <a:rPr lang="vi-VN" sz="2400">
                <a:solidFill>
                  <a:schemeClr val="tx1"/>
                </a:solidFill>
                <a:latin typeface="Times New Roman" panose="02020603050405020304" pitchFamily="18" charset="0"/>
                <a:cs typeface="Times New Roman" panose="02020603050405020304" pitchFamily="18" charset="0"/>
              </a:rPr>
              <a:t> Thu nhập của người giàu và người nghèo ở Mỹ chênh lệch hơn 20 lần.</a:t>
            </a:r>
          </a:p>
          <a:p>
            <a:pPr algn="just">
              <a:defRPr/>
            </a:pPr>
            <a:endParaRPr lang="vi-VN" sz="2400" dirty="0">
              <a:solidFill>
                <a:schemeClr val="tx1"/>
              </a:solidFill>
            </a:endParaRPr>
          </a:p>
        </p:txBody>
      </p:sp>
      <p:sp>
        <p:nvSpPr>
          <p:cNvPr id="10" name="Rectangle 3">
            <a:extLst>
              <a:ext uri="{FF2B5EF4-FFF2-40B4-BE49-F238E27FC236}">
                <a16:creationId xmlns:a16="http://schemas.microsoft.com/office/drawing/2014/main" id="{833BE58A-C2CE-3F4D-886D-3B19F9CD94F4}"/>
              </a:ext>
            </a:extLst>
          </p:cNvPr>
          <p:cNvSpPr txBox="1">
            <a:spLocks noChangeArrowheads="1"/>
          </p:cNvSpPr>
          <p:nvPr/>
        </p:nvSpPr>
        <p:spPr>
          <a:xfrm>
            <a:off x="952500" y="6090436"/>
            <a:ext cx="7023882" cy="689318"/>
          </a:xfrm>
          <a:prstGeom prst="rect">
            <a:avLst/>
          </a:prstGeom>
          <a:solidFill>
            <a:schemeClr val="accent6">
              <a:lumMod val="40000"/>
              <a:lumOff val="60000"/>
            </a:schemeClr>
          </a:solidFill>
          <a:ln w="28575">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defRPr/>
            </a:pPr>
            <a:r>
              <a:rPr lang="en-US" sz="2800" b="1" i="1">
                <a:latin typeface="Times New Roman" panose="02020603050405020304" pitchFamily="18" charset="0"/>
                <a:cs typeface="Times New Roman" panose="02020603050405020304" pitchFamily="18" charset="0"/>
              </a:rPr>
              <a:t>      Giai cấp công nhân &gt;&lt; Giai cấp tư sản</a:t>
            </a:r>
          </a:p>
          <a:p>
            <a:pPr marL="0" indent="0" algn="just">
              <a:buFontTx/>
              <a:buNone/>
              <a:defRPr/>
            </a:pPr>
            <a:endParaRPr lang="en-US" sz="2800" b="1" i="1">
              <a:latin typeface="Times New Roman" panose="02020603050405020304" pitchFamily="18" charset="0"/>
              <a:cs typeface="Times New Roman" panose="02020603050405020304" pitchFamily="18" charset="0"/>
            </a:endParaRPr>
          </a:p>
          <a:p>
            <a:pPr marL="0" indent="0" algn="just">
              <a:buFontTx/>
              <a:buNone/>
              <a:defRPr/>
            </a:pPr>
            <a:endParaRPr lang="en-US" sz="2800" b="1" i="1">
              <a:latin typeface="Times New Roman" panose="02020603050405020304" pitchFamily="18" charset="0"/>
              <a:cs typeface="Times New Roman" panose="02020603050405020304" pitchFamily="18" charset="0"/>
            </a:endParaRPr>
          </a:p>
          <a:p>
            <a:pPr marL="0" indent="0" algn="just">
              <a:buFontTx/>
              <a:buNone/>
              <a:defRPr/>
            </a:pPr>
            <a:endParaRPr lang="en-US"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20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1000"/>
                                        <p:tgtEl>
                                          <p:spTgt spid="9">
                                            <p:txEl>
                                              <p:pRg st="1" end="1"/>
                                            </p:txEl>
                                          </p:spTgt>
                                        </p:tgtEl>
                                      </p:cBhvr>
                                    </p:animEffect>
                                    <p:anim calcmode="lin" valueType="num">
                                      <p:cBhvr>
                                        <p:cTn id="2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circle(in)">
                                      <p:cBhvr>
                                        <p:cTn id="34" dur="2000"/>
                                        <p:tgtEl>
                                          <p:spTgt spid="8"/>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14580</TotalTime>
  <Words>906</Words>
  <Application>Microsoft Office PowerPoint</Application>
  <PresentationFormat>On-screen Show (4:3)</PresentationFormat>
  <Paragraphs>73</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.VnTime</vt:lpstr>
      <vt:lpstr>Arial Unicode MS</vt:lpstr>
      <vt:lpstr>Time New Roman</vt:lpstr>
      <vt:lpstr>UTM Alexander</vt:lpstr>
      <vt:lpstr>Arial</vt:lpstr>
      <vt:lpstr>Calibri</vt:lpstr>
      <vt:lpstr>Times New Roman</vt:lpstr>
      <vt:lpstr>Office Theme</vt:lpstr>
      <vt:lpstr>PowerPoint Presentation</vt:lpstr>
      <vt:lpstr> Chương 3 CHỦ NGHĨA XÃ HỘI VÀ THỜI KỲ QUÁ ĐỘ  LÊN CHỦ NGHĨA XÃ HỘI </vt:lpstr>
      <vt:lpstr> Chương 3 CHỦ NGHĨA XÃ HỘI VÀ THỜI KỲ QUÁ ĐỘ  LÊN CHỦ NGHĨA XÃ HỘI </vt:lpstr>
      <vt:lpstr>PowerPoint Presentation</vt:lpstr>
      <vt:lpstr>I. CHỦ NGHĨA XÃ HỘI</vt:lpstr>
      <vt:lpstr>PowerPoint Presentation</vt:lpstr>
      <vt:lpstr>I. CHỦ NGHĨA XÃ HỘI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447</cp:revision>
  <dcterms:created xsi:type="dcterms:W3CDTF">2020-12-02T00:38:25Z</dcterms:created>
  <dcterms:modified xsi:type="dcterms:W3CDTF">2024-07-15T09:02:48Z</dcterms:modified>
</cp:coreProperties>
</file>