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345" r:id="rId3"/>
    <p:sldId id="312" r:id="rId4"/>
    <p:sldId id="346" r:id="rId5"/>
    <p:sldId id="348" r:id="rId6"/>
    <p:sldId id="350" r:id="rId7"/>
    <p:sldId id="355" r:id="rId8"/>
    <p:sldId id="356" r:id="rId9"/>
    <p:sldId id="357" r:id="rId10"/>
    <p:sldId id="315" r:id="rId11"/>
    <p:sldId id="341"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91" autoAdjust="0"/>
  </p:normalViewPr>
  <p:slideViewPr>
    <p:cSldViewPr snapToGrid="0">
      <p:cViewPr varScale="1">
        <p:scale>
          <a:sx n="70" d="100"/>
          <a:sy n="70" d="100"/>
        </p:scale>
        <p:origin x="1810" y="43"/>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06316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55729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982692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865312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067481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767387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39442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1645" y="113498"/>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609398"/>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NHẬP MÔN CHỦ NGHĨA XÃ HỘI KHOA HỌC</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551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34166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1286358" y="2807018"/>
            <a:ext cx="6648773" cy="584775"/>
          </a:xfrm>
          <a:prstGeom prst="rect">
            <a:avLst/>
          </a:prstGeom>
          <a:noFill/>
          <a:ln w="25400">
            <a:solidFill>
              <a:schemeClr val="tx2">
                <a:lumMod val="60000"/>
                <a:lumOff val="40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a:solidFill>
                  <a:srgbClr val="00FF00"/>
                </a:solidFill>
                <a:latin typeface=".VnArial" panose="020B7200000000000000" pitchFamily="34" charset="0"/>
              </a:defRPr>
            </a:lvl1pPr>
            <a:lvl2pPr marL="742950" indent="-285750" eaLnBrk="0" hangingPunct="0">
              <a:defRPr sz="2400">
                <a:solidFill>
                  <a:srgbClr val="00FF00"/>
                </a:solidFill>
                <a:latin typeface=".VnArial" panose="020B7200000000000000" pitchFamily="34" charset="0"/>
              </a:defRPr>
            </a:lvl2pPr>
            <a:lvl3pPr marL="1143000" indent="-228600" eaLnBrk="0" hangingPunct="0">
              <a:defRPr sz="2400">
                <a:solidFill>
                  <a:srgbClr val="00FF00"/>
                </a:solidFill>
                <a:latin typeface=".VnArial" panose="020B7200000000000000" pitchFamily="34" charset="0"/>
              </a:defRPr>
            </a:lvl3pPr>
            <a:lvl4pPr marL="1600200" indent="-228600" eaLnBrk="0" hangingPunct="0">
              <a:defRPr sz="2400">
                <a:solidFill>
                  <a:srgbClr val="00FF00"/>
                </a:solidFill>
                <a:latin typeface=".VnArial" panose="020B7200000000000000" pitchFamily="34" charset="0"/>
              </a:defRPr>
            </a:lvl4pPr>
            <a:lvl5pPr marL="2057400" indent="-228600" eaLnBrk="0" hangingPunct="0">
              <a:defRPr sz="2400">
                <a:solidFill>
                  <a:srgbClr val="00FF00"/>
                </a:solidFill>
                <a:latin typeface=".VnArial" panose="020B7200000000000000" pitchFamily="34" charset="0"/>
              </a:defRPr>
            </a:lvl5pPr>
            <a:lvl6pPr marL="2514600" indent="-228600" eaLnBrk="0" fontAlgn="base" hangingPunct="0">
              <a:spcBef>
                <a:spcPct val="0"/>
              </a:spcBef>
              <a:spcAft>
                <a:spcPct val="0"/>
              </a:spcAft>
              <a:defRPr sz="2400">
                <a:solidFill>
                  <a:srgbClr val="00FF00"/>
                </a:solidFill>
                <a:latin typeface=".VnArial" panose="020B7200000000000000" pitchFamily="34" charset="0"/>
              </a:defRPr>
            </a:lvl6pPr>
            <a:lvl7pPr marL="2971800" indent="-228600" eaLnBrk="0" fontAlgn="base" hangingPunct="0">
              <a:spcBef>
                <a:spcPct val="0"/>
              </a:spcBef>
              <a:spcAft>
                <a:spcPct val="0"/>
              </a:spcAft>
              <a:defRPr sz="2400">
                <a:solidFill>
                  <a:srgbClr val="00FF00"/>
                </a:solidFill>
                <a:latin typeface=".VnArial" panose="020B7200000000000000" pitchFamily="34" charset="0"/>
              </a:defRPr>
            </a:lvl7pPr>
            <a:lvl8pPr marL="3429000" indent="-228600" eaLnBrk="0" fontAlgn="base" hangingPunct="0">
              <a:spcBef>
                <a:spcPct val="0"/>
              </a:spcBef>
              <a:spcAft>
                <a:spcPct val="0"/>
              </a:spcAft>
              <a:defRPr sz="2400">
                <a:solidFill>
                  <a:srgbClr val="00FF00"/>
                </a:solidFill>
                <a:latin typeface=".VnArial" panose="020B7200000000000000" pitchFamily="34" charset="0"/>
              </a:defRPr>
            </a:lvl8pPr>
            <a:lvl9pPr marL="3886200" indent="-228600" eaLnBrk="0" fontAlgn="base" hangingPunct="0">
              <a:spcBef>
                <a:spcPct val="0"/>
              </a:spcBef>
              <a:spcAft>
                <a:spcPct val="0"/>
              </a:spcAft>
              <a:defRPr sz="2400">
                <a:solidFill>
                  <a:srgbClr val="00FF00"/>
                </a:solidFill>
                <a:latin typeface=".VnArial" panose="020B7200000000000000" pitchFamily="34" charset="0"/>
              </a:defRPr>
            </a:lvl9pPr>
          </a:lstStyle>
          <a:p>
            <a:pPr algn="ctr" eaLnBrk="1" hangingPunct="1">
              <a:spcBef>
                <a:spcPts val="1200"/>
              </a:spcBef>
              <a:buFontTx/>
              <a:buNone/>
            </a:pPr>
            <a:r>
              <a:rPr lang="en-US" altLang="en-US" sz="3200" b="1">
                <a:solidFill>
                  <a:srgbClr val="002060"/>
                </a:solidFill>
                <a:latin typeface="Times New Roman" pitchFamily="18" charset="0"/>
                <a:cs typeface="Times New Roman" pitchFamily="18" charset="0"/>
              </a:rPr>
              <a:t>ÔN TẬP CHƯƠNG 1, 2, 3, 4, 5, 6, 7 </a:t>
            </a:r>
          </a:p>
        </p:txBody>
      </p:sp>
    </p:spTree>
    <p:extLst>
      <p:ext uri="{BB962C8B-B14F-4D97-AF65-F5344CB8AC3E}">
        <p14:creationId xmlns:p14="http://schemas.microsoft.com/office/powerpoint/2010/main" val="1427058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27078" y="1424657"/>
            <a:ext cx="2424532" cy="1062165"/>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en-US" b="1">
                <a:solidFill>
                  <a:schemeClr val="bg1"/>
                </a:solidFill>
                <a:latin typeface="Times New Roman" pitchFamily="18" charset="0"/>
                <a:cs typeface="Times New Roman" pitchFamily="18" charset="0"/>
              </a:rPr>
              <a:t>SỰ RA ĐỜI CỦA CNXHKH</a:t>
            </a:r>
            <a:endParaRPr lang="vi-VN" b="1">
              <a:solidFill>
                <a:schemeClr val="bg1"/>
              </a:solidFill>
              <a:latin typeface="Times New Roman" pitchFamily="18" charset="0"/>
              <a:cs typeface="Times New Roman" pitchFamily="18" charset="0"/>
            </a:endParaRPr>
          </a:p>
        </p:txBody>
      </p:sp>
      <p:sp>
        <p:nvSpPr>
          <p:cNvPr id="7" name="Rounded Rectangle 6"/>
          <p:cNvSpPr/>
          <p:nvPr/>
        </p:nvSpPr>
        <p:spPr>
          <a:xfrm>
            <a:off x="3451023" y="1424657"/>
            <a:ext cx="2424532" cy="1062165"/>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a:solidFill>
                  <a:schemeClr val="bg1"/>
                </a:solidFill>
                <a:latin typeface="Times New Roman" pitchFamily="18" charset="0"/>
                <a:cs typeface="Times New Roman" pitchFamily="18" charset="0"/>
              </a:rPr>
              <a:t>CÁC GIAI ĐOẠN PHÁT TRIỂN CƠ BẢN CỦA CNXHKH</a:t>
            </a:r>
            <a:endParaRPr lang="vi-VN" b="1">
              <a:solidFill>
                <a:schemeClr val="bg1"/>
              </a:solidFill>
              <a:latin typeface="Times New Roman" pitchFamily="18" charset="0"/>
              <a:cs typeface="Times New Roman" pitchFamily="18" charset="0"/>
            </a:endParaRPr>
          </a:p>
        </p:txBody>
      </p:sp>
      <p:sp>
        <p:nvSpPr>
          <p:cNvPr id="12" name="Rounded Rectangle 11"/>
          <p:cNvSpPr/>
          <p:nvPr/>
        </p:nvSpPr>
        <p:spPr>
          <a:xfrm>
            <a:off x="3456167" y="2706698"/>
            <a:ext cx="2433748" cy="99246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000" b="1" i="1">
                <a:latin typeface="+mj-lt"/>
              </a:rPr>
              <a:t>C.Mác </a:t>
            </a:r>
            <a:r>
              <a:rPr lang="en-US" sz="2000" b="1" i="1" err="1">
                <a:latin typeface="+mj-lt"/>
              </a:rPr>
              <a:t>và</a:t>
            </a:r>
            <a:r>
              <a:rPr lang="en-US" sz="2000" b="1" i="1">
                <a:latin typeface="+mj-lt"/>
              </a:rPr>
              <a:t> </a:t>
            </a:r>
            <a:r>
              <a:rPr lang="en-US" sz="2000" b="1" i="1" err="1">
                <a:latin typeface="+mj-lt"/>
              </a:rPr>
              <a:t>Ph.Ăngghen</a:t>
            </a:r>
            <a:r>
              <a:rPr lang="en-US" sz="2000" b="1" i="1">
                <a:latin typeface="+mj-lt"/>
              </a:rPr>
              <a:t> </a:t>
            </a:r>
            <a:r>
              <a:rPr lang="en-US" sz="2000" b="1" i="1" err="1">
                <a:latin typeface="+mj-lt"/>
              </a:rPr>
              <a:t>phát</a:t>
            </a:r>
            <a:r>
              <a:rPr lang="en-US" sz="2000" b="1" i="1">
                <a:latin typeface="+mj-lt"/>
              </a:rPr>
              <a:t> </a:t>
            </a:r>
            <a:r>
              <a:rPr lang="en-US" sz="2000" b="1" i="1" err="1">
                <a:latin typeface="+mj-lt"/>
              </a:rPr>
              <a:t>triển</a:t>
            </a:r>
            <a:r>
              <a:rPr lang="en-US" sz="2000" b="1" i="1">
                <a:latin typeface="+mj-lt"/>
              </a:rPr>
              <a:t> CNXHKH</a:t>
            </a:r>
            <a:endParaRPr lang="vi-VN" sz="2000" b="1" i="1" kern="0">
              <a:solidFill>
                <a:schemeClr val="bg1"/>
              </a:solidFill>
              <a:latin typeface="+mj-lt"/>
              <a:cs typeface="Times New Roman" pitchFamily="18" charset="0"/>
            </a:endParaRPr>
          </a:p>
        </p:txBody>
      </p:sp>
      <p:sp>
        <p:nvSpPr>
          <p:cNvPr id="15" name="Rounded Rectangle 14"/>
          <p:cNvSpPr/>
          <p:nvPr/>
        </p:nvSpPr>
        <p:spPr>
          <a:xfrm>
            <a:off x="3476998" y="3798814"/>
            <a:ext cx="2398557" cy="131378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mj-lt"/>
              </a:rPr>
              <a:t>V.I.Lênin </a:t>
            </a:r>
            <a:r>
              <a:rPr lang="en-US" sz="2000" b="1" i="1" err="1">
                <a:latin typeface="+mj-lt"/>
              </a:rPr>
              <a:t>vận</a:t>
            </a:r>
            <a:r>
              <a:rPr lang="en-US" sz="2000" b="1" i="1">
                <a:latin typeface="+mj-lt"/>
              </a:rPr>
              <a:t> </a:t>
            </a:r>
            <a:r>
              <a:rPr lang="en-US" sz="2000" b="1" i="1" err="1">
                <a:latin typeface="+mj-lt"/>
              </a:rPr>
              <a:t>dụng</a:t>
            </a:r>
            <a:r>
              <a:rPr lang="en-US" sz="2000" b="1" i="1">
                <a:latin typeface="+mj-lt"/>
              </a:rPr>
              <a:t> </a:t>
            </a:r>
            <a:r>
              <a:rPr lang="en-US" sz="2000" b="1" i="1" err="1">
                <a:latin typeface="+mj-lt"/>
              </a:rPr>
              <a:t>và</a:t>
            </a:r>
            <a:r>
              <a:rPr lang="en-US" sz="2000" b="1" i="1">
                <a:latin typeface="+mj-lt"/>
              </a:rPr>
              <a:t> </a:t>
            </a:r>
            <a:r>
              <a:rPr lang="en-US" sz="2000" b="1" i="1" err="1">
                <a:latin typeface="+mj-lt"/>
              </a:rPr>
              <a:t>phát</a:t>
            </a:r>
            <a:r>
              <a:rPr lang="en-US" sz="2000" b="1" i="1">
                <a:latin typeface="+mj-lt"/>
              </a:rPr>
              <a:t> </a:t>
            </a:r>
            <a:r>
              <a:rPr lang="en-US" sz="2000" b="1" i="1" err="1">
                <a:latin typeface="+mj-lt"/>
              </a:rPr>
              <a:t>triển</a:t>
            </a:r>
            <a:r>
              <a:rPr lang="en-US" sz="2000" b="1" i="1">
                <a:latin typeface="+mj-lt"/>
              </a:rPr>
              <a:t> CNXHKH trong </a:t>
            </a:r>
            <a:r>
              <a:rPr lang="en-US" sz="2000" b="1" i="1" err="1">
                <a:latin typeface="+mj-lt"/>
              </a:rPr>
              <a:t>điều</a:t>
            </a:r>
            <a:r>
              <a:rPr lang="en-US" sz="2000" b="1" i="1">
                <a:latin typeface="+mj-lt"/>
              </a:rPr>
              <a:t> </a:t>
            </a:r>
            <a:r>
              <a:rPr lang="en-US" sz="2000" b="1" i="1" err="1">
                <a:latin typeface="+mj-lt"/>
              </a:rPr>
              <a:t>kiện</a:t>
            </a:r>
            <a:r>
              <a:rPr lang="en-US" sz="2000" b="1" i="1">
                <a:latin typeface="+mj-lt"/>
              </a:rPr>
              <a:t> </a:t>
            </a:r>
            <a:r>
              <a:rPr lang="en-US" sz="2000" b="1" i="1" err="1">
                <a:latin typeface="+mj-lt"/>
              </a:rPr>
              <a:t>mới</a:t>
            </a:r>
            <a:r>
              <a:rPr lang="en-US" sz="2000" b="1" i="1">
                <a:latin typeface="+mj-lt"/>
              </a:rPr>
              <a:t> </a:t>
            </a:r>
          </a:p>
        </p:txBody>
      </p:sp>
      <p:sp>
        <p:nvSpPr>
          <p:cNvPr id="16" name="Rounded Rectangle 15"/>
          <p:cNvSpPr/>
          <p:nvPr/>
        </p:nvSpPr>
        <p:spPr>
          <a:xfrm>
            <a:off x="3476998" y="5212253"/>
            <a:ext cx="2423957" cy="164574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2000" b="1" i="1">
                <a:latin typeface="+mj-lt"/>
              </a:rPr>
              <a:t>Sự </a:t>
            </a:r>
            <a:r>
              <a:rPr lang="en-US" sz="2000" b="1" i="1" err="1">
                <a:latin typeface="+mj-lt"/>
              </a:rPr>
              <a:t>vận</a:t>
            </a:r>
            <a:r>
              <a:rPr lang="en-US" sz="2000" b="1" i="1">
                <a:latin typeface="+mj-lt"/>
              </a:rPr>
              <a:t> </a:t>
            </a:r>
            <a:r>
              <a:rPr lang="en-US" sz="2000" b="1" i="1" err="1">
                <a:latin typeface="+mj-lt"/>
              </a:rPr>
              <a:t>dụng</a:t>
            </a:r>
            <a:r>
              <a:rPr lang="en-US" sz="2000" b="1" i="1">
                <a:latin typeface="+mj-lt"/>
              </a:rPr>
              <a:t> </a:t>
            </a:r>
            <a:r>
              <a:rPr lang="en-US" sz="2000" b="1" i="1" err="1">
                <a:latin typeface="+mj-lt"/>
              </a:rPr>
              <a:t>và</a:t>
            </a:r>
            <a:r>
              <a:rPr lang="en-US" sz="2000" b="1" i="1">
                <a:latin typeface="+mj-lt"/>
              </a:rPr>
              <a:t> </a:t>
            </a:r>
            <a:r>
              <a:rPr lang="en-US" sz="2000" b="1" i="1" err="1">
                <a:latin typeface="+mj-lt"/>
              </a:rPr>
              <a:t>phát</a:t>
            </a:r>
            <a:r>
              <a:rPr lang="en-US" sz="2000" b="1" i="1">
                <a:latin typeface="+mj-lt"/>
              </a:rPr>
              <a:t> </a:t>
            </a:r>
            <a:r>
              <a:rPr lang="en-US" sz="2000" b="1" i="1" err="1">
                <a:latin typeface="+mj-lt"/>
              </a:rPr>
              <a:t>triển</a:t>
            </a:r>
            <a:r>
              <a:rPr lang="en-US" sz="2000" b="1" i="1">
                <a:latin typeface="+mj-lt"/>
              </a:rPr>
              <a:t> </a:t>
            </a:r>
            <a:r>
              <a:rPr lang="en-US" sz="2000" b="1" i="1" err="1">
                <a:latin typeface="+mj-lt"/>
              </a:rPr>
              <a:t>sáng</a:t>
            </a:r>
            <a:r>
              <a:rPr lang="en-US" sz="2000" b="1" i="1">
                <a:latin typeface="+mj-lt"/>
              </a:rPr>
              <a:t> </a:t>
            </a:r>
            <a:r>
              <a:rPr lang="en-US" sz="2000" b="1" i="1" err="1">
                <a:latin typeface="+mj-lt"/>
              </a:rPr>
              <a:t>tạo</a:t>
            </a:r>
            <a:r>
              <a:rPr lang="en-US" sz="2000" b="1" i="1">
                <a:latin typeface="+mj-lt"/>
              </a:rPr>
              <a:t> </a:t>
            </a:r>
            <a:r>
              <a:rPr lang="en-US" sz="2000" b="1" i="1" err="1">
                <a:latin typeface="+mj-lt"/>
              </a:rPr>
              <a:t>của</a:t>
            </a:r>
            <a:r>
              <a:rPr lang="en-US" sz="2000" b="1" i="1">
                <a:latin typeface="+mj-lt"/>
              </a:rPr>
              <a:t> CNXHKH </a:t>
            </a:r>
            <a:r>
              <a:rPr lang="en-US" sz="2000" b="1" i="1" err="1">
                <a:latin typeface="+mj-lt"/>
              </a:rPr>
              <a:t>từ</a:t>
            </a:r>
            <a:r>
              <a:rPr lang="en-US" sz="2000" b="1" i="1">
                <a:latin typeface="+mj-lt"/>
              </a:rPr>
              <a:t> </a:t>
            </a:r>
            <a:r>
              <a:rPr lang="en-US" sz="2000" b="1" i="1" err="1">
                <a:latin typeface="+mj-lt"/>
              </a:rPr>
              <a:t>sau</a:t>
            </a:r>
            <a:r>
              <a:rPr lang="en-US" sz="2000" b="1" i="1">
                <a:latin typeface="+mj-lt"/>
              </a:rPr>
              <a:t> </a:t>
            </a:r>
            <a:r>
              <a:rPr lang="en-US" sz="2000" b="1" i="1" err="1">
                <a:latin typeface="+mj-lt"/>
              </a:rPr>
              <a:t>khi</a:t>
            </a:r>
            <a:r>
              <a:rPr lang="en-US" sz="2000" b="1" i="1">
                <a:latin typeface="+mj-lt"/>
              </a:rPr>
              <a:t> </a:t>
            </a:r>
            <a:r>
              <a:rPr lang="en-US" sz="2000" b="1" i="1" err="1">
                <a:latin typeface="+mj-lt"/>
              </a:rPr>
              <a:t>V.I.Lênin</a:t>
            </a:r>
            <a:r>
              <a:rPr lang="en-US" sz="2000" b="1" i="1">
                <a:latin typeface="+mj-lt"/>
              </a:rPr>
              <a:t> qua </a:t>
            </a:r>
            <a:r>
              <a:rPr lang="en-US" sz="2000" b="1" i="1" err="1">
                <a:latin typeface="+mj-lt"/>
              </a:rPr>
              <a:t>đời</a:t>
            </a:r>
            <a:r>
              <a:rPr lang="en-US" sz="2000" b="1" i="1">
                <a:latin typeface="+mj-lt"/>
              </a:rPr>
              <a:t> </a:t>
            </a:r>
            <a:r>
              <a:rPr lang="en-US" sz="2000" b="1" i="1" err="1">
                <a:latin typeface="+mj-lt"/>
              </a:rPr>
              <a:t>đến</a:t>
            </a:r>
            <a:r>
              <a:rPr lang="en-US" sz="2000" b="1" i="1">
                <a:latin typeface="+mj-lt"/>
              </a:rPr>
              <a:t> nay</a:t>
            </a:r>
            <a:endParaRPr lang="vi-VN" sz="2000" b="1" i="1" kern="0">
              <a:solidFill>
                <a:schemeClr val="bg1"/>
              </a:solidFill>
              <a:latin typeface="+mj-lt"/>
              <a:cs typeface="Times New Roman" pitchFamily="18" charset="0"/>
            </a:endParaRPr>
          </a:p>
        </p:txBody>
      </p:sp>
      <p:sp>
        <p:nvSpPr>
          <p:cNvPr id="17" name="Rounded Rectangle 16"/>
          <p:cNvSpPr/>
          <p:nvPr/>
        </p:nvSpPr>
        <p:spPr>
          <a:xfrm>
            <a:off x="541210" y="2818580"/>
            <a:ext cx="2335357" cy="81131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000" b="1" i="1">
                <a:latin typeface="+mj-lt"/>
              </a:rPr>
              <a:t>Hoàn </a:t>
            </a:r>
            <a:r>
              <a:rPr lang="en-US" sz="2000" b="1" i="1" err="1">
                <a:latin typeface="+mj-lt"/>
              </a:rPr>
              <a:t>cảnh</a:t>
            </a:r>
            <a:r>
              <a:rPr lang="en-US" sz="2000" b="1" i="1">
                <a:latin typeface="+mj-lt"/>
              </a:rPr>
              <a:t> </a:t>
            </a:r>
            <a:r>
              <a:rPr lang="en-US" sz="2000" b="1" i="1" err="1">
                <a:latin typeface="+mj-lt"/>
              </a:rPr>
              <a:t>lịch</a:t>
            </a:r>
            <a:r>
              <a:rPr lang="en-US" sz="2000" b="1" i="1">
                <a:latin typeface="+mj-lt"/>
              </a:rPr>
              <a:t> </a:t>
            </a:r>
            <a:r>
              <a:rPr lang="en-US" sz="2000" b="1" i="1" err="1">
                <a:latin typeface="+mj-lt"/>
              </a:rPr>
              <a:t>sử</a:t>
            </a:r>
            <a:r>
              <a:rPr lang="en-US" sz="2000" b="1" i="1">
                <a:latin typeface="+mj-lt"/>
              </a:rPr>
              <a:t> </a:t>
            </a:r>
            <a:r>
              <a:rPr lang="en-US" sz="2000" b="1" i="1" err="1">
                <a:latin typeface="+mj-lt"/>
              </a:rPr>
              <a:t>ra</a:t>
            </a:r>
            <a:r>
              <a:rPr lang="en-US" sz="2000" b="1" i="1">
                <a:latin typeface="+mj-lt"/>
              </a:rPr>
              <a:t> </a:t>
            </a:r>
            <a:r>
              <a:rPr lang="en-US" sz="2000" b="1" i="1" err="1">
                <a:latin typeface="+mj-lt"/>
              </a:rPr>
              <a:t>đời</a:t>
            </a:r>
            <a:r>
              <a:rPr lang="en-US" sz="2000" b="1" i="1">
                <a:latin typeface="+mj-lt"/>
              </a:rPr>
              <a:t> CNXHKH</a:t>
            </a:r>
            <a:endParaRPr lang="vi-VN" sz="2000" b="1" i="1" kern="0">
              <a:solidFill>
                <a:schemeClr val="bg1"/>
              </a:solidFill>
              <a:latin typeface="+mj-lt"/>
              <a:cs typeface="Times New Roman" pitchFamily="18" charset="0"/>
            </a:endParaRPr>
          </a:p>
        </p:txBody>
      </p:sp>
      <p:sp>
        <p:nvSpPr>
          <p:cNvPr id="20" name="Rounded Rectangle 19"/>
          <p:cNvSpPr/>
          <p:nvPr/>
        </p:nvSpPr>
        <p:spPr>
          <a:xfrm>
            <a:off x="541210" y="3961648"/>
            <a:ext cx="2354380" cy="106310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000" b="1" i="1">
                <a:latin typeface="+mj-lt"/>
              </a:rPr>
              <a:t>Vai </a:t>
            </a:r>
            <a:r>
              <a:rPr lang="en-US" sz="2000" b="1" i="1" err="1">
                <a:latin typeface="+mj-lt"/>
              </a:rPr>
              <a:t>trò</a:t>
            </a:r>
            <a:r>
              <a:rPr lang="en-US" sz="2000" b="1" i="1">
                <a:latin typeface="+mj-lt"/>
              </a:rPr>
              <a:t> </a:t>
            </a:r>
            <a:r>
              <a:rPr lang="en-US" sz="2000" b="1" i="1" err="1">
                <a:latin typeface="+mj-lt"/>
              </a:rPr>
              <a:t>của</a:t>
            </a:r>
            <a:r>
              <a:rPr lang="en-US" sz="2000" b="1" i="1">
                <a:latin typeface="+mj-lt"/>
              </a:rPr>
              <a:t> </a:t>
            </a:r>
            <a:r>
              <a:rPr lang="en-US" sz="2000" b="1" i="1" err="1">
                <a:latin typeface="+mj-lt"/>
              </a:rPr>
              <a:t>Các</a:t>
            </a:r>
            <a:r>
              <a:rPr lang="en-US" sz="2000" b="1" i="1">
                <a:latin typeface="+mj-lt"/>
              </a:rPr>
              <a:t> </a:t>
            </a:r>
            <a:r>
              <a:rPr lang="en-US" sz="2000" b="1" i="1" err="1">
                <a:latin typeface="+mj-lt"/>
              </a:rPr>
              <a:t>Mác</a:t>
            </a:r>
            <a:r>
              <a:rPr lang="en-US" sz="2000" b="1" i="1">
                <a:latin typeface="+mj-lt"/>
              </a:rPr>
              <a:t> </a:t>
            </a:r>
            <a:r>
              <a:rPr lang="en-US" sz="2000" b="1" i="1" err="1">
                <a:latin typeface="+mj-lt"/>
              </a:rPr>
              <a:t>và</a:t>
            </a:r>
            <a:r>
              <a:rPr lang="en-US" sz="2000" b="1" i="1">
                <a:latin typeface="+mj-lt"/>
              </a:rPr>
              <a:t> </a:t>
            </a:r>
            <a:r>
              <a:rPr lang="en-US" sz="2000" b="1" i="1" err="1">
                <a:latin typeface="+mj-lt"/>
              </a:rPr>
              <a:t>và</a:t>
            </a:r>
            <a:r>
              <a:rPr lang="en-US" sz="2000" b="1" i="1">
                <a:latin typeface="+mj-lt"/>
              </a:rPr>
              <a:t> </a:t>
            </a:r>
            <a:r>
              <a:rPr lang="en-US" sz="2000" b="1" i="1" err="1">
                <a:latin typeface="+mj-lt"/>
              </a:rPr>
              <a:t>Phriđrích</a:t>
            </a:r>
            <a:r>
              <a:rPr lang="en-US" sz="2000" b="1" i="1">
                <a:latin typeface="+mj-lt"/>
              </a:rPr>
              <a:t> </a:t>
            </a:r>
            <a:r>
              <a:rPr lang="en-US" sz="2000" b="1" i="1" err="1">
                <a:latin typeface="+mj-lt"/>
              </a:rPr>
              <a:t>Ăngghen</a:t>
            </a:r>
            <a:r>
              <a:rPr lang="vi-VN" sz="2000" b="1" i="1" kern="0">
                <a:solidFill>
                  <a:schemeClr val="bg1"/>
                </a:solidFill>
                <a:latin typeface="+mj-lt"/>
                <a:cs typeface="Times New Roman" pitchFamily="18" charset="0"/>
              </a:rPr>
              <a:t> </a:t>
            </a:r>
          </a:p>
        </p:txBody>
      </p:sp>
      <p:sp>
        <p:nvSpPr>
          <p:cNvPr id="18" name="Title 1"/>
          <p:cNvSpPr>
            <a:spLocks noGrp="1"/>
          </p:cNvSpPr>
          <p:nvPr>
            <p:ph type="title" idx="4294967295"/>
          </p:nvPr>
        </p:nvSpPr>
        <p:spPr>
          <a:xfrm>
            <a:off x="1856509" y="12526"/>
            <a:ext cx="7287492" cy="1051327"/>
          </a:xfrm>
          <a:solidFill>
            <a:schemeClr val="accent1">
              <a:lumMod val="75000"/>
            </a:schemeClr>
          </a:solidFill>
        </p:spPr>
        <p:txBody>
          <a:bodyPr>
            <a:normAutofit fontScale="90000"/>
          </a:bodyPr>
          <a:lstStyle/>
          <a:p>
            <a:pPr>
              <a:spcBef>
                <a:spcPts val="1200"/>
              </a:spcBef>
            </a:pPr>
            <a:r>
              <a:rPr lang="en-US" sz="2800" b="1" err="1">
                <a:solidFill>
                  <a:srgbClr val="00B050"/>
                </a:solidFill>
                <a:latin typeface="Times New Roman" pitchFamily="18" charset="0"/>
                <a:cs typeface="Times New Roman" pitchFamily="18" charset="0"/>
              </a:rPr>
              <a:t>Chương</a:t>
            </a:r>
            <a:r>
              <a:rPr lang="en-US" sz="2800" b="1">
                <a:solidFill>
                  <a:srgbClr val="00B050"/>
                </a:solidFill>
                <a:latin typeface="Times New Roman" pitchFamily="18" charset="0"/>
                <a:cs typeface="Times New Roman" pitchFamily="18" charset="0"/>
              </a:rPr>
              <a:t> 1</a:t>
            </a:r>
            <a:br>
              <a:rPr lang="en-US">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NHẬP MÔN CHỦ NGHĨA XÃ HỘI KHOA HỌC (CNXHKH)</a:t>
            </a: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6444842" y="1374081"/>
            <a:ext cx="2654138" cy="152410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b="1">
                <a:solidFill>
                  <a:schemeClr val="bg1"/>
                </a:solidFill>
                <a:latin typeface="Times New Roman" pitchFamily="18" charset="0"/>
                <a:cs typeface="Times New Roman" pitchFamily="18" charset="0"/>
              </a:rPr>
              <a:t>ĐỐI TƯỢNG, PHƯƠNG PHÁP VÀ Ý NGHĨA CỦA VIỆC NGHIÊN CỨU CNXHKH</a:t>
            </a:r>
            <a:endParaRPr lang="vi-VN" b="1">
              <a:solidFill>
                <a:schemeClr val="bg1"/>
              </a:solidFill>
              <a:latin typeface="Times New Roman" pitchFamily="18" charset="0"/>
              <a:cs typeface="Times New Roman" pitchFamily="18" charset="0"/>
            </a:endParaRPr>
          </a:p>
        </p:txBody>
      </p:sp>
      <p:sp>
        <p:nvSpPr>
          <p:cNvPr id="50" name="Rounded Rectangle 49"/>
          <p:cNvSpPr/>
          <p:nvPr/>
        </p:nvSpPr>
        <p:spPr>
          <a:xfrm>
            <a:off x="6530105" y="3118394"/>
            <a:ext cx="2555019" cy="107309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000" b="1" i="1" kern="0">
              <a:solidFill>
                <a:schemeClr val="bg1"/>
              </a:solidFill>
              <a:latin typeface="+mj-lt"/>
              <a:cs typeface="Times New Roman" pitchFamily="18" charset="0"/>
            </a:endParaRPr>
          </a:p>
          <a:p>
            <a:pPr algn="ctr">
              <a:spcBef>
                <a:spcPct val="20000"/>
              </a:spcBef>
              <a:defRPr/>
            </a:pPr>
            <a:r>
              <a:rPr lang="en-US" sz="2000" b="1" i="1">
                <a:latin typeface="+mj-lt"/>
              </a:rPr>
              <a:t>Đối </a:t>
            </a:r>
            <a:r>
              <a:rPr lang="en-US" sz="2000" b="1" i="1" err="1">
                <a:latin typeface="+mj-lt"/>
              </a:rPr>
              <a:t>tượng</a:t>
            </a:r>
            <a:r>
              <a:rPr lang="en-US" sz="2000" b="1" i="1">
                <a:latin typeface="+mj-lt"/>
              </a:rPr>
              <a:t> </a:t>
            </a:r>
            <a:r>
              <a:rPr lang="en-US" sz="2000" b="1" i="1" err="1">
                <a:latin typeface="+mj-lt"/>
              </a:rPr>
              <a:t>nghiên</a:t>
            </a:r>
            <a:r>
              <a:rPr lang="en-US" sz="2000" b="1" i="1">
                <a:latin typeface="+mj-lt"/>
              </a:rPr>
              <a:t> </a:t>
            </a:r>
            <a:r>
              <a:rPr lang="en-US" sz="2000" b="1" i="1" err="1">
                <a:latin typeface="+mj-lt"/>
              </a:rPr>
              <a:t>cứu</a:t>
            </a:r>
            <a:r>
              <a:rPr lang="en-US" sz="2000" b="1" i="1">
                <a:latin typeface="+mj-lt"/>
              </a:rPr>
              <a:t> </a:t>
            </a:r>
            <a:r>
              <a:rPr lang="en-US" sz="2000" b="1" i="1" err="1">
                <a:latin typeface="+mj-lt"/>
              </a:rPr>
              <a:t>của</a:t>
            </a:r>
            <a:r>
              <a:rPr lang="en-US" sz="2000" b="1" i="1">
                <a:latin typeface="+mj-lt"/>
              </a:rPr>
              <a:t> CNXHKH</a:t>
            </a:r>
            <a:endParaRPr lang="vi-VN" sz="2000" b="1" i="1" kern="0">
              <a:solidFill>
                <a:schemeClr val="bg1"/>
              </a:solidFill>
              <a:latin typeface="+mj-lt"/>
              <a:cs typeface="Times New Roman" pitchFamily="18" charset="0"/>
            </a:endParaRPr>
          </a:p>
          <a:p>
            <a:pPr algn="ctr" fontAlgn="auto">
              <a:spcBef>
                <a:spcPct val="20000"/>
              </a:spcBef>
              <a:spcAft>
                <a:spcPts val="0"/>
              </a:spcAft>
              <a:defRPr/>
            </a:pPr>
            <a:endParaRPr lang="vi-VN" sz="2000" b="1" i="1" kern="0">
              <a:solidFill>
                <a:schemeClr val="bg1"/>
              </a:solidFill>
              <a:latin typeface="+mj-lt"/>
              <a:cs typeface="Times New Roman" pitchFamily="18" charset="0"/>
            </a:endParaRPr>
          </a:p>
        </p:txBody>
      </p:sp>
      <p:sp>
        <p:nvSpPr>
          <p:cNvPr id="51" name="Rounded Rectangle 50"/>
          <p:cNvSpPr/>
          <p:nvPr/>
        </p:nvSpPr>
        <p:spPr>
          <a:xfrm>
            <a:off x="6551473" y="4376187"/>
            <a:ext cx="2533651" cy="100035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000" b="1" i="1">
                <a:latin typeface="+mj-lt"/>
              </a:rPr>
              <a:t>Phương </a:t>
            </a:r>
            <a:r>
              <a:rPr lang="en-US" sz="2000" b="1" i="1" err="1">
                <a:latin typeface="+mj-lt"/>
              </a:rPr>
              <a:t>pháp</a:t>
            </a:r>
            <a:r>
              <a:rPr lang="en-US" sz="2000" b="1" i="1">
                <a:latin typeface="+mj-lt"/>
              </a:rPr>
              <a:t> </a:t>
            </a:r>
            <a:r>
              <a:rPr lang="en-US" sz="2000" b="1" i="1" err="1">
                <a:latin typeface="+mj-lt"/>
              </a:rPr>
              <a:t>nghiên</a:t>
            </a:r>
            <a:r>
              <a:rPr lang="en-US" sz="2000" b="1" i="1">
                <a:latin typeface="+mj-lt"/>
              </a:rPr>
              <a:t> </a:t>
            </a:r>
            <a:r>
              <a:rPr lang="en-US" sz="2000" b="1" i="1" err="1">
                <a:latin typeface="+mj-lt"/>
              </a:rPr>
              <a:t>cứu</a:t>
            </a:r>
            <a:r>
              <a:rPr lang="en-US" sz="2000" b="1" i="1">
                <a:latin typeface="+mj-lt"/>
              </a:rPr>
              <a:t> </a:t>
            </a:r>
            <a:r>
              <a:rPr lang="en-US" sz="2000" b="1" i="1" err="1">
                <a:latin typeface="+mj-lt"/>
              </a:rPr>
              <a:t>của</a:t>
            </a:r>
            <a:r>
              <a:rPr lang="en-US" sz="2000" b="1" i="1">
                <a:latin typeface="+mj-lt"/>
              </a:rPr>
              <a:t> CNXHKH</a:t>
            </a:r>
            <a:endParaRPr lang="vi-VN" sz="2000" b="1" i="1" kern="0">
              <a:solidFill>
                <a:schemeClr val="bg1"/>
              </a:solidFill>
              <a:latin typeface="+mj-lt"/>
              <a:cs typeface="Times New Roman" pitchFamily="18" charset="0"/>
            </a:endParaRPr>
          </a:p>
        </p:txBody>
      </p:sp>
      <p:sp>
        <p:nvSpPr>
          <p:cNvPr id="52" name="Rounded Rectangle 51"/>
          <p:cNvSpPr/>
          <p:nvPr/>
        </p:nvSpPr>
        <p:spPr>
          <a:xfrm>
            <a:off x="6568211" y="5547384"/>
            <a:ext cx="2516913" cy="94794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000" b="1" i="1">
                <a:latin typeface="+mj-lt"/>
              </a:rPr>
              <a:t>Ý </a:t>
            </a:r>
            <a:r>
              <a:rPr lang="en-US" sz="2000" b="1" i="1" err="1">
                <a:latin typeface="+mj-lt"/>
              </a:rPr>
              <a:t>nghĩa</a:t>
            </a:r>
            <a:r>
              <a:rPr lang="en-US" sz="2000" b="1" i="1">
                <a:latin typeface="+mj-lt"/>
              </a:rPr>
              <a:t> </a:t>
            </a:r>
            <a:r>
              <a:rPr lang="en-US" sz="2000" b="1" i="1" err="1">
                <a:latin typeface="+mj-lt"/>
              </a:rPr>
              <a:t>của</a:t>
            </a:r>
            <a:r>
              <a:rPr lang="en-US" sz="2000" b="1" i="1">
                <a:latin typeface="+mj-lt"/>
              </a:rPr>
              <a:t> </a:t>
            </a:r>
            <a:r>
              <a:rPr lang="en-US" sz="2000" b="1" i="1" err="1">
                <a:latin typeface="+mj-lt"/>
              </a:rPr>
              <a:t>việc</a:t>
            </a:r>
            <a:r>
              <a:rPr lang="en-US" sz="2000" b="1" i="1">
                <a:latin typeface="+mj-lt"/>
              </a:rPr>
              <a:t> </a:t>
            </a:r>
            <a:r>
              <a:rPr lang="en-US" sz="2000" b="1" i="1" err="1">
                <a:latin typeface="+mj-lt"/>
              </a:rPr>
              <a:t>nghiên</a:t>
            </a:r>
            <a:r>
              <a:rPr lang="en-US" sz="2000" b="1" i="1">
                <a:latin typeface="+mj-lt"/>
              </a:rPr>
              <a:t> </a:t>
            </a:r>
            <a:r>
              <a:rPr lang="en-US" sz="2000" b="1" i="1" err="1">
                <a:latin typeface="+mj-lt"/>
              </a:rPr>
              <a:t>cứu</a:t>
            </a:r>
            <a:r>
              <a:rPr lang="en-US" sz="2000" b="1" i="1">
                <a:latin typeface="+mj-lt"/>
              </a:rPr>
              <a:t> CNXHKH</a:t>
            </a:r>
            <a:endParaRPr lang="vi-VN" sz="2000" b="1" i="1" kern="0">
              <a:solidFill>
                <a:schemeClr val="bg1"/>
              </a:solidFill>
              <a:latin typeface="+mj-lt"/>
              <a:cs typeface="Times New Roman" pitchFamily="18" charset="0"/>
            </a:endParaRPr>
          </a:p>
        </p:txBody>
      </p:sp>
      <p:cxnSp>
        <p:nvCxnSpPr>
          <p:cNvPr id="53" name="Straight Arrow Connector 52"/>
          <p:cNvCxnSpPr>
            <a:endCxn id="3" idx="0"/>
          </p:cNvCxnSpPr>
          <p:nvPr/>
        </p:nvCxnSpPr>
        <p:spPr>
          <a:xfrm flipH="1">
            <a:off x="1739344" y="1051119"/>
            <a:ext cx="3967964" cy="3735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8" name="Straight Arrow Connector 37"/>
          <p:cNvCxnSpPr>
            <a:stCxn id="18" idx="2"/>
          </p:cNvCxnSpPr>
          <p:nvPr/>
        </p:nvCxnSpPr>
        <p:spPr>
          <a:xfrm flipH="1">
            <a:off x="4673041" y="1063853"/>
            <a:ext cx="827214" cy="3608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9" name="Straight Arrow Connector 38"/>
          <p:cNvCxnSpPr>
            <a:stCxn id="18" idx="2"/>
            <a:endCxn id="49" idx="0"/>
          </p:cNvCxnSpPr>
          <p:nvPr/>
        </p:nvCxnSpPr>
        <p:spPr>
          <a:xfrm>
            <a:off x="5500255" y="1063853"/>
            <a:ext cx="2271656" cy="31022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6" name="Bent-Up Arrow 55"/>
          <p:cNvSpPr/>
          <p:nvPr/>
        </p:nvSpPr>
        <p:spPr>
          <a:xfrm rot="16200000" flipH="1" flipV="1">
            <a:off x="-239797" y="2519001"/>
            <a:ext cx="1285432" cy="230966"/>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Bent-Up Arrow 57"/>
          <p:cNvSpPr/>
          <p:nvPr/>
        </p:nvSpPr>
        <p:spPr>
          <a:xfrm rot="16200000" flipH="1" flipV="1">
            <a:off x="-210478" y="3722149"/>
            <a:ext cx="1226795" cy="230966"/>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56" idx="2"/>
          </p:cNvCxnSpPr>
          <p:nvPr/>
        </p:nvCxnSpPr>
        <p:spPr>
          <a:xfrm>
            <a:off x="291031" y="1991768"/>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78483" y="1981201"/>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60" name="Bent-Up Arrow 59"/>
          <p:cNvSpPr/>
          <p:nvPr/>
        </p:nvSpPr>
        <p:spPr>
          <a:xfrm rot="16200000" flipH="1" flipV="1">
            <a:off x="2655813" y="2492932"/>
            <a:ext cx="1285432" cy="230966"/>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Bent-Up Arrow 60"/>
          <p:cNvSpPr/>
          <p:nvPr/>
        </p:nvSpPr>
        <p:spPr>
          <a:xfrm rot="16200000" flipH="1" flipV="1">
            <a:off x="2685132" y="3680582"/>
            <a:ext cx="1226795" cy="230966"/>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stCxn id="60" idx="2"/>
          </p:cNvCxnSpPr>
          <p:nvPr/>
        </p:nvCxnSpPr>
        <p:spPr>
          <a:xfrm>
            <a:off x="3186641" y="1965699"/>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3174093" y="1939634"/>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64" name="Bent-Up Arrow 63"/>
          <p:cNvSpPr/>
          <p:nvPr/>
        </p:nvSpPr>
        <p:spPr>
          <a:xfrm rot="16200000" flipH="1" flipV="1">
            <a:off x="5591702" y="2813361"/>
            <a:ext cx="1523998" cy="216608"/>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Bent-Up Arrow 64"/>
          <p:cNvSpPr/>
          <p:nvPr/>
        </p:nvSpPr>
        <p:spPr>
          <a:xfrm rot="16200000" flipH="1" flipV="1">
            <a:off x="5631327" y="4032271"/>
            <a:ext cx="1444750" cy="21660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stCxn id="64" idx="2"/>
          </p:cNvCxnSpPr>
          <p:nvPr/>
        </p:nvCxnSpPr>
        <p:spPr>
          <a:xfrm flipH="1">
            <a:off x="6234635" y="2159666"/>
            <a:ext cx="141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222086" y="2133601"/>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68" name="Bent-Up Arrow 67"/>
          <p:cNvSpPr/>
          <p:nvPr/>
        </p:nvSpPr>
        <p:spPr>
          <a:xfrm rot="16200000" flipH="1" flipV="1">
            <a:off x="2504982" y="5103846"/>
            <a:ext cx="1587093" cy="23096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Bent-Up Arrow 68"/>
          <p:cNvSpPr/>
          <p:nvPr/>
        </p:nvSpPr>
        <p:spPr>
          <a:xfrm rot="16200000" flipH="1" flipV="1">
            <a:off x="5632199" y="5198961"/>
            <a:ext cx="1444750" cy="21660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580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down)">
                                      <p:cBhvr>
                                        <p:cTn id="12" dur="500"/>
                                        <p:tgtEl>
                                          <p:spTgt spid="5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down)">
                                      <p:cBhvr>
                                        <p:cTn id="20" dur="500"/>
                                        <p:tgtEl>
                                          <p:spTgt spid="38"/>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Effect transition="in" filter="wipe(down)">
                                      <p:cBhvr>
                                        <p:cTn id="28" dur="500"/>
                                        <p:tgtEl>
                                          <p:spTgt spid="39"/>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barn(inVertical)">
                                      <p:cBhvr>
                                        <p:cTn id="36" dur="500"/>
                                        <p:tgtEl>
                                          <p:spTgt spid="35"/>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barn(inVertical)">
                                      <p:cBhvr>
                                        <p:cTn id="39" dur="500"/>
                                        <p:tgtEl>
                                          <p:spTgt spid="56"/>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arn(inVertical)">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animEffect transition="in" filter="barn(inVertical)">
                                      <p:cBhvr>
                                        <p:cTn id="47" dur="500"/>
                                        <p:tgtEl>
                                          <p:spTgt spid="5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arn(inVertical)">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animEffect transition="in" filter="barn(inVertical)">
                                      <p:cBhvr>
                                        <p:cTn id="55" dur="500"/>
                                        <p:tgtEl>
                                          <p:spTgt spid="6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60"/>
                                        </p:tgtEl>
                                        <p:attrNameLst>
                                          <p:attrName>style.visibility</p:attrName>
                                        </p:attrNameLst>
                                      </p:cBhvr>
                                      <p:to>
                                        <p:strVal val="visible"/>
                                      </p:to>
                                    </p:set>
                                    <p:animEffect transition="in" filter="barn(inVertical)">
                                      <p:cBhvr>
                                        <p:cTn id="58" dur="500"/>
                                        <p:tgtEl>
                                          <p:spTgt spid="60"/>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arn(inVertical)">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barn(inVertical)">
                                      <p:cBhvr>
                                        <p:cTn id="66" dur="500"/>
                                        <p:tgtEl>
                                          <p:spTgt spid="61"/>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barn(inVertical)">
                                      <p:cBhvr>
                                        <p:cTn id="69" dur="5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barn(inVertical)">
                                      <p:cBhvr>
                                        <p:cTn id="74" dur="500"/>
                                        <p:tgtEl>
                                          <p:spTgt spid="68"/>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arn(inVertic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67"/>
                                        </p:tgtEl>
                                        <p:attrNameLst>
                                          <p:attrName>style.visibility</p:attrName>
                                        </p:attrNameLst>
                                      </p:cBhvr>
                                      <p:to>
                                        <p:strVal val="visible"/>
                                      </p:to>
                                    </p:set>
                                    <p:animEffect transition="in" filter="barn(inVertical)">
                                      <p:cBhvr>
                                        <p:cTn id="82" dur="500"/>
                                        <p:tgtEl>
                                          <p:spTgt spid="67"/>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barn(inVertical)">
                                      <p:cBhvr>
                                        <p:cTn id="85" dur="500"/>
                                        <p:tgtEl>
                                          <p:spTgt spid="64"/>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50"/>
                                        </p:tgtEl>
                                        <p:attrNameLst>
                                          <p:attrName>style.visibility</p:attrName>
                                        </p:attrNameLst>
                                      </p:cBhvr>
                                      <p:to>
                                        <p:strVal val="visible"/>
                                      </p:to>
                                    </p:set>
                                    <p:animEffect transition="in" filter="barn(inVertical)">
                                      <p:cBhvr>
                                        <p:cTn id="88" dur="500"/>
                                        <p:tgtEl>
                                          <p:spTgt spid="50"/>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barn(inVertical)">
                                      <p:cBhvr>
                                        <p:cTn id="93" dur="500"/>
                                        <p:tgtEl>
                                          <p:spTgt spid="65"/>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barn(inVertical)">
                                      <p:cBhvr>
                                        <p:cTn id="96" dur="500"/>
                                        <p:tgtEl>
                                          <p:spTgt spid="51"/>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grpId="0" nodeType="clickEffect">
                                  <p:stCondLst>
                                    <p:cond delay="0"/>
                                  </p:stCondLst>
                                  <p:childTnLst>
                                    <p:set>
                                      <p:cBhvr>
                                        <p:cTn id="100" dur="1" fill="hold">
                                          <p:stCondLst>
                                            <p:cond delay="0"/>
                                          </p:stCondLst>
                                        </p:cTn>
                                        <p:tgtEl>
                                          <p:spTgt spid="69"/>
                                        </p:tgtEl>
                                        <p:attrNameLst>
                                          <p:attrName>style.visibility</p:attrName>
                                        </p:attrNameLst>
                                      </p:cBhvr>
                                      <p:to>
                                        <p:strVal val="visible"/>
                                      </p:to>
                                    </p:set>
                                    <p:animEffect transition="in" filter="barn(inVertical)">
                                      <p:cBhvr>
                                        <p:cTn id="101" dur="500"/>
                                        <p:tgtEl>
                                          <p:spTgt spid="69"/>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52"/>
                                        </p:tgtEl>
                                        <p:attrNameLst>
                                          <p:attrName>style.visibility</p:attrName>
                                        </p:attrNameLst>
                                      </p:cBhvr>
                                      <p:to>
                                        <p:strVal val="visible"/>
                                      </p:to>
                                    </p:set>
                                    <p:animEffect transition="in" filter="barn(inVertical)">
                                      <p:cBhvr>
                                        <p:cTn id="10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P spid="15" grpId="0" animBg="1"/>
      <p:bldP spid="16" grpId="0" animBg="1"/>
      <p:bldP spid="17" grpId="0" animBg="1"/>
      <p:bldP spid="20" grpId="0" animBg="1"/>
      <p:bldP spid="18" grpId="0" animBg="1"/>
      <p:bldP spid="49" grpId="0" animBg="1"/>
      <p:bldP spid="50" grpId="0" animBg="1"/>
      <p:bldP spid="51" grpId="0" animBg="1"/>
      <p:bldP spid="52" grpId="0" animBg="1"/>
      <p:bldP spid="56" grpId="0" animBg="1"/>
      <p:bldP spid="58" grpId="0" animBg="1"/>
      <p:bldP spid="60" grpId="0" animBg="1"/>
      <p:bldP spid="61" grpId="0" animBg="1"/>
      <p:bldP spid="64" grpId="0" animBg="1"/>
      <p:bldP spid="65" grpId="0" animBg="1"/>
      <p:bldP spid="68" grpId="0" animBg="1"/>
      <p:bldP spid="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566456" y="1251325"/>
            <a:ext cx="2618511" cy="2222046"/>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vi-VN" sz="1700" b="1">
                <a:solidFill>
                  <a:schemeClr val="bg1"/>
                </a:solidFill>
                <a:latin typeface="+mj-lt"/>
              </a:rPr>
              <a:t>QUAN ĐIỂM CƠ BẢN CỦA CHỦ NGHĨA MÁC - LÊNIN VỀ GIAI CẤP CÔNG NHÂN VÀ SỨ MỆNH LỊCH SỬ THẾ GIỚI CỦA GIAI CẤP CÔNG NHÂN</a:t>
            </a:r>
            <a:endParaRPr lang="vi-VN" sz="1700" b="1">
              <a:solidFill>
                <a:schemeClr val="bg1"/>
              </a:solidFill>
              <a:latin typeface="+mj-lt"/>
              <a:cs typeface="Times New Roman" pitchFamily="18" charset="0"/>
            </a:endParaRPr>
          </a:p>
        </p:txBody>
      </p:sp>
      <p:sp>
        <p:nvSpPr>
          <p:cNvPr id="7" name="Rounded Rectangle 6"/>
          <p:cNvSpPr/>
          <p:nvPr/>
        </p:nvSpPr>
        <p:spPr>
          <a:xfrm>
            <a:off x="3666559" y="1459497"/>
            <a:ext cx="2198280" cy="2051215"/>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700" b="1">
                <a:solidFill>
                  <a:schemeClr val="bg1"/>
                </a:solidFill>
                <a:latin typeface="Times New Roman" panose="02020603050405020304" pitchFamily="18" charset="0"/>
                <a:cs typeface="Times New Roman" panose="02020603050405020304" pitchFamily="18" charset="0"/>
              </a:rPr>
              <a:t>GIAI CẤP CÔNG NHÂN VÀ VIỆC THỰC HIỆN SỨ MỆNH LỊCH SỬ CỦA GIAI CẤP CÔNG NHÂN HIỆN NAY</a:t>
            </a:r>
            <a:endParaRPr lang="vi-VN" sz="1700" b="1">
              <a:solidFill>
                <a:schemeClr val="bg1"/>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1899137" y="12526"/>
            <a:ext cx="7244863" cy="1014416"/>
          </a:xfrm>
          <a:solidFill>
            <a:schemeClr val="accent1">
              <a:lumMod val="75000"/>
            </a:schemeClr>
          </a:solidFill>
        </p:spPr>
        <p:txBody>
          <a:bodyPr>
            <a:normAutofit/>
          </a:bodyPr>
          <a:lstStyle/>
          <a:p>
            <a:pPr>
              <a:spcBef>
                <a:spcPts val="1200"/>
              </a:spcBef>
            </a:pPr>
            <a:r>
              <a:rPr lang="en-US" sz="2800" b="1" err="1">
                <a:solidFill>
                  <a:srgbClr val="00B050"/>
                </a:solidFill>
                <a:latin typeface="Times New Roman" pitchFamily="18" charset="0"/>
                <a:cs typeface="Times New Roman" pitchFamily="18" charset="0"/>
              </a:rPr>
              <a:t>Chương</a:t>
            </a:r>
            <a:r>
              <a:rPr lang="en-US" sz="2800" b="1">
                <a:solidFill>
                  <a:srgbClr val="00B050"/>
                </a:solidFill>
                <a:latin typeface="Times New Roman" pitchFamily="18" charset="0"/>
                <a:cs typeface="Times New Roman" pitchFamily="18" charset="0"/>
              </a:rPr>
              <a:t> 2</a:t>
            </a:r>
            <a:br>
              <a:rPr lang="en-US">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SỨ MỆNH LỊCH SỬ CỦA GIAI CẤP CÔNG NHÂN</a:t>
            </a: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6314796" y="1480427"/>
            <a:ext cx="2759873" cy="122950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1700" b="1">
                <a:solidFill>
                  <a:schemeClr val="bg1"/>
                </a:solidFill>
                <a:latin typeface="Times New Roman" panose="02020603050405020304" pitchFamily="18" charset="0"/>
                <a:cs typeface="Times New Roman" panose="02020603050405020304" pitchFamily="18" charset="0"/>
              </a:rPr>
              <a:t>SỨ MỆNH LỊCH SỬ CỦA GIAI CẤP CÔNG NHÂN VIỆT NAM</a:t>
            </a:r>
            <a:endParaRPr lang="vi-VN" sz="1700" b="1">
              <a:solidFill>
                <a:schemeClr val="bg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555205" y="3510712"/>
            <a:ext cx="2589713" cy="88910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Times New Roman" panose="02020603050405020304" pitchFamily="18" charset="0"/>
                <a:cs typeface="Times New Roman" panose="02020603050405020304" pitchFamily="18" charset="0"/>
              </a:rPr>
              <a:t>Khái niệm và đặc điểm của giải cấp công nhân </a:t>
            </a:r>
            <a:endParaRPr lang="en-US" sz="2000" i="1">
              <a:latin typeface="Times New Roman" panose="02020603050405020304" pitchFamily="18" charset="0"/>
              <a:cs typeface="Times New Roman" panose="02020603050405020304" pitchFamily="18" charset="0"/>
            </a:endParaRPr>
          </a:p>
        </p:txBody>
      </p:sp>
      <p:sp>
        <p:nvSpPr>
          <p:cNvPr id="8" name="Rounded Rectangle 7"/>
          <p:cNvSpPr/>
          <p:nvPr/>
        </p:nvSpPr>
        <p:spPr>
          <a:xfrm>
            <a:off x="515156" y="4475018"/>
            <a:ext cx="2669812" cy="100483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en-US" sz="2000" b="1" i="1">
                <a:latin typeface="Times New Roman" panose="02020603050405020304" pitchFamily="18" charset="0"/>
                <a:cs typeface="Times New Roman" panose="02020603050405020304" pitchFamily="18" charset="0"/>
              </a:rPr>
              <a:t>Nội dung và đặc điểm sứ mệnh lịch sử của giai cấp công nhân</a:t>
            </a:r>
            <a:endParaRPr lang="vi-VN" sz="2000" b="1" i="1" kern="0">
              <a:solidFill>
                <a:schemeClr val="bg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542470" y="5573656"/>
            <a:ext cx="2620270" cy="125436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spc="-50">
                <a:latin typeface="Times New Roman" panose="02020603050405020304" pitchFamily="18" charset="0"/>
                <a:cs typeface="Times New Roman" panose="02020603050405020304" pitchFamily="18" charset="0"/>
              </a:rPr>
              <a:t>Những điều kiện quy định sứ mệnh lịch sử của giai cấp công nhân</a:t>
            </a:r>
            <a:endParaRPr lang="en-US" sz="2000" i="1" spc="-50">
              <a:latin typeface="Times New Roman" panose="02020603050405020304" pitchFamily="18" charset="0"/>
              <a:cs typeface="Times New Roman" panose="02020603050405020304" pitchFamily="18" charset="0"/>
            </a:endParaRPr>
          </a:p>
        </p:txBody>
      </p:sp>
      <p:sp>
        <p:nvSpPr>
          <p:cNvPr id="10" name="Rounded Rectangle 9"/>
          <p:cNvSpPr/>
          <p:nvPr/>
        </p:nvSpPr>
        <p:spPr>
          <a:xfrm>
            <a:off x="3666559" y="3810605"/>
            <a:ext cx="2152353" cy="78912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Times New Roman" panose="02020603050405020304" pitchFamily="18" charset="0"/>
                <a:cs typeface="Times New Roman" panose="02020603050405020304" pitchFamily="18" charset="0"/>
              </a:rPr>
              <a:t>Giai cấp công nhân hiện nay</a:t>
            </a:r>
            <a:endParaRPr lang="en-US" sz="2000" i="1">
              <a:latin typeface="Times New Roman" panose="02020603050405020304" pitchFamily="18" charset="0"/>
              <a:cs typeface="Times New Roman" panose="02020603050405020304" pitchFamily="18" charset="0"/>
            </a:endParaRPr>
          </a:p>
        </p:txBody>
      </p:sp>
      <p:sp>
        <p:nvSpPr>
          <p:cNvPr id="11" name="Rounded Rectangle 10"/>
          <p:cNvSpPr/>
          <p:nvPr/>
        </p:nvSpPr>
        <p:spPr>
          <a:xfrm>
            <a:off x="3755824" y="5043054"/>
            <a:ext cx="2076728" cy="167762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spc="-50">
                <a:latin typeface="Times New Roman" panose="02020603050405020304" pitchFamily="18" charset="0"/>
                <a:cs typeface="Times New Roman" panose="02020603050405020304" pitchFamily="18" charset="0"/>
              </a:rPr>
              <a:t>Thực hiện sứ mệnh lịch sử của giai cấp công nhân trên thế giới hiện nay</a:t>
            </a:r>
            <a:endParaRPr lang="en-US" sz="2000" i="1" spc="-50">
              <a:latin typeface="Times New Roman" panose="02020603050405020304" pitchFamily="18" charset="0"/>
              <a:cs typeface="Times New Roman" panose="02020603050405020304" pitchFamily="18" charset="0"/>
            </a:endParaRPr>
          </a:p>
        </p:txBody>
      </p:sp>
      <p:sp>
        <p:nvSpPr>
          <p:cNvPr id="12" name="Rounded Rectangle 11"/>
          <p:cNvSpPr/>
          <p:nvPr/>
        </p:nvSpPr>
        <p:spPr>
          <a:xfrm>
            <a:off x="6342506" y="3073994"/>
            <a:ext cx="2696089" cy="75960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Times New Roman" panose="02020603050405020304" pitchFamily="18" charset="0"/>
                <a:cs typeface="Times New Roman" panose="02020603050405020304" pitchFamily="18" charset="0"/>
              </a:rPr>
              <a:t>Đặc điểm của giai cấp công nhân Việt Nam</a:t>
            </a:r>
            <a:endParaRPr lang="en-US" sz="2000" i="1">
              <a:latin typeface="Times New Roman" panose="02020603050405020304" pitchFamily="18" charset="0"/>
              <a:cs typeface="Times New Roman" panose="02020603050405020304" pitchFamily="18" charset="0"/>
            </a:endParaRPr>
          </a:p>
        </p:txBody>
      </p:sp>
      <p:sp>
        <p:nvSpPr>
          <p:cNvPr id="13" name="Rounded Rectangle 12"/>
          <p:cNvSpPr/>
          <p:nvPr/>
        </p:nvSpPr>
        <p:spPr>
          <a:xfrm>
            <a:off x="6342506" y="4004002"/>
            <a:ext cx="2732163" cy="92481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000" b="1" i="1" spc="-50">
                <a:latin typeface="Times New Roman" panose="02020603050405020304" pitchFamily="18" charset="0"/>
                <a:cs typeface="Times New Roman" panose="02020603050405020304" pitchFamily="18" charset="0"/>
              </a:rPr>
              <a:t>Nội dung sứ mệnh lịch sử của giai cấp công nhân Việt Nam hiện nay</a:t>
            </a:r>
            <a:endParaRPr lang="vi-VN" sz="2000" b="1" i="1" kern="0" spc="-50">
              <a:solidFill>
                <a:schemeClr val="bg1"/>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6345382" y="5324301"/>
            <a:ext cx="2729287" cy="129817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spc="-70">
                <a:latin typeface="Times New Roman" panose="02020603050405020304" pitchFamily="18" charset="0"/>
                <a:cs typeface="Times New Roman" panose="02020603050405020304" pitchFamily="18" charset="0"/>
              </a:rPr>
              <a:t>Phương hướng và một số giải pháp chủ yếu để xây dựng giai cấp công nhân Việt Nam hiện nay</a:t>
            </a:r>
            <a:endParaRPr lang="en-US" sz="2000" i="1" spc="-70">
              <a:latin typeface="Times New Roman" panose="02020603050405020304" pitchFamily="18" charset="0"/>
              <a:cs typeface="Times New Roman" panose="02020603050405020304" pitchFamily="18" charset="0"/>
            </a:endParaRPr>
          </a:p>
        </p:txBody>
      </p:sp>
      <p:cxnSp>
        <p:nvCxnSpPr>
          <p:cNvPr id="15" name="Straight Arrow Connector 14"/>
          <p:cNvCxnSpPr>
            <a:stCxn id="18" idx="2"/>
            <a:endCxn id="49" idx="0"/>
          </p:cNvCxnSpPr>
          <p:nvPr/>
        </p:nvCxnSpPr>
        <p:spPr>
          <a:xfrm>
            <a:off x="5521569" y="1026942"/>
            <a:ext cx="2173164" cy="45348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18" idx="2"/>
            <a:endCxn id="7" idx="0"/>
          </p:cNvCxnSpPr>
          <p:nvPr/>
        </p:nvCxnSpPr>
        <p:spPr>
          <a:xfrm flipH="1">
            <a:off x="4765699" y="1026942"/>
            <a:ext cx="755870" cy="43255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18" idx="2"/>
          </p:cNvCxnSpPr>
          <p:nvPr/>
        </p:nvCxnSpPr>
        <p:spPr>
          <a:xfrm flipH="1">
            <a:off x="1836107" y="1026942"/>
            <a:ext cx="3685462" cy="2369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5" name="Bent-Up Arrow 34"/>
          <p:cNvSpPr/>
          <p:nvPr/>
        </p:nvSpPr>
        <p:spPr>
          <a:xfrm rot="16200000" flipH="1" flipV="1">
            <a:off x="5524309" y="2706106"/>
            <a:ext cx="1285432" cy="230966"/>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Bent-Up Arrow 35"/>
          <p:cNvSpPr/>
          <p:nvPr/>
        </p:nvSpPr>
        <p:spPr>
          <a:xfrm rot="16200000" flipH="1" flipV="1">
            <a:off x="5553628" y="3924665"/>
            <a:ext cx="1226795" cy="230966"/>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5" idx="2"/>
          </p:cNvCxnSpPr>
          <p:nvPr/>
        </p:nvCxnSpPr>
        <p:spPr>
          <a:xfrm>
            <a:off x="6055137" y="217887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042589" y="2183717"/>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39" name="Bent-Up Arrow 38"/>
          <p:cNvSpPr/>
          <p:nvPr/>
        </p:nvSpPr>
        <p:spPr>
          <a:xfrm rot="16200000" flipH="1" flipV="1">
            <a:off x="5373478" y="5112395"/>
            <a:ext cx="1587093" cy="23096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Bent-Up Arrow 39"/>
          <p:cNvSpPr/>
          <p:nvPr/>
        </p:nvSpPr>
        <p:spPr>
          <a:xfrm rot="16200000" flipH="1" flipV="1">
            <a:off x="-397356" y="3048839"/>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Bent-Up Arrow 40"/>
          <p:cNvSpPr/>
          <p:nvPr/>
        </p:nvSpPr>
        <p:spPr>
          <a:xfrm rot="16200000" flipH="1" flipV="1">
            <a:off x="-112909" y="4175687"/>
            <a:ext cx="1115268" cy="279469"/>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0" idx="2"/>
          </p:cNvCxnSpPr>
          <p:nvPr/>
        </p:nvCxnSpPr>
        <p:spPr>
          <a:xfrm flipH="1">
            <a:off x="293382" y="2352659"/>
            <a:ext cx="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06759" y="2348150"/>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44" name="Bent-Up Arrow 43"/>
          <p:cNvSpPr/>
          <p:nvPr/>
        </p:nvSpPr>
        <p:spPr>
          <a:xfrm rot="16200000" flipH="1" flipV="1">
            <a:off x="-377850" y="5318394"/>
            <a:ext cx="1587093" cy="23096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Bent-Up Arrow 44"/>
          <p:cNvSpPr/>
          <p:nvPr/>
        </p:nvSpPr>
        <p:spPr>
          <a:xfrm rot="16200000" flipH="1" flipV="1">
            <a:off x="2678816" y="3218750"/>
            <a:ext cx="1708525" cy="230968"/>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Bent-Up Arrow 45"/>
          <p:cNvSpPr/>
          <p:nvPr/>
        </p:nvSpPr>
        <p:spPr>
          <a:xfrm rot="16200000" flipH="1" flipV="1">
            <a:off x="2717628" y="4888464"/>
            <a:ext cx="1708165" cy="308229"/>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p:cNvCxnSpPr/>
          <p:nvPr/>
        </p:nvCxnSpPr>
        <p:spPr>
          <a:xfrm>
            <a:off x="3423482" y="2479971"/>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524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barn(inVertical)">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arn(inVertical)">
                                      <p:cBhvr>
                                        <p:cTn id="36" dur="500"/>
                                        <p:tgtEl>
                                          <p:spTgt spid="4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barn(inVertical)">
                                      <p:cBhvr>
                                        <p:cTn id="39" dur="500"/>
                                        <p:tgtEl>
                                          <p:spTgt spid="40"/>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barn(inVertical)">
                                      <p:cBhvr>
                                        <p:cTn id="47" dur="500"/>
                                        <p:tgtEl>
                                          <p:spTgt spid="41"/>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arn(inVertical)">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arn(inVertical)">
                                      <p:cBhvr>
                                        <p:cTn id="55" dur="500"/>
                                        <p:tgtEl>
                                          <p:spTgt spid="4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arn(inVertical)">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barn(inVertical)">
                                      <p:cBhvr>
                                        <p:cTn id="63" dur="500"/>
                                        <p:tgtEl>
                                          <p:spTgt spid="48"/>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animEffect transition="in" filter="barn(inVertical)">
                                      <p:cBhvr>
                                        <p:cTn id="66" dur="500"/>
                                        <p:tgtEl>
                                          <p:spTgt spid="45"/>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arn(inVertical)">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barn(inVertical)">
                                      <p:cBhvr>
                                        <p:cTn id="74" dur="500"/>
                                        <p:tgtEl>
                                          <p:spTgt spid="46"/>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arn(inVertic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Effect transition="in" filter="barn(inVertical)">
                                      <p:cBhvr>
                                        <p:cTn id="82" dur="500"/>
                                        <p:tgtEl>
                                          <p:spTgt spid="38"/>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barn(inVertical)">
                                      <p:cBhvr>
                                        <p:cTn id="85" dur="500"/>
                                        <p:tgtEl>
                                          <p:spTgt spid="35"/>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barn(inVertical)">
                                      <p:cBhvr>
                                        <p:cTn id="88" dur="5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barn(inVertical)">
                                      <p:cBhvr>
                                        <p:cTn id="93" dur="500"/>
                                        <p:tgtEl>
                                          <p:spTgt spid="36"/>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barn(inVertical)">
                                      <p:cBhvr>
                                        <p:cTn id="96" dur="500"/>
                                        <p:tgtEl>
                                          <p:spTgt spid="13"/>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grpId="0" nodeType="click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barn(inVertical)">
                                      <p:cBhvr>
                                        <p:cTn id="101" dur="500"/>
                                        <p:tgtEl>
                                          <p:spTgt spid="39"/>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barn(inVertical)">
                                      <p:cBhvr>
                                        <p:cTn id="10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8" grpId="0" animBg="1"/>
      <p:bldP spid="49" grpId="0" animBg="1"/>
      <p:bldP spid="6" grpId="0" animBg="1"/>
      <p:bldP spid="8" grpId="0" animBg="1"/>
      <p:bldP spid="9" grpId="0" animBg="1"/>
      <p:bldP spid="10" grpId="0" animBg="1"/>
      <p:bldP spid="11" grpId="0" animBg="1"/>
      <p:bldP spid="12" grpId="0" animBg="1"/>
      <p:bldP spid="13" grpId="0" animBg="1"/>
      <p:bldP spid="14" grpId="0" animBg="1"/>
      <p:bldP spid="35" grpId="0" animBg="1"/>
      <p:bldP spid="36" grpId="0" animBg="1"/>
      <p:bldP spid="39" grpId="0" animBg="1"/>
      <p:bldP spid="40" grpId="0" animBg="1"/>
      <p:bldP spid="41" grpId="0" animBg="1"/>
      <p:bldP spid="44" grpId="0" animBg="1"/>
      <p:bldP spid="45"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465729" y="1702292"/>
            <a:ext cx="2384292" cy="817261"/>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000" b="1">
              <a:solidFill>
                <a:schemeClr val="bg1"/>
              </a:solidFill>
              <a:latin typeface="+mj-lt"/>
              <a:cs typeface="Times New Roman" pitchFamily="18" charset="0"/>
            </a:endParaRPr>
          </a:p>
          <a:p>
            <a:pPr algn="ctr">
              <a:defRPr/>
            </a:pPr>
            <a:r>
              <a:rPr lang="en-US" sz="2000" b="1">
                <a:solidFill>
                  <a:schemeClr val="bg1"/>
                </a:solidFill>
                <a:latin typeface="Times New Roman" panose="02020603050405020304" pitchFamily="18" charset="0"/>
                <a:cs typeface="Times New Roman" panose="02020603050405020304" pitchFamily="18" charset="0"/>
              </a:rPr>
              <a:t>CHỦ NGHĨA XÃ HỘI</a:t>
            </a:r>
          </a:p>
          <a:p>
            <a:pPr algn="ctr" fontAlgn="auto">
              <a:spcBef>
                <a:spcPts val="0"/>
              </a:spcBef>
              <a:spcAft>
                <a:spcPts val="0"/>
              </a:spcAft>
              <a:defRPr/>
            </a:pPr>
            <a:endParaRPr lang="vi-VN" sz="2000" b="1">
              <a:solidFill>
                <a:schemeClr val="bg1"/>
              </a:solidFill>
              <a:latin typeface="+mj-lt"/>
              <a:cs typeface="Times New Roman" pitchFamily="18" charset="0"/>
            </a:endParaRPr>
          </a:p>
        </p:txBody>
      </p:sp>
      <p:sp>
        <p:nvSpPr>
          <p:cNvPr id="7" name="Rounded Rectangle 6"/>
          <p:cNvSpPr/>
          <p:nvPr/>
        </p:nvSpPr>
        <p:spPr>
          <a:xfrm>
            <a:off x="3425820" y="1709529"/>
            <a:ext cx="2607847" cy="1008181"/>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000" b="1">
              <a:solidFill>
                <a:schemeClr val="bg1"/>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1871003" y="12526"/>
            <a:ext cx="7272998" cy="1126958"/>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3</a:t>
            </a:r>
            <a:br>
              <a:rPr lang="en-US" sz="2400">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CHỦ NGHĨA XÃ HỘI VÀ THỜI KỲ QUÁ ĐỘ </a:t>
            </a:r>
            <a:br>
              <a:rPr lang="en-US" sz="2400" b="1">
                <a:solidFill>
                  <a:srgbClr val="FFC000"/>
                </a:solidFill>
                <a:latin typeface="Times New Roman" pitchFamily="18" charset="0"/>
                <a:ea typeface="Tahoma" pitchFamily="34" charset="0"/>
                <a:cs typeface="Times New Roman" pitchFamily="18" charset="0"/>
              </a:rPr>
            </a:br>
            <a:r>
              <a:rPr lang="en-US" sz="2400" b="1">
                <a:solidFill>
                  <a:srgbClr val="FFC000"/>
                </a:solidFill>
                <a:latin typeface="Times New Roman" pitchFamily="18" charset="0"/>
                <a:ea typeface="Tahoma" pitchFamily="34" charset="0"/>
                <a:cs typeface="Times New Roman" pitchFamily="18" charset="0"/>
              </a:rPr>
              <a:t>LÊN CHỦ NGHĨA XÃ HỘI</a:t>
            </a: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6609466" y="1709530"/>
            <a:ext cx="2468438" cy="100818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en-US" sz="2000" b="1">
                <a:solidFill>
                  <a:schemeClr val="bg1"/>
                </a:solidFill>
                <a:latin typeface="Times New Roman" panose="02020603050405020304" pitchFamily="18" charset="0"/>
                <a:cs typeface="Times New Roman" panose="02020603050405020304" pitchFamily="18" charset="0"/>
              </a:rPr>
              <a:t>QUÁ ĐỘ CHỦ NGHĨA XÃ HỘI Ở VIỆT NAM</a:t>
            </a:r>
            <a:endParaRPr lang="vi-VN" sz="2000" b="1">
              <a:solidFill>
                <a:schemeClr val="bg1"/>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465729" y="5908200"/>
            <a:ext cx="2446640" cy="92208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200" b="1" i="1">
                <a:latin typeface="Times New Roman" panose="02020603050405020304" pitchFamily="18" charset="0"/>
                <a:cs typeface="Times New Roman" panose="02020603050405020304" pitchFamily="18" charset="0"/>
              </a:rPr>
              <a:t>Những đặc trưng cơ bản của chủ nghĩa xã hội </a:t>
            </a:r>
            <a:endParaRPr lang="en-US" sz="2200" i="1">
              <a:latin typeface="Times New Roman" panose="02020603050405020304" pitchFamily="18" charset="0"/>
              <a:cs typeface="Times New Roman" panose="02020603050405020304" pitchFamily="18" charset="0"/>
            </a:endParaRPr>
          </a:p>
        </p:txBody>
      </p:sp>
      <p:sp>
        <p:nvSpPr>
          <p:cNvPr id="8" name="Rounded Rectangle 7"/>
          <p:cNvSpPr/>
          <p:nvPr/>
        </p:nvSpPr>
        <p:spPr>
          <a:xfrm>
            <a:off x="465729" y="2844771"/>
            <a:ext cx="2446640" cy="168759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200" b="1" i="1">
                <a:latin typeface="Times New Roman" panose="02020603050405020304" pitchFamily="18" charset="0"/>
                <a:cs typeface="Times New Roman" panose="02020603050405020304" pitchFamily="18" charset="0"/>
              </a:rPr>
              <a:t>Chủ nghĩa xã hội, giai đoạn đầu của hình thái kinh tế - xã hội cộng sản chủ nghĩa</a:t>
            </a:r>
            <a:endParaRPr lang="en-US" sz="2200" i="1">
              <a:latin typeface="Times New Roman" panose="02020603050405020304" pitchFamily="18" charset="0"/>
              <a:cs typeface="Times New Roman" panose="02020603050405020304" pitchFamily="18" charset="0"/>
            </a:endParaRPr>
          </a:p>
        </p:txBody>
      </p:sp>
      <p:sp>
        <p:nvSpPr>
          <p:cNvPr id="9" name="Rounded Rectangle 8"/>
          <p:cNvSpPr/>
          <p:nvPr/>
        </p:nvSpPr>
        <p:spPr>
          <a:xfrm>
            <a:off x="465730" y="4872988"/>
            <a:ext cx="2446640" cy="76581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Điều kiện ra đời chủ nghĩa xã hội </a:t>
            </a:r>
            <a:endParaRPr lang="vi-VN" sz="2200" b="1" i="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492313" y="3225586"/>
            <a:ext cx="2520571" cy="133373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200" b="1" i="1">
                <a:latin typeface="Times New Roman" panose="02020603050405020304" pitchFamily="18" charset="0"/>
                <a:cs typeface="Times New Roman" panose="02020603050405020304" pitchFamily="18" charset="0"/>
              </a:rPr>
              <a:t>Tính tất yếu khách quan của thời kỳ quá độ lên chủ nghĩa xã hội </a:t>
            </a:r>
          </a:p>
        </p:txBody>
      </p:sp>
      <p:sp>
        <p:nvSpPr>
          <p:cNvPr id="11" name="Rounded Rectangle 10"/>
          <p:cNvSpPr/>
          <p:nvPr/>
        </p:nvSpPr>
        <p:spPr>
          <a:xfrm>
            <a:off x="3461429" y="4872988"/>
            <a:ext cx="2551456" cy="106292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2200" b="1" i="1">
              <a:latin typeface="Times New Roman" panose="02020603050405020304" pitchFamily="18" charset="0"/>
              <a:cs typeface="Times New Roman" panose="02020603050405020304" pitchFamily="18" charset="0"/>
            </a:endParaRPr>
          </a:p>
          <a:p>
            <a:pPr algn="ctr"/>
            <a:r>
              <a:rPr lang="en-US" sz="2200" b="1" i="1">
                <a:latin typeface="Times New Roman" panose="02020603050405020304" pitchFamily="18" charset="0"/>
                <a:cs typeface="Times New Roman" panose="02020603050405020304" pitchFamily="18" charset="0"/>
              </a:rPr>
              <a:t>Đặc điểm thời kỳ quá độ lên chủ nghĩa xã hội</a:t>
            </a:r>
            <a:endParaRPr lang="en-US" sz="2200" b="1">
              <a:latin typeface="Times New Roman" panose="02020603050405020304" pitchFamily="18" charset="0"/>
              <a:cs typeface="Times New Roman" panose="02020603050405020304" pitchFamily="18" charset="0"/>
            </a:endParaRPr>
          </a:p>
          <a:p>
            <a:pPr algn="ctr"/>
            <a:endParaRPr lang="en-US" sz="2200" b="1" i="1">
              <a:latin typeface="Times New Roman" panose="02020603050405020304" pitchFamily="18" charset="0"/>
              <a:cs typeface="Times New Roman" panose="02020603050405020304" pitchFamily="18" charset="0"/>
            </a:endParaRPr>
          </a:p>
        </p:txBody>
      </p:sp>
      <p:sp>
        <p:nvSpPr>
          <p:cNvPr id="12" name="Rounded Rectangle 11"/>
          <p:cNvSpPr/>
          <p:nvPr/>
        </p:nvSpPr>
        <p:spPr>
          <a:xfrm>
            <a:off x="6661120" y="3188764"/>
            <a:ext cx="2447670" cy="134179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200" b="1" i="1">
                <a:latin typeface="Times New Roman" panose="02020603050405020304" pitchFamily="18" charset="0"/>
                <a:cs typeface="Times New Roman" panose="02020603050405020304" pitchFamily="18" charset="0"/>
              </a:rPr>
              <a:t>Quá độ lên chủ nghĩa xã hội bỏ qua chế độ tư bản chủ nghĩa</a:t>
            </a:r>
          </a:p>
        </p:txBody>
      </p:sp>
      <p:sp>
        <p:nvSpPr>
          <p:cNvPr id="13" name="Rounded Rectangle 12"/>
          <p:cNvSpPr/>
          <p:nvPr/>
        </p:nvSpPr>
        <p:spPr>
          <a:xfrm>
            <a:off x="6630234" y="4766990"/>
            <a:ext cx="2468407" cy="209101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200" b="1" i="1" spc="-80">
                <a:latin typeface="Times New Roman" panose="02020603050405020304" pitchFamily="18" charset="0"/>
                <a:cs typeface="Times New Roman" panose="02020603050405020304" pitchFamily="18" charset="0"/>
              </a:rPr>
              <a:t>Những đặc trưng của chủ nghĩa xã hội và phương hướng xây dựng chủ nghĩa xã hội ở Việt Nam hiện nay</a:t>
            </a:r>
          </a:p>
        </p:txBody>
      </p:sp>
      <p:cxnSp>
        <p:nvCxnSpPr>
          <p:cNvPr id="14" name="Straight Arrow Connector 13"/>
          <p:cNvCxnSpPr>
            <a:stCxn id="18" idx="2"/>
            <a:endCxn id="49" idx="0"/>
          </p:cNvCxnSpPr>
          <p:nvPr/>
        </p:nvCxnSpPr>
        <p:spPr>
          <a:xfrm>
            <a:off x="5507502" y="1139484"/>
            <a:ext cx="2336183" cy="57004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endCxn id="7" idx="0"/>
          </p:cNvCxnSpPr>
          <p:nvPr/>
        </p:nvCxnSpPr>
        <p:spPr>
          <a:xfrm flipH="1">
            <a:off x="4729744" y="1142519"/>
            <a:ext cx="827515" cy="5670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18" idx="2"/>
          </p:cNvCxnSpPr>
          <p:nvPr/>
        </p:nvCxnSpPr>
        <p:spPr>
          <a:xfrm flipH="1">
            <a:off x="1721956" y="1139484"/>
            <a:ext cx="3785546" cy="59768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7" name="Bent-Up Arrow 26"/>
          <p:cNvSpPr/>
          <p:nvPr/>
        </p:nvSpPr>
        <p:spPr>
          <a:xfrm rot="16200000" flipH="1" flipV="1">
            <a:off x="5677488" y="2929003"/>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ent-Up Arrow 27"/>
          <p:cNvSpPr/>
          <p:nvPr/>
        </p:nvSpPr>
        <p:spPr>
          <a:xfrm rot="16200000" flipH="1" flipV="1">
            <a:off x="5495344" y="4742426"/>
            <a:ext cx="2027470" cy="276371"/>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p:cNvCxnSpPr>
            <a:stCxn id="27" idx="2"/>
          </p:cNvCxnSpPr>
          <p:nvPr/>
        </p:nvCxnSpPr>
        <p:spPr>
          <a:xfrm flipH="1">
            <a:off x="6368226" y="2232823"/>
            <a:ext cx="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6355677" y="2224880"/>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32" name="Bent-Up Arrow 31"/>
          <p:cNvSpPr/>
          <p:nvPr/>
        </p:nvSpPr>
        <p:spPr>
          <a:xfrm rot="16200000" flipH="1" flipV="1">
            <a:off x="2501958" y="2948157"/>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Bent-Up Arrow 32"/>
          <p:cNvSpPr/>
          <p:nvPr/>
        </p:nvSpPr>
        <p:spPr>
          <a:xfrm rot="16200000" flipH="1" flipV="1">
            <a:off x="2593395" y="4464220"/>
            <a:ext cx="1451868" cy="248982"/>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2" idx="2"/>
          </p:cNvCxnSpPr>
          <p:nvPr/>
        </p:nvCxnSpPr>
        <p:spPr>
          <a:xfrm flipH="1">
            <a:off x="3192696" y="2251977"/>
            <a:ext cx="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186871" y="2237310"/>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37" name="Bent-Up Arrow 36"/>
          <p:cNvSpPr/>
          <p:nvPr/>
        </p:nvSpPr>
        <p:spPr>
          <a:xfrm rot="16200000" flipH="1" flipV="1">
            <a:off x="-428493" y="2816743"/>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Bent-Up Arrow 37"/>
          <p:cNvSpPr/>
          <p:nvPr/>
        </p:nvSpPr>
        <p:spPr>
          <a:xfrm rot="16200000" flipH="1" flipV="1">
            <a:off x="-369848" y="4388014"/>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7" idx="2"/>
          </p:cNvCxnSpPr>
          <p:nvPr/>
        </p:nvCxnSpPr>
        <p:spPr>
          <a:xfrm flipH="1">
            <a:off x="262245" y="2120563"/>
            <a:ext cx="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249696" y="2112620"/>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41" name="Bent-Up Arrow 40"/>
          <p:cNvSpPr/>
          <p:nvPr/>
        </p:nvSpPr>
        <p:spPr>
          <a:xfrm rot="16200000" flipH="1" flipV="1">
            <a:off x="-419415" y="5443088"/>
            <a:ext cx="1587093" cy="23096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651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arn(inVertical)">
                                      <p:cBhvr>
                                        <p:cTn id="28" dur="500"/>
                                        <p:tgtEl>
                                          <p:spTgt spid="1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barn(inVertical)">
                                      <p:cBhvr>
                                        <p:cTn id="31" dur="500"/>
                                        <p:tgtEl>
                                          <p:spTgt spid="4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arn(inVertical)">
                                      <p:cBhvr>
                                        <p:cTn id="36" dur="500"/>
                                        <p:tgtEl>
                                          <p:spTgt spid="40"/>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arn(inVertical)">
                                      <p:cBhvr>
                                        <p:cTn id="39" dur="500"/>
                                        <p:tgtEl>
                                          <p:spTgt spid="3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arn(inVertical)">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arn(inVertical)">
                                      <p:cBhvr>
                                        <p:cTn id="47" dur="500"/>
                                        <p:tgtEl>
                                          <p:spTgt spid="3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barn(inVertical)">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barn(inVertical)">
                                      <p:cBhvr>
                                        <p:cTn id="55" dur="500"/>
                                        <p:tgtEl>
                                          <p:spTgt spid="41"/>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barn(inVertical)">
                                      <p:cBhvr>
                                        <p:cTn id="58" dur="500"/>
                                        <p:tgtEl>
                                          <p:spTgt spid="6"/>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barn(inVertical)">
                                      <p:cBhvr>
                                        <p:cTn id="63" dur="500"/>
                                        <p:tgtEl>
                                          <p:spTgt spid="35"/>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barn(inVertical)">
                                      <p:cBhvr>
                                        <p:cTn id="66" dur="500"/>
                                        <p:tgtEl>
                                          <p:spTgt spid="32"/>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arn(inVertical)">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barn(inVertical)">
                                      <p:cBhvr>
                                        <p:cTn id="74" dur="500"/>
                                        <p:tgtEl>
                                          <p:spTgt spid="33"/>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arn(inVertical)">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arn(inVertical)">
                                      <p:cBhvr>
                                        <p:cTn id="82" dur="500"/>
                                        <p:tgtEl>
                                          <p:spTgt spid="3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Effect transition="in" filter="barn(inVertical)">
                                      <p:cBhvr>
                                        <p:cTn id="85" dur="500"/>
                                        <p:tgtEl>
                                          <p:spTgt spid="27"/>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12"/>
                                        </p:tgtEl>
                                        <p:attrNameLst>
                                          <p:attrName>style.visibility</p:attrName>
                                        </p:attrNameLst>
                                      </p:cBhvr>
                                      <p:to>
                                        <p:strVal val="visible"/>
                                      </p:to>
                                    </p:set>
                                    <p:animEffect transition="in" filter="barn(inVertical)">
                                      <p:cBhvr>
                                        <p:cTn id="88" dur="500"/>
                                        <p:tgtEl>
                                          <p:spTgt spid="12"/>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barn(inVertical)">
                                      <p:cBhvr>
                                        <p:cTn id="93" dur="500"/>
                                        <p:tgtEl>
                                          <p:spTgt spid="28"/>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13"/>
                                        </p:tgtEl>
                                        <p:attrNameLst>
                                          <p:attrName>style.visibility</p:attrName>
                                        </p:attrNameLst>
                                      </p:cBhvr>
                                      <p:to>
                                        <p:strVal val="visible"/>
                                      </p:to>
                                    </p:set>
                                    <p:animEffect transition="in" filter="barn(inVertical)">
                                      <p:cBhvr>
                                        <p:cTn id="9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8" grpId="0" animBg="1"/>
      <p:bldP spid="49" grpId="0" animBg="1"/>
      <p:bldP spid="6" grpId="0" animBg="1"/>
      <p:bldP spid="8" grpId="0" animBg="1"/>
      <p:bldP spid="9" grpId="0" animBg="1"/>
      <p:bldP spid="10" grpId="0" animBg="1"/>
      <p:bldP spid="11" grpId="0" animBg="1"/>
      <p:bldP spid="12" grpId="0" animBg="1"/>
      <p:bldP spid="13" grpId="0" animBg="1"/>
      <p:bldP spid="27" grpId="0" animBg="1"/>
      <p:bldP spid="28" grpId="0" animBg="1"/>
      <p:bldP spid="32" grpId="0" animBg="1"/>
      <p:bldP spid="33" grpId="0" animBg="1"/>
      <p:bldP spid="37" grpId="0" animBg="1"/>
      <p:bldP spid="38"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82761" y="1"/>
            <a:ext cx="6961240" cy="1190884"/>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4</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DÂN CHỦ XÃ HỘI CHỦ NGHĨA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VÀ NHÀ NƯỚC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568038" y="1738599"/>
            <a:ext cx="2175156" cy="1030558"/>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b="1">
                <a:solidFill>
                  <a:schemeClr val="bg1"/>
                </a:solidFill>
                <a:latin typeface="Times New Roman" panose="02020603050405020304" pitchFamily="18" charset="0"/>
                <a:cs typeface="Times New Roman" panose="02020603050405020304" pitchFamily="18" charset="0"/>
              </a:rPr>
              <a:t>DÂN CHỦ VÀ DÂN CHỦ XÃ HỘI CHỦ NGHĨA</a:t>
            </a:r>
          </a:p>
        </p:txBody>
      </p:sp>
      <p:sp>
        <p:nvSpPr>
          <p:cNvPr id="8" name="Rounded Rectangle 7"/>
          <p:cNvSpPr/>
          <p:nvPr/>
        </p:nvSpPr>
        <p:spPr>
          <a:xfrm>
            <a:off x="3371232" y="1738599"/>
            <a:ext cx="2206342" cy="918984"/>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vi-VN" b="1">
                <a:solidFill>
                  <a:schemeClr val="bg1"/>
                </a:solidFill>
                <a:latin typeface="Times New Roman" panose="02020603050405020304" pitchFamily="18" charset="0"/>
                <a:cs typeface="Times New Roman" panose="02020603050405020304" pitchFamily="18" charset="0"/>
              </a:rPr>
              <a:t>NHÀ NƯỚC XÃ HỘI CHỦ NGHĨA</a:t>
            </a:r>
          </a:p>
        </p:txBody>
      </p:sp>
      <p:sp>
        <p:nvSpPr>
          <p:cNvPr id="9" name="Rounded Rectangle 8"/>
          <p:cNvSpPr/>
          <p:nvPr/>
        </p:nvSpPr>
        <p:spPr>
          <a:xfrm>
            <a:off x="3336422" y="2909455"/>
            <a:ext cx="2159244" cy="166138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Sự ra đời, bản chất, chức năng của nhà nước xã hội chủ nghĩa</a:t>
            </a:r>
            <a:endParaRPr lang="vi-VN" sz="2200" b="1" i="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350621" y="4822713"/>
            <a:ext cx="2207732" cy="198588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200" b="1" i="1">
                <a:latin typeface="Times New Roman" panose="02020603050405020304" pitchFamily="18" charset="0"/>
                <a:cs typeface="Times New Roman" panose="02020603050405020304" pitchFamily="18" charset="0"/>
              </a:rPr>
              <a:t>Mối quan hệ giữa dân chủ xã hội chủ nghĩa và nhà nước xã hội chủ nghĩa</a:t>
            </a:r>
          </a:p>
        </p:txBody>
      </p:sp>
      <p:sp>
        <p:nvSpPr>
          <p:cNvPr id="12" name="Rounded Rectangle 11"/>
          <p:cNvSpPr/>
          <p:nvPr/>
        </p:nvSpPr>
        <p:spPr>
          <a:xfrm>
            <a:off x="599207" y="3346545"/>
            <a:ext cx="2143988" cy="12242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2200" b="1" i="1">
                <a:latin typeface="Times New Roman" panose="02020603050405020304" pitchFamily="18" charset="0"/>
                <a:cs typeface="Times New Roman" panose="02020603050405020304" pitchFamily="18" charset="0"/>
              </a:rPr>
              <a:t>Dân chủ và sự ra đời, phát triển của dân chủ</a:t>
            </a:r>
            <a:endParaRPr lang="en-US" sz="2200">
              <a:latin typeface="Times New Roman" panose="02020603050405020304" pitchFamily="18" charset="0"/>
              <a:cs typeface="Times New Roman" panose="02020603050405020304" pitchFamily="18" charset="0"/>
            </a:endParaRPr>
          </a:p>
        </p:txBody>
      </p:sp>
      <p:sp>
        <p:nvSpPr>
          <p:cNvPr id="13" name="Rounded Rectangle 12"/>
          <p:cNvSpPr/>
          <p:nvPr/>
        </p:nvSpPr>
        <p:spPr>
          <a:xfrm>
            <a:off x="599206" y="5058177"/>
            <a:ext cx="2143988" cy="77458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Dân chủ xã hội chủ nghĩa </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18" idx="2"/>
            <a:endCxn id="8" idx="0"/>
          </p:cNvCxnSpPr>
          <p:nvPr/>
        </p:nvCxnSpPr>
        <p:spPr>
          <a:xfrm flipH="1">
            <a:off x="4474403" y="1190885"/>
            <a:ext cx="1188978" cy="5477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endCxn id="20" idx="0"/>
          </p:cNvCxnSpPr>
          <p:nvPr/>
        </p:nvCxnSpPr>
        <p:spPr>
          <a:xfrm>
            <a:off x="5663381" y="1167481"/>
            <a:ext cx="1915926" cy="4765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6054431" y="1644050"/>
            <a:ext cx="3049751" cy="1265405"/>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vi-VN" b="1" spc="-50">
                <a:solidFill>
                  <a:schemeClr val="bg1"/>
                </a:solidFill>
                <a:latin typeface="Times New Roman" panose="02020603050405020304" pitchFamily="18" charset="0"/>
                <a:cs typeface="Times New Roman" panose="02020603050405020304" pitchFamily="18" charset="0"/>
              </a:rPr>
              <a:t>DÂN CHỦ XÃ HỘI CHỦ NGHĨA VÀ NHÀ NƯỚC PHÁP QUYỀN XÃ HỘI CHỦ NGHĨA Ở VIỆT NAM </a:t>
            </a:r>
          </a:p>
        </p:txBody>
      </p:sp>
      <p:sp>
        <p:nvSpPr>
          <p:cNvPr id="21" name="Rounded Rectangle 20"/>
          <p:cNvSpPr/>
          <p:nvPr/>
        </p:nvSpPr>
        <p:spPr>
          <a:xfrm>
            <a:off x="6054432" y="3043120"/>
            <a:ext cx="2999528" cy="8218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r>
              <a:rPr lang="en-US" sz="2200" b="1" i="1">
                <a:latin typeface="Times New Roman" panose="02020603050405020304" pitchFamily="18" charset="0"/>
                <a:cs typeface="Times New Roman" panose="02020603050405020304" pitchFamily="18" charset="0"/>
              </a:rPr>
              <a:t>Dân chủ xã hội chủ nghĩa ở Việt Nam</a:t>
            </a:r>
            <a:endParaRPr lang="vi-VN" sz="2200" b="1" i="1" kern="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6077292" y="3975815"/>
            <a:ext cx="2976667" cy="95802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Nhà nước pháp quyền xã hội chủ nghĩa ở Việt Nam</a:t>
            </a:r>
            <a:endParaRPr lang="vi-VN" sz="2200" b="1" i="1" kern="0">
              <a:solidFill>
                <a:schemeClr val="bg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6017255" y="5088886"/>
            <a:ext cx="3096739" cy="171970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200" b="1" i="1" spc="-50">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200" b="1" i="1" kern="0" spc="-50">
              <a:solidFill>
                <a:schemeClr val="bg1"/>
              </a:solidFill>
              <a:latin typeface="Times New Roman" panose="02020603050405020304" pitchFamily="18" charset="0"/>
              <a:cs typeface="Times New Roman" panose="02020603050405020304" pitchFamily="18" charset="0"/>
            </a:endParaRPr>
          </a:p>
        </p:txBody>
      </p:sp>
      <p:cxnSp>
        <p:nvCxnSpPr>
          <p:cNvPr id="36" name="Straight Arrow Connector 35"/>
          <p:cNvCxnSpPr>
            <a:stCxn id="18" idx="2"/>
          </p:cNvCxnSpPr>
          <p:nvPr/>
        </p:nvCxnSpPr>
        <p:spPr>
          <a:xfrm flipH="1">
            <a:off x="1698520" y="1190885"/>
            <a:ext cx="3964861" cy="57738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8" name="Bent-Up Arrow 37"/>
          <p:cNvSpPr/>
          <p:nvPr/>
        </p:nvSpPr>
        <p:spPr>
          <a:xfrm rot="16200000" flipH="1" flipV="1">
            <a:off x="5376405" y="2803042"/>
            <a:ext cx="1056736" cy="23096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Bent-Up Arrow 38"/>
          <p:cNvSpPr/>
          <p:nvPr/>
        </p:nvSpPr>
        <p:spPr>
          <a:xfrm rot="16200000" flipH="1" flipV="1">
            <a:off x="5160794" y="3562119"/>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a:stCxn id="38" idx="2"/>
          </p:cNvCxnSpPr>
          <p:nvPr/>
        </p:nvCxnSpPr>
        <p:spPr>
          <a:xfrm flipH="1">
            <a:off x="5792525" y="2390158"/>
            <a:ext cx="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5780338" y="2348595"/>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42" name="Bent-Up Arrow 41"/>
          <p:cNvSpPr/>
          <p:nvPr/>
        </p:nvSpPr>
        <p:spPr>
          <a:xfrm rot="16200000" flipH="1" flipV="1">
            <a:off x="5111227" y="5015391"/>
            <a:ext cx="1587093" cy="23096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Bent-Up Arrow 42"/>
          <p:cNvSpPr/>
          <p:nvPr/>
        </p:nvSpPr>
        <p:spPr>
          <a:xfrm rot="16200000" flipH="1" flipV="1">
            <a:off x="2402441" y="2907855"/>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Bent-Up Arrow 43"/>
          <p:cNvSpPr/>
          <p:nvPr/>
        </p:nvSpPr>
        <p:spPr>
          <a:xfrm rot="16200000" flipH="1" flipV="1">
            <a:off x="2252538" y="4661653"/>
            <a:ext cx="1989660" cy="293570"/>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a:stCxn id="43" idx="2"/>
          </p:cNvCxnSpPr>
          <p:nvPr/>
        </p:nvCxnSpPr>
        <p:spPr>
          <a:xfrm flipH="1">
            <a:off x="3093179" y="2211675"/>
            <a:ext cx="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096128" y="2201108"/>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48" name="Bent-Up Arrow 47"/>
          <p:cNvSpPr/>
          <p:nvPr/>
        </p:nvSpPr>
        <p:spPr>
          <a:xfrm rot="16200000" flipH="1" flipV="1">
            <a:off x="-384249" y="2966847"/>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Bent-Up Arrow 48"/>
          <p:cNvSpPr/>
          <p:nvPr/>
        </p:nvSpPr>
        <p:spPr>
          <a:xfrm rot="16200000" flipH="1" flipV="1">
            <a:off x="-325604" y="4535494"/>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8" idx="2"/>
          </p:cNvCxnSpPr>
          <p:nvPr/>
        </p:nvCxnSpPr>
        <p:spPr>
          <a:xfrm flipH="1">
            <a:off x="306489" y="2270667"/>
            <a:ext cx="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293940" y="2260100"/>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156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barn(inVertical)">
                                      <p:cBhvr>
                                        <p:cTn id="12" dur="500"/>
                                        <p:tgtEl>
                                          <p:spTgt spid="3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barn(inVertical)">
                                      <p:cBhvr>
                                        <p:cTn id="36" dur="500"/>
                                        <p:tgtEl>
                                          <p:spTgt spid="5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inVertical)">
                                      <p:cBhvr>
                                        <p:cTn id="39" dur="500"/>
                                        <p:tgtEl>
                                          <p:spTgt spid="4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arn(inVertical)">
                                      <p:cBhvr>
                                        <p:cTn id="47" dur="500"/>
                                        <p:tgtEl>
                                          <p:spTgt spid="49"/>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arn(inVertic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barn(inVertical)">
                                      <p:cBhvr>
                                        <p:cTn id="55" dur="500"/>
                                        <p:tgtEl>
                                          <p:spTgt spid="4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barn(inVertical)">
                                      <p:cBhvr>
                                        <p:cTn id="58" dur="500"/>
                                        <p:tgtEl>
                                          <p:spTgt spid="43"/>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barn(inVertical)">
                                      <p:cBhvr>
                                        <p:cTn id="61" dur="500"/>
                                        <p:tgtEl>
                                          <p:spTgt spid="9"/>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barn(inVertical)">
                                      <p:cBhvr>
                                        <p:cTn id="66" dur="500"/>
                                        <p:tgtEl>
                                          <p:spTgt spid="44"/>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arn(inVertical)">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barn(inVertical)">
                                      <p:cBhvr>
                                        <p:cTn id="74" dur="500"/>
                                        <p:tgtEl>
                                          <p:spTgt spid="41"/>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barn(inVertical)">
                                      <p:cBhvr>
                                        <p:cTn id="77" dur="500"/>
                                        <p:tgtEl>
                                          <p:spTgt spid="38"/>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animEffect transition="in" filter="barn(inVertical)">
                                      <p:cBhvr>
                                        <p:cTn id="80" dur="500"/>
                                        <p:tgtEl>
                                          <p:spTgt spid="21"/>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39"/>
                                        </p:tgtEl>
                                        <p:attrNameLst>
                                          <p:attrName>style.visibility</p:attrName>
                                        </p:attrNameLst>
                                      </p:cBhvr>
                                      <p:to>
                                        <p:strVal val="visible"/>
                                      </p:to>
                                    </p:set>
                                    <p:animEffect transition="in" filter="barn(inVertical)">
                                      <p:cBhvr>
                                        <p:cTn id="85" dur="500"/>
                                        <p:tgtEl>
                                          <p:spTgt spid="39"/>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barn(inVertical)">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barn(inVertical)">
                                      <p:cBhvr>
                                        <p:cTn id="93" dur="500"/>
                                        <p:tgtEl>
                                          <p:spTgt spid="42"/>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Effect transition="in" filter="barn(inVertical)">
                                      <p:cBhvr>
                                        <p:cTn id="9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9" grpId="0" animBg="1"/>
      <p:bldP spid="10" grpId="0" animBg="1"/>
      <p:bldP spid="12" grpId="0" animBg="1"/>
      <p:bldP spid="13" grpId="0" animBg="1"/>
      <p:bldP spid="20" grpId="0" animBg="1"/>
      <p:bldP spid="21" grpId="0" animBg="1"/>
      <p:bldP spid="22" grpId="0" animBg="1"/>
      <p:bldP spid="23" grpId="0" animBg="1"/>
      <p:bldP spid="38" grpId="0" animBg="1"/>
      <p:bldP spid="39" grpId="0" animBg="1"/>
      <p:bldP spid="42" grpId="0" animBg="1"/>
      <p:bldP spid="43" grpId="0" animBg="1"/>
      <p:bldP spid="44" grpId="0" animBg="1"/>
      <p:bldP spid="48"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05891" y="12525"/>
            <a:ext cx="7038110" cy="1384312"/>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5</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CƠ CẤU XÃ HỘI - GIAI CẤP VÀ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LIÊN MINH GIAI CẤP, TẦNG LỚP TRONG THỜI KÌ QUÁ ĐỘ LÊN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724660" y="1891085"/>
            <a:ext cx="2475458" cy="1375062"/>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b="1">
              <a:solidFill>
                <a:schemeClr val="bg1"/>
              </a:solidFill>
              <a:latin typeface="Times New Roman" panose="02020603050405020304" pitchFamily="18" charset="0"/>
              <a:cs typeface="Times New Roman" panose="02020603050405020304" pitchFamily="18" charset="0"/>
            </a:endParaRPr>
          </a:p>
          <a:p>
            <a:pPr algn="ctr">
              <a:defRPr/>
            </a:pPr>
            <a:r>
              <a:rPr lang="vi-VN" b="1">
                <a:solidFill>
                  <a:schemeClr val="bg1"/>
                </a:solidFill>
                <a:latin typeface="Times New Roman" panose="02020603050405020304" pitchFamily="18" charset="0"/>
                <a:cs typeface="Times New Roman" panose="02020603050405020304" pitchFamily="18" charset="0"/>
              </a:rPr>
              <a:t>CƠ CẤU XÃ HỘI - GIAI CẤP TRONG THỜI KỲ QUÁ ĐỘ LÊN CHỦ NGHĨA XÃ HỘI </a:t>
            </a:r>
            <a:endParaRPr lang="en-US" b="1">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vi-VN"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501178" y="1883498"/>
            <a:ext cx="2123768" cy="2062059"/>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720220" y="5050189"/>
            <a:ext cx="2735287" cy="172553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Sự biến đổi có tính qui luật của cơ cấu xã giai cấp trong thời quá độ lên chủ nghĩa xã hội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13" name="Straight Arrow Connector 12"/>
          <p:cNvCxnSpPr>
            <a:stCxn id="18" idx="2"/>
            <a:endCxn id="6" idx="0"/>
          </p:cNvCxnSpPr>
          <p:nvPr/>
        </p:nvCxnSpPr>
        <p:spPr>
          <a:xfrm flipH="1">
            <a:off x="1962389" y="1396837"/>
            <a:ext cx="3662557" cy="49424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ounded Rectangle 28"/>
          <p:cNvSpPr/>
          <p:nvPr/>
        </p:nvSpPr>
        <p:spPr>
          <a:xfrm>
            <a:off x="675976" y="3413352"/>
            <a:ext cx="2735287" cy="148963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Khái niệm và vị trí của cơ cấu xã hội - giai cấp trong cơ cấu xã hội</a:t>
            </a:r>
            <a:endParaRPr lang="vi-VN" sz="2200" b="1" i="1" kern="0">
              <a:solidFill>
                <a:schemeClr val="bg1"/>
              </a:solidFill>
              <a:latin typeface="Times New Roman" panose="02020603050405020304" pitchFamily="18" charset="0"/>
              <a:cs typeface="Times New Roman" panose="02020603050405020304" pitchFamily="18" charset="0"/>
            </a:endParaRPr>
          </a:p>
        </p:txBody>
      </p:sp>
      <p:sp>
        <p:nvSpPr>
          <p:cNvPr id="32" name="Rounded Rectangle 31"/>
          <p:cNvSpPr/>
          <p:nvPr/>
        </p:nvSpPr>
        <p:spPr>
          <a:xfrm>
            <a:off x="5926006" y="1891086"/>
            <a:ext cx="2512068" cy="2009158"/>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vi-VN" b="1" spc="-80">
                <a:solidFill>
                  <a:schemeClr val="bg1"/>
                </a:solidFill>
                <a:latin typeface="Times New Roman" panose="02020603050405020304" pitchFamily="18" charset="0"/>
                <a:cs typeface="Times New Roman" panose="02020603050405020304" pitchFamily="18" charset="0"/>
              </a:rPr>
              <a:t>CƠ CẤU XÃ HỘI - GIAI CẤP VÀ LIÊN MINH GIAI CẤP, TẦNG LỚP TRONG THỜI KỲ QUÁ ĐỘ LÊN CHỦ NGHĨA XÃ HỘI Ở VIỆT NAM</a:t>
            </a:r>
          </a:p>
        </p:txBody>
      </p:sp>
      <p:sp>
        <p:nvSpPr>
          <p:cNvPr id="33" name="Rounded Rectangle 32"/>
          <p:cNvSpPr/>
          <p:nvPr/>
        </p:nvSpPr>
        <p:spPr>
          <a:xfrm>
            <a:off x="5624945" y="3987118"/>
            <a:ext cx="2869019" cy="130755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200" b="1" i="1" spc="-40">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2200" spc="-40">
              <a:latin typeface="Times New Roman" panose="02020603050405020304" pitchFamily="18" charset="0"/>
              <a:cs typeface="Times New Roman" panose="02020603050405020304" pitchFamily="18" charset="0"/>
            </a:endParaRPr>
          </a:p>
        </p:txBody>
      </p:sp>
      <p:sp>
        <p:nvSpPr>
          <p:cNvPr id="34" name="Rounded Rectangle 33"/>
          <p:cNvSpPr/>
          <p:nvPr/>
        </p:nvSpPr>
        <p:spPr>
          <a:xfrm>
            <a:off x="5624945" y="5477665"/>
            <a:ext cx="2869020" cy="13137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200" b="1" i="1" kern="0" spc="-4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en-US" sz="2200" b="1" i="1" spc="-40">
                <a:latin typeface="Times New Roman" panose="02020603050405020304" pitchFamily="18" charset="0"/>
                <a:cs typeface="Times New Roman" panose="02020603050405020304" pitchFamily="18" charset="0"/>
              </a:rPr>
              <a:t>Liên minh giai cấp, tầng lớp trong thời kì quá độ lên chủ nghĩa xã hội ở Việt Nam</a:t>
            </a:r>
            <a:endParaRPr lang="en-US" sz="2200" spc="-40">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200" b="1" i="1" kern="0" spc="-4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stCxn id="18" idx="2"/>
            <a:endCxn id="32" idx="0"/>
          </p:cNvCxnSpPr>
          <p:nvPr/>
        </p:nvCxnSpPr>
        <p:spPr>
          <a:xfrm>
            <a:off x="5624946" y="1396837"/>
            <a:ext cx="1557094" cy="49424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18" idx="2"/>
            <a:endCxn id="8" idx="0"/>
          </p:cNvCxnSpPr>
          <p:nvPr/>
        </p:nvCxnSpPr>
        <p:spPr>
          <a:xfrm flipH="1">
            <a:off x="4563062" y="1396837"/>
            <a:ext cx="1061884" cy="48666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7" name="Bent-Up Arrow 36"/>
          <p:cNvSpPr/>
          <p:nvPr/>
        </p:nvSpPr>
        <p:spPr>
          <a:xfrm rot="16200000" flipH="1" flipV="1">
            <a:off x="-235598" y="3323196"/>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Bent-Up Arrow 37"/>
          <p:cNvSpPr/>
          <p:nvPr/>
        </p:nvSpPr>
        <p:spPr>
          <a:xfrm rot="16200000" flipH="1" flipV="1">
            <a:off x="-163376" y="4874702"/>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7" idx="2"/>
          </p:cNvCxnSpPr>
          <p:nvPr/>
        </p:nvCxnSpPr>
        <p:spPr>
          <a:xfrm flipH="1">
            <a:off x="455140" y="2627016"/>
            <a:ext cx="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56168" y="2599308"/>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41" name="Bent-Up Arrow 40"/>
          <p:cNvSpPr/>
          <p:nvPr/>
        </p:nvSpPr>
        <p:spPr>
          <a:xfrm rot="5400000" flipV="1">
            <a:off x="7788902" y="3681988"/>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ent-Up Arrow 41"/>
          <p:cNvSpPr/>
          <p:nvPr/>
        </p:nvSpPr>
        <p:spPr>
          <a:xfrm rot="5400000" flipV="1">
            <a:off x="7833033" y="5249651"/>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a:off x="8465126" y="3015820"/>
            <a:ext cx="2239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8452577" y="2974257"/>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32161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barn(inVertical)">
                                      <p:cBhvr>
                                        <p:cTn id="20" dur="500"/>
                                        <p:tgtEl>
                                          <p:spTgt spid="51"/>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barn(inVertical)">
                                      <p:cBhvr>
                                        <p:cTn id="28" dur="500"/>
                                        <p:tgtEl>
                                          <p:spTgt spid="5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barn(inVertical)">
                                      <p:cBhvr>
                                        <p:cTn id="36" dur="500"/>
                                        <p:tgtEl>
                                          <p:spTgt spid="40"/>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arn(inVertical)">
                                      <p:cBhvr>
                                        <p:cTn id="39" dur="500"/>
                                        <p:tgtEl>
                                          <p:spTgt spid="37"/>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arn(inVertical)">
                                      <p:cBhvr>
                                        <p:cTn id="47" dur="500"/>
                                        <p:tgtEl>
                                          <p:spTgt spid="38"/>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arn(inVertical)">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barn(inVertical)">
                                      <p:cBhvr>
                                        <p:cTn id="55" dur="500"/>
                                        <p:tgtEl>
                                          <p:spTgt spid="44"/>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barn(inVertical)">
                                      <p:cBhvr>
                                        <p:cTn id="58" dur="500"/>
                                        <p:tgtEl>
                                          <p:spTgt spid="41"/>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barn(inVertical)">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barn(inVertical)">
                                      <p:cBhvr>
                                        <p:cTn id="66" dur="500"/>
                                        <p:tgtEl>
                                          <p:spTgt spid="42"/>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barn(inVertical)">
                                      <p:cBhvr>
                                        <p:cTn id="6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29" grpId="0" animBg="1"/>
      <p:bldP spid="32" grpId="0" animBg="1"/>
      <p:bldP spid="33" grpId="0" animBg="1"/>
      <p:bldP spid="34" grpId="0" animBg="1"/>
      <p:bldP spid="37" grpId="0" animBg="1"/>
      <p:bldP spid="38"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19745" y="12525"/>
            <a:ext cx="7024256" cy="1166378"/>
          </a:xfrm>
          <a:solidFill>
            <a:schemeClr val="accent1">
              <a:lumMod val="75000"/>
            </a:schemeClr>
          </a:solidFill>
        </p:spPr>
        <p:txBody>
          <a:bodyPr>
            <a:noAutofit/>
          </a:bodyPr>
          <a:lstStyle/>
          <a:p>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br>
              <a:rPr lang="en-US" sz="2500" b="1">
                <a:solidFill>
                  <a:srgbClr val="00B050"/>
                </a:solidFill>
                <a:latin typeface="Times New Roman" panose="02020603050405020304" pitchFamily="18" charset="0"/>
                <a:cs typeface="Times New Roman" pitchFamily="18" charset="0"/>
              </a:rPr>
            </a:br>
            <a:r>
              <a:rPr lang="en-US" sz="2500" b="1">
                <a:solidFill>
                  <a:srgbClr val="00B050"/>
                </a:solidFill>
                <a:latin typeface="Times New Roman" panose="02020603050405020304" pitchFamily="18" charset="0"/>
                <a:cs typeface="Times New Roman" pitchFamily="18" charset="0"/>
              </a:rPr>
              <a:t>Chương 6</a:t>
            </a:r>
            <a:br>
              <a:rPr lang="en-US" sz="2500">
                <a:solidFill>
                  <a:schemeClr val="accent5">
                    <a:lumMod val="75000"/>
                  </a:schemeClr>
                </a:solidFill>
                <a:latin typeface="Times New Roman" panose="02020603050405020304" pitchFamily="18" charset="0"/>
                <a:cs typeface="Times New Roman" panose="02020603050405020304" pitchFamily="18" charset="0"/>
              </a:rPr>
            </a:br>
            <a:r>
              <a:rPr lang="en-US" sz="2500" b="1" cap="all">
                <a:solidFill>
                  <a:srgbClr val="FFC000"/>
                </a:solidFill>
                <a:latin typeface="Times New Roman" panose="02020603050405020304" pitchFamily="18" charset="0"/>
                <a:cs typeface="Times New Roman" panose="02020603050405020304" pitchFamily="18" charset="0"/>
              </a:rPr>
              <a:t>VẤN ĐỀ DÂN TỘC VÀ TÔN GIÁO TRONG THỜI KỲ QUÁ ĐỘ LÊN CHỦ NGHĨA XÃ HỘI</a:t>
            </a:r>
            <a:br>
              <a:rPr lang="en-US" sz="2500" b="1" cap="all">
                <a:latin typeface="Times New Roman" panose="02020603050405020304" pitchFamily="18" charset="0"/>
                <a:cs typeface="Times New Roman" panose="02020603050405020304" pitchFamily="18" charset="0"/>
              </a:rPr>
            </a:br>
            <a:br>
              <a:rPr lang="en-US" sz="2500" b="1" cap="all">
                <a:solidFill>
                  <a:srgbClr val="FFC000"/>
                </a:solidFill>
                <a:latin typeface="Times New Roman" panose="02020603050405020304" pitchFamily="18" charset="0"/>
                <a:cs typeface="Times New Roman" panose="02020603050405020304" pitchFamily="18" charset="0"/>
              </a:rPr>
            </a:br>
            <a:br>
              <a:rPr lang="en-US" sz="2500" b="1">
                <a:solidFill>
                  <a:srgbClr val="FFC000"/>
                </a:solidFill>
                <a:latin typeface="Times New Roman" pitchFamily="18" charset="0"/>
                <a:ea typeface="Tahoma" pitchFamily="34" charset="0"/>
                <a:cs typeface="Times New Roman" pitchFamily="18" charset="0"/>
              </a:rPr>
            </a:br>
            <a:endParaRPr lang="en-US" sz="2500" b="1">
              <a:solidFill>
                <a:srgbClr val="FFC000"/>
              </a:solidFill>
              <a:latin typeface="Times New Roman" pitchFamily="18" charset="0"/>
              <a:cs typeface="Times New Roman" pitchFamily="18" charset="0"/>
            </a:endParaRPr>
          </a:p>
        </p:txBody>
      </p:sp>
      <p:sp>
        <p:nvSpPr>
          <p:cNvPr id="6" name="Rounded Rectangle 5"/>
          <p:cNvSpPr/>
          <p:nvPr/>
        </p:nvSpPr>
        <p:spPr>
          <a:xfrm>
            <a:off x="585088" y="1655818"/>
            <a:ext cx="2508940" cy="1154137"/>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000" b="1">
              <a:solidFill>
                <a:schemeClr val="bg1"/>
              </a:solidFill>
              <a:latin typeface="Times New Roman" panose="02020603050405020304" pitchFamily="18" charset="0"/>
              <a:cs typeface="Times New Roman" panose="02020603050405020304" pitchFamily="18" charset="0"/>
            </a:endParaRPr>
          </a:p>
          <a:p>
            <a:pPr algn="ctr">
              <a:defRPr/>
            </a:pPr>
            <a:r>
              <a:rPr lang="en-US" sz="2000" b="1">
                <a:solidFill>
                  <a:schemeClr val="bg1"/>
                </a:solidFill>
                <a:latin typeface="Times New Roman" panose="02020603050405020304" pitchFamily="18" charset="0"/>
                <a:cs typeface="Times New Roman" panose="02020603050405020304" pitchFamily="18" charset="0"/>
              </a:rPr>
              <a:t>DÂN TỘC TRONG THỜI KỲ QUÁ ĐỘ LÊN CHỦ NGHĨA XÃ HỘI</a:t>
            </a:r>
          </a:p>
          <a:p>
            <a:pPr algn="ctr" fontAlgn="auto">
              <a:spcBef>
                <a:spcPts val="0"/>
              </a:spcBef>
              <a:spcAft>
                <a:spcPts val="0"/>
              </a:spcAft>
              <a:defRPr/>
            </a:pPr>
            <a:endParaRPr lang="vi-VN" sz="20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598605" y="1640257"/>
            <a:ext cx="2476487" cy="1169698"/>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00" b="1" spc="-50">
                <a:solidFill>
                  <a:schemeClr val="bg1"/>
                </a:solidFill>
                <a:latin typeface="Times New Roman" panose="02020603050405020304" pitchFamily="18" charset="0"/>
                <a:cs typeface="Times New Roman" panose="02020603050405020304" pitchFamily="18" charset="0"/>
              </a:rPr>
              <a:t>TÔN GIÁO TRONG THỜI KỲ QUÁ ĐỘ LÊN CHỦ NGHĨA XÃ HỘI </a:t>
            </a:r>
            <a:endParaRPr lang="vi-VN" sz="2000" b="1" spc="-50">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585086" y="5539216"/>
            <a:ext cx="2609415" cy="103856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400" b="1" i="1" spc="-80">
                <a:latin typeface="Times New Roman" panose="02020603050405020304" pitchFamily="18" charset="0"/>
                <a:cs typeface="Times New Roman" panose="02020603050405020304" pitchFamily="18" charset="0"/>
              </a:rPr>
              <a:t>Dân tộc và quan hệ dân tộc ở Việt Nam</a:t>
            </a:r>
            <a:endParaRPr lang="vi-VN" sz="2400" b="1" i="1" kern="0" spc="-80">
              <a:solidFill>
                <a:schemeClr val="bg1"/>
              </a:solidFill>
              <a:latin typeface="Times New Roman" panose="02020603050405020304" pitchFamily="18" charset="0"/>
              <a:cs typeface="Times New Roman" panose="02020603050405020304" pitchFamily="18" charset="0"/>
            </a:endParaRPr>
          </a:p>
        </p:txBody>
      </p:sp>
      <p:cxnSp>
        <p:nvCxnSpPr>
          <p:cNvPr id="13" name="Straight Arrow Connector 12"/>
          <p:cNvCxnSpPr>
            <a:stCxn id="18" idx="2"/>
            <a:endCxn id="32" idx="0"/>
          </p:cNvCxnSpPr>
          <p:nvPr/>
        </p:nvCxnSpPr>
        <p:spPr>
          <a:xfrm>
            <a:off x="5631873" y="1178903"/>
            <a:ext cx="2203999" cy="44968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588329" y="1628592"/>
            <a:ext cx="2495085" cy="113218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000" b="1" spc="-50">
                <a:solidFill>
                  <a:schemeClr val="bg1"/>
                </a:solidFill>
                <a:latin typeface="Times New Roman" panose="02020603050405020304" pitchFamily="18" charset="0"/>
                <a:cs typeface="Times New Roman" panose="02020603050405020304" pitchFamily="18" charset="0"/>
              </a:rPr>
              <a:t>QUAN HỆ DÂN TỘC VÀ TÔN GIÁO Ở VIỆT NAM</a:t>
            </a:r>
            <a:endParaRPr lang="vi-VN" sz="2000" b="1" spc="-50">
              <a:solidFill>
                <a:schemeClr val="bg1"/>
              </a:solidFill>
              <a:latin typeface="Times New Roman" panose="02020603050405020304" pitchFamily="18" charset="0"/>
              <a:cs typeface="Times New Roman" panose="02020603050405020304" pitchFamily="18" charset="0"/>
            </a:endParaRPr>
          </a:p>
        </p:txBody>
      </p:sp>
      <p:sp>
        <p:nvSpPr>
          <p:cNvPr id="33" name="Rounded Rectangle 32"/>
          <p:cNvSpPr/>
          <p:nvPr/>
        </p:nvSpPr>
        <p:spPr>
          <a:xfrm>
            <a:off x="6655052" y="3009337"/>
            <a:ext cx="2488949" cy="138413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i="1">
                <a:latin typeface="Times New Roman" panose="02020603050405020304" pitchFamily="18" charset="0"/>
                <a:cs typeface="Times New Roman" panose="02020603050405020304" pitchFamily="18" charset="0"/>
              </a:rPr>
              <a:t>Đặc điểm quan hệ dân tộc và tôn giáo ở Việt Nam</a:t>
            </a:r>
            <a:endParaRPr lang="en-US" sz="2400" b="1">
              <a:latin typeface="Times New Roman" panose="02020603050405020304" pitchFamily="18" charset="0"/>
              <a:cs typeface="Times New Roman" panose="02020603050405020304" pitchFamily="18" charset="0"/>
            </a:endParaRPr>
          </a:p>
        </p:txBody>
      </p:sp>
      <p:sp>
        <p:nvSpPr>
          <p:cNvPr id="34" name="Rounded Rectangle 33"/>
          <p:cNvSpPr/>
          <p:nvPr/>
        </p:nvSpPr>
        <p:spPr>
          <a:xfrm>
            <a:off x="6668988" y="4753074"/>
            <a:ext cx="2461076" cy="185383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i="1" spc="-40">
                <a:latin typeface="Times New Roman" panose="02020603050405020304" pitchFamily="18" charset="0"/>
                <a:cs typeface="Times New Roman" panose="02020603050405020304" pitchFamily="18" charset="0"/>
              </a:rPr>
              <a:t>Định hướng giải quyết mối quan hệ dân tộc và tôn giáo ở Việt Nam hiện nay</a:t>
            </a:r>
            <a:endParaRPr lang="vi-VN" sz="2400" b="1" i="1" kern="0" spc="-40">
              <a:solidFill>
                <a:schemeClr val="bg1"/>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3642478" y="4753074"/>
            <a:ext cx="2551846" cy="182470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i="1">
                <a:latin typeface="Times New Roman" panose="02020603050405020304" pitchFamily="18" charset="0"/>
                <a:cs typeface="Times New Roman" panose="02020603050405020304" pitchFamily="18" charset="0"/>
              </a:rPr>
              <a:t>Tôn giáo ở Việt Nam và chính sách tôn giáo của Đảng, Nhà nước ta hiện nay</a:t>
            </a:r>
            <a:endParaRPr lang="en-US" sz="24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637041" y="3069169"/>
            <a:ext cx="2438051" cy="132430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Quan điểm của chủ nghĩa Mác - Lênin về tôn giáo</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31" name="Straight Arrow Connector 30"/>
          <p:cNvCxnSpPr>
            <a:stCxn id="18" idx="2"/>
          </p:cNvCxnSpPr>
          <p:nvPr/>
        </p:nvCxnSpPr>
        <p:spPr>
          <a:xfrm flipH="1">
            <a:off x="1889794" y="1178903"/>
            <a:ext cx="3742079" cy="47691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stCxn id="18" idx="2"/>
            <a:endCxn id="8" idx="0"/>
          </p:cNvCxnSpPr>
          <p:nvPr/>
        </p:nvCxnSpPr>
        <p:spPr>
          <a:xfrm flipH="1">
            <a:off x="4836849" y="1178903"/>
            <a:ext cx="795024" cy="46135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Rounded Rectangle 38"/>
          <p:cNvSpPr/>
          <p:nvPr/>
        </p:nvSpPr>
        <p:spPr>
          <a:xfrm>
            <a:off x="585087" y="3141323"/>
            <a:ext cx="2571649" cy="101245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Khái niệm, đặc trưng cơ bản của dân tộc </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585086" y="4286972"/>
            <a:ext cx="2586023" cy="11493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Chủ nghĩa Mác - Lênin về vấn đề dân tộc</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60" name="Bent-Up Arrow 59"/>
          <p:cNvSpPr/>
          <p:nvPr/>
        </p:nvSpPr>
        <p:spPr>
          <a:xfrm rot="16200000" flipH="1" flipV="1">
            <a:off x="5669759" y="2966677"/>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Bent-Up Arrow 60"/>
          <p:cNvSpPr/>
          <p:nvPr/>
        </p:nvSpPr>
        <p:spPr>
          <a:xfrm rot="16200000" flipH="1" flipV="1">
            <a:off x="5565042" y="4670940"/>
            <a:ext cx="1821947" cy="221928"/>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stCxn id="60" idx="2"/>
          </p:cNvCxnSpPr>
          <p:nvPr/>
        </p:nvCxnSpPr>
        <p:spPr>
          <a:xfrm flipH="1">
            <a:off x="6360497" y="2270497"/>
            <a:ext cx="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6347948" y="2228934"/>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64" name="Bent-Up Arrow 63"/>
          <p:cNvSpPr/>
          <p:nvPr/>
        </p:nvSpPr>
        <p:spPr>
          <a:xfrm rot="16200000" flipH="1" flipV="1">
            <a:off x="2666635" y="2927210"/>
            <a:ext cx="1614288" cy="221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Bent-Up Arrow 64"/>
          <p:cNvSpPr/>
          <p:nvPr/>
        </p:nvSpPr>
        <p:spPr>
          <a:xfrm rot="16200000" flipH="1" flipV="1">
            <a:off x="2577320" y="4642098"/>
            <a:ext cx="1830419" cy="271142"/>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stCxn id="64" idx="2"/>
          </p:cNvCxnSpPr>
          <p:nvPr/>
        </p:nvCxnSpPr>
        <p:spPr>
          <a:xfrm flipH="1">
            <a:off x="3357373" y="2231030"/>
            <a:ext cx="88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344824" y="2220463"/>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68" name="Bent-Up Arrow 67"/>
          <p:cNvSpPr/>
          <p:nvPr/>
        </p:nvSpPr>
        <p:spPr>
          <a:xfrm rot="16200000" flipH="1" flipV="1">
            <a:off x="-209986" y="2807408"/>
            <a:ext cx="1324484" cy="28653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Bent-Up Arrow 68"/>
          <p:cNvSpPr/>
          <p:nvPr/>
        </p:nvSpPr>
        <p:spPr>
          <a:xfrm rot="16200000" flipH="1" flipV="1">
            <a:off x="-322930" y="3933834"/>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Connector 69"/>
          <p:cNvCxnSpPr>
            <a:stCxn id="68" idx="2"/>
          </p:cNvCxnSpPr>
          <p:nvPr/>
        </p:nvCxnSpPr>
        <p:spPr>
          <a:xfrm>
            <a:off x="313447" y="2288435"/>
            <a:ext cx="521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326110" y="2292616"/>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75" name="Bent-Up Arrow 74"/>
          <p:cNvSpPr/>
          <p:nvPr/>
        </p:nvSpPr>
        <p:spPr>
          <a:xfrm rot="16200000" flipH="1" flipV="1">
            <a:off x="-323288" y="5154130"/>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599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barn(inVertical)">
                                      <p:cBhvr>
                                        <p:cTn id="20" dur="500"/>
                                        <p:tgtEl>
                                          <p:spTgt spid="35"/>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71"/>
                                        </p:tgtEl>
                                        <p:attrNameLst>
                                          <p:attrName>style.visibility</p:attrName>
                                        </p:attrNameLst>
                                      </p:cBhvr>
                                      <p:to>
                                        <p:strVal val="visible"/>
                                      </p:to>
                                    </p:set>
                                    <p:animEffect transition="in" filter="barn(inVertical)">
                                      <p:cBhvr>
                                        <p:cTn id="36" dur="500"/>
                                        <p:tgtEl>
                                          <p:spTgt spid="7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barn(inVertical)">
                                      <p:cBhvr>
                                        <p:cTn id="39" dur="500"/>
                                        <p:tgtEl>
                                          <p:spTgt spid="6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barn(inVertic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barn(inVertical)">
                                      <p:cBhvr>
                                        <p:cTn id="47" dur="500"/>
                                        <p:tgtEl>
                                          <p:spTgt spid="69"/>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barn(inVertical)">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barn(inVertical)">
                                      <p:cBhvr>
                                        <p:cTn id="55" dur="500"/>
                                        <p:tgtEl>
                                          <p:spTgt spid="75"/>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arn(inVertical)">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67"/>
                                        </p:tgtEl>
                                        <p:attrNameLst>
                                          <p:attrName>style.visibility</p:attrName>
                                        </p:attrNameLst>
                                      </p:cBhvr>
                                      <p:to>
                                        <p:strVal val="visible"/>
                                      </p:to>
                                    </p:set>
                                    <p:animEffect transition="in" filter="barn(inVertical)">
                                      <p:cBhvr>
                                        <p:cTn id="63" dur="500"/>
                                        <p:tgtEl>
                                          <p:spTgt spid="67"/>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barn(inVertical)">
                                      <p:cBhvr>
                                        <p:cTn id="66" dur="500"/>
                                        <p:tgtEl>
                                          <p:spTgt spid="64"/>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barn(inVertical)">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barn(inVertical)">
                                      <p:cBhvr>
                                        <p:cTn id="74" dur="500"/>
                                        <p:tgtEl>
                                          <p:spTgt spid="65"/>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arn(inVertic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nodeType="click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barn(inVertical)">
                                      <p:cBhvr>
                                        <p:cTn id="82" dur="500"/>
                                        <p:tgtEl>
                                          <p:spTgt spid="63"/>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barn(inVertical)">
                                      <p:cBhvr>
                                        <p:cTn id="85" dur="500"/>
                                        <p:tgtEl>
                                          <p:spTgt spid="60"/>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barn(inVertical)">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grpId="0" nodeType="click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barn(inVertical)">
                                      <p:cBhvr>
                                        <p:cTn id="93" dur="500"/>
                                        <p:tgtEl>
                                          <p:spTgt spid="61"/>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34"/>
                                        </p:tgtEl>
                                        <p:attrNameLst>
                                          <p:attrName>style.visibility</p:attrName>
                                        </p:attrNameLst>
                                      </p:cBhvr>
                                      <p:to>
                                        <p:strVal val="visible"/>
                                      </p:to>
                                    </p:set>
                                    <p:animEffect transition="in" filter="barn(inVertical)">
                                      <p:cBhvr>
                                        <p:cTn id="9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P spid="60" grpId="0" animBg="1"/>
      <p:bldP spid="61" grpId="0" animBg="1"/>
      <p:bldP spid="64" grpId="0" animBg="1"/>
      <p:bldP spid="65" grpId="0" animBg="1"/>
      <p:bldP spid="68" grpId="0" animBg="1"/>
      <p:bldP spid="69" grpId="0" animBg="1"/>
      <p:bldP spid="7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078181" y="12524"/>
            <a:ext cx="7065819" cy="1205183"/>
          </a:xfrm>
          <a:solidFill>
            <a:schemeClr val="accent1">
              <a:lumMod val="75000"/>
            </a:schemeClr>
          </a:solidFill>
        </p:spPr>
        <p:txBody>
          <a:bodyPr>
            <a:noAutofit/>
          </a:bodyPr>
          <a:lstStyle/>
          <a:p>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r>
              <a:rPr lang="en-US" sz="2600" b="1">
                <a:solidFill>
                  <a:srgbClr val="00B050"/>
                </a:solidFill>
                <a:latin typeface="Times New Roman" panose="02020603050405020304" pitchFamily="18" charset="0"/>
                <a:cs typeface="Times New Roman" pitchFamily="18" charset="0"/>
              </a:rPr>
              <a:t>Chương 7</a:t>
            </a:r>
            <a:br>
              <a:rPr lang="en-US" sz="2600">
                <a:solidFill>
                  <a:schemeClr val="accent5">
                    <a:lumMod val="75000"/>
                  </a:schemeClr>
                </a:solidFill>
                <a:latin typeface="Times New Roman" panose="02020603050405020304" pitchFamily="18" charset="0"/>
                <a:cs typeface="Times New Roman" panose="02020603050405020304" pitchFamily="18" charset="0"/>
              </a:rPr>
            </a:br>
            <a:r>
              <a:rPr lang="en-US" sz="2600" b="1" cap="all">
                <a:solidFill>
                  <a:srgbClr val="FFC000"/>
                </a:solidFill>
                <a:latin typeface="Times New Roman" panose="02020603050405020304" pitchFamily="18" charset="0"/>
                <a:cs typeface="Times New Roman" panose="02020603050405020304" pitchFamily="18" charset="0"/>
              </a:rPr>
              <a:t>VẤN ĐỀ GIA ĐÌNH TRONG </a:t>
            </a:r>
            <a:br>
              <a:rPr lang="en-US" sz="2600" b="1" cap="all">
                <a:solidFill>
                  <a:srgbClr val="FFC000"/>
                </a:solidFill>
                <a:latin typeface="Times New Roman" panose="02020603050405020304" pitchFamily="18" charset="0"/>
                <a:cs typeface="Times New Roman" panose="02020603050405020304" pitchFamily="18" charset="0"/>
              </a:rPr>
            </a:br>
            <a:r>
              <a:rPr lang="en-US" sz="2600" b="1" cap="all">
                <a:solidFill>
                  <a:srgbClr val="FFC000"/>
                </a:solidFill>
                <a:latin typeface="Times New Roman" panose="02020603050405020304" pitchFamily="18" charset="0"/>
                <a:cs typeface="Times New Roman" panose="02020603050405020304" pitchFamily="18" charset="0"/>
              </a:rPr>
              <a:t>THỜI KỲ QUÁ ĐỘ LÊN CHỦ NGHĨA XÃ HỘI</a:t>
            </a:r>
            <a:br>
              <a:rPr lang="en-US" sz="2600" b="1" cap="all">
                <a:solidFill>
                  <a:srgbClr val="FFC000"/>
                </a:solidFill>
                <a:latin typeface="Times New Roman" panose="02020603050405020304" pitchFamily="18" charset="0"/>
                <a:cs typeface="Times New Roman" panose="02020603050405020304" pitchFamily="18" charset="0"/>
              </a:rPr>
            </a:br>
            <a:br>
              <a:rPr lang="en-US" sz="2600" b="1" cap="all">
                <a:solidFill>
                  <a:srgbClr val="FFC000"/>
                </a:solidFill>
                <a:latin typeface="Times New Roman" panose="02020603050405020304" pitchFamily="18" charset="0"/>
                <a:cs typeface="Times New Roman" panose="02020603050405020304" pitchFamily="18" charset="0"/>
              </a:rPr>
            </a:br>
            <a:br>
              <a:rPr lang="en-US" sz="2600" b="1" cap="all">
                <a:solidFill>
                  <a:srgbClr val="FFC000"/>
                </a:solidFill>
                <a:latin typeface="Times New Roman" panose="02020603050405020304" pitchFamily="18" charset="0"/>
                <a:cs typeface="Times New Roman" panose="02020603050405020304" pitchFamily="18" charset="0"/>
              </a:rPr>
            </a:br>
            <a:br>
              <a:rPr lang="en-US" sz="2600" b="1">
                <a:solidFill>
                  <a:srgbClr val="FFC000"/>
                </a:solidFill>
                <a:latin typeface="Times New Roman" pitchFamily="18" charset="0"/>
                <a:ea typeface="Tahoma" pitchFamily="34" charset="0"/>
                <a:cs typeface="Times New Roman" pitchFamily="18" charset="0"/>
              </a:rPr>
            </a:br>
            <a:endParaRPr lang="en-US" sz="2600" b="1">
              <a:solidFill>
                <a:srgbClr val="FFC000"/>
              </a:solidFill>
              <a:latin typeface="Times New Roman" pitchFamily="18" charset="0"/>
              <a:cs typeface="Times New Roman" pitchFamily="18" charset="0"/>
            </a:endParaRPr>
          </a:p>
        </p:txBody>
      </p:sp>
      <p:sp>
        <p:nvSpPr>
          <p:cNvPr id="6" name="Rounded Rectangle 5"/>
          <p:cNvSpPr/>
          <p:nvPr/>
        </p:nvSpPr>
        <p:spPr>
          <a:xfrm>
            <a:off x="635320" y="1691281"/>
            <a:ext cx="1927771" cy="1226291"/>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b="1" spc="-40">
              <a:solidFill>
                <a:schemeClr val="bg1"/>
              </a:solidFill>
              <a:latin typeface="Times New Roman" panose="02020603050405020304" pitchFamily="18" charset="0"/>
              <a:cs typeface="Times New Roman" panose="02020603050405020304" pitchFamily="18" charset="0"/>
            </a:endParaRPr>
          </a:p>
          <a:p>
            <a:pPr algn="ctr"/>
            <a:r>
              <a:rPr lang="en-US" b="1" spc="-40">
                <a:solidFill>
                  <a:schemeClr val="bg1"/>
                </a:solidFill>
                <a:latin typeface="Times New Roman" panose="02020603050405020304" pitchFamily="18" charset="0"/>
                <a:cs typeface="Times New Roman" panose="02020603050405020304" pitchFamily="18" charset="0"/>
              </a:rPr>
              <a:t>KHÁI NIỆM, VỊ TRÍ VÀ CHỨC NĂNG CỦA GIA ĐÌNH</a:t>
            </a:r>
          </a:p>
          <a:p>
            <a:pPr algn="ctr" fontAlgn="auto">
              <a:spcBef>
                <a:spcPts val="0"/>
              </a:spcBef>
              <a:spcAft>
                <a:spcPts val="0"/>
              </a:spcAft>
              <a:defRPr/>
            </a:pPr>
            <a:endParaRPr lang="vi-VN" b="1" spc="-40">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3248171" y="1716150"/>
            <a:ext cx="2288757" cy="1425188"/>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vi-VN" b="1" spc="-40">
                <a:solidFill>
                  <a:schemeClr val="bg1"/>
                </a:solidFill>
                <a:latin typeface="Times New Roman" panose="02020603050405020304" pitchFamily="18" charset="0"/>
                <a:cs typeface="Times New Roman" panose="02020603050405020304" pitchFamily="18" charset="0"/>
              </a:rPr>
              <a:t>CƠ SỞ XÂY DỰNG GIA ĐÌNH TRONG THỜI KỲ QUÁ ĐỘ LÊN CHỦ NGHĨA XÃ HỘI</a:t>
            </a:r>
          </a:p>
        </p:txBody>
      </p:sp>
      <p:sp>
        <p:nvSpPr>
          <p:cNvPr id="11" name="Rounded Rectangle 10"/>
          <p:cNvSpPr/>
          <p:nvPr/>
        </p:nvSpPr>
        <p:spPr>
          <a:xfrm>
            <a:off x="714471" y="5121491"/>
            <a:ext cx="1848620" cy="90735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100" b="1" i="1">
                <a:latin typeface="Times New Roman" panose="02020603050405020304" pitchFamily="18" charset="0"/>
                <a:cs typeface="Times New Roman" panose="02020603050405020304" pitchFamily="18" charset="0"/>
              </a:rPr>
              <a:t>Chức năng cơ bản của gia đình</a:t>
            </a:r>
            <a:endParaRPr lang="en-US" sz="2100" b="1">
              <a:latin typeface="Times New Roman" panose="02020603050405020304" pitchFamily="18" charset="0"/>
              <a:cs typeface="Times New Roman" panose="02020603050405020304" pitchFamily="18" charset="0"/>
            </a:endParaRPr>
          </a:p>
        </p:txBody>
      </p:sp>
      <p:cxnSp>
        <p:nvCxnSpPr>
          <p:cNvPr id="12" name="Straight Arrow Connector 11"/>
          <p:cNvCxnSpPr>
            <a:stCxn id="18" idx="2"/>
            <a:endCxn id="6" idx="0"/>
          </p:cNvCxnSpPr>
          <p:nvPr/>
        </p:nvCxnSpPr>
        <p:spPr>
          <a:xfrm flipH="1">
            <a:off x="1599206" y="1217707"/>
            <a:ext cx="4011885" cy="47357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18" idx="2"/>
            <a:endCxn id="32" idx="0"/>
          </p:cNvCxnSpPr>
          <p:nvPr/>
        </p:nvCxnSpPr>
        <p:spPr>
          <a:xfrm>
            <a:off x="5611091" y="1217707"/>
            <a:ext cx="2051052" cy="4984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180287" y="1716150"/>
            <a:ext cx="2963712" cy="1201422"/>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b="1">
                <a:solidFill>
                  <a:schemeClr val="bg1"/>
                </a:solidFill>
                <a:latin typeface="Times New Roman" panose="02020603050405020304" pitchFamily="18" charset="0"/>
                <a:cs typeface="Times New Roman" panose="02020603050405020304" pitchFamily="18" charset="0"/>
              </a:rPr>
              <a:t>XÂY DỰNG GIA ĐÌNH VIỆT NAM TRONG THỜI KỲ QUÁ ĐỘ LÊN CHỦ NGHĨA XÃ HỘI</a:t>
            </a:r>
          </a:p>
        </p:txBody>
      </p:sp>
      <p:sp>
        <p:nvSpPr>
          <p:cNvPr id="33" name="Rounded Rectangle 32"/>
          <p:cNvSpPr/>
          <p:nvPr/>
        </p:nvSpPr>
        <p:spPr>
          <a:xfrm>
            <a:off x="6195736" y="3113290"/>
            <a:ext cx="2932813" cy="91061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spc="-80">
                <a:latin typeface="Times New Roman" panose="02020603050405020304" pitchFamily="18" charset="0"/>
                <a:cs typeface="Times New Roman" panose="02020603050405020304" pitchFamily="18" charset="0"/>
              </a:rPr>
              <a:t>Sự biến đổi của gia đình Việt Nam trong thời kỳ quá độ lên chủ nghĩa xã hội</a:t>
            </a:r>
            <a:endParaRPr lang="en-US" sz="2000" b="1" spc="-80">
              <a:latin typeface="Times New Roman" panose="02020603050405020304" pitchFamily="18" charset="0"/>
              <a:cs typeface="Times New Roman" panose="02020603050405020304" pitchFamily="18" charset="0"/>
            </a:endParaRPr>
          </a:p>
        </p:txBody>
      </p:sp>
      <p:sp>
        <p:nvSpPr>
          <p:cNvPr id="34" name="Rounded Rectangle 33"/>
          <p:cNvSpPr/>
          <p:nvPr/>
        </p:nvSpPr>
        <p:spPr>
          <a:xfrm>
            <a:off x="6180287" y="4162056"/>
            <a:ext cx="2948262" cy="83854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Times New Roman" panose="02020603050405020304" pitchFamily="18" charset="0"/>
                <a:cs typeface="Times New Roman" panose="02020603050405020304" pitchFamily="18" charset="0"/>
              </a:rPr>
              <a:t>Biến đổi trong việc thực hiện các chức năng của gia đình</a:t>
            </a:r>
            <a:endParaRPr lang="vi-VN" sz="2000" b="1" i="1" kern="0">
              <a:solidFill>
                <a:schemeClr val="bg1"/>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3291875" y="4001254"/>
            <a:ext cx="2288171" cy="56192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Times New Roman" panose="02020603050405020304" pitchFamily="18" charset="0"/>
                <a:cs typeface="Times New Roman" panose="02020603050405020304" pitchFamily="18" charset="0"/>
              </a:rPr>
              <a:t>Cơ sở chính trị -  xã hội</a:t>
            </a:r>
            <a:endParaRPr lang="en-US" sz="20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270429" y="3305022"/>
            <a:ext cx="2288757" cy="58095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000" b="1" i="1">
                <a:latin typeface="Times New Roman" panose="02020603050405020304" pitchFamily="18" charset="0"/>
                <a:cs typeface="Times New Roman" panose="02020603050405020304" pitchFamily="18" charset="0"/>
              </a:rPr>
              <a:t>Cơ sở kinh tế - xã hôi</a:t>
            </a:r>
            <a:endParaRPr lang="vi-VN" sz="2000" b="1" i="1" kern="0">
              <a:solidFill>
                <a:schemeClr val="bg1"/>
              </a:solidFill>
              <a:latin typeface="Times New Roman" panose="02020603050405020304" pitchFamily="18" charset="0"/>
              <a:cs typeface="Times New Roman" panose="02020603050405020304" pitchFamily="18" charset="0"/>
            </a:endParaRPr>
          </a:p>
        </p:txBody>
      </p:sp>
      <p:sp>
        <p:nvSpPr>
          <p:cNvPr id="39" name="Rounded Rectangle 38"/>
          <p:cNvSpPr/>
          <p:nvPr/>
        </p:nvSpPr>
        <p:spPr>
          <a:xfrm>
            <a:off x="704900" y="3267073"/>
            <a:ext cx="1844736" cy="60304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100" b="1" i="1">
                <a:latin typeface="Times New Roman" panose="02020603050405020304" pitchFamily="18" charset="0"/>
                <a:cs typeface="Times New Roman" panose="02020603050405020304" pitchFamily="18" charset="0"/>
              </a:rPr>
              <a:t>Khái niệm gia đình</a:t>
            </a:r>
            <a:endParaRPr lang="vi-VN" sz="21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704900" y="4100063"/>
            <a:ext cx="1858191" cy="83854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ct val="20000"/>
              </a:spcBef>
              <a:spcAft>
                <a:spcPts val="0"/>
              </a:spcAft>
              <a:defRPr/>
            </a:pPr>
            <a:r>
              <a:rPr lang="en-US" sz="2100" b="1" i="1">
                <a:latin typeface="Times New Roman" panose="02020603050405020304" pitchFamily="18" charset="0"/>
                <a:cs typeface="Times New Roman" panose="02020603050405020304" pitchFamily="18" charset="0"/>
              </a:rPr>
              <a:t>Vị trí của gia đình trong xã hội</a:t>
            </a:r>
            <a:endParaRPr lang="vi-VN" sz="2100" b="1" i="1" kern="0">
              <a:solidFill>
                <a:schemeClr val="bg1"/>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3307115" y="4665563"/>
            <a:ext cx="2288757" cy="36129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Times New Roman" panose="02020603050405020304" pitchFamily="18" charset="0"/>
                <a:cs typeface="Times New Roman" panose="02020603050405020304" pitchFamily="18" charset="0"/>
              </a:rPr>
              <a:t>Cơ sở văn hóa</a:t>
            </a:r>
            <a:endParaRPr lang="en-US" sz="2000" b="1">
              <a:latin typeface="Times New Roman" panose="02020603050405020304" pitchFamily="18" charset="0"/>
              <a:cs typeface="Times New Roman" panose="02020603050405020304" pitchFamily="18" charset="0"/>
            </a:endParaRPr>
          </a:p>
        </p:txBody>
      </p:sp>
      <p:sp>
        <p:nvSpPr>
          <p:cNvPr id="30" name="Rounded Rectangle 29"/>
          <p:cNvSpPr/>
          <p:nvPr/>
        </p:nvSpPr>
        <p:spPr>
          <a:xfrm>
            <a:off x="3318987" y="5141555"/>
            <a:ext cx="2257642" cy="57787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Times New Roman" panose="02020603050405020304" pitchFamily="18" charset="0"/>
                <a:cs typeface="Times New Roman" panose="02020603050405020304" pitchFamily="18" charset="0"/>
              </a:rPr>
              <a:t>Chế độ hôn nhân tiến bộ</a:t>
            </a:r>
            <a:endParaRPr lang="vi-VN" sz="2000" b="1" i="1" kern="0">
              <a:solidFill>
                <a:schemeClr val="bg1"/>
              </a:solidFill>
              <a:latin typeface="Times New Roman" panose="02020603050405020304" pitchFamily="18" charset="0"/>
              <a:cs typeface="Times New Roman" panose="02020603050405020304" pitchFamily="18" charset="0"/>
            </a:endParaRPr>
          </a:p>
        </p:txBody>
      </p:sp>
      <p:cxnSp>
        <p:nvCxnSpPr>
          <p:cNvPr id="56" name="Straight Arrow Connector 55"/>
          <p:cNvCxnSpPr>
            <a:stCxn id="18" idx="2"/>
            <a:endCxn id="8" idx="0"/>
          </p:cNvCxnSpPr>
          <p:nvPr/>
        </p:nvCxnSpPr>
        <p:spPr>
          <a:xfrm flipH="1">
            <a:off x="4392550" y="1217707"/>
            <a:ext cx="1218541" cy="4984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73" name="Rounded Rectangle 72"/>
          <p:cNvSpPr/>
          <p:nvPr/>
        </p:nvSpPr>
        <p:spPr>
          <a:xfrm>
            <a:off x="6195736" y="5085567"/>
            <a:ext cx="2932813" cy="69807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Times New Roman" panose="02020603050405020304" pitchFamily="18" charset="0"/>
                <a:cs typeface="Times New Roman" panose="02020603050405020304" pitchFamily="18" charset="0"/>
              </a:rPr>
              <a:t>Biến đổi trong các mối quan hệ gia đình</a:t>
            </a:r>
            <a:endParaRPr lang="vi-VN" sz="2000" b="1" i="1" kern="0">
              <a:solidFill>
                <a:schemeClr val="bg1"/>
              </a:solidFill>
              <a:latin typeface="Times New Roman" panose="02020603050405020304" pitchFamily="18" charset="0"/>
              <a:cs typeface="Times New Roman" panose="02020603050405020304" pitchFamily="18" charset="0"/>
            </a:endParaRPr>
          </a:p>
        </p:txBody>
      </p:sp>
      <p:sp>
        <p:nvSpPr>
          <p:cNvPr id="26" name="Rounded Rectangle 25"/>
          <p:cNvSpPr/>
          <p:nvPr/>
        </p:nvSpPr>
        <p:spPr>
          <a:xfrm>
            <a:off x="4907280" y="5867917"/>
            <a:ext cx="4236720" cy="95343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000" b="1" i="1">
                <a:latin typeface="Times New Roman" panose="02020603050405020304" pitchFamily="18" charset="0"/>
                <a:cs typeface="Times New Roman" panose="02020603050405020304" pitchFamily="18" charset="0"/>
              </a:rPr>
              <a:t>Phương hướng cơ bản xây dựng và phát triển gia đình Việt Nam trong thời kì quá độ lên chủ nghĩa xã hội</a:t>
            </a:r>
            <a:endParaRPr lang="vi-VN" sz="2000" b="1" i="1" kern="0">
              <a:solidFill>
                <a:schemeClr val="bg1"/>
              </a:solidFill>
              <a:latin typeface="Times New Roman" panose="02020603050405020304" pitchFamily="18" charset="0"/>
              <a:cs typeface="Times New Roman" panose="02020603050405020304" pitchFamily="18" charset="0"/>
            </a:endParaRPr>
          </a:p>
        </p:txBody>
      </p:sp>
      <p:sp>
        <p:nvSpPr>
          <p:cNvPr id="71" name="Bent-Up Arrow 70"/>
          <p:cNvSpPr/>
          <p:nvPr/>
        </p:nvSpPr>
        <p:spPr>
          <a:xfrm rot="16200000" flipH="1" flipV="1">
            <a:off x="2520055" y="2896943"/>
            <a:ext cx="1208532" cy="285415"/>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Bent-Up Arrow 73"/>
          <p:cNvSpPr/>
          <p:nvPr/>
        </p:nvSpPr>
        <p:spPr>
          <a:xfrm rot="16200000" flipH="1" flipV="1">
            <a:off x="2751162" y="3804250"/>
            <a:ext cx="720277" cy="246596"/>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a:stCxn id="71" idx="2"/>
          </p:cNvCxnSpPr>
          <p:nvPr/>
        </p:nvCxnSpPr>
        <p:spPr>
          <a:xfrm>
            <a:off x="2986056" y="2435385"/>
            <a:ext cx="51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997614" y="2424068"/>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77" name="Bent-Up Arrow 76"/>
          <p:cNvSpPr/>
          <p:nvPr/>
        </p:nvSpPr>
        <p:spPr>
          <a:xfrm rot="16200000" flipH="1" flipV="1">
            <a:off x="2348216" y="4541665"/>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Bent-Up Arrow 77"/>
          <p:cNvSpPr/>
          <p:nvPr/>
        </p:nvSpPr>
        <p:spPr>
          <a:xfrm rot="16200000" flipH="1" flipV="1">
            <a:off x="-164476" y="2761898"/>
            <a:ext cx="1324484" cy="28653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Bent-Up Arrow 78"/>
          <p:cNvSpPr/>
          <p:nvPr/>
        </p:nvSpPr>
        <p:spPr>
          <a:xfrm rot="16200000" flipH="1" flipV="1">
            <a:off x="-276436" y="3639368"/>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9"/>
          <p:cNvCxnSpPr>
            <a:stCxn id="78" idx="2"/>
          </p:cNvCxnSpPr>
          <p:nvPr/>
        </p:nvCxnSpPr>
        <p:spPr>
          <a:xfrm>
            <a:off x="358957" y="2242925"/>
            <a:ext cx="521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372604" y="2246122"/>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82" name="Bent-Up Arrow 81"/>
          <p:cNvSpPr/>
          <p:nvPr/>
        </p:nvSpPr>
        <p:spPr>
          <a:xfrm rot="16200000" flipH="1" flipV="1">
            <a:off x="-276794" y="4658189"/>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Bent-Up Arrow 83"/>
          <p:cNvSpPr/>
          <p:nvPr/>
        </p:nvSpPr>
        <p:spPr>
          <a:xfrm rot="16200000" flipH="1" flipV="1">
            <a:off x="2348215" y="3903938"/>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Bent-Up Arrow 84"/>
          <p:cNvSpPr/>
          <p:nvPr/>
        </p:nvSpPr>
        <p:spPr>
          <a:xfrm rot="16200000" flipH="1" flipV="1">
            <a:off x="5369401" y="2808392"/>
            <a:ext cx="1324484" cy="28653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Bent-Up Arrow 85"/>
          <p:cNvSpPr/>
          <p:nvPr/>
        </p:nvSpPr>
        <p:spPr>
          <a:xfrm rot="16200000" flipH="1" flipV="1">
            <a:off x="5256457" y="3716858"/>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a:stCxn id="85" idx="2"/>
          </p:cNvCxnSpPr>
          <p:nvPr/>
        </p:nvCxnSpPr>
        <p:spPr>
          <a:xfrm>
            <a:off x="5892834" y="2289419"/>
            <a:ext cx="521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5905497" y="2292616"/>
            <a:ext cx="253774" cy="0"/>
          </a:xfrm>
          <a:prstGeom prst="line">
            <a:avLst/>
          </a:prstGeom>
          <a:ln w="38100">
            <a:solidFill>
              <a:schemeClr val="accent2"/>
            </a:solidFill>
          </a:ln>
        </p:spPr>
        <p:style>
          <a:lnRef idx="1">
            <a:schemeClr val="accent2"/>
          </a:lnRef>
          <a:fillRef idx="0">
            <a:schemeClr val="accent2"/>
          </a:fillRef>
          <a:effectRef idx="0">
            <a:schemeClr val="accent2"/>
          </a:effectRef>
          <a:fontRef idx="minor">
            <a:schemeClr val="tx1"/>
          </a:fontRef>
        </p:style>
      </p:cxnSp>
      <p:sp>
        <p:nvSpPr>
          <p:cNvPr id="89" name="Bent-Up Arrow 88"/>
          <p:cNvSpPr/>
          <p:nvPr/>
        </p:nvSpPr>
        <p:spPr>
          <a:xfrm rot="16200000" flipH="1" flipV="1">
            <a:off x="5256099" y="4503205"/>
            <a:ext cx="1506723" cy="239927"/>
          </a:xfrm>
          <a:prstGeom prst="bentUpArrow">
            <a:avLst>
              <a:gd name="adj1" fmla="val 3113"/>
              <a:gd name="adj2" fmla="val 6730"/>
              <a:gd name="adj3" fmla="val 16396"/>
            </a:avLst>
          </a:prstGeom>
          <a:solidFill>
            <a:schemeClr val="accent2"/>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p:nvPr/>
        </p:nvCxnSpPr>
        <p:spPr>
          <a:xfrm>
            <a:off x="5894350" y="5147531"/>
            <a:ext cx="0" cy="72636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1386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barn(inVertical)">
                                      <p:cBhvr>
                                        <p:cTn id="20" dur="500"/>
                                        <p:tgtEl>
                                          <p:spTgt spid="5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500"/>
                                        <p:tgtEl>
                                          <p:spTgt spid="32"/>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81"/>
                                        </p:tgtEl>
                                        <p:attrNameLst>
                                          <p:attrName>style.visibility</p:attrName>
                                        </p:attrNameLst>
                                      </p:cBhvr>
                                      <p:to>
                                        <p:strVal val="visible"/>
                                      </p:to>
                                    </p:set>
                                    <p:animEffect transition="in" filter="barn(inVertical)">
                                      <p:cBhvr>
                                        <p:cTn id="36" dur="500"/>
                                        <p:tgtEl>
                                          <p:spTgt spid="81"/>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barn(inVertical)">
                                      <p:cBhvr>
                                        <p:cTn id="39" dur="500"/>
                                        <p:tgtEl>
                                          <p:spTgt spid="7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barn(inVertical)">
                                      <p:cBhvr>
                                        <p:cTn id="42" dur="500"/>
                                        <p:tgtEl>
                                          <p:spTgt spid="3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barn(inVertical)">
                                      <p:cBhvr>
                                        <p:cTn id="47" dur="500"/>
                                        <p:tgtEl>
                                          <p:spTgt spid="79"/>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barn(inVertical)">
                                      <p:cBhvr>
                                        <p:cTn id="50" dur="500"/>
                                        <p:tgtEl>
                                          <p:spTgt spid="59"/>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82"/>
                                        </p:tgtEl>
                                        <p:attrNameLst>
                                          <p:attrName>style.visibility</p:attrName>
                                        </p:attrNameLst>
                                      </p:cBhvr>
                                      <p:to>
                                        <p:strVal val="visible"/>
                                      </p:to>
                                    </p:set>
                                    <p:animEffect transition="in" filter="barn(inVertical)">
                                      <p:cBhvr>
                                        <p:cTn id="55" dur="500"/>
                                        <p:tgtEl>
                                          <p:spTgt spid="82"/>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barn(inVertical)">
                                      <p:cBhvr>
                                        <p:cTn id="58" dur="500"/>
                                        <p:tgtEl>
                                          <p:spTgt spid="11"/>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76"/>
                                        </p:tgtEl>
                                        <p:attrNameLst>
                                          <p:attrName>style.visibility</p:attrName>
                                        </p:attrNameLst>
                                      </p:cBhvr>
                                      <p:to>
                                        <p:strVal val="visible"/>
                                      </p:to>
                                    </p:set>
                                    <p:animEffect transition="in" filter="barn(inVertical)">
                                      <p:cBhvr>
                                        <p:cTn id="63" dur="500"/>
                                        <p:tgtEl>
                                          <p:spTgt spid="76"/>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barn(inVertical)">
                                      <p:cBhvr>
                                        <p:cTn id="66" dur="500"/>
                                        <p:tgtEl>
                                          <p:spTgt spid="71"/>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barn(inVertical)">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barn(inVertical)">
                                      <p:cBhvr>
                                        <p:cTn id="74" dur="500"/>
                                        <p:tgtEl>
                                          <p:spTgt spid="74"/>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barn(inVertic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barn(inVertical)">
                                      <p:cBhvr>
                                        <p:cTn id="82" dur="500"/>
                                        <p:tgtEl>
                                          <p:spTgt spid="84"/>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barn(inVertical)">
                                      <p:cBhvr>
                                        <p:cTn id="85" dur="500"/>
                                        <p:tgtEl>
                                          <p:spTgt spid="29"/>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77"/>
                                        </p:tgtEl>
                                        <p:attrNameLst>
                                          <p:attrName>style.visibility</p:attrName>
                                        </p:attrNameLst>
                                      </p:cBhvr>
                                      <p:to>
                                        <p:strVal val="visible"/>
                                      </p:to>
                                    </p:set>
                                    <p:animEffect transition="in" filter="barn(inVertical)">
                                      <p:cBhvr>
                                        <p:cTn id="90" dur="500"/>
                                        <p:tgtEl>
                                          <p:spTgt spid="77"/>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barn(inVertical)">
                                      <p:cBhvr>
                                        <p:cTn id="93" dur="500"/>
                                        <p:tgtEl>
                                          <p:spTgt spid="30"/>
                                        </p:tgtEl>
                                      </p:cBhvr>
                                    </p:animEffect>
                                  </p:childTnLst>
                                </p:cTn>
                              </p:par>
                            </p:childTnLst>
                          </p:cTn>
                        </p:par>
                      </p:childTnLst>
                    </p:cTn>
                  </p:par>
                  <p:par>
                    <p:cTn id="94" fill="hold">
                      <p:stCondLst>
                        <p:cond delay="indefinite"/>
                      </p:stCondLst>
                      <p:childTnLst>
                        <p:par>
                          <p:cTn id="95" fill="hold">
                            <p:stCondLst>
                              <p:cond delay="0"/>
                            </p:stCondLst>
                            <p:childTnLst>
                              <p:par>
                                <p:cTn id="96" presetID="16" presetClass="entr" presetSubtype="21" fill="hold" nodeType="clickEffect">
                                  <p:stCondLst>
                                    <p:cond delay="0"/>
                                  </p:stCondLst>
                                  <p:childTnLst>
                                    <p:set>
                                      <p:cBhvr>
                                        <p:cTn id="97" dur="1" fill="hold">
                                          <p:stCondLst>
                                            <p:cond delay="0"/>
                                          </p:stCondLst>
                                        </p:cTn>
                                        <p:tgtEl>
                                          <p:spTgt spid="88"/>
                                        </p:tgtEl>
                                        <p:attrNameLst>
                                          <p:attrName>style.visibility</p:attrName>
                                        </p:attrNameLst>
                                      </p:cBhvr>
                                      <p:to>
                                        <p:strVal val="visible"/>
                                      </p:to>
                                    </p:set>
                                    <p:animEffect transition="in" filter="barn(inVertical)">
                                      <p:cBhvr>
                                        <p:cTn id="98" dur="500"/>
                                        <p:tgtEl>
                                          <p:spTgt spid="88"/>
                                        </p:tgtEl>
                                      </p:cBhvr>
                                    </p:animEffect>
                                  </p:childTnLst>
                                </p:cTn>
                              </p:par>
                              <p:par>
                                <p:cTn id="99" presetID="16" presetClass="entr" presetSubtype="21" fill="hold" grpId="0" nodeType="withEffect">
                                  <p:stCondLst>
                                    <p:cond delay="0"/>
                                  </p:stCondLst>
                                  <p:childTnLst>
                                    <p:set>
                                      <p:cBhvr>
                                        <p:cTn id="100" dur="1" fill="hold">
                                          <p:stCondLst>
                                            <p:cond delay="0"/>
                                          </p:stCondLst>
                                        </p:cTn>
                                        <p:tgtEl>
                                          <p:spTgt spid="85"/>
                                        </p:tgtEl>
                                        <p:attrNameLst>
                                          <p:attrName>style.visibility</p:attrName>
                                        </p:attrNameLst>
                                      </p:cBhvr>
                                      <p:to>
                                        <p:strVal val="visible"/>
                                      </p:to>
                                    </p:set>
                                    <p:animEffect transition="in" filter="barn(inVertical)">
                                      <p:cBhvr>
                                        <p:cTn id="101" dur="500"/>
                                        <p:tgtEl>
                                          <p:spTgt spid="85"/>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33"/>
                                        </p:tgtEl>
                                        <p:attrNameLst>
                                          <p:attrName>style.visibility</p:attrName>
                                        </p:attrNameLst>
                                      </p:cBhvr>
                                      <p:to>
                                        <p:strVal val="visible"/>
                                      </p:to>
                                    </p:set>
                                    <p:animEffect transition="in" filter="barn(inVertical)">
                                      <p:cBhvr>
                                        <p:cTn id="104" dur="500"/>
                                        <p:tgtEl>
                                          <p:spTgt spid="33"/>
                                        </p:tgtEl>
                                      </p:cBhvr>
                                    </p:animEffect>
                                  </p:childTnLst>
                                </p:cTn>
                              </p:par>
                            </p:childTnLst>
                          </p:cTn>
                        </p:par>
                      </p:childTnLst>
                    </p:cTn>
                  </p:par>
                  <p:par>
                    <p:cTn id="105" fill="hold">
                      <p:stCondLst>
                        <p:cond delay="indefinite"/>
                      </p:stCondLst>
                      <p:childTnLst>
                        <p:par>
                          <p:cTn id="106" fill="hold">
                            <p:stCondLst>
                              <p:cond delay="0"/>
                            </p:stCondLst>
                            <p:childTnLst>
                              <p:par>
                                <p:cTn id="107" presetID="16" presetClass="entr" presetSubtype="21"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barn(inVertical)">
                                      <p:cBhvr>
                                        <p:cTn id="109" dur="500"/>
                                        <p:tgtEl>
                                          <p:spTgt spid="86"/>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34"/>
                                        </p:tgtEl>
                                        <p:attrNameLst>
                                          <p:attrName>style.visibility</p:attrName>
                                        </p:attrNameLst>
                                      </p:cBhvr>
                                      <p:to>
                                        <p:strVal val="visible"/>
                                      </p:to>
                                    </p:set>
                                    <p:animEffect transition="in" filter="barn(inVertical)">
                                      <p:cBhvr>
                                        <p:cTn id="112" dur="500"/>
                                        <p:tgtEl>
                                          <p:spTgt spid="34"/>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89"/>
                                        </p:tgtEl>
                                        <p:attrNameLst>
                                          <p:attrName>style.visibility</p:attrName>
                                        </p:attrNameLst>
                                      </p:cBhvr>
                                      <p:to>
                                        <p:strVal val="visible"/>
                                      </p:to>
                                    </p:set>
                                    <p:animEffect transition="in" filter="barn(inVertical)">
                                      <p:cBhvr>
                                        <p:cTn id="117" dur="500"/>
                                        <p:tgtEl>
                                          <p:spTgt spid="89"/>
                                        </p:tgtEl>
                                      </p:cBhvr>
                                    </p:animEffect>
                                  </p:childTnLst>
                                </p:cTn>
                              </p:par>
                              <p:par>
                                <p:cTn id="118" presetID="16" presetClass="entr" presetSubtype="21" fill="hold" grpId="0" nodeType="withEffect">
                                  <p:stCondLst>
                                    <p:cond delay="0"/>
                                  </p:stCondLst>
                                  <p:childTnLst>
                                    <p:set>
                                      <p:cBhvr>
                                        <p:cTn id="119" dur="1" fill="hold">
                                          <p:stCondLst>
                                            <p:cond delay="0"/>
                                          </p:stCondLst>
                                        </p:cTn>
                                        <p:tgtEl>
                                          <p:spTgt spid="73"/>
                                        </p:tgtEl>
                                        <p:attrNameLst>
                                          <p:attrName>style.visibility</p:attrName>
                                        </p:attrNameLst>
                                      </p:cBhvr>
                                      <p:to>
                                        <p:strVal val="visible"/>
                                      </p:to>
                                    </p:set>
                                    <p:animEffect transition="in" filter="barn(inVertical)">
                                      <p:cBhvr>
                                        <p:cTn id="120" dur="500"/>
                                        <p:tgtEl>
                                          <p:spTgt spid="73"/>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ntr" presetSubtype="21" fill="hold" nodeType="clickEffect">
                                  <p:stCondLst>
                                    <p:cond delay="0"/>
                                  </p:stCondLst>
                                  <p:childTnLst>
                                    <p:set>
                                      <p:cBhvr>
                                        <p:cTn id="124" dur="1" fill="hold">
                                          <p:stCondLst>
                                            <p:cond delay="0"/>
                                          </p:stCondLst>
                                        </p:cTn>
                                        <p:tgtEl>
                                          <p:spTgt spid="91"/>
                                        </p:tgtEl>
                                        <p:attrNameLst>
                                          <p:attrName>style.visibility</p:attrName>
                                        </p:attrNameLst>
                                      </p:cBhvr>
                                      <p:to>
                                        <p:strVal val="visible"/>
                                      </p:to>
                                    </p:set>
                                    <p:animEffect transition="in" filter="barn(inVertical)">
                                      <p:cBhvr>
                                        <p:cTn id="125" dur="500"/>
                                        <p:tgtEl>
                                          <p:spTgt spid="91"/>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26"/>
                                        </p:tgtEl>
                                        <p:attrNameLst>
                                          <p:attrName>style.visibility</p:attrName>
                                        </p:attrNameLst>
                                      </p:cBhvr>
                                      <p:to>
                                        <p:strVal val="visible"/>
                                      </p:to>
                                    </p:set>
                                    <p:animEffect transition="in" filter="barn(inVertical)">
                                      <p:cBhvr>
                                        <p:cTn id="12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P spid="29" grpId="0" animBg="1"/>
      <p:bldP spid="30" grpId="0" animBg="1"/>
      <p:bldP spid="73" grpId="0" animBg="1"/>
      <p:bldP spid="26" grpId="0" animBg="1"/>
      <p:bldP spid="71" grpId="0" animBg="1"/>
      <p:bldP spid="74" grpId="0" animBg="1"/>
      <p:bldP spid="77" grpId="0" animBg="1"/>
      <p:bldP spid="78" grpId="0" animBg="1"/>
      <p:bldP spid="79" grpId="0" animBg="1"/>
      <p:bldP spid="82" grpId="0" animBg="1"/>
      <p:bldP spid="84" grpId="0" animBg="1"/>
      <p:bldP spid="85" grpId="0" animBg="1"/>
      <p:bldP spid="86" grpId="0" animBg="1"/>
      <p:bldP spid="8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8047</TotalTime>
  <Words>1451</Words>
  <Application>Microsoft Office PowerPoint</Application>
  <PresentationFormat>On-screen Show (4:3)</PresentationFormat>
  <Paragraphs>119</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UTM Alexander</vt:lpstr>
      <vt:lpstr>Arial</vt:lpstr>
      <vt:lpstr>Calibri</vt:lpstr>
      <vt:lpstr>Times New Roman</vt:lpstr>
      <vt:lpstr>Office Theme</vt:lpstr>
      <vt:lpstr>PowerPoint Presentation</vt:lpstr>
      <vt:lpstr>PowerPoint Presentation</vt:lpstr>
      <vt:lpstr>Chương 1 NHẬP MÔN CHỦ NGHĨA XÃ HỘI KHOA HỌC (CNXHKH)</vt:lpstr>
      <vt:lpstr>Chương 2 SỨ MỆNH LỊCH SỬ CỦA GIAI CẤP CÔNG NHÂN</vt:lpstr>
      <vt:lpstr> Chương 3 CHỦ NGHĨA XÃ HỘI VÀ THỜI KỲ QUÁ ĐỘ  LÊN CHỦ NGHĨA XÃ HỘI </vt:lpstr>
      <vt:lpstr>  Chương 4 DÂN CHỦ XÃ HỘI CHỦ NGHĨA  VÀ NHÀ NƯỚC XÃ HỘI CHỦ NGHĨA  </vt:lpstr>
      <vt:lpstr>  Chương 5 CƠ CẤU XÃ HỘI - GIAI CẤP VÀ  LIÊN MINH GIAI CẤP, TẦNG LỚP TRONG THỜI KÌ QUÁ ĐỘ LÊN XÃ HỘI CHỦ NGHĨA  </vt:lpstr>
      <vt:lpstr>   Chương 6 VẤN ĐỀ DÂN TỘC VÀ TÔN GIÁO TRONG THỜI KỲ QUÁ ĐỘ LÊN CHỦ NGHĨA XÃ HỘI   </vt:lpstr>
      <vt:lpstr>    Chương 7 VẤN ĐỀ GIA ĐÌNH TRONG  THỜI KỲ QUÁ ĐỘ LÊN CHỦ NGHĨA XÃ HỘI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426</cp:revision>
  <dcterms:created xsi:type="dcterms:W3CDTF">2020-12-02T00:38:25Z</dcterms:created>
  <dcterms:modified xsi:type="dcterms:W3CDTF">2024-07-15T09:26:40Z</dcterms:modified>
</cp:coreProperties>
</file>