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Fraunces"/>
      <p:bold r:id="rId17"/>
      <p:boldItalic r:id="rId18"/>
    </p:embeddedFont>
    <p:embeddedFont>
      <p:font typeface="Bevan"/>
      <p:regular r:id="rId19"/>
      <p:italic r:id="rId20"/>
    </p:embeddedFont>
    <p:embeddedFont>
      <p:font typeface="Vollkor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gOQq6N/DKODrt8reorsHst+6eb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van-italic.fntdata"/><Relationship Id="rId22" Type="http://schemas.openxmlformats.org/officeDocument/2006/relationships/font" Target="fonts/Vollkorn-bold.fntdata"/><Relationship Id="rId21" Type="http://schemas.openxmlformats.org/officeDocument/2006/relationships/font" Target="fonts/Vollkorn-regular.fntdata"/><Relationship Id="rId24" Type="http://schemas.openxmlformats.org/officeDocument/2006/relationships/font" Target="fonts/Vollkorn-boldItalic.fntdata"/><Relationship Id="rId23" Type="http://schemas.openxmlformats.org/officeDocument/2006/relationships/font" Target="fonts/Vollkorn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raunces-bold.fntdata"/><Relationship Id="rId16" Type="http://schemas.openxmlformats.org/officeDocument/2006/relationships/slide" Target="slides/slide11.xml"/><Relationship Id="rId19" Type="http://schemas.openxmlformats.org/officeDocument/2006/relationships/font" Target="fonts/Bevan-regular.fntdata"/><Relationship Id="rId18" Type="http://schemas.openxmlformats.org/officeDocument/2006/relationships/font" Target="fonts/Fraunce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0" Type="http://schemas.openxmlformats.org/officeDocument/2006/relationships/image" Target="../media/image26.png"/><Relationship Id="rId9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18.png"/><Relationship Id="rId7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E59"/>
            </a:gs>
            <a:gs pos="100000">
              <a:srgbClr val="FF914D"/>
            </a:gs>
          </a:gsLst>
          <a:lin ang="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5906750" y="675251"/>
            <a:ext cx="238125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781049" y="8440634"/>
            <a:ext cx="361950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862000" y="149003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0581761" y="1028700"/>
            <a:ext cx="6913823" cy="8118986"/>
          </a:xfrm>
          <a:custGeom>
            <a:rect b="b" l="l" r="r" t="t"/>
            <a:pathLst>
              <a:path extrusionOk="0" h="8118986" w="6913823">
                <a:moveTo>
                  <a:pt x="0" y="0"/>
                </a:moveTo>
                <a:lnTo>
                  <a:pt x="6913823" y="0"/>
                </a:lnTo>
                <a:lnTo>
                  <a:pt x="6913823" y="8118986"/>
                </a:lnTo>
                <a:lnTo>
                  <a:pt x="0" y="8118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361" l="-45754" r="-3289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204541" y="3950126"/>
            <a:ext cx="10200238" cy="14971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3">
                <a:solidFill>
                  <a:srgbClr val="1D1B1E"/>
                </a:solidFill>
                <a:latin typeface="Fraunces"/>
                <a:ea typeface="Fraunces"/>
                <a:cs typeface="Fraunces"/>
                <a:sym typeface="Fraunces"/>
              </a:rPr>
              <a:t>ĐỐI TƯỢNG, CHỨC NĂNG, NHIỆM VỤ, </a:t>
            </a:r>
            <a:endParaRPr/>
          </a:p>
          <a:p>
            <a:pPr indent="0" lvl="0" marL="0" marR="0" rtl="0" algn="ctr">
              <a:lnSpc>
                <a:spcPct val="12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3">
                <a:solidFill>
                  <a:srgbClr val="1D1B1E"/>
                </a:solidFill>
                <a:latin typeface="Fraunces"/>
                <a:ea typeface="Fraunces"/>
                <a:cs typeface="Fraunces"/>
                <a:sym typeface="Fraunces"/>
              </a:rPr>
              <a:t>NỘI DUNG VÀ PHƯƠNG PHÁP NGHIÊN CỨU, HỌC TẬP LỊCH SỬ ĐẢNG CỘNG SẢN VIỆT NAM 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029272" y="8138731"/>
            <a:ext cx="8668150" cy="613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99">
                <a:solidFill>
                  <a:srgbClr val="1D1B1E"/>
                </a:solidFill>
                <a:latin typeface="Bevan"/>
                <a:ea typeface="Bevan"/>
                <a:cs typeface="Bevan"/>
                <a:sym typeface="Bevan"/>
              </a:rPr>
              <a:t>Chương nhập môn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BE0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/>
        </p:nvSpPr>
        <p:spPr>
          <a:xfrm>
            <a:off x="1443193" y="1154094"/>
            <a:ext cx="16844807" cy="618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99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II. Chức năng, nhiệm vụ của môn học Lịch sử Đảng Cộng sản Việt Nam </a:t>
            </a:r>
            <a:endParaRPr/>
          </a:p>
        </p:txBody>
      </p:sp>
      <p:sp>
        <p:nvSpPr>
          <p:cNvPr id="249" name="Google Shape;249;p10"/>
          <p:cNvSpPr/>
          <p:nvPr/>
        </p:nvSpPr>
        <p:spPr>
          <a:xfrm>
            <a:off x="14668500" y="9446341"/>
            <a:ext cx="361950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-180975" y="1449032"/>
            <a:ext cx="238125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8100408" y="0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0"/>
          <p:cNvSpPr/>
          <p:nvPr/>
        </p:nvSpPr>
        <p:spPr>
          <a:xfrm>
            <a:off x="6007760" y="3345439"/>
            <a:ext cx="6007007" cy="4114800"/>
          </a:xfrm>
          <a:custGeom>
            <a:rect b="b" l="l" r="r" t="t"/>
            <a:pathLst>
              <a:path extrusionOk="0" h="4114800" w="6007007">
                <a:moveTo>
                  <a:pt x="0" y="0"/>
                </a:moveTo>
                <a:lnTo>
                  <a:pt x="6007007" y="0"/>
                </a:lnTo>
                <a:lnTo>
                  <a:pt x="600700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0"/>
          <p:cNvSpPr/>
          <p:nvPr/>
        </p:nvSpPr>
        <p:spPr>
          <a:xfrm>
            <a:off x="1935291" y="2564034"/>
            <a:ext cx="4072469" cy="1562810"/>
          </a:xfrm>
          <a:custGeom>
            <a:rect b="b" l="l" r="r" t="t"/>
            <a:pathLst>
              <a:path extrusionOk="0" h="1562810" w="4072469">
                <a:moveTo>
                  <a:pt x="0" y="0"/>
                </a:moveTo>
                <a:lnTo>
                  <a:pt x="4072469" y="0"/>
                </a:lnTo>
                <a:lnTo>
                  <a:pt x="4072469" y="1562809"/>
                </a:lnTo>
                <a:lnTo>
                  <a:pt x="0" y="1562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0"/>
          <p:cNvSpPr/>
          <p:nvPr/>
        </p:nvSpPr>
        <p:spPr>
          <a:xfrm>
            <a:off x="12014767" y="2564034"/>
            <a:ext cx="4072469" cy="1562810"/>
          </a:xfrm>
          <a:custGeom>
            <a:rect b="b" l="l" r="r" t="t"/>
            <a:pathLst>
              <a:path extrusionOk="0" h="1562810" w="4072469">
                <a:moveTo>
                  <a:pt x="0" y="0"/>
                </a:moveTo>
                <a:lnTo>
                  <a:pt x="4072469" y="0"/>
                </a:lnTo>
                <a:lnTo>
                  <a:pt x="4072469" y="1562809"/>
                </a:lnTo>
                <a:lnTo>
                  <a:pt x="0" y="15628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1935291" y="7092042"/>
            <a:ext cx="4072469" cy="1562810"/>
          </a:xfrm>
          <a:custGeom>
            <a:rect b="b" l="l" r="r" t="t"/>
            <a:pathLst>
              <a:path extrusionOk="0" h="1562810" w="4072469">
                <a:moveTo>
                  <a:pt x="0" y="0"/>
                </a:moveTo>
                <a:lnTo>
                  <a:pt x="4072469" y="0"/>
                </a:lnTo>
                <a:lnTo>
                  <a:pt x="4072469" y="1562810"/>
                </a:lnTo>
                <a:lnTo>
                  <a:pt x="0" y="1562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12014767" y="7092042"/>
            <a:ext cx="4072469" cy="1562810"/>
          </a:xfrm>
          <a:custGeom>
            <a:rect b="b" l="l" r="r" t="t"/>
            <a:pathLst>
              <a:path extrusionOk="0" h="1562810" w="4072469">
                <a:moveTo>
                  <a:pt x="0" y="0"/>
                </a:moveTo>
                <a:lnTo>
                  <a:pt x="4072469" y="0"/>
                </a:lnTo>
                <a:lnTo>
                  <a:pt x="4072469" y="1562810"/>
                </a:lnTo>
                <a:lnTo>
                  <a:pt x="0" y="15628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6874536" y="4525010"/>
            <a:ext cx="4273455" cy="12274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414042"/>
                </a:solidFill>
                <a:latin typeface="Vollkorn"/>
                <a:ea typeface="Vollkorn"/>
                <a:cs typeface="Vollkorn"/>
                <a:sym typeface="Vollkorn"/>
              </a:rPr>
              <a:t>Nhiệm vụ của </a:t>
            </a:r>
            <a:endParaRPr/>
          </a:p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414042"/>
                </a:solidFill>
                <a:latin typeface="Vollkorn"/>
                <a:ea typeface="Vollkorn"/>
                <a:cs typeface="Vollkorn"/>
                <a:sym typeface="Vollkorn"/>
              </a:rPr>
              <a:t>khoa học </a:t>
            </a:r>
            <a:endParaRPr/>
          </a:p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99">
                <a:solidFill>
                  <a:srgbClr val="414042"/>
                </a:solidFill>
                <a:latin typeface="Vollkorn"/>
                <a:ea typeface="Vollkorn"/>
                <a:cs typeface="Vollkorn"/>
                <a:sym typeface="Vollkorn"/>
              </a:rPr>
              <a:t>Lịch sử Đảng</a:t>
            </a:r>
            <a:endParaRPr/>
          </a:p>
        </p:txBody>
      </p:sp>
      <p:sp>
        <p:nvSpPr>
          <p:cNvPr id="258" name="Google Shape;258;p10"/>
          <p:cNvSpPr txBox="1"/>
          <p:nvPr/>
        </p:nvSpPr>
        <p:spPr>
          <a:xfrm>
            <a:off x="1664225" y="2872450"/>
            <a:ext cx="44439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Trình bày có hệ thống </a:t>
            </a:r>
            <a:endParaRPr sz="11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Cương lĩnh, đường lối của Đảng</a:t>
            </a:r>
            <a:endParaRPr sz="1100"/>
          </a:p>
        </p:txBody>
      </p:sp>
      <p:sp>
        <p:nvSpPr>
          <p:cNvPr id="259" name="Google Shape;259;p10"/>
          <p:cNvSpPr txBox="1"/>
          <p:nvPr/>
        </p:nvSpPr>
        <p:spPr>
          <a:xfrm>
            <a:off x="11914274" y="2872442"/>
            <a:ext cx="42735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Tái hiện tiến trình lịch sử </a:t>
            </a:r>
            <a:endParaRPr sz="1300"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lãnh đạo, đấu tranh của Đảng</a:t>
            </a:r>
            <a:endParaRPr sz="1300"/>
          </a:p>
        </p:txBody>
      </p:sp>
      <p:sp>
        <p:nvSpPr>
          <p:cNvPr id="260" name="Google Shape;260;p10"/>
          <p:cNvSpPr txBox="1"/>
          <p:nvPr/>
        </p:nvSpPr>
        <p:spPr>
          <a:xfrm>
            <a:off x="1834798" y="7619487"/>
            <a:ext cx="4273455" cy="4412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Tổng kết lịch sử Đảng</a:t>
            </a:r>
            <a:endParaRPr/>
          </a:p>
        </p:txBody>
      </p:sp>
      <p:sp>
        <p:nvSpPr>
          <p:cNvPr id="261" name="Google Shape;261;p10"/>
          <p:cNvSpPr txBox="1"/>
          <p:nvPr/>
        </p:nvSpPr>
        <p:spPr>
          <a:xfrm>
            <a:off x="12014767" y="7181415"/>
            <a:ext cx="4072500" cy="13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Làm rõ vai trò, sức chiến đấu của hệ thống tổ chức Đảng từ Trung ương đến địa phương</a:t>
            </a:r>
            <a:endParaRPr sz="1200"/>
          </a:p>
        </p:txBody>
      </p:sp>
    </p:spTree>
  </p:cSld>
  <p:clrMapOvr>
    <a:masterClrMapping/>
  </p:clrMapOvr>
  <p:transition spd="slow" p14:dur="1500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BE0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"/>
          <p:cNvSpPr/>
          <p:nvPr/>
        </p:nvSpPr>
        <p:spPr>
          <a:xfrm>
            <a:off x="7143750" y="-342900"/>
            <a:ext cx="11144250" cy="10972800"/>
          </a:xfrm>
          <a:prstGeom prst="rect">
            <a:avLst/>
          </a:prstGeom>
          <a:solidFill>
            <a:srgbClr val="6C53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1"/>
          <p:cNvSpPr/>
          <p:nvPr/>
        </p:nvSpPr>
        <p:spPr>
          <a:xfrm>
            <a:off x="0" y="0"/>
            <a:ext cx="7209386" cy="10287000"/>
          </a:xfrm>
          <a:custGeom>
            <a:rect b="b" l="l" r="r" t="t"/>
            <a:pathLst>
              <a:path extrusionOk="0" h="10287000" w="7209386">
                <a:moveTo>
                  <a:pt x="0" y="0"/>
                </a:moveTo>
                <a:lnTo>
                  <a:pt x="7209386" y="0"/>
                </a:lnTo>
                <a:lnTo>
                  <a:pt x="72093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5121" r="-4511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1"/>
          <p:cNvSpPr/>
          <p:nvPr/>
        </p:nvSpPr>
        <p:spPr>
          <a:xfrm>
            <a:off x="5210175" y="1028700"/>
            <a:ext cx="2381250" cy="76200"/>
          </a:xfrm>
          <a:prstGeom prst="rect">
            <a:avLst/>
          </a:prstGeom>
          <a:solidFill>
            <a:srgbClr val="EFEB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1"/>
          <p:cNvSpPr/>
          <p:nvPr/>
        </p:nvSpPr>
        <p:spPr>
          <a:xfrm>
            <a:off x="16068675" y="9258300"/>
            <a:ext cx="2381250" cy="76200"/>
          </a:xfrm>
          <a:prstGeom prst="rect">
            <a:avLst/>
          </a:prstGeom>
          <a:solidFill>
            <a:srgbClr val="EFEBE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7591425" y="4378139"/>
            <a:ext cx="9142368" cy="11048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rgbClr val="EFEBE0"/>
                </a:solidFill>
                <a:latin typeface="Vollkorn"/>
                <a:ea typeface="Vollkorn"/>
                <a:cs typeface="Vollkorn"/>
                <a:sym typeface="Vollkorn"/>
              </a:rPr>
              <a:t>XIN CẢM ƠN</a:t>
            </a:r>
            <a:endParaRPr/>
          </a:p>
        </p:txBody>
      </p:sp>
      <p:sp>
        <p:nvSpPr>
          <p:cNvPr id="271" name="Google Shape;271;p11"/>
          <p:cNvSpPr/>
          <p:nvPr/>
        </p:nvSpPr>
        <p:spPr>
          <a:xfrm>
            <a:off x="8100408" y="0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BE0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-781050" y="9601200"/>
            <a:ext cx="361950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16277611" y="718982"/>
            <a:ext cx="238125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flipH="1" rot="10800000">
            <a:off x="7598300" y="2509071"/>
            <a:ext cx="8497193" cy="7488151"/>
          </a:xfrm>
          <a:custGeom>
            <a:rect b="b" l="l" r="r" t="t"/>
            <a:pathLst>
              <a:path extrusionOk="0" h="7488151" w="8497193">
                <a:moveTo>
                  <a:pt x="0" y="7488151"/>
                </a:moveTo>
                <a:lnTo>
                  <a:pt x="8497193" y="7488151"/>
                </a:lnTo>
                <a:lnTo>
                  <a:pt x="8497193" y="0"/>
                </a:lnTo>
                <a:lnTo>
                  <a:pt x="0" y="0"/>
                </a:lnTo>
                <a:lnTo>
                  <a:pt x="0" y="7488151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2533127" y="3454936"/>
            <a:ext cx="5260272" cy="4758738"/>
          </a:xfrm>
          <a:custGeom>
            <a:rect b="b" l="l" r="r" t="t"/>
            <a:pathLst>
              <a:path extrusionOk="0" h="4758738" w="5260272">
                <a:moveTo>
                  <a:pt x="0" y="0"/>
                </a:moveTo>
                <a:lnTo>
                  <a:pt x="5260272" y="0"/>
                </a:lnTo>
                <a:lnTo>
                  <a:pt x="5260272" y="4758738"/>
                </a:lnTo>
                <a:lnTo>
                  <a:pt x="0" y="47587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2762181" y="8739946"/>
            <a:ext cx="1031035" cy="978195"/>
          </a:xfrm>
          <a:custGeom>
            <a:rect b="b" l="l" r="r" t="t"/>
            <a:pathLst>
              <a:path extrusionOk="0" h="978195" w="1031035">
                <a:moveTo>
                  <a:pt x="0" y="0"/>
                </a:moveTo>
                <a:lnTo>
                  <a:pt x="1031035" y="0"/>
                </a:lnTo>
                <a:lnTo>
                  <a:pt x="1031035" y="978194"/>
                </a:lnTo>
                <a:lnTo>
                  <a:pt x="0" y="9781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8100408" y="0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0842069" y="-35152"/>
            <a:ext cx="5673875" cy="2127703"/>
          </a:xfrm>
          <a:custGeom>
            <a:rect b="b" l="l" r="r" t="t"/>
            <a:pathLst>
              <a:path extrusionOk="0" h="2127703" w="5673875">
                <a:moveTo>
                  <a:pt x="0" y="0"/>
                </a:moveTo>
                <a:lnTo>
                  <a:pt x="5673875" y="0"/>
                </a:lnTo>
                <a:lnTo>
                  <a:pt x="5673875" y="2127704"/>
                </a:lnTo>
                <a:lnTo>
                  <a:pt x="0" y="21277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1545475" y="6739527"/>
            <a:ext cx="602842" cy="793214"/>
          </a:xfrm>
          <a:custGeom>
            <a:rect b="b" l="l" r="r" t="t"/>
            <a:pathLst>
              <a:path extrusionOk="0" h="793214" w="602842">
                <a:moveTo>
                  <a:pt x="0" y="0"/>
                </a:moveTo>
                <a:lnTo>
                  <a:pt x="602843" y="0"/>
                </a:lnTo>
                <a:lnTo>
                  <a:pt x="602843" y="793214"/>
                </a:lnTo>
                <a:lnTo>
                  <a:pt x="0" y="793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485945" y="1240158"/>
            <a:ext cx="94650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6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Bộ môn Lịch sử Đảng Cộng sản Việt Nam</a:t>
            </a:r>
            <a:endParaRPr/>
          </a:p>
          <a:p>
            <a:pPr indent="0" lvl="0" marL="0" marR="0" rtl="0" algn="ctr">
              <a:lnSpc>
                <a:spcPct val="146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là một chuyên ngành, là một bộ phận </a:t>
            </a:r>
            <a:endParaRPr sz="3600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  <a:p>
            <a:pPr indent="0" lvl="0" marL="0" marR="0" rtl="0" algn="ctr">
              <a:lnSpc>
                <a:spcPct val="1466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của khoa học lịch sử</a:t>
            </a:r>
            <a:endParaRPr sz="3600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7835179" y="8454899"/>
            <a:ext cx="4539300" cy="1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37" u="sng">
                <a:solidFill>
                  <a:srgbClr val="004AAD"/>
                </a:solidFill>
                <a:latin typeface="Vollkorn"/>
                <a:ea typeface="Vollkorn"/>
                <a:cs typeface="Vollkorn"/>
                <a:sym typeface="Vollkorn"/>
              </a:rPr>
              <a:t>1933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37">
                <a:solidFill>
                  <a:srgbClr val="004AAD"/>
                </a:solidFill>
                <a:latin typeface="Vollkorn"/>
                <a:ea typeface="Vollkorn"/>
                <a:cs typeface="Vollkorn"/>
                <a:sym typeface="Vollkorn"/>
              </a:rPr>
              <a:t>Sơ khảo lịch sử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37">
                <a:solidFill>
                  <a:srgbClr val="004AAD"/>
                </a:solidFill>
                <a:latin typeface="Vollkorn"/>
                <a:ea typeface="Vollkorn"/>
                <a:cs typeface="Vollkorn"/>
                <a:sym typeface="Vollkorn"/>
              </a:rPr>
              <a:t>phong trào cộng sản Đông Dương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37">
                <a:solidFill>
                  <a:srgbClr val="004AAD"/>
                </a:solidFill>
                <a:latin typeface="Vollkorn"/>
                <a:ea typeface="Vollkorn"/>
                <a:cs typeface="Vollkorn"/>
                <a:sym typeface="Vollkorn"/>
              </a:rPr>
              <a:t>(Hà Huy Tập)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11257004" y="4838440"/>
            <a:ext cx="4539205" cy="12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1" u="sng">
                <a:solidFill>
                  <a:srgbClr val="004AAD"/>
                </a:solidFill>
                <a:latin typeface="Vollkorn"/>
                <a:ea typeface="Vollkorn"/>
                <a:cs typeface="Vollkorn"/>
                <a:sym typeface="Vollkorn"/>
              </a:rPr>
              <a:t>Đại hội III (1960)</a:t>
            </a:r>
            <a:endParaRPr/>
          </a:p>
          <a:p>
            <a:pPr indent="0" lvl="0" marL="0" marR="0" rtl="0" algn="ctr">
              <a:lnSpc>
                <a:spcPct val="13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1">
                <a:solidFill>
                  <a:srgbClr val="004AAD"/>
                </a:solidFill>
                <a:latin typeface="Vollkorn"/>
                <a:ea typeface="Vollkorn"/>
                <a:cs typeface="Vollkorn"/>
                <a:sym typeface="Vollkorn"/>
              </a:rPr>
              <a:t>Nêu rõ nhiệm vụ tổng kết, nghiên cứu lịch sử Đảng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11257605" y="314645"/>
            <a:ext cx="4490706" cy="12963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3" u="sng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13/7/1992 </a:t>
            </a:r>
            <a:endParaRPr/>
          </a:p>
          <a:p>
            <a:pPr indent="0" lvl="0" marL="0" marR="0" rtl="0" algn="ctr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Chủ tịch Hội đồng Bộ trưởng </a:t>
            </a:r>
            <a:endParaRPr/>
          </a:p>
          <a:p>
            <a:pPr indent="0" lvl="0" marL="0" marR="0" rtl="0" algn="ctr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2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ban hành biên soạn giáo trình quốc gia môn Lịch sử Đảng Cộng sản Việt Nam 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11259762" y="2442396"/>
            <a:ext cx="4838400" cy="16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1" u="sng">
                <a:solidFill>
                  <a:srgbClr val="004AAD"/>
                </a:solidFill>
                <a:latin typeface="Vollkorn"/>
                <a:ea typeface="Vollkorn"/>
                <a:cs typeface="Vollkorn"/>
                <a:sym typeface="Vollkorn"/>
              </a:rPr>
              <a:t>1962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1">
                <a:solidFill>
                  <a:srgbClr val="004AAD"/>
                </a:solidFill>
                <a:latin typeface="Vollkorn"/>
                <a:ea typeface="Vollkorn"/>
                <a:cs typeface="Vollkorn"/>
                <a:sym typeface="Vollkorn"/>
              </a:rPr>
              <a:t>Thành lập Ban nghiên cứu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1">
                <a:solidFill>
                  <a:srgbClr val="004AAD"/>
                </a:solidFill>
                <a:latin typeface="Vollkorn"/>
                <a:ea typeface="Vollkorn"/>
                <a:cs typeface="Vollkorn"/>
                <a:sym typeface="Vollkorn"/>
              </a:rPr>
              <a:t> Lịch sử Đảng Trung ương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51">
                <a:solidFill>
                  <a:srgbClr val="004AAD"/>
                </a:solidFill>
                <a:latin typeface="Vollkorn"/>
                <a:ea typeface="Vollkorn"/>
                <a:cs typeface="Vollkorn"/>
                <a:sym typeface="Vollkorn"/>
              </a:rPr>
              <a:t>(nay là Viện Lịch sử Đảng)</a:t>
            </a:r>
            <a:endParaRPr/>
          </a:p>
        </p:txBody>
      </p:sp>
      <p:sp>
        <p:nvSpPr>
          <p:cNvPr id="107" name="Google Shape;107;p2"/>
          <p:cNvSpPr/>
          <p:nvPr/>
        </p:nvSpPr>
        <p:spPr>
          <a:xfrm rot="-5400000">
            <a:off x="13317984" y="4116949"/>
            <a:ext cx="417245" cy="549007"/>
          </a:xfrm>
          <a:custGeom>
            <a:rect b="b" l="l" r="r" t="t"/>
            <a:pathLst>
              <a:path extrusionOk="0" h="549007" w="417245">
                <a:moveTo>
                  <a:pt x="0" y="0"/>
                </a:moveTo>
                <a:lnTo>
                  <a:pt x="417245" y="0"/>
                </a:lnTo>
                <a:lnTo>
                  <a:pt x="417245" y="549007"/>
                </a:lnTo>
                <a:lnTo>
                  <a:pt x="0" y="5490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 rot="-5400000">
            <a:off x="13225185" y="1801518"/>
            <a:ext cx="602842" cy="793214"/>
          </a:xfrm>
          <a:custGeom>
            <a:rect b="b" l="l" r="r" t="t"/>
            <a:pathLst>
              <a:path extrusionOk="0" h="793214" w="602842">
                <a:moveTo>
                  <a:pt x="0" y="0"/>
                </a:moveTo>
                <a:lnTo>
                  <a:pt x="602843" y="0"/>
                </a:lnTo>
                <a:lnTo>
                  <a:pt x="602843" y="793214"/>
                </a:lnTo>
                <a:lnTo>
                  <a:pt x="0" y="793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BE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/>
          <p:nvPr/>
        </p:nvSpPr>
        <p:spPr>
          <a:xfrm>
            <a:off x="16068675" y="6858556"/>
            <a:ext cx="238125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62000" y="1028700"/>
            <a:ext cx="10096500" cy="2095500"/>
          </a:xfrm>
          <a:prstGeom prst="rect">
            <a:avLst/>
          </a:prstGeom>
          <a:solidFill>
            <a:srgbClr val="6C53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762000" y="3314700"/>
            <a:ext cx="10096500" cy="20955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762000" y="5600700"/>
            <a:ext cx="10096500" cy="2095500"/>
          </a:xfrm>
          <a:prstGeom prst="rect">
            <a:avLst/>
          </a:prstGeom>
          <a:solidFill>
            <a:srgbClr val="6C533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762000" y="7886700"/>
            <a:ext cx="10096500" cy="20955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3"/>
          <p:cNvSpPr/>
          <p:nvPr/>
        </p:nvSpPr>
        <p:spPr>
          <a:xfrm>
            <a:off x="8100408" y="0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1260498" y="4244379"/>
            <a:ext cx="6724850" cy="2255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Chương </a:t>
            </a:r>
            <a:endParaRPr/>
          </a:p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900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nhập môn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1178441" y="1590675"/>
            <a:ext cx="9352109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EBE0"/>
                </a:solidFill>
                <a:latin typeface="Vollkorn"/>
                <a:ea typeface="Vollkorn"/>
                <a:cs typeface="Vollkorn"/>
                <a:sym typeface="Vollkorn"/>
              </a:rPr>
              <a:t>I. Đối tượng nghiên cứu môn học  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EBE0"/>
                </a:solidFill>
                <a:latin typeface="Vollkorn"/>
                <a:ea typeface="Vollkorn"/>
                <a:cs typeface="Vollkorn"/>
                <a:sym typeface="Vollkorn"/>
              </a:rPr>
              <a:t>Lịch sử Đảng Cộng sản Việt Nam</a:t>
            </a:r>
            <a:endParaRPr/>
          </a:p>
        </p:txBody>
      </p:sp>
      <p:sp>
        <p:nvSpPr>
          <p:cNvPr id="121" name="Google Shape;121;p3"/>
          <p:cNvSpPr txBox="1"/>
          <p:nvPr/>
        </p:nvSpPr>
        <p:spPr>
          <a:xfrm>
            <a:off x="1178441" y="3876675"/>
            <a:ext cx="9352109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EBE0"/>
                </a:solidFill>
                <a:latin typeface="Vollkorn"/>
                <a:ea typeface="Vollkorn"/>
                <a:cs typeface="Vollkorn"/>
                <a:sym typeface="Vollkorn"/>
              </a:rPr>
              <a:t>II. Chức năng, nhiệm vụ của môn học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EBE0"/>
                </a:solidFill>
                <a:latin typeface="Vollkorn"/>
                <a:ea typeface="Vollkorn"/>
                <a:cs typeface="Vollkorn"/>
                <a:sym typeface="Vollkorn"/>
              </a:rPr>
              <a:t>Lịch sử Đảng Cộng sản Việt Nam </a:t>
            </a:r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1178441" y="6162675"/>
            <a:ext cx="9352109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EBE0"/>
                </a:solidFill>
                <a:latin typeface="Vollkorn"/>
                <a:ea typeface="Vollkorn"/>
                <a:cs typeface="Vollkorn"/>
                <a:sym typeface="Vollkorn"/>
              </a:rPr>
              <a:t>III. Phương pháp nghiên cứu, học tập môn học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EBE0"/>
                </a:solidFill>
                <a:latin typeface="Vollkorn"/>
                <a:ea typeface="Vollkorn"/>
                <a:cs typeface="Vollkorn"/>
                <a:sym typeface="Vollkorn"/>
              </a:rPr>
              <a:t>Lịch sử Đảng Cộng sản Việt Nam </a:t>
            </a:r>
            <a:endParaRPr/>
          </a:p>
        </p:txBody>
      </p:sp>
      <p:sp>
        <p:nvSpPr>
          <p:cNvPr id="123" name="Google Shape;123;p3"/>
          <p:cNvSpPr txBox="1"/>
          <p:nvPr/>
        </p:nvSpPr>
        <p:spPr>
          <a:xfrm>
            <a:off x="1134195" y="8448675"/>
            <a:ext cx="9352109" cy="971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EBE0"/>
                </a:solidFill>
                <a:latin typeface="Vollkorn"/>
                <a:ea typeface="Vollkorn"/>
                <a:cs typeface="Vollkorn"/>
                <a:sym typeface="Vollkorn"/>
              </a:rPr>
              <a:t>IV. Mục đích, yêu cầu của môn học</a:t>
            </a:r>
            <a:endParaRPr/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EFEBE0"/>
                </a:solidFill>
                <a:latin typeface="Vollkorn"/>
                <a:ea typeface="Vollkorn"/>
                <a:cs typeface="Vollkorn"/>
                <a:sym typeface="Vollkorn"/>
              </a:rPr>
              <a:t>Lịch sử Đảng Cộng sản Việt Nam 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BE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237511" y="1161130"/>
            <a:ext cx="16844807" cy="135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99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I. Đối tượng nghiên cứu môn học Lịch sử Đảng Cộng sản Việt Nam</a:t>
            </a:r>
            <a:endParaRPr/>
          </a:p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99">
              <a:solidFill>
                <a:srgbClr val="6C5336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-781050" y="9601200"/>
            <a:ext cx="361950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6068675" y="1471155"/>
            <a:ext cx="238125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8100408" y="0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2744490" y="2518681"/>
            <a:ext cx="12708261" cy="6274704"/>
          </a:xfrm>
          <a:custGeom>
            <a:rect b="b" l="l" r="r" t="t"/>
            <a:pathLst>
              <a:path extrusionOk="0" h="6274704" w="12708261">
                <a:moveTo>
                  <a:pt x="0" y="0"/>
                </a:moveTo>
                <a:lnTo>
                  <a:pt x="12708261" y="0"/>
                </a:lnTo>
                <a:lnTo>
                  <a:pt x="12708261" y="6274704"/>
                </a:lnTo>
                <a:lnTo>
                  <a:pt x="0" y="62747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7742185" y="4952884"/>
            <a:ext cx="2712871" cy="13796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34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Lịch sử </a:t>
            </a:r>
            <a:endParaRPr/>
          </a:p>
          <a:p>
            <a:pPr indent="0" lvl="0" marL="0" marR="0" rtl="0" algn="ctr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34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Đảng Cộng sản Việt Nam 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2441456" y="2704758"/>
            <a:ext cx="5628024" cy="1165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3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Các sự kiện </a:t>
            </a:r>
            <a:endParaRPr/>
          </a:p>
          <a:p>
            <a:pPr indent="0" lvl="0" marL="0" marR="0" rtl="0" algn="ctr">
              <a:lnSpc>
                <a:spcPct val="13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3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lịch sử của Đảng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10218520" y="2704758"/>
            <a:ext cx="5628024" cy="1165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Cương lĩnh, </a:t>
            </a:r>
            <a:endParaRPr/>
          </a:p>
          <a:p>
            <a:pPr indent="0" lvl="0" marL="0" marR="0" rtl="0" algn="ctr">
              <a:lnSpc>
                <a:spcPct val="13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đường lối của Đảng</a:t>
            </a:r>
            <a:endParaRPr/>
          </a:p>
        </p:txBody>
      </p:sp>
      <p:sp>
        <p:nvSpPr>
          <p:cNvPr id="136" name="Google Shape;136;p4"/>
          <p:cNvSpPr txBox="1"/>
          <p:nvPr/>
        </p:nvSpPr>
        <p:spPr>
          <a:xfrm>
            <a:off x="2897493" y="7367674"/>
            <a:ext cx="4658801" cy="1240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Làm rõ thắng lợi, thành tựu, </a:t>
            </a:r>
            <a:endParaRPr/>
          </a:p>
          <a:p>
            <a:pPr indent="0" lvl="0" marL="0" marR="0" rtl="0" algn="ctr">
              <a:lnSpc>
                <a:spcPct val="138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1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kinh nghiệm, bài học cách mạng Việt Nam do Đảng lãnh đạo</a:t>
            </a:r>
            <a:endParaRPr/>
          </a:p>
        </p:txBody>
      </p:sp>
      <p:sp>
        <p:nvSpPr>
          <p:cNvPr id="137" name="Google Shape;137;p4"/>
          <p:cNvSpPr txBox="1"/>
          <p:nvPr/>
        </p:nvSpPr>
        <p:spPr>
          <a:xfrm>
            <a:off x="10742856" y="7358149"/>
            <a:ext cx="4579351" cy="13155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4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Làm rõ hệ thống tổ chức Đảng, công tác xây dựng Đảng </a:t>
            </a:r>
            <a:endParaRPr/>
          </a:p>
          <a:p>
            <a:pPr indent="0" lvl="0" marL="0" marR="0" rtl="0" algn="ctr">
              <a:lnSpc>
                <a:spcPct val="139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4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qua các thời kỳ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BE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237511" y="1161130"/>
            <a:ext cx="16844807" cy="13575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99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I. Đối tượng nghiên cứu môn học Lịch sử Đảng Cộng sản Việt Nam</a:t>
            </a:r>
            <a:endParaRPr/>
          </a:p>
          <a:p>
            <a:pPr indent="0" lvl="0" marL="0" marR="0" rtl="0" algn="l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99">
              <a:solidFill>
                <a:srgbClr val="6C5336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-781050" y="9601200"/>
            <a:ext cx="361950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6068675" y="1471155"/>
            <a:ext cx="238125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8100408" y="0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6815799" y="2518681"/>
            <a:ext cx="4859984" cy="1601266"/>
          </a:xfrm>
          <a:custGeom>
            <a:rect b="b" l="l" r="r" t="t"/>
            <a:pathLst>
              <a:path extrusionOk="0" h="1601266" w="4859984">
                <a:moveTo>
                  <a:pt x="0" y="0"/>
                </a:moveTo>
                <a:lnTo>
                  <a:pt x="4859984" y="0"/>
                </a:lnTo>
                <a:lnTo>
                  <a:pt x="4859984" y="1601266"/>
                </a:lnTo>
                <a:lnTo>
                  <a:pt x="0" y="1601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91849" l="-16148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 flipH="1" rot="10800000">
            <a:off x="5597964" y="3382140"/>
            <a:ext cx="7315200" cy="3218688"/>
          </a:xfrm>
          <a:custGeom>
            <a:rect b="b" l="l" r="r" t="t"/>
            <a:pathLst>
              <a:path extrusionOk="0" h="3218688" w="7315200">
                <a:moveTo>
                  <a:pt x="0" y="3218688"/>
                </a:moveTo>
                <a:lnTo>
                  <a:pt x="7315200" y="3218688"/>
                </a:lnTo>
                <a:lnTo>
                  <a:pt x="7315200" y="0"/>
                </a:lnTo>
                <a:lnTo>
                  <a:pt x="0" y="0"/>
                </a:lnTo>
                <a:lnTo>
                  <a:pt x="0" y="3218688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/>
        </p:nvSpPr>
        <p:spPr>
          <a:xfrm>
            <a:off x="6441552" y="2704758"/>
            <a:ext cx="5628024" cy="11656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Cương lĩnh, </a:t>
            </a:r>
            <a:endParaRPr/>
          </a:p>
          <a:p>
            <a:pPr indent="0" lvl="0" marL="0" marR="0" rtl="0" algn="ctr">
              <a:lnSpc>
                <a:spcPct val="139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63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đường lối của Đảng</a:t>
            </a:r>
            <a:endParaRPr/>
          </a:p>
        </p:txBody>
      </p:sp>
      <p:sp>
        <p:nvSpPr>
          <p:cNvPr id="149" name="Google Shape;149;p5"/>
          <p:cNvSpPr/>
          <p:nvPr/>
        </p:nvSpPr>
        <p:spPr>
          <a:xfrm>
            <a:off x="1958131" y="2592944"/>
            <a:ext cx="3484012" cy="2554942"/>
          </a:xfrm>
          <a:custGeom>
            <a:rect b="b" l="l" r="r" t="t"/>
            <a:pathLst>
              <a:path extrusionOk="0" h="2554942" w="3484012">
                <a:moveTo>
                  <a:pt x="0" y="0"/>
                </a:moveTo>
                <a:lnTo>
                  <a:pt x="3484012" y="0"/>
                </a:lnTo>
                <a:lnTo>
                  <a:pt x="3484012" y="2554942"/>
                </a:lnTo>
                <a:lnTo>
                  <a:pt x="0" y="25549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340634" y="5866162"/>
            <a:ext cx="2475165" cy="3131622"/>
          </a:xfrm>
          <a:custGeom>
            <a:rect b="b" l="l" r="r" t="t"/>
            <a:pathLst>
              <a:path extrusionOk="0" h="3131622" w="2475165">
                <a:moveTo>
                  <a:pt x="0" y="0"/>
                </a:moveTo>
                <a:lnTo>
                  <a:pt x="2475165" y="0"/>
                </a:lnTo>
                <a:lnTo>
                  <a:pt x="2475165" y="3131622"/>
                </a:lnTo>
                <a:lnTo>
                  <a:pt x="0" y="31316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7988898" y="6780642"/>
            <a:ext cx="2310258" cy="3369949"/>
          </a:xfrm>
          <a:custGeom>
            <a:rect b="b" l="l" r="r" t="t"/>
            <a:pathLst>
              <a:path extrusionOk="0" h="3369949" w="2310258">
                <a:moveTo>
                  <a:pt x="0" y="0"/>
                </a:moveTo>
                <a:lnTo>
                  <a:pt x="2310258" y="0"/>
                </a:lnTo>
                <a:lnTo>
                  <a:pt x="2310258" y="3369948"/>
                </a:lnTo>
                <a:lnTo>
                  <a:pt x="0" y="33699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1675783" y="5866162"/>
            <a:ext cx="3516152" cy="2197595"/>
          </a:xfrm>
          <a:custGeom>
            <a:rect b="b" l="l" r="r" t="t"/>
            <a:pathLst>
              <a:path extrusionOk="0" h="2197595" w="3516152">
                <a:moveTo>
                  <a:pt x="0" y="0"/>
                </a:moveTo>
                <a:lnTo>
                  <a:pt x="3516152" y="0"/>
                </a:lnTo>
                <a:lnTo>
                  <a:pt x="3516152" y="2197595"/>
                </a:lnTo>
                <a:lnTo>
                  <a:pt x="0" y="21975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13266198" y="2321975"/>
            <a:ext cx="2095500" cy="3096880"/>
          </a:xfrm>
          <a:custGeom>
            <a:rect b="b" l="l" r="r" t="t"/>
            <a:pathLst>
              <a:path extrusionOk="0" h="3096880" w="2095500">
                <a:moveTo>
                  <a:pt x="0" y="0"/>
                </a:moveTo>
                <a:lnTo>
                  <a:pt x="2095500" y="0"/>
                </a:lnTo>
                <a:lnTo>
                  <a:pt x="2095500" y="3096881"/>
                </a:lnTo>
                <a:lnTo>
                  <a:pt x="0" y="30968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-2870" l="-4756" r="-4227" t="-12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/>
          <p:nvPr/>
        </p:nvSpPr>
        <p:spPr>
          <a:xfrm>
            <a:off x="5265161" y="3751726"/>
            <a:ext cx="1933528" cy="434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2/1930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6527277" y="5247134"/>
            <a:ext cx="1933528" cy="3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10/1930</a:t>
            </a:r>
            <a:endParaRPr/>
          </a:p>
        </p:txBody>
      </p:sp>
      <p:sp>
        <p:nvSpPr>
          <p:cNvPr id="156" name="Google Shape;156;p5"/>
          <p:cNvSpPr txBox="1"/>
          <p:nvPr/>
        </p:nvSpPr>
        <p:spPr>
          <a:xfrm>
            <a:off x="8673427" y="5739197"/>
            <a:ext cx="1068528" cy="434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1951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10531055" y="5247134"/>
            <a:ext cx="1068528" cy="434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1991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11844636" y="3751726"/>
            <a:ext cx="1068528" cy="434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99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2011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BE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"/>
          <p:cNvSpPr txBox="1"/>
          <p:nvPr/>
        </p:nvSpPr>
        <p:spPr>
          <a:xfrm>
            <a:off x="1443193" y="1154094"/>
            <a:ext cx="16844807" cy="618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99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II. Chức năng, nhiệm vụ của môn học Lịch sử Đảng Cộng sản Việt Nam </a:t>
            </a:r>
            <a:endParaRPr/>
          </a:p>
        </p:txBody>
      </p:sp>
      <p:sp>
        <p:nvSpPr>
          <p:cNvPr id="164" name="Google Shape;164;p6"/>
          <p:cNvSpPr/>
          <p:nvPr/>
        </p:nvSpPr>
        <p:spPr>
          <a:xfrm>
            <a:off x="14668500" y="9446341"/>
            <a:ext cx="361950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-180975" y="1449032"/>
            <a:ext cx="238125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8100408" y="0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4098898" y="2170735"/>
            <a:ext cx="10327963" cy="7087565"/>
          </a:xfrm>
          <a:custGeom>
            <a:rect b="b" l="l" r="r" t="t"/>
            <a:pathLst>
              <a:path extrusionOk="0" h="7087565" w="10327963">
                <a:moveTo>
                  <a:pt x="0" y="0"/>
                </a:moveTo>
                <a:lnTo>
                  <a:pt x="10327963" y="0"/>
                </a:lnTo>
                <a:lnTo>
                  <a:pt x="10327963" y="7087565"/>
                </a:lnTo>
                <a:lnTo>
                  <a:pt x="0" y="7087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3477395" y="4831731"/>
            <a:ext cx="5458985" cy="1698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2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Chức năng của </a:t>
            </a:r>
            <a:endParaRPr/>
          </a:p>
          <a:p>
            <a:pPr indent="0" lvl="0" marL="0" marR="0" rtl="0" algn="ctr">
              <a:lnSpc>
                <a:spcPct val="138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2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khoa học </a:t>
            </a:r>
            <a:endParaRPr/>
          </a:p>
          <a:p>
            <a:pPr indent="0" lvl="0" marL="0" marR="0" rtl="0" algn="ctr">
              <a:lnSpc>
                <a:spcPct val="138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62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Lịch sử Đảng</a:t>
            </a:r>
            <a:endParaRPr/>
          </a:p>
        </p:txBody>
      </p:sp>
      <p:sp>
        <p:nvSpPr>
          <p:cNvPr id="169" name="Google Shape;169;p6"/>
          <p:cNvSpPr txBox="1"/>
          <p:nvPr/>
        </p:nvSpPr>
        <p:spPr>
          <a:xfrm>
            <a:off x="9351620" y="2602155"/>
            <a:ext cx="5458985" cy="6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6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Chức năng nhận thức</a:t>
            </a:r>
            <a:endParaRPr/>
          </a:p>
        </p:txBody>
      </p:sp>
      <p:sp>
        <p:nvSpPr>
          <p:cNvPr id="170" name="Google Shape;170;p6"/>
          <p:cNvSpPr txBox="1"/>
          <p:nvPr/>
        </p:nvSpPr>
        <p:spPr>
          <a:xfrm>
            <a:off x="9351620" y="5320488"/>
            <a:ext cx="5458985" cy="692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66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Chức năng giáo dục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9351620" y="7705103"/>
            <a:ext cx="5458985" cy="13860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6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Chức năng dự báo</a:t>
            </a:r>
            <a:endParaRPr/>
          </a:p>
          <a:p>
            <a:pPr indent="0" lvl="0" marL="0" marR="0" rtl="0" algn="ctr">
              <a:lnSpc>
                <a:spcPct val="139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66">
                <a:solidFill>
                  <a:srgbClr val="FFFFFF"/>
                </a:solidFill>
                <a:latin typeface="Vollkorn"/>
                <a:ea typeface="Vollkorn"/>
                <a:cs typeface="Vollkorn"/>
                <a:sym typeface="Vollkorn"/>
              </a:rPr>
              <a:t> và phê phán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BE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"/>
          <p:cNvSpPr txBox="1"/>
          <p:nvPr/>
        </p:nvSpPr>
        <p:spPr>
          <a:xfrm>
            <a:off x="1443193" y="1154094"/>
            <a:ext cx="16844807" cy="618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99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II. Chức năng, nhiệm vụ của môn học Lịch sử Đảng Cộng sản Việt Nam </a:t>
            </a:r>
            <a:endParaRPr/>
          </a:p>
        </p:txBody>
      </p:sp>
      <p:sp>
        <p:nvSpPr>
          <p:cNvPr id="177" name="Google Shape;177;p7"/>
          <p:cNvSpPr/>
          <p:nvPr/>
        </p:nvSpPr>
        <p:spPr>
          <a:xfrm>
            <a:off x="14668500" y="9446341"/>
            <a:ext cx="361950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-180975" y="1449032"/>
            <a:ext cx="238125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8100408" y="0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0" name="Google Shape;180;p7"/>
          <p:cNvGrpSpPr/>
          <p:nvPr/>
        </p:nvGrpSpPr>
        <p:grpSpPr>
          <a:xfrm>
            <a:off x="6467222" y="5007934"/>
            <a:ext cx="5458985" cy="1772230"/>
            <a:chOff x="0" y="0"/>
            <a:chExt cx="7278647" cy="2362974"/>
          </a:xfrm>
        </p:grpSpPr>
        <p:sp>
          <p:nvSpPr>
            <p:cNvPr id="181" name="Google Shape;181;p7"/>
            <p:cNvSpPr/>
            <p:nvPr/>
          </p:nvSpPr>
          <p:spPr>
            <a:xfrm>
              <a:off x="474983" y="0"/>
              <a:ext cx="6292004" cy="2362974"/>
            </a:xfrm>
            <a:custGeom>
              <a:rect b="b" l="l" r="r" t="t"/>
              <a:pathLst>
                <a:path extrusionOk="0" h="2362974" w="6292004">
                  <a:moveTo>
                    <a:pt x="0" y="0"/>
                  </a:moveTo>
                  <a:lnTo>
                    <a:pt x="6292005" y="0"/>
                  </a:lnTo>
                  <a:lnTo>
                    <a:pt x="6292005" y="2362974"/>
                  </a:lnTo>
                  <a:lnTo>
                    <a:pt x="0" y="23629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99920" l="-118856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 txBox="1"/>
            <p:nvPr/>
          </p:nvSpPr>
          <p:spPr>
            <a:xfrm>
              <a:off x="0" y="606977"/>
              <a:ext cx="7278647" cy="891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66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Chức năng nhận thức</a:t>
              </a:r>
              <a:endParaRPr/>
            </a:p>
          </p:txBody>
        </p:sp>
      </p:grpSp>
      <p:sp>
        <p:nvSpPr>
          <p:cNvPr id="183" name="Google Shape;183;p7"/>
          <p:cNvSpPr/>
          <p:nvPr/>
        </p:nvSpPr>
        <p:spPr>
          <a:xfrm>
            <a:off x="1868392" y="2137061"/>
            <a:ext cx="3455725" cy="1598273"/>
          </a:xfrm>
          <a:custGeom>
            <a:rect b="b" l="l" r="r" t="t"/>
            <a:pathLst>
              <a:path extrusionOk="0" h="1598273" w="3455725">
                <a:moveTo>
                  <a:pt x="0" y="0"/>
                </a:moveTo>
                <a:lnTo>
                  <a:pt x="3455725" y="0"/>
                </a:lnTo>
                <a:lnTo>
                  <a:pt x="3455725" y="1598273"/>
                </a:lnTo>
                <a:lnTo>
                  <a:pt x="0" y="1598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7416138" y="2137061"/>
            <a:ext cx="3455725" cy="1598273"/>
          </a:xfrm>
          <a:custGeom>
            <a:rect b="b" l="l" r="r" t="t"/>
            <a:pathLst>
              <a:path extrusionOk="0" h="1598273" w="3455725">
                <a:moveTo>
                  <a:pt x="0" y="0"/>
                </a:moveTo>
                <a:lnTo>
                  <a:pt x="3455724" y="0"/>
                </a:lnTo>
                <a:lnTo>
                  <a:pt x="3455724" y="1598273"/>
                </a:lnTo>
                <a:lnTo>
                  <a:pt x="0" y="1598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2963883" y="2137061"/>
            <a:ext cx="3455725" cy="1598273"/>
          </a:xfrm>
          <a:custGeom>
            <a:rect b="b" l="l" r="r" t="t"/>
            <a:pathLst>
              <a:path extrusionOk="0" h="1598273" w="3455725">
                <a:moveTo>
                  <a:pt x="0" y="0"/>
                </a:moveTo>
                <a:lnTo>
                  <a:pt x="3455725" y="0"/>
                </a:lnTo>
                <a:lnTo>
                  <a:pt x="3455725" y="1598273"/>
                </a:lnTo>
                <a:lnTo>
                  <a:pt x="0" y="1598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4686645" y="7660027"/>
            <a:ext cx="3455725" cy="1598273"/>
          </a:xfrm>
          <a:custGeom>
            <a:rect b="b" l="l" r="r" t="t"/>
            <a:pathLst>
              <a:path extrusionOk="0" h="1598273" w="3455725">
                <a:moveTo>
                  <a:pt x="0" y="0"/>
                </a:moveTo>
                <a:lnTo>
                  <a:pt x="3455725" y="0"/>
                </a:lnTo>
                <a:lnTo>
                  <a:pt x="3455725" y="1598273"/>
                </a:lnTo>
                <a:lnTo>
                  <a:pt x="0" y="1598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10187592" y="7660027"/>
            <a:ext cx="3455725" cy="1598273"/>
          </a:xfrm>
          <a:custGeom>
            <a:rect b="b" l="l" r="r" t="t"/>
            <a:pathLst>
              <a:path extrusionOk="0" h="1598273" w="3455725">
                <a:moveTo>
                  <a:pt x="0" y="0"/>
                </a:moveTo>
                <a:lnTo>
                  <a:pt x="3455725" y="0"/>
                </a:lnTo>
                <a:lnTo>
                  <a:pt x="3455725" y="1598273"/>
                </a:lnTo>
                <a:lnTo>
                  <a:pt x="0" y="1598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 rot="-5400000">
            <a:off x="8573464" y="4211019"/>
            <a:ext cx="1141073" cy="189703"/>
          </a:xfrm>
          <a:custGeom>
            <a:rect b="b" l="l" r="r" t="t"/>
            <a:pathLst>
              <a:path extrusionOk="0" h="189703" w="1141073">
                <a:moveTo>
                  <a:pt x="0" y="0"/>
                </a:moveTo>
                <a:lnTo>
                  <a:pt x="1141072" y="0"/>
                </a:lnTo>
                <a:lnTo>
                  <a:pt x="1141072" y="189703"/>
                </a:lnTo>
                <a:lnTo>
                  <a:pt x="0" y="1897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 txBox="1"/>
          <p:nvPr/>
        </p:nvSpPr>
        <p:spPr>
          <a:xfrm>
            <a:off x="1868392" y="2348163"/>
            <a:ext cx="34521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Hệ thống tri thức về Đảng cầm quyền, </a:t>
            </a:r>
            <a:endParaRPr sz="1100"/>
          </a:p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Đảng chính trị</a:t>
            </a:r>
            <a:endParaRPr sz="1100"/>
          </a:p>
        </p:txBody>
      </p:sp>
      <p:sp>
        <p:nvSpPr>
          <p:cNvPr id="190" name="Google Shape;190;p7"/>
          <p:cNvSpPr txBox="1"/>
          <p:nvPr/>
        </p:nvSpPr>
        <p:spPr>
          <a:xfrm>
            <a:off x="7417877" y="2357688"/>
            <a:ext cx="34521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Nhận thức quy luật</a:t>
            </a:r>
            <a:endParaRPr sz="1100"/>
          </a:p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ra đời và phát triển </a:t>
            </a:r>
            <a:endParaRPr sz="1100"/>
          </a:p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của Đảng</a:t>
            </a:r>
            <a:endParaRPr sz="1100"/>
          </a:p>
        </p:txBody>
      </p:sp>
      <p:sp>
        <p:nvSpPr>
          <p:cNvPr id="191" name="Google Shape;191;p7"/>
          <p:cNvSpPr txBox="1"/>
          <p:nvPr/>
        </p:nvSpPr>
        <p:spPr>
          <a:xfrm>
            <a:off x="4686645" y="8033714"/>
            <a:ext cx="3477300" cy="9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Nhận thức sự lãnh đạo của Đảng là nhân tố hàng đầu quyết định cách mạng Việt Nam </a:t>
            </a:r>
            <a:endParaRPr sz="1300"/>
          </a:p>
        </p:txBody>
      </p:sp>
      <p:sp>
        <p:nvSpPr>
          <p:cNvPr id="192" name="Google Shape;192;p7"/>
          <p:cNvSpPr txBox="1"/>
          <p:nvPr/>
        </p:nvSpPr>
        <p:spPr>
          <a:xfrm>
            <a:off x="13065175" y="2462864"/>
            <a:ext cx="3253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Nhận thức về vai trò của Đảng là tổ chức duy nhất lãnh đạo cách mạng Việt Nam </a:t>
            </a:r>
            <a:endParaRPr sz="1100"/>
          </a:p>
        </p:txBody>
      </p:sp>
      <p:sp>
        <p:nvSpPr>
          <p:cNvPr id="193" name="Google Shape;193;p7"/>
          <p:cNvSpPr txBox="1"/>
          <p:nvPr/>
        </p:nvSpPr>
        <p:spPr>
          <a:xfrm>
            <a:off x="10187592" y="8052764"/>
            <a:ext cx="3477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Nhận thức rõ những vấn đề lớn của đất nước, của dân tộc trong mối quan hệ với thời đại và thế giới</a:t>
            </a:r>
            <a:endParaRPr sz="1100"/>
          </a:p>
        </p:txBody>
      </p:sp>
      <p:sp>
        <p:nvSpPr>
          <p:cNvPr id="194" name="Google Shape;194;p7"/>
          <p:cNvSpPr/>
          <p:nvPr/>
        </p:nvSpPr>
        <p:spPr>
          <a:xfrm flipH="1" rot="-1963417">
            <a:off x="7173452" y="7079870"/>
            <a:ext cx="1539309" cy="255910"/>
          </a:xfrm>
          <a:custGeom>
            <a:rect b="b" l="l" r="r" t="t"/>
            <a:pathLst>
              <a:path extrusionOk="0" h="255910" w="1539309">
                <a:moveTo>
                  <a:pt x="1539308" y="0"/>
                </a:moveTo>
                <a:lnTo>
                  <a:pt x="0" y="0"/>
                </a:lnTo>
                <a:lnTo>
                  <a:pt x="0" y="255910"/>
                </a:lnTo>
                <a:lnTo>
                  <a:pt x="1539308" y="255910"/>
                </a:lnTo>
                <a:lnTo>
                  <a:pt x="1539308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7"/>
          <p:cNvSpPr/>
          <p:nvPr/>
        </p:nvSpPr>
        <p:spPr>
          <a:xfrm rot="-1963713">
            <a:off x="10947559" y="4227499"/>
            <a:ext cx="2133525" cy="354699"/>
          </a:xfrm>
          <a:custGeom>
            <a:rect b="b" l="l" r="r" t="t"/>
            <a:pathLst>
              <a:path extrusionOk="0" h="354699" w="2133525">
                <a:moveTo>
                  <a:pt x="0" y="0"/>
                </a:moveTo>
                <a:lnTo>
                  <a:pt x="2133525" y="0"/>
                </a:lnTo>
                <a:lnTo>
                  <a:pt x="2133525" y="354698"/>
                </a:lnTo>
                <a:lnTo>
                  <a:pt x="0" y="354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7"/>
          <p:cNvSpPr/>
          <p:nvPr/>
        </p:nvSpPr>
        <p:spPr>
          <a:xfrm flipH="1" rot="1961764">
            <a:off x="5166139" y="4283479"/>
            <a:ext cx="2133525" cy="354699"/>
          </a:xfrm>
          <a:custGeom>
            <a:rect b="b" l="l" r="r" t="t"/>
            <a:pathLst>
              <a:path extrusionOk="0" h="354699" w="2133525">
                <a:moveTo>
                  <a:pt x="2133525" y="0"/>
                </a:moveTo>
                <a:lnTo>
                  <a:pt x="0" y="0"/>
                </a:lnTo>
                <a:lnTo>
                  <a:pt x="0" y="354699"/>
                </a:lnTo>
                <a:lnTo>
                  <a:pt x="2133525" y="354699"/>
                </a:lnTo>
                <a:lnTo>
                  <a:pt x="2133525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 rot="2003222">
            <a:off x="9538324" y="7073209"/>
            <a:ext cx="1539309" cy="255910"/>
          </a:xfrm>
          <a:custGeom>
            <a:rect b="b" l="l" r="r" t="t"/>
            <a:pathLst>
              <a:path extrusionOk="0" h="255910" w="1539309">
                <a:moveTo>
                  <a:pt x="0" y="0"/>
                </a:moveTo>
                <a:lnTo>
                  <a:pt x="1539309" y="0"/>
                </a:lnTo>
                <a:lnTo>
                  <a:pt x="1539309" y="255910"/>
                </a:lnTo>
                <a:lnTo>
                  <a:pt x="0" y="2559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 p14:dur="1500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BE0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"/>
          <p:cNvSpPr txBox="1"/>
          <p:nvPr/>
        </p:nvSpPr>
        <p:spPr>
          <a:xfrm>
            <a:off x="1443193" y="1154094"/>
            <a:ext cx="16844807" cy="618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99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II. Chức năng, nhiệm vụ của môn học Lịch sử Đảng Cộng sản Việt Nam </a:t>
            </a:r>
            <a:endParaRPr/>
          </a:p>
        </p:txBody>
      </p:sp>
      <p:sp>
        <p:nvSpPr>
          <p:cNvPr id="203" name="Google Shape;203;p8"/>
          <p:cNvSpPr/>
          <p:nvPr/>
        </p:nvSpPr>
        <p:spPr>
          <a:xfrm>
            <a:off x="14668500" y="9446341"/>
            <a:ext cx="361950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-180975" y="1449032"/>
            <a:ext cx="238125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8100408" y="0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6" name="Google Shape;206;p8"/>
          <p:cNvGrpSpPr/>
          <p:nvPr/>
        </p:nvGrpSpPr>
        <p:grpSpPr>
          <a:xfrm>
            <a:off x="-180975" y="4776744"/>
            <a:ext cx="5458985" cy="1946800"/>
            <a:chOff x="0" y="0"/>
            <a:chExt cx="7278647" cy="2595734"/>
          </a:xfrm>
        </p:grpSpPr>
        <p:sp>
          <p:nvSpPr>
            <p:cNvPr id="207" name="Google Shape;207;p8"/>
            <p:cNvSpPr/>
            <p:nvPr/>
          </p:nvSpPr>
          <p:spPr>
            <a:xfrm>
              <a:off x="504480" y="0"/>
              <a:ext cx="6194365" cy="2595734"/>
            </a:xfrm>
            <a:custGeom>
              <a:rect b="b" l="l" r="r" t="t"/>
              <a:pathLst>
                <a:path extrusionOk="0" h="2595734" w="6194365">
                  <a:moveTo>
                    <a:pt x="0" y="0"/>
                  </a:moveTo>
                  <a:lnTo>
                    <a:pt x="6194365" y="0"/>
                  </a:lnTo>
                  <a:lnTo>
                    <a:pt x="6194365" y="2595734"/>
                  </a:lnTo>
                  <a:lnTo>
                    <a:pt x="0" y="259573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132112" l="-121200" r="-1095" t="-131934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8"/>
            <p:cNvSpPr txBox="1"/>
            <p:nvPr/>
          </p:nvSpPr>
          <p:spPr>
            <a:xfrm>
              <a:off x="0" y="806555"/>
              <a:ext cx="7278647" cy="8919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66">
                  <a:solidFill>
                    <a:srgbClr val="000000"/>
                  </a:solidFill>
                  <a:latin typeface="Vollkorn"/>
                  <a:ea typeface="Vollkorn"/>
                  <a:cs typeface="Vollkorn"/>
                  <a:sym typeface="Vollkorn"/>
                </a:rPr>
                <a:t>Chức năng giáo dục</a:t>
              </a:r>
              <a:endParaRPr/>
            </a:p>
          </p:txBody>
        </p:sp>
      </p:grpSp>
      <p:sp>
        <p:nvSpPr>
          <p:cNvPr id="209" name="Google Shape;209;p8"/>
          <p:cNvSpPr/>
          <p:nvPr/>
        </p:nvSpPr>
        <p:spPr>
          <a:xfrm rot="-3280253">
            <a:off x="4391022" y="3853111"/>
            <a:ext cx="2170725" cy="360883"/>
          </a:xfrm>
          <a:custGeom>
            <a:rect b="b" l="l" r="r" t="t"/>
            <a:pathLst>
              <a:path extrusionOk="0" h="360883" w="2170725">
                <a:moveTo>
                  <a:pt x="0" y="0"/>
                </a:moveTo>
                <a:lnTo>
                  <a:pt x="2170725" y="0"/>
                </a:lnTo>
                <a:lnTo>
                  <a:pt x="2170725" y="360883"/>
                </a:lnTo>
                <a:lnTo>
                  <a:pt x="0" y="360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8"/>
          <p:cNvSpPr/>
          <p:nvPr/>
        </p:nvSpPr>
        <p:spPr>
          <a:xfrm>
            <a:off x="6191571" y="2087357"/>
            <a:ext cx="2771454" cy="1281798"/>
          </a:xfrm>
          <a:custGeom>
            <a:rect b="b" l="l" r="r" t="t"/>
            <a:pathLst>
              <a:path extrusionOk="0" h="1281798" w="2771454">
                <a:moveTo>
                  <a:pt x="0" y="0"/>
                </a:moveTo>
                <a:lnTo>
                  <a:pt x="2771454" y="0"/>
                </a:lnTo>
                <a:lnTo>
                  <a:pt x="2771454" y="1281798"/>
                </a:lnTo>
                <a:lnTo>
                  <a:pt x="0" y="1281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5851175" y="2309791"/>
            <a:ext cx="3452245" cy="827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Tinh thần</a:t>
            </a:r>
            <a:endParaRPr/>
          </a:p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 yêu nước</a:t>
            </a:r>
            <a:endParaRPr/>
          </a:p>
        </p:txBody>
      </p:sp>
      <p:sp>
        <p:nvSpPr>
          <p:cNvPr id="212" name="Google Shape;212;p8"/>
          <p:cNvSpPr/>
          <p:nvPr/>
        </p:nvSpPr>
        <p:spPr>
          <a:xfrm rot="3304143">
            <a:off x="4396469" y="7536248"/>
            <a:ext cx="2170725" cy="360883"/>
          </a:xfrm>
          <a:custGeom>
            <a:rect b="b" l="l" r="r" t="t"/>
            <a:pathLst>
              <a:path extrusionOk="0" h="360883" w="2170725">
                <a:moveTo>
                  <a:pt x="0" y="0"/>
                </a:moveTo>
                <a:lnTo>
                  <a:pt x="2170725" y="0"/>
                </a:lnTo>
                <a:lnTo>
                  <a:pt x="2170725" y="360883"/>
                </a:lnTo>
                <a:lnTo>
                  <a:pt x="0" y="3608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 rot="-1579172">
            <a:off x="4821847" y="5109473"/>
            <a:ext cx="1319970" cy="219445"/>
          </a:xfrm>
          <a:custGeom>
            <a:rect b="b" l="l" r="r" t="t"/>
            <a:pathLst>
              <a:path extrusionOk="0" h="219445" w="1319970">
                <a:moveTo>
                  <a:pt x="0" y="0"/>
                </a:moveTo>
                <a:lnTo>
                  <a:pt x="1319970" y="0"/>
                </a:lnTo>
                <a:lnTo>
                  <a:pt x="1319970" y="219445"/>
                </a:lnTo>
                <a:lnTo>
                  <a:pt x="0" y="219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 rot="1573615">
            <a:off x="4821859" y="6166730"/>
            <a:ext cx="1319970" cy="219445"/>
          </a:xfrm>
          <a:custGeom>
            <a:rect b="b" l="l" r="r" t="t"/>
            <a:pathLst>
              <a:path extrusionOk="0" h="219445" w="1319970">
                <a:moveTo>
                  <a:pt x="0" y="0"/>
                </a:moveTo>
                <a:lnTo>
                  <a:pt x="1319970" y="0"/>
                </a:lnTo>
                <a:lnTo>
                  <a:pt x="1319970" y="219445"/>
                </a:lnTo>
                <a:lnTo>
                  <a:pt x="0" y="219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6191571" y="4083530"/>
            <a:ext cx="2771454" cy="1281798"/>
          </a:xfrm>
          <a:custGeom>
            <a:rect b="b" l="l" r="r" t="t"/>
            <a:pathLst>
              <a:path extrusionOk="0" h="1281798" w="2771454">
                <a:moveTo>
                  <a:pt x="0" y="0"/>
                </a:moveTo>
                <a:lnTo>
                  <a:pt x="2771454" y="0"/>
                </a:lnTo>
                <a:lnTo>
                  <a:pt x="2771454" y="1281798"/>
                </a:lnTo>
                <a:lnTo>
                  <a:pt x="0" y="1281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 txBox="1"/>
          <p:nvPr/>
        </p:nvSpPr>
        <p:spPr>
          <a:xfrm>
            <a:off x="5851175" y="4305964"/>
            <a:ext cx="3452245" cy="827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Lý tưởng</a:t>
            </a:r>
            <a:endParaRPr/>
          </a:p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cách mạng</a:t>
            </a:r>
            <a:endParaRPr/>
          </a:p>
        </p:txBody>
      </p:sp>
      <p:sp>
        <p:nvSpPr>
          <p:cNvPr id="217" name="Google Shape;217;p8"/>
          <p:cNvSpPr/>
          <p:nvPr/>
        </p:nvSpPr>
        <p:spPr>
          <a:xfrm>
            <a:off x="6191571" y="6082646"/>
            <a:ext cx="2771454" cy="1281798"/>
          </a:xfrm>
          <a:custGeom>
            <a:rect b="b" l="l" r="r" t="t"/>
            <a:pathLst>
              <a:path extrusionOk="0" h="1281798" w="2771454">
                <a:moveTo>
                  <a:pt x="0" y="0"/>
                </a:moveTo>
                <a:lnTo>
                  <a:pt x="2771454" y="0"/>
                </a:lnTo>
                <a:lnTo>
                  <a:pt x="2771454" y="1281797"/>
                </a:lnTo>
                <a:lnTo>
                  <a:pt x="0" y="12817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 txBox="1"/>
          <p:nvPr/>
        </p:nvSpPr>
        <p:spPr>
          <a:xfrm>
            <a:off x="5851175" y="6333654"/>
            <a:ext cx="3452245" cy="739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Chủ nghĩa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anh hùng cách mạng</a:t>
            </a:r>
            <a:endParaRPr/>
          </a:p>
        </p:txBody>
      </p:sp>
      <p:sp>
        <p:nvSpPr>
          <p:cNvPr id="219" name="Google Shape;219;p8"/>
          <p:cNvSpPr/>
          <p:nvPr/>
        </p:nvSpPr>
        <p:spPr>
          <a:xfrm>
            <a:off x="6191571" y="8240743"/>
            <a:ext cx="2771454" cy="1281798"/>
          </a:xfrm>
          <a:custGeom>
            <a:rect b="b" l="l" r="r" t="t"/>
            <a:pathLst>
              <a:path extrusionOk="0" h="1281798" w="2771454">
                <a:moveTo>
                  <a:pt x="0" y="0"/>
                </a:moveTo>
                <a:lnTo>
                  <a:pt x="2771454" y="0"/>
                </a:lnTo>
                <a:lnTo>
                  <a:pt x="2771454" y="1281798"/>
                </a:lnTo>
                <a:lnTo>
                  <a:pt x="0" y="12817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5851175" y="8491752"/>
            <a:ext cx="3452245" cy="739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Truyền thống của 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Đảng và dân tộc</a:t>
            </a:r>
            <a:endParaRPr/>
          </a:p>
        </p:txBody>
      </p:sp>
      <p:sp>
        <p:nvSpPr>
          <p:cNvPr id="221" name="Google Shape;221;p8"/>
          <p:cNvSpPr/>
          <p:nvPr/>
        </p:nvSpPr>
        <p:spPr>
          <a:xfrm>
            <a:off x="9144000" y="2617770"/>
            <a:ext cx="1675151" cy="278494"/>
          </a:xfrm>
          <a:custGeom>
            <a:rect b="b" l="l" r="r" t="t"/>
            <a:pathLst>
              <a:path extrusionOk="0" h="278494" w="1675151">
                <a:moveTo>
                  <a:pt x="0" y="0"/>
                </a:moveTo>
                <a:lnTo>
                  <a:pt x="1675151" y="0"/>
                </a:lnTo>
                <a:lnTo>
                  <a:pt x="1675151" y="278494"/>
                </a:lnTo>
                <a:lnTo>
                  <a:pt x="0" y="278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9144000" y="4596178"/>
            <a:ext cx="1675151" cy="278494"/>
          </a:xfrm>
          <a:custGeom>
            <a:rect b="b" l="l" r="r" t="t"/>
            <a:pathLst>
              <a:path extrusionOk="0" h="278494" w="1675151">
                <a:moveTo>
                  <a:pt x="0" y="0"/>
                </a:moveTo>
                <a:lnTo>
                  <a:pt x="1675151" y="0"/>
                </a:lnTo>
                <a:lnTo>
                  <a:pt x="1675151" y="278494"/>
                </a:lnTo>
                <a:lnTo>
                  <a:pt x="0" y="278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9144000" y="6574587"/>
            <a:ext cx="1675151" cy="278494"/>
          </a:xfrm>
          <a:custGeom>
            <a:rect b="b" l="l" r="r" t="t"/>
            <a:pathLst>
              <a:path extrusionOk="0" h="278494" w="1675151">
                <a:moveTo>
                  <a:pt x="0" y="0"/>
                </a:moveTo>
                <a:lnTo>
                  <a:pt x="1675151" y="0"/>
                </a:lnTo>
                <a:lnTo>
                  <a:pt x="1675151" y="278493"/>
                </a:lnTo>
                <a:lnTo>
                  <a:pt x="0" y="2784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9144000" y="8742395"/>
            <a:ext cx="1675151" cy="278494"/>
          </a:xfrm>
          <a:custGeom>
            <a:rect b="b" l="l" r="r" t="t"/>
            <a:pathLst>
              <a:path extrusionOk="0" h="278494" w="1675151">
                <a:moveTo>
                  <a:pt x="0" y="0"/>
                </a:moveTo>
                <a:lnTo>
                  <a:pt x="1675151" y="0"/>
                </a:lnTo>
                <a:lnTo>
                  <a:pt x="1675151" y="278494"/>
                </a:lnTo>
                <a:lnTo>
                  <a:pt x="0" y="2784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10819151" y="2309791"/>
            <a:ext cx="6748532" cy="827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Ý thức, niềm tự hào, tự tôn, ý chí tự lực, tự cường dân tộc</a:t>
            </a:r>
            <a:endParaRPr/>
          </a:p>
        </p:txBody>
      </p:sp>
      <p:sp>
        <p:nvSpPr>
          <p:cNvPr id="226" name="Google Shape;226;p8"/>
          <p:cNvSpPr txBox="1"/>
          <p:nvPr/>
        </p:nvSpPr>
        <p:spPr>
          <a:xfrm>
            <a:off x="10885826" y="4297414"/>
            <a:ext cx="6748532" cy="827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Mục tiêu chiến lược là độc lập dân tộc </a:t>
            </a:r>
            <a:endParaRPr/>
          </a:p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và chủ nghĩa xã hội </a:t>
            </a:r>
            <a:endParaRPr/>
          </a:p>
        </p:txBody>
      </p:sp>
      <p:sp>
        <p:nvSpPr>
          <p:cNvPr id="227" name="Google Shape;227;p8"/>
          <p:cNvSpPr txBox="1"/>
          <p:nvPr/>
        </p:nvSpPr>
        <p:spPr>
          <a:xfrm>
            <a:off x="10885826" y="6285038"/>
            <a:ext cx="7287874" cy="827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Tinh thần chiến đấu bất khuất, đức hy sinh, tính tiên phong, gương mẫu của Đảng viên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10885826" y="8482227"/>
            <a:ext cx="7287874" cy="827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Giáo dục đạo đức cách mạng, nhân cách, </a:t>
            </a:r>
            <a:endParaRPr/>
          </a:p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lối sống cao đẹp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BE0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"/>
          <p:cNvSpPr txBox="1"/>
          <p:nvPr/>
        </p:nvSpPr>
        <p:spPr>
          <a:xfrm>
            <a:off x="1443193" y="1154094"/>
            <a:ext cx="16844807" cy="6184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99">
                <a:solidFill>
                  <a:srgbClr val="6C5336"/>
                </a:solidFill>
                <a:latin typeface="Vollkorn"/>
                <a:ea typeface="Vollkorn"/>
                <a:cs typeface="Vollkorn"/>
                <a:sym typeface="Vollkorn"/>
              </a:rPr>
              <a:t>II. Chức năng, nhiệm vụ của môn học Lịch sử Đảng Cộng sản Việt Nam </a:t>
            </a:r>
            <a:endParaRPr/>
          </a:p>
        </p:txBody>
      </p:sp>
      <p:sp>
        <p:nvSpPr>
          <p:cNvPr id="234" name="Google Shape;234;p9"/>
          <p:cNvSpPr/>
          <p:nvPr/>
        </p:nvSpPr>
        <p:spPr>
          <a:xfrm>
            <a:off x="14668500" y="9446341"/>
            <a:ext cx="361950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9"/>
          <p:cNvSpPr/>
          <p:nvPr/>
        </p:nvSpPr>
        <p:spPr>
          <a:xfrm>
            <a:off x="-180975" y="1449032"/>
            <a:ext cx="2381250" cy="76200"/>
          </a:xfrm>
          <a:prstGeom prst="rect">
            <a:avLst/>
          </a:prstGeom>
          <a:solidFill>
            <a:srgbClr val="1D1B1E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9"/>
          <p:cNvSpPr/>
          <p:nvPr/>
        </p:nvSpPr>
        <p:spPr>
          <a:xfrm>
            <a:off x="8100408" y="0"/>
            <a:ext cx="2087184" cy="1052496"/>
          </a:xfrm>
          <a:custGeom>
            <a:rect b="b" l="l" r="r" t="t"/>
            <a:pathLst>
              <a:path extrusionOk="0" h="1052496" w="2087184">
                <a:moveTo>
                  <a:pt x="0" y="0"/>
                </a:moveTo>
                <a:lnTo>
                  <a:pt x="2087184" y="0"/>
                </a:lnTo>
                <a:lnTo>
                  <a:pt x="2087184" y="1052496"/>
                </a:lnTo>
                <a:lnTo>
                  <a:pt x="0" y="1052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9"/>
          <p:cNvGrpSpPr/>
          <p:nvPr/>
        </p:nvGrpSpPr>
        <p:grpSpPr>
          <a:xfrm>
            <a:off x="6414507" y="4399449"/>
            <a:ext cx="5458985" cy="1797820"/>
            <a:chOff x="0" y="0"/>
            <a:chExt cx="7278647" cy="2397094"/>
          </a:xfrm>
        </p:grpSpPr>
        <p:sp>
          <p:nvSpPr>
            <p:cNvPr id="238" name="Google Shape;238;p9"/>
            <p:cNvSpPr/>
            <p:nvPr/>
          </p:nvSpPr>
          <p:spPr>
            <a:xfrm>
              <a:off x="533977" y="0"/>
              <a:ext cx="6233010" cy="2397094"/>
            </a:xfrm>
            <a:custGeom>
              <a:rect b="b" l="l" r="r" t="t"/>
              <a:pathLst>
                <a:path extrusionOk="0" h="2397094" w="6233010">
                  <a:moveTo>
                    <a:pt x="0" y="0"/>
                  </a:moveTo>
                  <a:lnTo>
                    <a:pt x="6233011" y="0"/>
                  </a:lnTo>
                  <a:lnTo>
                    <a:pt x="6233011" y="2397094"/>
                  </a:lnTo>
                  <a:lnTo>
                    <a:pt x="0" y="239709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120926" r="0" t="-29422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9"/>
            <p:cNvSpPr txBox="1"/>
            <p:nvPr/>
          </p:nvSpPr>
          <p:spPr>
            <a:xfrm>
              <a:off x="0" y="357914"/>
              <a:ext cx="7278647" cy="181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9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66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Chức năng dự báo</a:t>
              </a:r>
              <a:endParaRPr/>
            </a:p>
            <a:p>
              <a:pPr indent="0" lvl="0" marL="0" marR="0" rtl="0" algn="ctr">
                <a:lnSpc>
                  <a:spcPct val="13900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966">
                  <a:solidFill>
                    <a:srgbClr val="FFFFFF"/>
                  </a:solidFill>
                  <a:latin typeface="Vollkorn"/>
                  <a:ea typeface="Vollkorn"/>
                  <a:cs typeface="Vollkorn"/>
                  <a:sym typeface="Vollkorn"/>
                </a:rPr>
                <a:t> và phê phán</a:t>
              </a:r>
              <a:endParaRPr/>
            </a:p>
          </p:txBody>
        </p:sp>
      </p:grpSp>
      <p:sp>
        <p:nvSpPr>
          <p:cNvPr id="240" name="Google Shape;240;p9"/>
          <p:cNvSpPr/>
          <p:nvPr/>
        </p:nvSpPr>
        <p:spPr>
          <a:xfrm>
            <a:off x="11445121" y="4513421"/>
            <a:ext cx="1935947" cy="1569877"/>
          </a:xfrm>
          <a:custGeom>
            <a:rect b="b" l="l" r="r" t="t"/>
            <a:pathLst>
              <a:path extrusionOk="0" h="1569877" w="1935947">
                <a:moveTo>
                  <a:pt x="0" y="0"/>
                </a:moveTo>
                <a:lnTo>
                  <a:pt x="1935947" y="0"/>
                </a:lnTo>
                <a:lnTo>
                  <a:pt x="1935947" y="1569877"/>
                </a:lnTo>
                <a:lnTo>
                  <a:pt x="0" y="15698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9"/>
          <p:cNvSpPr/>
          <p:nvPr/>
        </p:nvSpPr>
        <p:spPr>
          <a:xfrm flipH="1">
            <a:off x="4872211" y="4513421"/>
            <a:ext cx="1935947" cy="1569877"/>
          </a:xfrm>
          <a:custGeom>
            <a:rect b="b" l="l" r="r" t="t"/>
            <a:pathLst>
              <a:path extrusionOk="0" h="1569877" w="1935947">
                <a:moveTo>
                  <a:pt x="1935947" y="0"/>
                </a:moveTo>
                <a:lnTo>
                  <a:pt x="0" y="0"/>
                </a:lnTo>
                <a:lnTo>
                  <a:pt x="0" y="1569877"/>
                </a:lnTo>
                <a:lnTo>
                  <a:pt x="1935947" y="1569877"/>
                </a:lnTo>
                <a:lnTo>
                  <a:pt x="1935947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"/>
          <p:cNvSpPr txBox="1"/>
          <p:nvPr/>
        </p:nvSpPr>
        <p:spPr>
          <a:xfrm>
            <a:off x="114650" y="4879900"/>
            <a:ext cx="4757700" cy="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Nhận thức quá khứ để hiểu rõ hiện tại và dự báo tương lai</a:t>
            </a:r>
            <a:endParaRPr sz="2799">
              <a:solidFill>
                <a:srgbClr val="000000"/>
              </a:solidFill>
              <a:latin typeface="Vollkorn"/>
              <a:ea typeface="Vollkorn"/>
              <a:cs typeface="Vollkorn"/>
              <a:sym typeface="Vollkorn"/>
            </a:endParaRPr>
          </a:p>
        </p:txBody>
      </p:sp>
      <p:sp>
        <p:nvSpPr>
          <p:cNvPr id="243" name="Google Shape;243;p9"/>
          <p:cNvSpPr txBox="1"/>
          <p:nvPr/>
        </p:nvSpPr>
        <p:spPr>
          <a:xfrm>
            <a:off x="13381076" y="4679875"/>
            <a:ext cx="4619100" cy="14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Tự phê bình và phê bình, </a:t>
            </a:r>
            <a:endParaRPr/>
          </a:p>
          <a:p>
            <a:pPr indent="0" lvl="0" marL="0" marR="0" rtl="0" algn="ctr">
              <a:lnSpc>
                <a:spcPct val="115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9">
                <a:solidFill>
                  <a:srgbClr val="000000"/>
                </a:solidFill>
                <a:latin typeface="Vollkorn"/>
                <a:ea typeface="Vollkorn"/>
                <a:cs typeface="Vollkorn"/>
                <a:sym typeface="Vollkorn"/>
              </a:rPr>
              <a:t>kiên quyết phê phán những biểu hiện tiêu cực, suy thoái</a:t>
            </a:r>
            <a:endParaRPr/>
          </a:p>
        </p:txBody>
      </p:sp>
    </p:spTree>
  </p:cSld>
  <p:clrMapOvr>
    <a:masterClrMapping/>
  </p:clrMapOvr>
  <p:transition spd="slow" p14:dur="1500">
    <p:split orient="vert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