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Vollkorn"/>
      <p:bold r:id="rId16"/>
      <p:boldItalic r:id="rId17"/>
    </p:embeddedFont>
    <p:embeddedFont>
      <p:font typeface="Vollkorn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HpRBzD7IGrD167X0x/dN4VxcS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VollkornSemiBol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Vollkorn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Vollkorn-boldItalic.fntdata"/><Relationship Id="rId16" Type="http://schemas.openxmlformats.org/officeDocument/2006/relationships/font" Target="fonts/Vollkor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VollkornSemiBold-bold.fntdata"/><Relationship Id="rId6" Type="http://schemas.openxmlformats.org/officeDocument/2006/relationships/slide" Target="slides/slide1.xml"/><Relationship Id="rId18" Type="http://schemas.openxmlformats.org/officeDocument/2006/relationships/font" Target="fonts/Vollkorn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image" Target="../media/image4.jpg"/><Relationship Id="rId5" Type="http://schemas.openxmlformats.org/officeDocument/2006/relationships/image" Target="../media/image14.png"/><Relationship Id="rId6" Type="http://schemas.openxmlformats.org/officeDocument/2006/relationships/image" Target="../media/image35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20.gif"/><Relationship Id="rId7" Type="http://schemas.openxmlformats.org/officeDocument/2006/relationships/image" Target="../media/image2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9" Type="http://schemas.openxmlformats.org/officeDocument/2006/relationships/image" Target="../media/image41.gif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38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37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85" name="Google Shape;85;p1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181803" y="3818236"/>
            <a:ext cx="139413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ĐẢNG LÃNH ĐẠO CẢ NƯỚC QUÁ ĐỘ LÊN CHỦ NGHĨA XÃ HỘI 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VÀ TIẾN HÀNH CÔNG CUỘC ĐỔI MỚI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(TỪ 1975 ĐẾN NAY)</a:t>
            </a:r>
            <a:endParaRPr b="1" i="1"/>
          </a:p>
        </p:txBody>
      </p:sp>
      <p:sp>
        <p:nvSpPr>
          <p:cNvPr id="92" name="Google Shape;92;p1"/>
          <p:cNvSpPr/>
          <p:nvPr/>
        </p:nvSpPr>
        <p:spPr>
          <a:xfrm rot="2398538">
            <a:off x="7747036" y="5227201"/>
            <a:ext cx="2793927" cy="2448496"/>
          </a:xfrm>
          <a:custGeom>
            <a:rect b="b" l="l" r="r" t="t"/>
            <a:pathLst>
              <a:path extrusionOk="0" h="2448496" w="2793927">
                <a:moveTo>
                  <a:pt x="0" y="0"/>
                </a:moveTo>
                <a:lnTo>
                  <a:pt x="2793928" y="0"/>
                </a:lnTo>
                <a:lnTo>
                  <a:pt x="2793928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69204" y="7796190"/>
            <a:ext cx="12966348" cy="102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E9E3D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0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317" name="Google Shape;317;p10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0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 txBox="1"/>
          <p:nvPr/>
        </p:nvSpPr>
        <p:spPr>
          <a:xfrm>
            <a:off x="2324729" y="4269628"/>
            <a:ext cx="13655298" cy="1193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XIN CẢM ƠN!!!</a:t>
            </a:r>
            <a:endParaRPr/>
          </a:p>
        </p:txBody>
      </p:sp>
      <p:sp>
        <p:nvSpPr>
          <p:cNvPr id="324" name="Google Shape;324;p10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53179" y="3067177"/>
            <a:ext cx="15181642" cy="4554492"/>
          </a:xfrm>
          <a:custGeom>
            <a:rect b="b" l="l" r="r" t="t"/>
            <a:pathLst>
              <a:path extrusionOk="0" h="4554492" w="15181642">
                <a:moveTo>
                  <a:pt x="0" y="0"/>
                </a:moveTo>
                <a:lnTo>
                  <a:pt x="15181642" y="0"/>
                </a:lnTo>
                <a:lnTo>
                  <a:pt x="15181642" y="4554492"/>
                </a:lnTo>
                <a:lnTo>
                  <a:pt x="0" y="4554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025504" y="4760739"/>
            <a:ext cx="12237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62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 i="1" sz="1300"/>
          </a:p>
        </p:txBody>
      </p:sp>
      <p:sp>
        <p:nvSpPr>
          <p:cNvPr id="105" name="Google Shape;105;p2"/>
          <p:cNvSpPr txBox="1"/>
          <p:nvPr/>
        </p:nvSpPr>
        <p:spPr>
          <a:xfrm>
            <a:off x="1591279" y="4732351"/>
            <a:ext cx="40881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cả nước xây dựng chủ nghĩa xã hội và bảo vệ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Tổ quốc (1975 - 1986)</a:t>
            </a:r>
            <a:endParaRPr i="1" sz="1300"/>
          </a:p>
        </p:txBody>
      </p:sp>
      <p:sp>
        <p:nvSpPr>
          <p:cNvPr id="106" name="Google Shape;106;p2"/>
          <p:cNvSpPr txBox="1"/>
          <p:nvPr/>
        </p:nvSpPr>
        <p:spPr>
          <a:xfrm>
            <a:off x="12674713" y="4638045"/>
            <a:ext cx="38847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công cuộc đổi mới,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đẩy mạnh công nghiệp hóa,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hiện đại hóa và hội nhập quốc tế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(từ năm 1986 đến nay)</a:t>
            </a:r>
            <a:endParaRPr i="1" sz="1300"/>
          </a:p>
        </p:txBody>
      </p:sp>
      <p:sp>
        <p:nvSpPr>
          <p:cNvPr id="107" name="Google Shape;107;p2"/>
          <p:cNvSpPr txBox="1"/>
          <p:nvPr/>
        </p:nvSpPr>
        <p:spPr>
          <a:xfrm>
            <a:off x="895571" y="3012613"/>
            <a:ext cx="6010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Xây dựng chủ nghĩa xã hội và bảo vệ Tổ quốc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1975 - 1981</a:t>
            </a:r>
            <a:endParaRPr i="1" sz="1300"/>
          </a:p>
        </p:txBody>
      </p:sp>
      <p:sp>
        <p:nvSpPr>
          <p:cNvPr id="108" name="Google Shape;108;p2"/>
          <p:cNvSpPr txBox="1"/>
          <p:nvPr/>
        </p:nvSpPr>
        <p:spPr>
          <a:xfrm>
            <a:off x="571776" y="6747070"/>
            <a:ext cx="62430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</a:t>
            </a:r>
            <a:endParaRPr b="1" i="1" sz="2300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và các bước đột phá tiếp tục đổi mới kinh tế</a:t>
            </a:r>
            <a:endParaRPr b="1" i="1" sz="2300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1982 - 1986</a:t>
            </a:r>
            <a:endParaRPr i="1" sz="1300"/>
          </a:p>
        </p:txBody>
      </p:sp>
      <p:sp>
        <p:nvSpPr>
          <p:cNvPr id="109" name="Google Shape;109;p2"/>
          <p:cNvSpPr txBox="1"/>
          <p:nvPr/>
        </p:nvSpPr>
        <p:spPr>
          <a:xfrm>
            <a:off x="11831405" y="1860816"/>
            <a:ext cx="5571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Đổi mới toàn diện, đưa đất nước ra khỏi 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khủng hoảng kinh tế - xã hội 1986 - 1996</a:t>
            </a:r>
            <a:endParaRPr i="1" sz="1300"/>
          </a:p>
        </p:txBody>
      </p:sp>
      <p:sp>
        <p:nvSpPr>
          <p:cNvPr id="110" name="Google Shape;110;p2"/>
          <p:cNvSpPr txBox="1"/>
          <p:nvPr/>
        </p:nvSpPr>
        <p:spPr>
          <a:xfrm>
            <a:off x="11151463" y="3128818"/>
            <a:ext cx="66498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 sz="1300"/>
          </a:p>
        </p:txBody>
      </p:sp>
      <p:sp>
        <p:nvSpPr>
          <p:cNvPr id="111" name="Google Shape;111;p2"/>
          <p:cNvSpPr txBox="1"/>
          <p:nvPr/>
        </p:nvSpPr>
        <p:spPr>
          <a:xfrm>
            <a:off x="11495767" y="6810225"/>
            <a:ext cx="624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Thành tựu, kinh nghiệm của công cuộc đổi mới</a:t>
            </a:r>
            <a:endParaRPr i="1" sz="1300"/>
          </a:p>
        </p:txBody>
      </p:sp>
      <p:sp>
        <p:nvSpPr>
          <p:cNvPr id="112" name="Google Shape;112;p2"/>
          <p:cNvSpPr txBox="1"/>
          <p:nvPr/>
        </p:nvSpPr>
        <p:spPr>
          <a:xfrm>
            <a:off x="11872803" y="7793119"/>
            <a:ext cx="548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 sz="1300"/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14658460" y="1884065"/>
            <a:ext cx="2995930" cy="1205862"/>
            <a:chOff x="0" y="0"/>
            <a:chExt cx="3994574" cy="1607816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73690" y="36036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123" name="Google Shape;123;p3"/>
          <p:cNvSpPr txBox="1"/>
          <p:nvPr/>
        </p:nvSpPr>
        <p:spPr>
          <a:xfrm>
            <a:off x="1896637" y="721066"/>
            <a:ext cx="14638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sp>
        <p:nvSpPr>
          <p:cNvPr id="124" name="Google Shape;124;p3"/>
          <p:cNvSpPr/>
          <p:nvPr/>
        </p:nvSpPr>
        <p:spPr>
          <a:xfrm>
            <a:off x="1412714" y="4134161"/>
            <a:ext cx="2206406" cy="3105312"/>
          </a:xfrm>
          <a:custGeom>
            <a:rect b="b" l="l" r="r" t="t"/>
            <a:pathLst>
              <a:path extrusionOk="0" h="3105312" w="2206406">
                <a:moveTo>
                  <a:pt x="0" y="0"/>
                </a:moveTo>
                <a:lnTo>
                  <a:pt x="2206406" y="0"/>
                </a:lnTo>
                <a:lnTo>
                  <a:pt x="2206406" y="3105311"/>
                </a:lnTo>
                <a:lnTo>
                  <a:pt x="0" y="3105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549623" y="3866789"/>
            <a:ext cx="7679416" cy="4967622"/>
          </a:xfrm>
          <a:custGeom>
            <a:rect b="b" l="l" r="r" t="t"/>
            <a:pathLst>
              <a:path extrusionOk="0" h="4967622" w="7679416">
                <a:moveTo>
                  <a:pt x="0" y="0"/>
                </a:moveTo>
                <a:lnTo>
                  <a:pt x="7679417" y="0"/>
                </a:lnTo>
                <a:lnTo>
                  <a:pt x="7679417" y="4967623"/>
                </a:lnTo>
                <a:lnTo>
                  <a:pt x="0" y="49676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07300" y="2939847"/>
            <a:ext cx="4384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của Đảng</a:t>
            </a:r>
            <a:endParaRPr i="1" sz="2499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họp từ 27 - 31/3/1982 tại Hà Nội</a:t>
            </a:r>
            <a:endParaRPr i="1" sz="2499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3897191" y="4074483"/>
            <a:ext cx="2485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Bị bao vây, cấm vận</a:t>
            </a:r>
            <a:endParaRPr i="1" sz="2499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827283" y="7426331"/>
            <a:ext cx="13773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Tổng bí thư</a:t>
            </a:r>
            <a:endParaRPr i="1"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Lê Duẩn</a:t>
            </a:r>
            <a:endParaRPr i="1"/>
          </a:p>
        </p:txBody>
      </p:sp>
      <p:sp>
        <p:nvSpPr>
          <p:cNvPr id="129" name="Google Shape;129;p3"/>
          <p:cNvSpPr txBox="1"/>
          <p:nvPr/>
        </p:nvSpPr>
        <p:spPr>
          <a:xfrm>
            <a:off x="13337380" y="5906179"/>
            <a:ext cx="3589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“Kế hoạch hậu chiến của Mỹ”</a:t>
            </a:r>
            <a:endParaRPr i="1"/>
          </a:p>
        </p:txBody>
      </p:sp>
      <p:sp>
        <p:nvSpPr>
          <p:cNvPr id="130" name="Google Shape;130;p3"/>
          <p:cNvSpPr txBox="1"/>
          <p:nvPr/>
        </p:nvSpPr>
        <p:spPr>
          <a:xfrm>
            <a:off x="12554461" y="8058574"/>
            <a:ext cx="5200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Khủng hoảng kinh tế, hàng hóa khan hiếm</a:t>
            </a:r>
            <a:endParaRPr i="1" sz="2499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14658460" y="1834892"/>
            <a:ext cx="2995930" cy="1255035"/>
            <a:chOff x="0" y="-65564"/>
            <a:chExt cx="3994574" cy="1673380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173690" y="-65564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141" name="Google Shape;141;p4"/>
          <p:cNvSpPr txBox="1"/>
          <p:nvPr/>
        </p:nvSpPr>
        <p:spPr>
          <a:xfrm>
            <a:off x="1896637" y="721066"/>
            <a:ext cx="14638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sp>
        <p:nvSpPr>
          <p:cNvPr id="142" name="Google Shape;142;p4"/>
          <p:cNvSpPr/>
          <p:nvPr/>
        </p:nvSpPr>
        <p:spPr>
          <a:xfrm>
            <a:off x="3442457" y="2971913"/>
            <a:ext cx="2600993" cy="6286387"/>
          </a:xfrm>
          <a:custGeom>
            <a:rect b="b" l="l" r="r" t="t"/>
            <a:pathLst>
              <a:path extrusionOk="0" h="6286387" w="2600993">
                <a:moveTo>
                  <a:pt x="0" y="0"/>
                </a:moveTo>
                <a:lnTo>
                  <a:pt x="2600993" y="0"/>
                </a:lnTo>
                <a:lnTo>
                  <a:pt x="2600993" y="6286387"/>
                </a:lnTo>
                <a:lnTo>
                  <a:pt x="0" y="6286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1269106" y="4288340"/>
            <a:ext cx="1987917" cy="3300131"/>
            <a:chOff x="0" y="-85725"/>
            <a:chExt cx="548330" cy="910279"/>
          </a:xfrm>
        </p:grpSpPr>
        <p:sp>
          <p:nvSpPr>
            <p:cNvPr id="144" name="Google Shape;144;p4"/>
            <p:cNvSpPr/>
            <p:nvPr/>
          </p:nvSpPr>
          <p:spPr>
            <a:xfrm>
              <a:off x="0" y="0"/>
              <a:ext cx="548330" cy="824554"/>
            </a:xfrm>
            <a:custGeom>
              <a:rect b="b" l="l" r="r" t="t"/>
              <a:pathLst>
                <a:path extrusionOk="0" h="824554" w="548330">
                  <a:moveTo>
                    <a:pt x="198619" y="0"/>
                  </a:moveTo>
                  <a:lnTo>
                    <a:pt x="349711" y="0"/>
                  </a:lnTo>
                  <a:cubicBezTo>
                    <a:pt x="459405" y="0"/>
                    <a:pt x="548330" y="88925"/>
                    <a:pt x="548330" y="198619"/>
                  </a:cubicBezTo>
                  <a:lnTo>
                    <a:pt x="548330" y="625935"/>
                  </a:lnTo>
                  <a:cubicBezTo>
                    <a:pt x="548330" y="678612"/>
                    <a:pt x="527404" y="729132"/>
                    <a:pt x="490156" y="766380"/>
                  </a:cubicBezTo>
                  <a:cubicBezTo>
                    <a:pt x="452907" y="803628"/>
                    <a:pt x="402388" y="824554"/>
                    <a:pt x="349711" y="824554"/>
                  </a:cubicBezTo>
                  <a:lnTo>
                    <a:pt x="198619" y="824554"/>
                  </a:lnTo>
                  <a:cubicBezTo>
                    <a:pt x="145942" y="824554"/>
                    <a:pt x="95422" y="803628"/>
                    <a:pt x="58174" y="766380"/>
                  </a:cubicBezTo>
                  <a:cubicBezTo>
                    <a:pt x="20926" y="729132"/>
                    <a:pt x="0" y="678612"/>
                    <a:pt x="0" y="625935"/>
                  </a:cubicBezTo>
                  <a:lnTo>
                    <a:pt x="0" y="198619"/>
                  </a:lnTo>
                  <a:cubicBezTo>
                    <a:pt x="0" y="145942"/>
                    <a:pt x="20926" y="95422"/>
                    <a:pt x="58174" y="58174"/>
                  </a:cubicBezTo>
                  <a:cubicBezTo>
                    <a:pt x="95422" y="20926"/>
                    <a:pt x="145942" y="0"/>
                    <a:pt x="19861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0" y="-85725"/>
              <a:ext cx="548330" cy="910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500">
                  <a:solidFill>
                    <a:srgbClr val="FFFF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V</a:t>
              </a:r>
              <a:endParaRPr i="1"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6043450" y="2764721"/>
            <a:ext cx="3948155" cy="1960733"/>
            <a:chOff x="0" y="-57150"/>
            <a:chExt cx="1089025" cy="540831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1089025" cy="483681"/>
            </a:xfrm>
            <a:custGeom>
              <a:rect b="b" l="l" r="r" t="t"/>
              <a:pathLst>
                <a:path extrusionOk="0" h="483681" w="1089025">
                  <a:moveTo>
                    <a:pt x="100006" y="0"/>
                  </a:moveTo>
                  <a:lnTo>
                    <a:pt x="989019" y="0"/>
                  </a:lnTo>
                  <a:cubicBezTo>
                    <a:pt x="1044251" y="0"/>
                    <a:pt x="1089025" y="44774"/>
                    <a:pt x="1089025" y="100006"/>
                  </a:cubicBezTo>
                  <a:lnTo>
                    <a:pt x="1089025" y="383676"/>
                  </a:lnTo>
                  <a:cubicBezTo>
                    <a:pt x="1089025" y="438907"/>
                    <a:pt x="1044251" y="483681"/>
                    <a:pt x="989019" y="483681"/>
                  </a:cubicBezTo>
                  <a:lnTo>
                    <a:pt x="100006" y="483681"/>
                  </a:lnTo>
                  <a:cubicBezTo>
                    <a:pt x="44774" y="483681"/>
                    <a:pt x="0" y="438907"/>
                    <a:pt x="0" y="383676"/>
                  </a:cubicBezTo>
                  <a:lnTo>
                    <a:pt x="0" y="100006"/>
                  </a:lnTo>
                  <a:cubicBezTo>
                    <a:pt x="0" y="44774"/>
                    <a:pt x="44774" y="0"/>
                    <a:pt x="100006" y="0"/>
                  </a:cubicBezTo>
                  <a:close/>
                </a:path>
              </a:pathLst>
            </a:custGeom>
            <a:solidFill>
              <a:srgbClr val="FFC5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-57150"/>
              <a:ext cx="1089025" cy="540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99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Chặng đường đầu tiên </a:t>
              </a:r>
              <a:endParaRPr i="1"/>
            </a:p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99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của thời kỳ quá độ </a:t>
              </a:r>
              <a:endParaRPr i="1"/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10129170" y="3982779"/>
            <a:ext cx="6543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8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Nhất là 1981 - 1985 kéo dài đến 1990 đặc biệt quan trọng</a:t>
            </a:r>
            <a:endParaRPr i="1"/>
          </a:p>
        </p:txBody>
      </p:sp>
      <p:grpSp>
        <p:nvGrpSpPr>
          <p:cNvPr id="150" name="Google Shape;150;p4"/>
          <p:cNvGrpSpPr/>
          <p:nvPr/>
        </p:nvGrpSpPr>
        <p:grpSpPr>
          <a:xfrm>
            <a:off x="6043450" y="5009837"/>
            <a:ext cx="3948155" cy="1960733"/>
            <a:chOff x="0" y="-57150"/>
            <a:chExt cx="1089025" cy="540831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1089025" cy="483681"/>
            </a:xfrm>
            <a:custGeom>
              <a:rect b="b" l="l" r="r" t="t"/>
              <a:pathLst>
                <a:path extrusionOk="0" h="483681" w="1089025">
                  <a:moveTo>
                    <a:pt x="100006" y="0"/>
                  </a:moveTo>
                  <a:lnTo>
                    <a:pt x="989019" y="0"/>
                  </a:lnTo>
                  <a:cubicBezTo>
                    <a:pt x="1044251" y="0"/>
                    <a:pt x="1089025" y="44774"/>
                    <a:pt x="1089025" y="100006"/>
                  </a:cubicBezTo>
                  <a:lnTo>
                    <a:pt x="1089025" y="383676"/>
                  </a:lnTo>
                  <a:cubicBezTo>
                    <a:pt x="1089025" y="438907"/>
                    <a:pt x="1044251" y="483681"/>
                    <a:pt x="989019" y="483681"/>
                  </a:cubicBezTo>
                  <a:lnTo>
                    <a:pt x="100006" y="483681"/>
                  </a:lnTo>
                  <a:cubicBezTo>
                    <a:pt x="44774" y="483681"/>
                    <a:pt x="0" y="438907"/>
                    <a:pt x="0" y="383676"/>
                  </a:cubicBezTo>
                  <a:lnTo>
                    <a:pt x="0" y="100006"/>
                  </a:lnTo>
                  <a:cubicBezTo>
                    <a:pt x="0" y="44774"/>
                    <a:pt x="44774" y="0"/>
                    <a:pt x="100006" y="0"/>
                  </a:cubicBezTo>
                  <a:close/>
                </a:path>
              </a:pathLst>
            </a:custGeom>
            <a:solidFill>
              <a:srgbClr val="3CB7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0" y="-57150"/>
              <a:ext cx="1089025" cy="540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899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Chặng đường trước mắt</a:t>
              </a:r>
              <a:endParaRPr i="1"/>
            </a:p>
          </p:txBody>
        </p:sp>
      </p:grpSp>
      <p:sp>
        <p:nvSpPr>
          <p:cNvPr id="153" name="Google Shape;153;p4"/>
          <p:cNvSpPr txBox="1"/>
          <p:nvPr/>
        </p:nvSpPr>
        <p:spPr>
          <a:xfrm>
            <a:off x="10129175" y="5866950"/>
            <a:ext cx="493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8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Giữ ổn định, cải thiện đời sống nhân dân</a:t>
            </a:r>
            <a:endParaRPr i="1"/>
          </a:p>
        </p:txBody>
      </p:sp>
      <p:sp>
        <p:nvSpPr>
          <p:cNvPr id="154" name="Google Shape;154;p4"/>
          <p:cNvSpPr txBox="1"/>
          <p:nvPr/>
        </p:nvSpPr>
        <p:spPr>
          <a:xfrm>
            <a:off x="10129170" y="3213730"/>
            <a:ext cx="5471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8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Khó khăn, phức tạp và lâu dài</a:t>
            </a:r>
            <a:endParaRPr i="1"/>
          </a:p>
        </p:txBody>
      </p:sp>
      <p:grpSp>
        <p:nvGrpSpPr>
          <p:cNvPr id="155" name="Google Shape;155;p4"/>
          <p:cNvGrpSpPr/>
          <p:nvPr/>
        </p:nvGrpSpPr>
        <p:grpSpPr>
          <a:xfrm>
            <a:off x="6043450" y="7323563"/>
            <a:ext cx="3948155" cy="1891669"/>
            <a:chOff x="0" y="-38100"/>
            <a:chExt cx="1089025" cy="521781"/>
          </a:xfrm>
        </p:grpSpPr>
        <p:sp>
          <p:nvSpPr>
            <p:cNvPr id="156" name="Google Shape;156;p4"/>
            <p:cNvSpPr/>
            <p:nvPr/>
          </p:nvSpPr>
          <p:spPr>
            <a:xfrm>
              <a:off x="0" y="0"/>
              <a:ext cx="1089025" cy="483681"/>
            </a:xfrm>
            <a:custGeom>
              <a:rect b="b" l="l" r="r" t="t"/>
              <a:pathLst>
                <a:path extrusionOk="0" h="483681" w="1089025">
                  <a:moveTo>
                    <a:pt x="100006" y="0"/>
                  </a:moveTo>
                  <a:lnTo>
                    <a:pt x="989019" y="0"/>
                  </a:lnTo>
                  <a:cubicBezTo>
                    <a:pt x="1044251" y="0"/>
                    <a:pt x="1089025" y="44774"/>
                    <a:pt x="1089025" y="100006"/>
                  </a:cubicBezTo>
                  <a:lnTo>
                    <a:pt x="1089025" y="383676"/>
                  </a:lnTo>
                  <a:cubicBezTo>
                    <a:pt x="1089025" y="438907"/>
                    <a:pt x="1044251" y="483681"/>
                    <a:pt x="989019" y="483681"/>
                  </a:cubicBezTo>
                  <a:lnTo>
                    <a:pt x="100006" y="483681"/>
                  </a:lnTo>
                  <a:cubicBezTo>
                    <a:pt x="44774" y="483681"/>
                    <a:pt x="0" y="438907"/>
                    <a:pt x="0" y="383676"/>
                  </a:cubicBezTo>
                  <a:lnTo>
                    <a:pt x="0" y="100006"/>
                  </a:lnTo>
                  <a:cubicBezTo>
                    <a:pt x="0" y="44774"/>
                    <a:pt x="44774" y="0"/>
                    <a:pt x="100006" y="0"/>
                  </a:cubicBezTo>
                  <a:close/>
                </a:path>
              </a:pathLst>
            </a:custGeom>
            <a:solidFill>
              <a:srgbClr val="C5CC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0" y="-38100"/>
              <a:ext cx="1089025" cy="521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99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Điều kiện để đảm bảo </a:t>
              </a:r>
              <a:endParaRPr i="1"/>
            </a:p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99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xây dựng thành công Tổ quốc Việt Nam XHCN</a:t>
              </a:r>
              <a:endParaRPr i="1"/>
            </a:p>
          </p:txBody>
        </p:sp>
      </p:grpSp>
      <p:sp>
        <p:nvSpPr>
          <p:cNvPr id="158" name="Google Shape;158;p4"/>
          <p:cNvSpPr txBox="1"/>
          <p:nvPr/>
        </p:nvSpPr>
        <p:spPr>
          <a:xfrm>
            <a:off x="10129176" y="8111625"/>
            <a:ext cx="3948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8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Giữ vững an ninh quốc phòng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7882962" y="2045390"/>
            <a:ext cx="2995930" cy="1205862"/>
            <a:chOff x="0" y="0"/>
            <a:chExt cx="3994574" cy="1607816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73690" y="36036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169" name="Google Shape;169;p5"/>
          <p:cNvSpPr txBox="1"/>
          <p:nvPr/>
        </p:nvSpPr>
        <p:spPr>
          <a:xfrm>
            <a:off x="1896637" y="721066"/>
            <a:ext cx="14715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grpSp>
        <p:nvGrpSpPr>
          <p:cNvPr id="170" name="Google Shape;170;p5"/>
          <p:cNvGrpSpPr/>
          <p:nvPr/>
        </p:nvGrpSpPr>
        <p:grpSpPr>
          <a:xfrm>
            <a:off x="7882962" y="4622781"/>
            <a:ext cx="2814434" cy="1278567"/>
            <a:chOff x="0" y="-47625"/>
            <a:chExt cx="812800" cy="369246"/>
          </a:xfrm>
        </p:grpSpPr>
        <p:sp>
          <p:nvSpPr>
            <p:cNvPr id="171" name="Google Shape;171;p5"/>
            <p:cNvSpPr/>
            <p:nvPr/>
          </p:nvSpPr>
          <p:spPr>
            <a:xfrm>
              <a:off x="0" y="0"/>
              <a:ext cx="812800" cy="321621"/>
            </a:xfrm>
            <a:custGeom>
              <a:rect b="b" l="l" r="r" t="t"/>
              <a:pathLst>
                <a:path extrusionOk="0" h="321621" w="812800">
                  <a:moveTo>
                    <a:pt x="140290" y="0"/>
                  </a:moveTo>
                  <a:lnTo>
                    <a:pt x="672510" y="0"/>
                  </a:lnTo>
                  <a:cubicBezTo>
                    <a:pt x="749990" y="0"/>
                    <a:pt x="812800" y="62810"/>
                    <a:pt x="812800" y="140290"/>
                  </a:cubicBezTo>
                  <a:lnTo>
                    <a:pt x="812800" y="181331"/>
                  </a:lnTo>
                  <a:cubicBezTo>
                    <a:pt x="812800" y="258811"/>
                    <a:pt x="749990" y="321621"/>
                    <a:pt x="672510" y="321621"/>
                  </a:cubicBezTo>
                  <a:lnTo>
                    <a:pt x="140290" y="321621"/>
                  </a:lnTo>
                  <a:cubicBezTo>
                    <a:pt x="62810" y="321621"/>
                    <a:pt x="0" y="258811"/>
                    <a:pt x="0" y="181331"/>
                  </a:cubicBezTo>
                  <a:lnTo>
                    <a:pt x="0" y="140290"/>
                  </a:lnTo>
                  <a:cubicBezTo>
                    <a:pt x="0" y="62810"/>
                    <a:pt x="62810" y="0"/>
                    <a:pt x="140290" y="0"/>
                  </a:cubicBezTo>
                  <a:close/>
                </a:path>
              </a:pathLst>
            </a:custGeom>
            <a:solidFill>
              <a:srgbClr val="C80D0D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0" y="-47625"/>
              <a:ext cx="812800" cy="369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99">
                  <a:solidFill>
                    <a:srgbClr val="FFD500"/>
                  </a:solidFill>
                  <a:latin typeface="Vollkorn"/>
                  <a:ea typeface="Vollkorn"/>
                  <a:cs typeface="Vollkorn"/>
                  <a:sym typeface="Vollkorn"/>
                </a:rPr>
                <a:t>Đường lối </a:t>
              </a:r>
              <a:endParaRPr i="1"/>
            </a:p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99">
                  <a:solidFill>
                    <a:srgbClr val="FFD500"/>
                  </a:solidFill>
                  <a:latin typeface="Vollkorn"/>
                  <a:ea typeface="Vollkorn"/>
                  <a:cs typeface="Vollkorn"/>
                  <a:sym typeface="Vollkorn"/>
                </a:rPr>
                <a:t>cách mạng</a:t>
              </a:r>
              <a:endParaRPr i="1"/>
            </a:p>
          </p:txBody>
        </p:sp>
      </p:grpSp>
      <p:sp>
        <p:nvSpPr>
          <p:cNvPr id="173" name="Google Shape;173;p5"/>
          <p:cNvSpPr/>
          <p:nvPr/>
        </p:nvSpPr>
        <p:spPr>
          <a:xfrm rot="-2700000">
            <a:off x="10655149" y="4497331"/>
            <a:ext cx="1069636" cy="323565"/>
          </a:xfrm>
          <a:custGeom>
            <a:rect b="b" l="l" r="r" t="t"/>
            <a:pathLst>
              <a:path extrusionOk="0" h="323565" w="1069636">
                <a:moveTo>
                  <a:pt x="0" y="0"/>
                </a:moveTo>
                <a:lnTo>
                  <a:pt x="1069636" y="0"/>
                </a:lnTo>
                <a:lnTo>
                  <a:pt x="1069636" y="323565"/>
                </a:lnTo>
                <a:lnTo>
                  <a:pt x="0" y="32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flipH="1" rot="2700000">
            <a:off x="6791235" y="4497331"/>
            <a:ext cx="1069636" cy="323565"/>
          </a:xfrm>
          <a:custGeom>
            <a:rect b="b" l="l" r="r" t="t"/>
            <a:pathLst>
              <a:path extrusionOk="0" h="323565" w="1069636">
                <a:moveTo>
                  <a:pt x="1069636" y="0"/>
                </a:moveTo>
                <a:lnTo>
                  <a:pt x="0" y="0"/>
                </a:lnTo>
                <a:lnTo>
                  <a:pt x="0" y="323565"/>
                </a:lnTo>
                <a:lnTo>
                  <a:pt x="1069636" y="323565"/>
                </a:lnTo>
                <a:lnTo>
                  <a:pt x="1069636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rot="5400000">
            <a:off x="8755361" y="6242566"/>
            <a:ext cx="1069636" cy="323565"/>
          </a:xfrm>
          <a:custGeom>
            <a:rect b="b" l="l" r="r" t="t"/>
            <a:pathLst>
              <a:path extrusionOk="0" h="323565" w="1069636">
                <a:moveTo>
                  <a:pt x="0" y="0"/>
                </a:moveTo>
                <a:lnTo>
                  <a:pt x="1069636" y="0"/>
                </a:lnTo>
                <a:lnTo>
                  <a:pt x="1069636" y="323565"/>
                </a:lnTo>
                <a:lnTo>
                  <a:pt x="0" y="32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5587374" y="2758444"/>
            <a:ext cx="1574926" cy="1574926"/>
            <a:chOff x="0" y="0"/>
            <a:chExt cx="812800" cy="812800"/>
          </a:xfrm>
        </p:grpSpPr>
        <p:sp>
          <p:nvSpPr>
            <p:cNvPr id="177" name="Google Shape;17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99">
                  <a:solidFill>
                    <a:srgbClr val="FFFFFF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Chính trị</a:t>
              </a:r>
              <a:endParaRPr i="1"/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11462854" y="2709065"/>
            <a:ext cx="1574926" cy="1574926"/>
            <a:chOff x="0" y="0"/>
            <a:chExt cx="812800" cy="812800"/>
          </a:xfrm>
        </p:grpSpPr>
        <p:sp>
          <p:nvSpPr>
            <p:cNvPr id="180" name="Google Shape;18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5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99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Đối ngoại</a:t>
              </a:r>
              <a:endParaRPr i="1"/>
            </a:p>
          </p:txBody>
        </p:sp>
      </p:grpSp>
      <p:grpSp>
        <p:nvGrpSpPr>
          <p:cNvPr id="182" name="Google Shape;182;p5"/>
          <p:cNvGrpSpPr/>
          <p:nvPr/>
        </p:nvGrpSpPr>
        <p:grpSpPr>
          <a:xfrm>
            <a:off x="8457589" y="6910591"/>
            <a:ext cx="1574926" cy="1574926"/>
            <a:chOff x="0" y="0"/>
            <a:chExt cx="812800" cy="812800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B7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399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Kinh tế</a:t>
              </a:r>
              <a:endParaRPr i="1"/>
            </a:p>
          </p:txBody>
        </p:sp>
      </p:grpSp>
      <p:sp>
        <p:nvSpPr>
          <p:cNvPr id="185" name="Google Shape;185;p5"/>
          <p:cNvSpPr/>
          <p:nvPr/>
        </p:nvSpPr>
        <p:spPr>
          <a:xfrm rot="10800000">
            <a:off x="7326053" y="7603107"/>
            <a:ext cx="1069636" cy="323565"/>
          </a:xfrm>
          <a:custGeom>
            <a:rect b="b" l="l" r="r" t="t"/>
            <a:pathLst>
              <a:path extrusionOk="0" h="323565" w="1069636">
                <a:moveTo>
                  <a:pt x="0" y="0"/>
                </a:moveTo>
                <a:lnTo>
                  <a:pt x="1069637" y="0"/>
                </a:lnTo>
                <a:lnTo>
                  <a:pt x="1069637" y="323565"/>
                </a:lnTo>
                <a:lnTo>
                  <a:pt x="0" y="32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 rot="10800000">
            <a:off x="10095121" y="7603107"/>
            <a:ext cx="1069636" cy="323565"/>
          </a:xfrm>
          <a:custGeom>
            <a:rect b="b" l="l" r="r" t="t"/>
            <a:pathLst>
              <a:path extrusionOk="0" h="323565" w="1069636">
                <a:moveTo>
                  <a:pt x="1069636" y="0"/>
                </a:moveTo>
                <a:lnTo>
                  <a:pt x="0" y="0"/>
                </a:lnTo>
                <a:lnTo>
                  <a:pt x="0" y="323565"/>
                </a:lnTo>
                <a:lnTo>
                  <a:pt x="1069636" y="323565"/>
                </a:lnTo>
                <a:lnTo>
                  <a:pt x="10696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>
            <a:off x="3945012" y="7603107"/>
            <a:ext cx="1069636" cy="323565"/>
          </a:xfrm>
          <a:custGeom>
            <a:rect b="b" l="l" r="r" t="t"/>
            <a:pathLst>
              <a:path extrusionOk="0" h="323565" w="1069636">
                <a:moveTo>
                  <a:pt x="0" y="0"/>
                </a:moveTo>
                <a:lnTo>
                  <a:pt x="1069637" y="0"/>
                </a:lnTo>
                <a:lnTo>
                  <a:pt x="1069637" y="323565"/>
                </a:lnTo>
                <a:lnTo>
                  <a:pt x="0" y="323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14342988" y="7421782"/>
            <a:ext cx="2085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Phục vụ </a:t>
            </a:r>
            <a:endParaRPr i="1"/>
          </a:p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nông nghiệp</a:t>
            </a:r>
            <a:endParaRPr i="1"/>
          </a:p>
        </p:txBody>
      </p:sp>
      <p:sp>
        <p:nvSpPr>
          <p:cNvPr id="189" name="Google Shape;189;p5"/>
          <p:cNvSpPr/>
          <p:nvPr/>
        </p:nvSpPr>
        <p:spPr>
          <a:xfrm flipH="1" rot="10800000">
            <a:off x="13459455" y="7603107"/>
            <a:ext cx="1069636" cy="323565"/>
          </a:xfrm>
          <a:custGeom>
            <a:rect b="b" l="l" r="r" t="t"/>
            <a:pathLst>
              <a:path extrusionOk="0" h="323565" w="1069636">
                <a:moveTo>
                  <a:pt x="1069636" y="0"/>
                </a:moveTo>
                <a:lnTo>
                  <a:pt x="0" y="0"/>
                </a:lnTo>
                <a:lnTo>
                  <a:pt x="0" y="323565"/>
                </a:lnTo>
                <a:lnTo>
                  <a:pt x="1069636" y="323565"/>
                </a:lnTo>
                <a:lnTo>
                  <a:pt x="10696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 rot="3163139">
            <a:off x="6584343" y="8483820"/>
            <a:ext cx="1042775" cy="359355"/>
          </a:xfrm>
          <a:custGeom>
            <a:rect b="b" l="l" r="r" t="t"/>
            <a:pathLst>
              <a:path extrusionOk="0" h="359355" w="1042775">
                <a:moveTo>
                  <a:pt x="0" y="0"/>
                </a:moveTo>
                <a:lnTo>
                  <a:pt x="1042776" y="0"/>
                </a:lnTo>
                <a:lnTo>
                  <a:pt x="1042776" y="359355"/>
                </a:lnTo>
                <a:lnTo>
                  <a:pt x="0" y="359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2818087" y="2469632"/>
            <a:ext cx="2653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Cơ bản giữ nguyên ĐH IV</a:t>
            </a:r>
            <a:endParaRPr i="1"/>
          </a:p>
        </p:txBody>
      </p:sp>
      <p:sp>
        <p:nvSpPr>
          <p:cNvPr id="192" name="Google Shape;192;p5"/>
          <p:cNvSpPr txBox="1"/>
          <p:nvPr/>
        </p:nvSpPr>
        <p:spPr>
          <a:xfrm>
            <a:off x="13411742" y="2448896"/>
            <a:ext cx="2234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Quan hệ với Liên Xô là hòn đá tảng</a:t>
            </a:r>
            <a:endParaRPr i="1"/>
          </a:p>
        </p:txBody>
      </p:sp>
      <p:sp>
        <p:nvSpPr>
          <p:cNvPr id="193" name="Google Shape;193;p5"/>
          <p:cNvSpPr txBox="1"/>
          <p:nvPr/>
        </p:nvSpPr>
        <p:spPr>
          <a:xfrm>
            <a:off x="2397755" y="3153421"/>
            <a:ext cx="30738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Thực hiện CCVS, không thừa nhận KT nhiều thành phần</a:t>
            </a:r>
            <a:endParaRPr i="1"/>
          </a:p>
        </p:txBody>
      </p:sp>
      <p:sp>
        <p:nvSpPr>
          <p:cNvPr id="194" name="Google Shape;194;p5"/>
          <p:cNvSpPr txBox="1"/>
          <p:nvPr/>
        </p:nvSpPr>
        <p:spPr>
          <a:xfrm>
            <a:off x="2818087" y="4063676"/>
            <a:ext cx="2653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Tăng cường tính giai cấp công nhân</a:t>
            </a:r>
            <a:endParaRPr i="1"/>
          </a:p>
        </p:txBody>
      </p:sp>
      <p:sp>
        <p:nvSpPr>
          <p:cNvPr id="195" name="Google Shape;195;p5"/>
          <p:cNvSpPr txBox="1"/>
          <p:nvPr/>
        </p:nvSpPr>
        <p:spPr>
          <a:xfrm>
            <a:off x="13152158" y="3205894"/>
            <a:ext cx="2754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Quan hệ Việt Nam - Lào - Cam có ý nghĩa sống còn</a:t>
            </a:r>
            <a:endParaRPr i="1"/>
          </a:p>
        </p:txBody>
      </p:sp>
      <p:sp>
        <p:nvSpPr>
          <p:cNvPr id="196" name="Google Shape;196;p5"/>
          <p:cNvSpPr txBox="1"/>
          <p:nvPr/>
        </p:nvSpPr>
        <p:spPr>
          <a:xfrm>
            <a:off x="13152158" y="4014092"/>
            <a:ext cx="2754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Kêu gọi ASEAN đối thoại</a:t>
            </a:r>
            <a:endParaRPr i="1"/>
          </a:p>
        </p:txBody>
      </p:sp>
      <p:sp>
        <p:nvSpPr>
          <p:cNvPr id="197" name="Google Shape;197;p5"/>
          <p:cNvSpPr txBox="1"/>
          <p:nvPr/>
        </p:nvSpPr>
        <p:spPr>
          <a:xfrm>
            <a:off x="5077253" y="7421782"/>
            <a:ext cx="2085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Tập trung phát triển nông nghiệp</a:t>
            </a:r>
            <a:endParaRPr i="1"/>
          </a:p>
        </p:txBody>
      </p:sp>
      <p:sp>
        <p:nvSpPr>
          <p:cNvPr id="198" name="Google Shape;198;p5"/>
          <p:cNvSpPr txBox="1"/>
          <p:nvPr/>
        </p:nvSpPr>
        <p:spPr>
          <a:xfrm>
            <a:off x="1859965" y="7190529"/>
            <a:ext cx="2085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Mặt trận hàng đầu. Khai thác tiềm năng, lợi thế</a:t>
            </a:r>
            <a:endParaRPr i="1"/>
          </a:p>
        </p:txBody>
      </p:sp>
      <p:sp>
        <p:nvSpPr>
          <p:cNvPr id="199" name="Google Shape;199;p5"/>
          <p:cNvSpPr txBox="1"/>
          <p:nvPr/>
        </p:nvSpPr>
        <p:spPr>
          <a:xfrm>
            <a:off x="11326695" y="7257364"/>
            <a:ext cx="20850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Tiếp tục một số ngành công nghiệp nặng quan trọng</a:t>
            </a:r>
            <a:endParaRPr i="1"/>
          </a:p>
        </p:txBody>
      </p:sp>
      <p:sp>
        <p:nvSpPr>
          <p:cNvPr id="200" name="Google Shape;200;p5"/>
          <p:cNvSpPr/>
          <p:nvPr/>
        </p:nvSpPr>
        <p:spPr>
          <a:xfrm flipH="1" rot="-3158722">
            <a:off x="11003847" y="8484043"/>
            <a:ext cx="1042775" cy="359355"/>
          </a:xfrm>
          <a:custGeom>
            <a:rect b="b" l="l" r="r" t="t"/>
            <a:pathLst>
              <a:path extrusionOk="0" h="359355" w="1042775">
                <a:moveTo>
                  <a:pt x="0" y="359355"/>
                </a:moveTo>
                <a:lnTo>
                  <a:pt x="1042776" y="359355"/>
                </a:lnTo>
                <a:lnTo>
                  <a:pt x="1042776" y="0"/>
                </a:lnTo>
                <a:lnTo>
                  <a:pt x="0" y="0"/>
                </a:lnTo>
                <a:lnTo>
                  <a:pt x="0" y="359355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7105731" y="8683731"/>
            <a:ext cx="441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87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Kết hợp công - nông hợp lý</a:t>
            </a:r>
            <a:endParaRPr i="1"/>
          </a:p>
        </p:txBody>
      </p:sp>
      <p:sp>
        <p:nvSpPr>
          <p:cNvPr id="202" name="Google Shape;202;p5"/>
          <p:cNvSpPr txBox="1"/>
          <p:nvPr/>
        </p:nvSpPr>
        <p:spPr>
          <a:xfrm>
            <a:off x="5836813" y="9149088"/>
            <a:ext cx="6906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Chương trình ba mục tiêu: </a:t>
            </a:r>
            <a:endParaRPr i="1"/>
          </a:p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76">
                <a:solidFill>
                  <a:srgbClr val="FFFFFF"/>
                </a:solidFill>
                <a:latin typeface="Vollkorn SemiBold"/>
                <a:ea typeface="Vollkorn SemiBold"/>
                <a:cs typeface="Vollkorn SemiBold"/>
                <a:sym typeface="Vollkorn SemiBold"/>
              </a:rPr>
              <a:t>hàng lương thực, thực phẩm; hàng tiêu dùng; hàng xuất khẩu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14564026" y="2045390"/>
            <a:ext cx="2995930" cy="1205862"/>
            <a:chOff x="0" y="0"/>
            <a:chExt cx="3994574" cy="1607816"/>
          </a:xfrm>
        </p:grpSpPr>
        <p:sp>
          <p:nvSpPr>
            <p:cNvPr id="210" name="Google Shape;210;p6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173690" y="36036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212" name="Google Shape;212;p6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213" name="Google Shape;213;p6"/>
          <p:cNvSpPr txBox="1"/>
          <p:nvPr/>
        </p:nvSpPr>
        <p:spPr>
          <a:xfrm>
            <a:off x="1896637" y="721066"/>
            <a:ext cx="14638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grpSp>
        <p:nvGrpSpPr>
          <p:cNvPr id="214" name="Google Shape;214;p6"/>
          <p:cNvGrpSpPr/>
          <p:nvPr/>
        </p:nvGrpSpPr>
        <p:grpSpPr>
          <a:xfrm>
            <a:off x="7491340" y="2021783"/>
            <a:ext cx="3203921" cy="1782614"/>
            <a:chOff x="0" y="-47625"/>
            <a:chExt cx="812800" cy="452230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812800" cy="404605"/>
            </a:xfrm>
            <a:custGeom>
              <a:rect b="b" l="l" r="r" t="t"/>
              <a:pathLst>
                <a:path extrusionOk="0" h="404605" w="812800">
                  <a:moveTo>
                    <a:pt x="123236" y="0"/>
                  </a:moveTo>
                  <a:lnTo>
                    <a:pt x="689564" y="0"/>
                  </a:lnTo>
                  <a:cubicBezTo>
                    <a:pt x="757625" y="0"/>
                    <a:pt x="812800" y="55175"/>
                    <a:pt x="812800" y="123236"/>
                  </a:cubicBezTo>
                  <a:lnTo>
                    <a:pt x="812800" y="281369"/>
                  </a:lnTo>
                  <a:cubicBezTo>
                    <a:pt x="812800" y="349430"/>
                    <a:pt x="757625" y="404605"/>
                    <a:pt x="689564" y="404605"/>
                  </a:cubicBezTo>
                  <a:lnTo>
                    <a:pt x="123236" y="404605"/>
                  </a:lnTo>
                  <a:cubicBezTo>
                    <a:pt x="55175" y="404605"/>
                    <a:pt x="0" y="349430"/>
                    <a:pt x="0" y="281369"/>
                  </a:cubicBezTo>
                  <a:lnTo>
                    <a:pt x="0" y="123236"/>
                  </a:lnTo>
                  <a:cubicBezTo>
                    <a:pt x="0" y="55175"/>
                    <a:pt x="55175" y="0"/>
                    <a:pt x="123236" y="0"/>
                  </a:cubicBezTo>
                  <a:close/>
                </a:path>
              </a:pathLst>
            </a:custGeom>
            <a:solidFill>
              <a:srgbClr val="CD861B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0" y="-47625"/>
              <a:ext cx="812800" cy="452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TW 8 Khóa V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6/1985</a:t>
              </a:r>
              <a:endParaRPr i="1"/>
            </a:p>
          </p:txBody>
        </p:sp>
      </p:grpSp>
      <p:sp>
        <p:nvSpPr>
          <p:cNvPr id="217" name="Google Shape;217;p6"/>
          <p:cNvSpPr/>
          <p:nvPr/>
        </p:nvSpPr>
        <p:spPr>
          <a:xfrm>
            <a:off x="1380761" y="5821875"/>
            <a:ext cx="2291647" cy="2288782"/>
          </a:xfrm>
          <a:custGeom>
            <a:rect b="b" l="l" r="r" t="t"/>
            <a:pathLst>
              <a:path extrusionOk="0" h="2288782" w="2291647">
                <a:moveTo>
                  <a:pt x="0" y="0"/>
                </a:moveTo>
                <a:lnTo>
                  <a:pt x="2291646" y="0"/>
                </a:lnTo>
                <a:lnTo>
                  <a:pt x="2291646" y="2288782"/>
                </a:lnTo>
                <a:lnTo>
                  <a:pt x="0" y="2288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3844" y="4394196"/>
            <a:ext cx="2165479" cy="1645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4795825" y="5354592"/>
            <a:ext cx="1196001" cy="3106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6"/>
          <p:cNvGrpSpPr/>
          <p:nvPr/>
        </p:nvGrpSpPr>
        <p:grpSpPr>
          <a:xfrm>
            <a:off x="6131610" y="4258897"/>
            <a:ext cx="764378" cy="1811062"/>
            <a:chOff x="0" y="-38100"/>
            <a:chExt cx="215248" cy="509993"/>
          </a:xfrm>
        </p:grpSpPr>
        <p:sp>
          <p:nvSpPr>
            <p:cNvPr id="221" name="Google Shape;221;p6"/>
            <p:cNvSpPr/>
            <p:nvPr/>
          </p:nvSpPr>
          <p:spPr>
            <a:xfrm>
              <a:off x="0" y="0"/>
              <a:ext cx="215248" cy="471893"/>
            </a:xfrm>
            <a:custGeom>
              <a:rect b="b" l="l" r="r" t="t"/>
              <a:pathLst>
                <a:path extrusionOk="0" h="471893" w="215248">
                  <a:moveTo>
                    <a:pt x="107624" y="0"/>
                  </a:moveTo>
                  <a:lnTo>
                    <a:pt x="107624" y="0"/>
                  </a:lnTo>
                  <a:cubicBezTo>
                    <a:pt x="167063" y="0"/>
                    <a:pt x="215248" y="48185"/>
                    <a:pt x="215248" y="107624"/>
                  </a:cubicBezTo>
                  <a:lnTo>
                    <a:pt x="215248" y="364269"/>
                  </a:lnTo>
                  <a:cubicBezTo>
                    <a:pt x="215248" y="392812"/>
                    <a:pt x="203909" y="420187"/>
                    <a:pt x="183726" y="440370"/>
                  </a:cubicBezTo>
                  <a:cubicBezTo>
                    <a:pt x="163542" y="460554"/>
                    <a:pt x="136168" y="471893"/>
                    <a:pt x="107624" y="471893"/>
                  </a:cubicBezTo>
                  <a:lnTo>
                    <a:pt x="107624" y="471893"/>
                  </a:lnTo>
                  <a:cubicBezTo>
                    <a:pt x="48185" y="471893"/>
                    <a:pt x="0" y="423708"/>
                    <a:pt x="0" y="364269"/>
                  </a:cubicBezTo>
                  <a:lnTo>
                    <a:pt x="0" y="107624"/>
                  </a:lnTo>
                  <a:cubicBezTo>
                    <a:pt x="0" y="79080"/>
                    <a:pt x="11339" y="51706"/>
                    <a:pt x="31522" y="31522"/>
                  </a:cubicBezTo>
                  <a:cubicBezTo>
                    <a:pt x="51706" y="11339"/>
                    <a:pt x="79080" y="0"/>
                    <a:pt x="107624" y="0"/>
                  </a:cubicBezTo>
                  <a:close/>
                </a:path>
              </a:pathLst>
            </a:custGeom>
            <a:solidFill>
              <a:srgbClr val="CD86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0" y="-38100"/>
              <a:ext cx="215248" cy="509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Giá</a:t>
              </a: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10052469" y="5900834"/>
            <a:ext cx="888524" cy="1844887"/>
            <a:chOff x="0" y="-47625"/>
            <a:chExt cx="250207" cy="519518"/>
          </a:xfrm>
        </p:grpSpPr>
        <p:sp>
          <p:nvSpPr>
            <p:cNvPr id="224" name="Google Shape;224;p6"/>
            <p:cNvSpPr/>
            <p:nvPr/>
          </p:nvSpPr>
          <p:spPr>
            <a:xfrm>
              <a:off x="0" y="0"/>
              <a:ext cx="250207" cy="471893"/>
            </a:xfrm>
            <a:custGeom>
              <a:rect b="b" l="l" r="r" t="t"/>
              <a:pathLst>
                <a:path extrusionOk="0" h="471893" w="250207">
                  <a:moveTo>
                    <a:pt x="125104" y="0"/>
                  </a:moveTo>
                  <a:lnTo>
                    <a:pt x="125104" y="0"/>
                  </a:lnTo>
                  <a:cubicBezTo>
                    <a:pt x="194197" y="0"/>
                    <a:pt x="250207" y="56011"/>
                    <a:pt x="250207" y="125104"/>
                  </a:cubicBezTo>
                  <a:lnTo>
                    <a:pt x="250207" y="346789"/>
                  </a:lnTo>
                  <a:cubicBezTo>
                    <a:pt x="250207" y="415882"/>
                    <a:pt x="194197" y="471893"/>
                    <a:pt x="125104" y="471893"/>
                  </a:cubicBezTo>
                  <a:lnTo>
                    <a:pt x="125104" y="471893"/>
                  </a:lnTo>
                  <a:cubicBezTo>
                    <a:pt x="56011" y="471893"/>
                    <a:pt x="0" y="415882"/>
                    <a:pt x="0" y="346789"/>
                  </a:cubicBezTo>
                  <a:lnTo>
                    <a:pt x="0" y="125104"/>
                  </a:lnTo>
                  <a:cubicBezTo>
                    <a:pt x="0" y="56011"/>
                    <a:pt x="56011" y="0"/>
                    <a:pt x="125104" y="0"/>
                  </a:cubicBezTo>
                  <a:close/>
                </a:path>
              </a:pathLst>
            </a:custGeom>
            <a:solidFill>
              <a:srgbClr val="CD86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0" y="-47625"/>
              <a:ext cx="250207" cy="519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Lương</a:t>
              </a:r>
              <a:endParaRPr/>
            </a:p>
          </p:txBody>
        </p:sp>
      </p:grpSp>
      <p:grpSp>
        <p:nvGrpSpPr>
          <p:cNvPr id="226" name="Google Shape;226;p6"/>
          <p:cNvGrpSpPr/>
          <p:nvPr/>
        </p:nvGrpSpPr>
        <p:grpSpPr>
          <a:xfrm>
            <a:off x="6131610" y="7727443"/>
            <a:ext cx="764378" cy="1811062"/>
            <a:chOff x="0" y="-38100"/>
            <a:chExt cx="215248" cy="509993"/>
          </a:xfrm>
        </p:grpSpPr>
        <p:sp>
          <p:nvSpPr>
            <p:cNvPr id="227" name="Google Shape;227;p6"/>
            <p:cNvSpPr/>
            <p:nvPr/>
          </p:nvSpPr>
          <p:spPr>
            <a:xfrm>
              <a:off x="0" y="0"/>
              <a:ext cx="215248" cy="471893"/>
            </a:xfrm>
            <a:custGeom>
              <a:rect b="b" l="l" r="r" t="t"/>
              <a:pathLst>
                <a:path extrusionOk="0" h="471893" w="215248">
                  <a:moveTo>
                    <a:pt x="107624" y="0"/>
                  </a:moveTo>
                  <a:lnTo>
                    <a:pt x="107624" y="0"/>
                  </a:lnTo>
                  <a:cubicBezTo>
                    <a:pt x="167063" y="0"/>
                    <a:pt x="215248" y="48185"/>
                    <a:pt x="215248" y="107624"/>
                  </a:cubicBezTo>
                  <a:lnTo>
                    <a:pt x="215248" y="364269"/>
                  </a:lnTo>
                  <a:cubicBezTo>
                    <a:pt x="215248" y="392812"/>
                    <a:pt x="203909" y="420187"/>
                    <a:pt x="183726" y="440370"/>
                  </a:cubicBezTo>
                  <a:cubicBezTo>
                    <a:pt x="163542" y="460554"/>
                    <a:pt x="136168" y="471893"/>
                    <a:pt x="107624" y="471893"/>
                  </a:cubicBezTo>
                  <a:lnTo>
                    <a:pt x="107624" y="471893"/>
                  </a:lnTo>
                  <a:cubicBezTo>
                    <a:pt x="48185" y="471893"/>
                    <a:pt x="0" y="423708"/>
                    <a:pt x="0" y="364269"/>
                  </a:cubicBezTo>
                  <a:lnTo>
                    <a:pt x="0" y="107624"/>
                  </a:lnTo>
                  <a:cubicBezTo>
                    <a:pt x="0" y="79080"/>
                    <a:pt x="11339" y="51706"/>
                    <a:pt x="31522" y="31522"/>
                  </a:cubicBezTo>
                  <a:cubicBezTo>
                    <a:pt x="51706" y="11339"/>
                    <a:pt x="79080" y="0"/>
                    <a:pt x="107624" y="0"/>
                  </a:cubicBezTo>
                  <a:close/>
                </a:path>
              </a:pathLst>
            </a:custGeom>
            <a:solidFill>
              <a:srgbClr val="CD86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0" y="-38100"/>
              <a:ext cx="215248" cy="509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Tiền</a:t>
              </a:r>
              <a:endParaRPr/>
            </a:p>
          </p:txBody>
        </p:sp>
      </p:grpSp>
      <p:pic>
        <p:nvPicPr>
          <p:cNvPr id="229" name="Google Shape;22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2065503" y="5354592"/>
            <a:ext cx="1196001" cy="3106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6"/>
          <p:cNvGrpSpPr/>
          <p:nvPr/>
        </p:nvGrpSpPr>
        <p:grpSpPr>
          <a:xfrm>
            <a:off x="14046396" y="6088427"/>
            <a:ext cx="3513561" cy="1654484"/>
            <a:chOff x="-68041" y="-38099"/>
            <a:chExt cx="989415" cy="465900"/>
          </a:xfrm>
        </p:grpSpPr>
        <p:sp>
          <p:nvSpPr>
            <p:cNvPr id="231" name="Google Shape;231;p6"/>
            <p:cNvSpPr/>
            <p:nvPr/>
          </p:nvSpPr>
          <p:spPr>
            <a:xfrm>
              <a:off x="0" y="0"/>
              <a:ext cx="921374" cy="427660"/>
            </a:xfrm>
            <a:custGeom>
              <a:rect b="b" l="l" r="r" t="t"/>
              <a:pathLst>
                <a:path extrusionOk="0" h="427660" w="921374">
                  <a:moveTo>
                    <a:pt x="120674" y="0"/>
                  </a:moveTo>
                  <a:lnTo>
                    <a:pt x="800700" y="0"/>
                  </a:lnTo>
                  <a:cubicBezTo>
                    <a:pt x="867346" y="0"/>
                    <a:pt x="921374" y="54028"/>
                    <a:pt x="921374" y="120674"/>
                  </a:cubicBezTo>
                  <a:lnTo>
                    <a:pt x="921374" y="306985"/>
                  </a:lnTo>
                  <a:cubicBezTo>
                    <a:pt x="921374" y="373632"/>
                    <a:pt x="867346" y="427660"/>
                    <a:pt x="800700" y="427660"/>
                  </a:cubicBezTo>
                  <a:lnTo>
                    <a:pt x="120674" y="427660"/>
                  </a:lnTo>
                  <a:cubicBezTo>
                    <a:pt x="54028" y="427660"/>
                    <a:pt x="0" y="373632"/>
                    <a:pt x="0" y="306985"/>
                  </a:cubicBezTo>
                  <a:lnTo>
                    <a:pt x="0" y="120674"/>
                  </a:lnTo>
                  <a:cubicBezTo>
                    <a:pt x="0" y="54028"/>
                    <a:pt x="54028" y="0"/>
                    <a:pt x="120674" y="0"/>
                  </a:cubicBezTo>
                  <a:close/>
                </a:path>
              </a:pathLst>
            </a:custGeom>
            <a:solidFill>
              <a:srgbClr val="CD86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-68041" y="-38099"/>
              <a:ext cx="9894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99">
                  <a:solidFill>
                    <a:srgbClr val="000000"/>
                  </a:solidFill>
                  <a:latin typeface="Vollkorn SemiBold"/>
                  <a:ea typeface="Vollkorn SemiBold"/>
                  <a:cs typeface="Vollkorn SemiBold"/>
                  <a:sym typeface="Vollkorn SemiBold"/>
                </a:rPr>
                <a:t>Hạch toán, kinh doanh xã hội chủ nghĩa</a:t>
              </a:r>
              <a:endParaRPr i="1"/>
            </a:p>
          </p:txBody>
        </p:sp>
      </p:grpSp>
      <p:sp>
        <p:nvSpPr>
          <p:cNvPr id="233" name="Google Shape;233;p6"/>
          <p:cNvSpPr txBox="1"/>
          <p:nvPr/>
        </p:nvSpPr>
        <p:spPr>
          <a:xfrm>
            <a:off x="7681824" y="3842500"/>
            <a:ext cx="2861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(Bước đột phá thứ hai)</a:t>
            </a:r>
            <a:endParaRPr i="1"/>
          </a:p>
        </p:txBody>
      </p:sp>
      <p:sp>
        <p:nvSpPr>
          <p:cNvPr id="234" name="Google Shape;234;p6"/>
          <p:cNvSpPr txBox="1"/>
          <p:nvPr/>
        </p:nvSpPr>
        <p:spPr>
          <a:xfrm>
            <a:off x="839478" y="8169711"/>
            <a:ext cx="3374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Cơ chế kế hoạch hóa tập trung</a:t>
            </a:r>
            <a:endParaRPr i="1"/>
          </a:p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quan liêu hành chính</a:t>
            </a:r>
            <a:endParaRPr i="1"/>
          </a:p>
        </p:txBody>
      </p:sp>
      <p:sp>
        <p:nvSpPr>
          <p:cNvPr id="235" name="Google Shape;235;p6"/>
          <p:cNvSpPr txBox="1"/>
          <p:nvPr/>
        </p:nvSpPr>
        <p:spPr>
          <a:xfrm>
            <a:off x="7105824" y="4589175"/>
            <a:ext cx="4677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Chỉ quy định giá: xăng dầu, xi măng, ...</a:t>
            </a:r>
            <a:endParaRPr i="1"/>
          </a:p>
        </p:txBody>
      </p:sp>
      <p:sp>
        <p:nvSpPr>
          <p:cNvPr id="236" name="Google Shape;236;p6"/>
          <p:cNvSpPr txBox="1"/>
          <p:nvPr/>
        </p:nvSpPr>
        <p:spPr>
          <a:xfrm>
            <a:off x="7105835" y="5310278"/>
            <a:ext cx="7652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Giá khác bằng hoặc cao hơn chi phí sản xuất, giá thóc làm chuẩn</a:t>
            </a:r>
            <a:endParaRPr i="1"/>
          </a:p>
        </p:txBody>
      </p:sp>
      <p:sp>
        <p:nvSpPr>
          <p:cNvPr id="237" name="Google Shape;237;p6"/>
          <p:cNvSpPr txBox="1"/>
          <p:nvPr/>
        </p:nvSpPr>
        <p:spPr>
          <a:xfrm>
            <a:off x="7990612" y="6133003"/>
            <a:ext cx="18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Bù giá vào lương</a:t>
            </a:r>
            <a:endParaRPr i="1"/>
          </a:p>
        </p:txBody>
      </p:sp>
      <p:sp>
        <p:nvSpPr>
          <p:cNvPr id="238" name="Google Shape;238;p6"/>
          <p:cNvSpPr txBox="1"/>
          <p:nvPr/>
        </p:nvSpPr>
        <p:spPr>
          <a:xfrm>
            <a:off x="8074624" y="6790929"/>
            <a:ext cx="1808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Lương đủ sống,</a:t>
            </a:r>
            <a:endParaRPr i="1"/>
          </a:p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không ước lệ</a:t>
            </a:r>
            <a:endParaRPr i="1" sz="2338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7036180" y="8072557"/>
            <a:ext cx="210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14/9/1985 đổi tiền</a:t>
            </a:r>
            <a:endParaRPr i="1" sz="2338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7036180" y="8794137"/>
            <a:ext cx="390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8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10 đồng hiện hành đổi 1 đồng mới</a:t>
            </a:r>
            <a:endParaRPr i="1" sz="2338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14564026" y="2045390"/>
            <a:ext cx="2995930" cy="1205862"/>
            <a:chOff x="0" y="0"/>
            <a:chExt cx="3994574" cy="1607816"/>
          </a:xfrm>
        </p:grpSpPr>
        <p:sp>
          <p:nvSpPr>
            <p:cNvPr id="248" name="Google Shape;248;p7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173690" y="36036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251" name="Google Shape;251;p7"/>
          <p:cNvSpPr txBox="1"/>
          <p:nvPr/>
        </p:nvSpPr>
        <p:spPr>
          <a:xfrm>
            <a:off x="1896637" y="721066"/>
            <a:ext cx="14638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sp>
        <p:nvSpPr>
          <p:cNvPr id="252" name="Google Shape;252;p7"/>
          <p:cNvSpPr/>
          <p:nvPr/>
        </p:nvSpPr>
        <p:spPr>
          <a:xfrm>
            <a:off x="7278453" y="5614127"/>
            <a:ext cx="3740658" cy="2518273"/>
          </a:xfrm>
          <a:custGeom>
            <a:rect b="b" l="l" r="r" t="t"/>
            <a:pathLst>
              <a:path extrusionOk="0" h="2518273" w="3740658">
                <a:moveTo>
                  <a:pt x="0" y="0"/>
                </a:moveTo>
                <a:lnTo>
                  <a:pt x="3740659" y="0"/>
                </a:lnTo>
                <a:lnTo>
                  <a:pt x="3740659" y="2518273"/>
                </a:lnTo>
                <a:lnTo>
                  <a:pt x="0" y="251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1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6137" y="3748478"/>
            <a:ext cx="6355727" cy="63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/>
          <p:nvPr/>
        </p:nvSpPr>
        <p:spPr>
          <a:xfrm rot="-5400000">
            <a:off x="5020516" y="815775"/>
            <a:ext cx="1335283" cy="8261420"/>
          </a:xfrm>
          <a:custGeom>
            <a:rect b="b" l="l" r="r" t="t"/>
            <a:pathLst>
              <a:path extrusionOk="0" h="14559967" w="2353310">
                <a:moveTo>
                  <a:pt x="784860" y="14492658"/>
                </a:moveTo>
                <a:cubicBezTo>
                  <a:pt x="905510" y="14533297"/>
                  <a:pt x="1042670" y="14559967"/>
                  <a:pt x="1177290" y="14559967"/>
                </a:cubicBezTo>
                <a:cubicBezTo>
                  <a:pt x="1311910" y="14559967"/>
                  <a:pt x="1441450" y="14537108"/>
                  <a:pt x="1560830" y="14496467"/>
                </a:cubicBezTo>
                <a:cubicBezTo>
                  <a:pt x="1563370" y="14495197"/>
                  <a:pt x="1565910" y="14495197"/>
                  <a:pt x="1568450" y="14493928"/>
                </a:cubicBezTo>
                <a:cubicBezTo>
                  <a:pt x="2016760" y="14331367"/>
                  <a:pt x="2346960" y="13902108"/>
                  <a:pt x="2353310" y="13364487"/>
                </a:cubicBezTo>
                <a:lnTo>
                  <a:pt x="2353310" y="0"/>
                </a:lnTo>
                <a:lnTo>
                  <a:pt x="0" y="0"/>
                </a:lnTo>
                <a:lnTo>
                  <a:pt x="0" y="13354222"/>
                </a:lnTo>
                <a:cubicBezTo>
                  <a:pt x="6350" y="13904647"/>
                  <a:pt x="331470" y="14333908"/>
                  <a:pt x="784860" y="14492658"/>
                </a:cubicBez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/>
          <p:nvPr/>
        </p:nvSpPr>
        <p:spPr>
          <a:xfrm rot="5400000">
            <a:off x="11939576" y="4782875"/>
            <a:ext cx="1315771" cy="8266181"/>
          </a:xfrm>
          <a:custGeom>
            <a:rect b="b" l="l" r="r" t="t"/>
            <a:pathLst>
              <a:path extrusionOk="0" h="14784398" w="2353310">
                <a:moveTo>
                  <a:pt x="784860" y="14717088"/>
                </a:moveTo>
                <a:cubicBezTo>
                  <a:pt x="905510" y="14757727"/>
                  <a:pt x="1042670" y="14784398"/>
                  <a:pt x="1177290" y="14784398"/>
                </a:cubicBezTo>
                <a:cubicBezTo>
                  <a:pt x="1311910" y="14784398"/>
                  <a:pt x="1441450" y="14761538"/>
                  <a:pt x="1560830" y="14720898"/>
                </a:cubicBezTo>
                <a:cubicBezTo>
                  <a:pt x="1563370" y="14719627"/>
                  <a:pt x="1565910" y="14719627"/>
                  <a:pt x="1568450" y="14718357"/>
                </a:cubicBezTo>
                <a:cubicBezTo>
                  <a:pt x="2016760" y="14555798"/>
                  <a:pt x="2346960" y="14126538"/>
                  <a:pt x="2353310" y="13588225"/>
                </a:cubicBezTo>
                <a:lnTo>
                  <a:pt x="2353310" y="0"/>
                </a:lnTo>
                <a:lnTo>
                  <a:pt x="0" y="0"/>
                </a:lnTo>
                <a:lnTo>
                  <a:pt x="0" y="13577788"/>
                </a:lnTo>
                <a:cubicBezTo>
                  <a:pt x="6350" y="14129077"/>
                  <a:pt x="331470" y="14558338"/>
                  <a:pt x="784860" y="14717088"/>
                </a:cubicBezTo>
                <a:close/>
              </a:path>
            </a:pathLst>
          </a:custGeom>
          <a:solidFill>
            <a:srgbClr val="6CE5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8646133" y="4448257"/>
            <a:ext cx="995735" cy="9957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8646133" y="8418453"/>
            <a:ext cx="995735" cy="99573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8892190" y="8677683"/>
            <a:ext cx="513185" cy="481461"/>
          </a:xfrm>
          <a:custGeom>
            <a:rect b="b" l="l" r="r" t="t"/>
            <a:pathLst>
              <a:path extrusionOk="0" h="481461" w="513185">
                <a:moveTo>
                  <a:pt x="0" y="0"/>
                </a:moveTo>
                <a:lnTo>
                  <a:pt x="513185" y="0"/>
                </a:lnTo>
                <a:lnTo>
                  <a:pt x="513185" y="481461"/>
                </a:lnTo>
                <a:lnTo>
                  <a:pt x="0" y="4814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8892190" y="4689532"/>
            <a:ext cx="513185" cy="513185"/>
          </a:xfrm>
          <a:custGeom>
            <a:rect b="b" l="l" r="r" t="t"/>
            <a:pathLst>
              <a:path extrusionOk="0" h="513185" w="513185">
                <a:moveTo>
                  <a:pt x="0" y="0"/>
                </a:moveTo>
                <a:lnTo>
                  <a:pt x="513185" y="0"/>
                </a:lnTo>
                <a:lnTo>
                  <a:pt x="513185" y="513185"/>
                </a:lnTo>
                <a:lnTo>
                  <a:pt x="0" y="513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38055" y="7049395"/>
            <a:ext cx="899564" cy="181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7"/>
          <p:cNvSpPr txBox="1"/>
          <p:nvPr/>
        </p:nvSpPr>
        <p:spPr>
          <a:xfrm>
            <a:off x="7668255" y="3617849"/>
            <a:ext cx="2961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Cải tạo xã hội chủ nghĩa </a:t>
            </a:r>
            <a:endParaRPr i="1"/>
          </a:p>
        </p:txBody>
      </p:sp>
      <p:sp>
        <p:nvSpPr>
          <p:cNvPr id="262" name="Google Shape;262;p7"/>
          <p:cNvSpPr txBox="1"/>
          <p:nvPr/>
        </p:nvSpPr>
        <p:spPr>
          <a:xfrm>
            <a:off x="2756839" y="4598592"/>
            <a:ext cx="4744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Lộ trình</a:t>
            </a:r>
            <a:endParaRPr i="1"/>
          </a:p>
        </p:txBody>
      </p:sp>
      <p:sp>
        <p:nvSpPr>
          <p:cNvPr id="263" name="Google Shape;263;p7"/>
          <p:cNvSpPr txBox="1"/>
          <p:nvPr/>
        </p:nvSpPr>
        <p:spPr>
          <a:xfrm>
            <a:off x="10506519" y="8599566"/>
            <a:ext cx="4744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Công cụ</a:t>
            </a:r>
            <a:endParaRPr i="1"/>
          </a:p>
        </p:txBody>
      </p:sp>
      <p:sp>
        <p:nvSpPr>
          <p:cNvPr id="264" name="Google Shape;264;p7"/>
          <p:cNvSpPr txBox="1"/>
          <p:nvPr/>
        </p:nvSpPr>
        <p:spPr>
          <a:xfrm>
            <a:off x="2772539" y="8995203"/>
            <a:ext cx="2030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Lâu dài, dần dần</a:t>
            </a:r>
            <a:endParaRPr i="1"/>
          </a:p>
        </p:txBody>
      </p:sp>
      <p:sp>
        <p:nvSpPr>
          <p:cNvPr id="265" name="Google Shape;265;p7"/>
          <p:cNvSpPr txBox="1"/>
          <p:nvPr/>
        </p:nvSpPr>
        <p:spPr>
          <a:xfrm>
            <a:off x="2499955" y="6019697"/>
            <a:ext cx="26817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Phù hợp từng thời kỳ,</a:t>
            </a:r>
            <a:endParaRPr i="1"/>
          </a:p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từng lĩnh vực</a:t>
            </a:r>
            <a:endParaRPr i="1" sz="2489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pic>
        <p:nvPicPr>
          <p:cNvPr id="266" name="Google Shape;26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12210" y="4802717"/>
            <a:ext cx="899564" cy="181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"/>
          <p:cNvSpPr txBox="1"/>
          <p:nvPr/>
        </p:nvSpPr>
        <p:spPr>
          <a:xfrm>
            <a:off x="13003700" y="7362925"/>
            <a:ext cx="2569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Cần thiết có kinh tế</a:t>
            </a:r>
            <a:endParaRPr i="1"/>
          </a:p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nhiều thành phần</a:t>
            </a:r>
            <a:endParaRPr i="1"/>
          </a:p>
        </p:txBody>
      </p:sp>
      <p:sp>
        <p:nvSpPr>
          <p:cNvPr id="268" name="Google Shape;268;p7"/>
          <p:cNvSpPr txBox="1"/>
          <p:nvPr/>
        </p:nvSpPr>
        <p:spPr>
          <a:xfrm>
            <a:off x="12422518" y="4563555"/>
            <a:ext cx="3478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Phát triển lực lượng sản xuất</a:t>
            </a:r>
            <a:endParaRPr i="1"/>
          </a:p>
        </p:txBody>
      </p:sp>
      <p:grpSp>
        <p:nvGrpSpPr>
          <p:cNvPr id="269" name="Google Shape;269;p7"/>
          <p:cNvGrpSpPr/>
          <p:nvPr/>
        </p:nvGrpSpPr>
        <p:grpSpPr>
          <a:xfrm>
            <a:off x="7546822" y="2038208"/>
            <a:ext cx="3203921" cy="1503442"/>
            <a:chOff x="0" y="-47625"/>
            <a:chExt cx="812800" cy="381407"/>
          </a:xfrm>
        </p:grpSpPr>
        <p:sp>
          <p:nvSpPr>
            <p:cNvPr id="270" name="Google Shape;270;p7"/>
            <p:cNvSpPr/>
            <p:nvPr/>
          </p:nvSpPr>
          <p:spPr>
            <a:xfrm>
              <a:off x="0" y="0"/>
              <a:ext cx="812800" cy="333782"/>
            </a:xfrm>
            <a:custGeom>
              <a:rect b="b" l="l" r="r" t="t"/>
              <a:pathLst>
                <a:path extrusionOk="0" h="333782" w="812800">
                  <a:moveTo>
                    <a:pt x="123236" y="0"/>
                  </a:moveTo>
                  <a:lnTo>
                    <a:pt x="689564" y="0"/>
                  </a:lnTo>
                  <a:cubicBezTo>
                    <a:pt x="757625" y="0"/>
                    <a:pt x="812800" y="55175"/>
                    <a:pt x="812800" y="123236"/>
                  </a:cubicBezTo>
                  <a:lnTo>
                    <a:pt x="812800" y="210546"/>
                  </a:lnTo>
                  <a:cubicBezTo>
                    <a:pt x="812800" y="278607"/>
                    <a:pt x="757625" y="333782"/>
                    <a:pt x="689564" y="333782"/>
                  </a:cubicBezTo>
                  <a:lnTo>
                    <a:pt x="123236" y="333782"/>
                  </a:lnTo>
                  <a:cubicBezTo>
                    <a:pt x="55175" y="333782"/>
                    <a:pt x="0" y="278607"/>
                    <a:pt x="0" y="210546"/>
                  </a:cubicBezTo>
                  <a:lnTo>
                    <a:pt x="0" y="123236"/>
                  </a:lnTo>
                  <a:cubicBezTo>
                    <a:pt x="0" y="55175"/>
                    <a:pt x="55175" y="0"/>
                    <a:pt x="123236" y="0"/>
                  </a:cubicBezTo>
                  <a:close/>
                </a:path>
              </a:pathLst>
            </a:custGeom>
            <a:solidFill>
              <a:srgbClr val="FFFE1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0" y="-47625"/>
              <a:ext cx="812800" cy="381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Bộ Chính trị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Khóa V (8/1986)</a:t>
              </a:r>
              <a:endParaRPr i="1"/>
            </a:p>
          </p:txBody>
        </p:sp>
      </p:grp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8"/>
          <p:cNvGrpSpPr/>
          <p:nvPr/>
        </p:nvGrpSpPr>
        <p:grpSpPr>
          <a:xfrm>
            <a:off x="14564026" y="2045390"/>
            <a:ext cx="2995930" cy="1205862"/>
            <a:chOff x="0" y="0"/>
            <a:chExt cx="3994574" cy="1607816"/>
          </a:xfrm>
        </p:grpSpPr>
        <p:sp>
          <p:nvSpPr>
            <p:cNvPr id="279" name="Google Shape;279;p8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 txBox="1"/>
            <p:nvPr/>
          </p:nvSpPr>
          <p:spPr>
            <a:xfrm>
              <a:off x="173690" y="36036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281" name="Google Shape;281;p8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282" name="Google Shape;282;p8"/>
          <p:cNvSpPr txBox="1"/>
          <p:nvPr/>
        </p:nvSpPr>
        <p:spPr>
          <a:xfrm>
            <a:off x="1896637" y="721066"/>
            <a:ext cx="14562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grpSp>
        <p:nvGrpSpPr>
          <p:cNvPr id="283" name="Google Shape;283;p8"/>
          <p:cNvGrpSpPr/>
          <p:nvPr/>
        </p:nvGrpSpPr>
        <p:grpSpPr>
          <a:xfrm>
            <a:off x="7119214" y="1919130"/>
            <a:ext cx="3203921" cy="1503442"/>
            <a:chOff x="0" y="-47625"/>
            <a:chExt cx="812800" cy="381407"/>
          </a:xfrm>
        </p:grpSpPr>
        <p:sp>
          <p:nvSpPr>
            <p:cNvPr id="284" name="Google Shape;284;p8"/>
            <p:cNvSpPr/>
            <p:nvPr/>
          </p:nvSpPr>
          <p:spPr>
            <a:xfrm>
              <a:off x="0" y="0"/>
              <a:ext cx="812800" cy="333782"/>
            </a:xfrm>
            <a:custGeom>
              <a:rect b="b" l="l" r="r" t="t"/>
              <a:pathLst>
                <a:path extrusionOk="0" h="333782" w="812800">
                  <a:moveTo>
                    <a:pt x="123236" y="0"/>
                  </a:moveTo>
                  <a:lnTo>
                    <a:pt x="689564" y="0"/>
                  </a:lnTo>
                  <a:cubicBezTo>
                    <a:pt x="757625" y="0"/>
                    <a:pt x="812800" y="55175"/>
                    <a:pt x="812800" y="123236"/>
                  </a:cubicBezTo>
                  <a:lnTo>
                    <a:pt x="812800" y="210546"/>
                  </a:lnTo>
                  <a:cubicBezTo>
                    <a:pt x="812800" y="278607"/>
                    <a:pt x="757625" y="333782"/>
                    <a:pt x="689564" y="333782"/>
                  </a:cubicBezTo>
                  <a:lnTo>
                    <a:pt x="123236" y="333782"/>
                  </a:lnTo>
                  <a:cubicBezTo>
                    <a:pt x="55175" y="333782"/>
                    <a:pt x="0" y="278607"/>
                    <a:pt x="0" y="210546"/>
                  </a:cubicBezTo>
                  <a:lnTo>
                    <a:pt x="0" y="123236"/>
                  </a:lnTo>
                  <a:cubicBezTo>
                    <a:pt x="0" y="55175"/>
                    <a:pt x="55175" y="0"/>
                    <a:pt x="123236" y="0"/>
                  </a:cubicBezTo>
                  <a:close/>
                </a:path>
              </a:pathLst>
            </a:custGeom>
            <a:solidFill>
              <a:srgbClr val="FFFE1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 txBox="1"/>
            <p:nvPr/>
          </p:nvSpPr>
          <p:spPr>
            <a:xfrm>
              <a:off x="0" y="-47625"/>
              <a:ext cx="812800" cy="381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Bộ Chính trị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Khóa V (8/1986)</a:t>
              </a:r>
              <a:endParaRPr i="1"/>
            </a:p>
          </p:txBody>
        </p:sp>
      </p:grpSp>
      <p:sp>
        <p:nvSpPr>
          <p:cNvPr id="286" name="Google Shape;286;p8"/>
          <p:cNvSpPr/>
          <p:nvPr/>
        </p:nvSpPr>
        <p:spPr>
          <a:xfrm>
            <a:off x="6805093" y="4881763"/>
            <a:ext cx="3621466" cy="3539983"/>
          </a:xfrm>
          <a:custGeom>
            <a:rect b="b" l="l" r="r" t="t"/>
            <a:pathLst>
              <a:path extrusionOk="0" h="3539983" w="3621466">
                <a:moveTo>
                  <a:pt x="0" y="0"/>
                </a:moveTo>
                <a:lnTo>
                  <a:pt x="3621466" y="0"/>
                </a:lnTo>
                <a:lnTo>
                  <a:pt x="3621466" y="3539983"/>
                </a:lnTo>
                <a:lnTo>
                  <a:pt x="0" y="3539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2893090" y="7219737"/>
            <a:ext cx="1438069" cy="1753742"/>
          </a:xfrm>
          <a:custGeom>
            <a:rect b="b" l="l" r="r" t="t"/>
            <a:pathLst>
              <a:path extrusionOk="0" h="1753742" w="1438069">
                <a:moveTo>
                  <a:pt x="0" y="0"/>
                </a:moveTo>
                <a:lnTo>
                  <a:pt x="1438069" y="0"/>
                </a:lnTo>
                <a:lnTo>
                  <a:pt x="1438069" y="1753743"/>
                </a:lnTo>
                <a:lnTo>
                  <a:pt x="0" y="1753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2960280" y="5546681"/>
            <a:ext cx="1303688" cy="1303688"/>
          </a:xfrm>
          <a:custGeom>
            <a:rect b="b" l="l" r="r" t="t"/>
            <a:pathLst>
              <a:path extrusionOk="0" h="1303688" w="1303688">
                <a:moveTo>
                  <a:pt x="0" y="0"/>
                </a:moveTo>
                <a:lnTo>
                  <a:pt x="1303689" y="0"/>
                </a:lnTo>
                <a:lnTo>
                  <a:pt x="1303689" y="1303689"/>
                </a:lnTo>
                <a:lnTo>
                  <a:pt x="0" y="1303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 flipH="1">
            <a:off x="4383313" y="5928324"/>
            <a:ext cx="2632477" cy="796324"/>
          </a:xfrm>
          <a:custGeom>
            <a:rect b="b" l="l" r="r" t="t"/>
            <a:pathLst>
              <a:path extrusionOk="0" h="796324" w="2632477">
                <a:moveTo>
                  <a:pt x="2632477" y="0"/>
                </a:moveTo>
                <a:lnTo>
                  <a:pt x="0" y="0"/>
                </a:lnTo>
                <a:lnTo>
                  <a:pt x="0" y="796325"/>
                </a:lnTo>
                <a:lnTo>
                  <a:pt x="2632477" y="796325"/>
                </a:lnTo>
                <a:lnTo>
                  <a:pt x="2632477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7333457" y="4179824"/>
            <a:ext cx="2775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Cơ chế quản lý kinh tế </a:t>
            </a:r>
            <a:endParaRPr i="1"/>
          </a:p>
        </p:txBody>
      </p:sp>
      <p:sp>
        <p:nvSpPr>
          <p:cNvPr id="291" name="Google Shape;291;p8"/>
          <p:cNvSpPr txBox="1"/>
          <p:nvPr/>
        </p:nvSpPr>
        <p:spPr>
          <a:xfrm>
            <a:off x="2219169" y="4179824"/>
            <a:ext cx="29727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Quy luật kinh tế XHCN</a:t>
            </a:r>
            <a:endParaRPr i="1"/>
          </a:p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Quy luật hàng - tiền</a:t>
            </a:r>
            <a:endParaRPr i="1"/>
          </a:p>
        </p:txBody>
      </p:sp>
      <p:sp>
        <p:nvSpPr>
          <p:cNvPr id="292" name="Google Shape;292;p8"/>
          <p:cNvSpPr/>
          <p:nvPr/>
        </p:nvSpPr>
        <p:spPr>
          <a:xfrm>
            <a:off x="10426559" y="5928324"/>
            <a:ext cx="2632477" cy="796324"/>
          </a:xfrm>
          <a:custGeom>
            <a:rect b="b" l="l" r="r" t="t"/>
            <a:pathLst>
              <a:path extrusionOk="0" h="796324" w="2632477">
                <a:moveTo>
                  <a:pt x="0" y="0"/>
                </a:moveTo>
                <a:lnTo>
                  <a:pt x="2632477" y="0"/>
                </a:lnTo>
                <a:lnTo>
                  <a:pt x="2632477" y="796325"/>
                </a:lnTo>
                <a:lnTo>
                  <a:pt x="0" y="796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12816763" y="4822984"/>
            <a:ext cx="4878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Trao quyền tự chủ sản xuất kinh doanh</a:t>
            </a:r>
            <a:endParaRPr i="1"/>
          </a:p>
        </p:txBody>
      </p:sp>
      <p:sp>
        <p:nvSpPr>
          <p:cNvPr id="294" name="Google Shape;294;p8"/>
          <p:cNvSpPr/>
          <p:nvPr/>
        </p:nvSpPr>
        <p:spPr>
          <a:xfrm>
            <a:off x="14604185" y="5674642"/>
            <a:ext cx="1303688" cy="1303688"/>
          </a:xfrm>
          <a:custGeom>
            <a:rect b="b" l="l" r="r" t="t"/>
            <a:pathLst>
              <a:path extrusionOk="0" h="1303688" w="1303688">
                <a:moveTo>
                  <a:pt x="0" y="0"/>
                </a:moveTo>
                <a:lnTo>
                  <a:pt x="1303688" y="0"/>
                </a:lnTo>
                <a:lnTo>
                  <a:pt x="1303688" y="1303689"/>
                </a:lnTo>
                <a:lnTo>
                  <a:pt x="0" y="1303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2744794" y="7474219"/>
            <a:ext cx="50226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Phân biệt chức năng quản lý hành chính </a:t>
            </a:r>
            <a:endParaRPr i="1"/>
          </a:p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8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nhà nước với chức năng kinh tế 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9"/>
          <p:cNvGrpSpPr/>
          <p:nvPr/>
        </p:nvGrpSpPr>
        <p:grpSpPr>
          <a:xfrm>
            <a:off x="14564026" y="1996217"/>
            <a:ext cx="2995930" cy="1255035"/>
            <a:chOff x="0" y="-65564"/>
            <a:chExt cx="3994574" cy="1673380"/>
          </a:xfrm>
        </p:grpSpPr>
        <p:sp>
          <p:nvSpPr>
            <p:cNvPr id="303" name="Google Shape;303;p9"/>
            <p:cNvSpPr/>
            <p:nvPr/>
          </p:nvSpPr>
          <p:spPr>
            <a:xfrm>
              <a:off x="0" y="0"/>
              <a:ext cx="3994574" cy="1607816"/>
            </a:xfrm>
            <a:custGeom>
              <a:rect b="b" l="l" r="r" t="t"/>
              <a:pathLst>
                <a:path extrusionOk="0" h="1607816" w="3994574">
                  <a:moveTo>
                    <a:pt x="0" y="0"/>
                  </a:moveTo>
                  <a:lnTo>
                    <a:pt x="3994574" y="0"/>
                  </a:lnTo>
                  <a:lnTo>
                    <a:pt x="3994574" y="1607816"/>
                  </a:lnTo>
                  <a:lnTo>
                    <a:pt x="0" y="1607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173690" y="-65564"/>
              <a:ext cx="3603900" cy="15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V và quá trình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Đại hội</a:t>
              </a:r>
              <a:endParaRPr i="1"/>
            </a:p>
          </p:txBody>
        </p:sp>
      </p:grpSp>
      <p:sp>
        <p:nvSpPr>
          <p:cNvPr id="305" name="Google Shape;305;p9"/>
          <p:cNvSpPr/>
          <p:nvPr/>
        </p:nvSpPr>
        <p:spPr>
          <a:xfrm>
            <a:off x="2172141" y="3452077"/>
            <a:ext cx="2793523" cy="3931625"/>
          </a:xfrm>
          <a:custGeom>
            <a:rect b="b" l="l" r="r" t="t"/>
            <a:pathLst>
              <a:path extrusionOk="0" h="3931625" w="2793523">
                <a:moveTo>
                  <a:pt x="0" y="0"/>
                </a:moveTo>
                <a:lnTo>
                  <a:pt x="2793522" y="0"/>
                </a:lnTo>
                <a:lnTo>
                  <a:pt x="2793522" y="3931625"/>
                </a:lnTo>
                <a:lnTo>
                  <a:pt x="0" y="3931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8389332" y="3452077"/>
            <a:ext cx="6199296" cy="3884049"/>
          </a:xfrm>
          <a:custGeom>
            <a:rect b="b" l="l" r="r" t="t"/>
            <a:pathLst>
              <a:path extrusionOk="0" h="3884049" w="6199296">
                <a:moveTo>
                  <a:pt x="0" y="0"/>
                </a:moveTo>
                <a:lnTo>
                  <a:pt x="6199296" y="0"/>
                </a:lnTo>
                <a:lnTo>
                  <a:pt x="6199296" y="3884049"/>
                </a:lnTo>
                <a:lnTo>
                  <a:pt x="0" y="3884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361328" y="1340081"/>
            <a:ext cx="15565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 và các bước đột phá tiếp tục đổi mới kinh tế 1982 - 1986</a:t>
            </a:r>
            <a:endParaRPr i="1"/>
          </a:p>
        </p:txBody>
      </p:sp>
      <p:sp>
        <p:nvSpPr>
          <p:cNvPr id="308" name="Google Shape;308;p9"/>
          <p:cNvSpPr txBox="1"/>
          <p:nvPr/>
        </p:nvSpPr>
        <p:spPr>
          <a:xfrm>
            <a:off x="1896637" y="721066"/>
            <a:ext cx="14638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3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I. Lãnh đạo cả nước xây dựng chủ nghĩa xã hội và bảo vệ Tổ quốc (1975 - 1986)</a:t>
            </a:r>
            <a:endParaRPr i="1"/>
          </a:p>
        </p:txBody>
      </p:sp>
      <p:sp>
        <p:nvSpPr>
          <p:cNvPr id="309" name="Google Shape;309;p9"/>
          <p:cNvSpPr txBox="1"/>
          <p:nvPr/>
        </p:nvSpPr>
        <p:spPr>
          <a:xfrm>
            <a:off x="1361328" y="7601846"/>
            <a:ext cx="45822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65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10/7/1986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165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Tổng Bí thư Lê Duẩn qua đời</a:t>
            </a:r>
            <a:endParaRPr i="1" sz="3165">
              <a:solidFill>
                <a:srgbClr val="FFFFFF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7993736" y="7620896"/>
            <a:ext cx="66933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81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14/7/1986 Ban Chấp hành Trung ương họp bất thường bầu đồng chí Trường Chinh giữ chức Tổng Bí thư</a:t>
            </a:r>
            <a:endParaRPr i="1"/>
          </a:p>
        </p:txBody>
      </p:sp>
      <p:sp>
        <p:nvSpPr>
          <p:cNvPr id="311" name="Google Shape;311;p9"/>
          <p:cNvSpPr/>
          <p:nvPr/>
        </p:nvSpPr>
        <p:spPr>
          <a:xfrm>
            <a:off x="5361259" y="5143500"/>
            <a:ext cx="2632477" cy="796324"/>
          </a:xfrm>
          <a:custGeom>
            <a:rect b="b" l="l" r="r" t="t"/>
            <a:pathLst>
              <a:path extrusionOk="0" h="796324" w="2632477">
                <a:moveTo>
                  <a:pt x="0" y="0"/>
                </a:moveTo>
                <a:lnTo>
                  <a:pt x="2632477" y="0"/>
                </a:lnTo>
                <a:lnTo>
                  <a:pt x="2632477" y="796324"/>
                </a:lnTo>
                <a:lnTo>
                  <a:pt x="0" y="796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