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600" r:id="rId2"/>
    <p:sldId id="612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599" r:id="rId13"/>
    <p:sldId id="292" r:id="rId14"/>
  </p:sldIdLst>
  <p:sldSz cx="9144000" cy="5143500" type="screen16x9"/>
  <p:notesSz cx="6858000" cy="9144000"/>
  <p:embeddedFontLst>
    <p:embeddedFont>
      <p:font typeface="Barlow" pitchFamily="2" charset="77"/>
      <p:regular r:id="rId16"/>
      <p:bold r:id="rId17"/>
      <p:italic r:id="rId18"/>
      <p:boldItalic r:id="rId19"/>
    </p:embeddedFont>
    <p:embeddedFont>
      <p:font typeface="Barlow Light" panose="020F0302020204030204" pitchFamily="34" charset="0"/>
      <p:regular r:id="rId20"/>
      <p:italic r:id="rId21"/>
    </p:embeddedFont>
    <p:embeddedFont>
      <p:font typeface="Barlow SemiBold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79407" autoAdjust="0"/>
  </p:normalViewPr>
  <p:slideViewPr>
    <p:cSldViewPr snapToGrid="0">
      <p:cViewPr varScale="1">
        <p:scale>
          <a:sx n="153" d="100"/>
          <a:sy n="153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877694" y="173165"/>
            <a:ext cx="5388613" cy="732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3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Slide Number Placeholder 5"/>
          <p:cNvSpPr txBox="1"/>
          <p:nvPr userDrawn="1"/>
        </p:nvSpPr>
        <p:spPr>
          <a:xfrm>
            <a:off x="8561940" y="4626424"/>
            <a:ext cx="321526" cy="31103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900" b="0" smtClean="0">
                <a:solidFill>
                  <a:schemeClr val="tx1"/>
                </a:solidFill>
                <a:latin typeface="+mn-lt"/>
              </a:rPr>
              <a:t>‹#›</a:t>
            </a:fld>
            <a:endParaRPr lang="id-ID" sz="900" b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2F7A8-4E1C-4348-B7A3-2060634D4F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80713" y="62773"/>
            <a:ext cx="1185834" cy="59502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THẶNG DƯ TRONG NỀN KINH TẾ THỊ TRƯỜNG</a:t>
            </a:r>
            <a:endParaRPr dirty="0">
              <a:latin typeface=".VnArabia" panose="020B72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7250" y="6848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99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2745" y="38138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Session 11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66" y="1318000"/>
            <a:ext cx="7843199" cy="38255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tỷ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(z)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vay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trả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vay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quyền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tạm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tiền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tệ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Tỷ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tỷ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trăm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vay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100" y="1599700"/>
            <a:ext cx="8068371" cy="2886000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siêu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ngạch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dôi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ngoài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nông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nghiệp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trả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vì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ruộng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đất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chênh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siêu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ngạch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dôi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ngoài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quân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ruộng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đất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kiện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thuận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lợi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2400" b="1" i="1" u="sng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3" name="Title 1"/>
          <p:cNvSpPr>
            <a:spLocks noGrp="1"/>
          </p:cNvSpPr>
          <p:nvPr/>
        </p:nvSpPr>
        <p:spPr bwMode="gray">
          <a:xfrm>
            <a:off x="1415819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633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1"/>
                </a:solidFill>
              </a:rPr>
              <a:t>Thank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1"/>
                </a:highlight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rPr>
              <a:t>Any questions?</a:t>
            </a: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/>
          <a:srcRect r="62099"/>
          <a:stretch>
            <a:fillRect/>
          </a:stretch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809" y="1847937"/>
            <a:ext cx="5497200" cy="1447625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3.1.1. Chi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6650700" cy="110692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7620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99775" y="3150144"/>
            <a:ext cx="68713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(= C + V)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ữa 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 tr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 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àng hóa (C+V+m) và chi phí 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 xuất (C+V) lu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ột khoảng ch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ệch, đ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 là “m”.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“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lãi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ợi nhuận”.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 tr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 thặng dư được so với to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 tư bản ứng trước, được quan niệm 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“con 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ẻ”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tư bản ứng trước sẽ mang h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ức chuyển 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ợi nhuận. 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hi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ệu “p”.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775" y="1599700"/>
            <a:ext cx="6650700" cy="342340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p’)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= p / (C + V) *100%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Tỷ suất giá trị thặng dư → đồng biến. 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Cấu tạo hữu cơ của tư bản (C/V) → ngịch biến. 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Tốc độ chu chuyển của tư bản → đồng biến.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Tiết kiệm tư bản bất biến (C) → đồng biến.</a:t>
            </a:r>
            <a:endParaRPr lang="en-US" dirty="0">
              <a:latin typeface="+mj-lt"/>
            </a:endParaRPr>
          </a:p>
          <a:p>
            <a:r>
              <a:rPr lang="vi-VN" dirty="0">
                <a:latin typeface="+mj-lt"/>
              </a:rPr>
              <a:t>p’ có xu hướng ngày càng giảm xuống.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650" y="1317999"/>
            <a:ext cx="6650700" cy="2507501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5303" y="3602484"/>
          <a:ext cx="7189787" cy="1541016"/>
        </p:xfrm>
        <a:graphic>
          <a:graphicData uri="http://schemas.openxmlformats.org/drawingml/2006/table">
            <a:tbl>
              <a:tblPr/>
              <a:tblGrid>
                <a:gridCol w="85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2894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Ngành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xuất</a:t>
                      </a:r>
                      <a:endParaRPr lang="en-US" sz="1300" dirty="0">
                        <a:effectLst/>
                      </a:endParaRP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Chi phí sản xuất TBCN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m (m’=100%)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Giá trị hàng hóa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P’ %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1300" i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1300" i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Giá cả sản xuất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49">
                <a:tc>
                  <a:txBody>
                    <a:bodyPr/>
                    <a:lstStyle/>
                    <a:p>
                      <a:pPr fontAlgn="t"/>
                      <a:r>
                        <a:rPr lang="vi-VN" sz="1300" dirty="0">
                          <a:effectLst/>
                        </a:rPr>
                        <a:t>Cơ khí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80c + 20v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120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49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</a:rPr>
                        <a:t>Dệt</a:t>
                      </a:r>
                      <a:endParaRPr lang="en-US" sz="1300" dirty="0">
                        <a:effectLst/>
                      </a:endParaRP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70c + 30v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49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Da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60c + 40v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40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140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40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130</a:t>
                      </a:r>
                    </a:p>
                  </a:txBody>
                  <a:tcPr marL="68802" marR="68802" marT="68802" marB="688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latin typeface="+mj-lt"/>
              </a:rPr>
              <a:t>Bản chất của tư bản thương nghiệp: Là một bộ phận của tư bản công nghiệp tách rời ra khi phân công lao động xã hội đã phát triển. </a:t>
            </a:r>
            <a:endParaRPr lang="en-US" sz="1800" dirty="0">
              <a:latin typeface="+mj-lt"/>
            </a:endParaRPr>
          </a:p>
          <a:p>
            <a:r>
              <a:rPr lang="vi-VN" sz="1800" dirty="0">
                <a:latin typeface="+mj-lt"/>
              </a:rPr>
              <a:t>H’ - T’ tách ra thành tư bản thương nghiệp. </a:t>
            </a:r>
            <a:endParaRPr lang="en-US" sz="1800" dirty="0">
              <a:latin typeface="+mj-lt"/>
            </a:endParaRPr>
          </a:p>
          <a:p>
            <a:r>
              <a:rPr lang="vi-VN" sz="1800" i="1" dirty="0">
                <a:latin typeface="+mj-lt"/>
              </a:rPr>
              <a:t>Lợi nhuận thương nghiệp: Bản chất của lợi nhuận thương nghiệp: là phần giá trị thặng dư được tạo ra từ sản xuất, do các nhà tư bản công nghiệp “nhường” cho các nhà tư bản thương nghiệp.</a:t>
            </a:r>
            <a:endParaRPr lang="en-US" sz="1800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Macintosh PowerPoint</Application>
  <PresentationFormat>On-screen Show (16:9)</PresentationFormat>
  <Paragraphs>89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.VnArabia</vt:lpstr>
      <vt:lpstr>Arial</vt:lpstr>
      <vt:lpstr>Times New Roman</vt:lpstr>
      <vt:lpstr>Barlow</vt:lpstr>
      <vt:lpstr>Barlow SemiBold</vt:lpstr>
      <vt:lpstr>Barlow Light</vt:lpstr>
      <vt:lpstr>Lodovico template</vt:lpstr>
      <vt:lpstr>GIÁ TRỊ THẶNG DƯ TRONG NỀN KINH TẾ THỊ TRƯỜNG</vt:lpstr>
      <vt:lpstr>3. Các hình thức biểu hiện giá trị thặng dư trong nền kinh tế thị trường</vt:lpstr>
      <vt:lpstr>3.1 Lợi nhuận</vt:lpstr>
      <vt:lpstr>3.1.1. Chi phí sản xuất</vt:lpstr>
      <vt:lpstr>3.1.2. Bản chất lợi nhuận</vt:lpstr>
      <vt:lpstr>3.1.3. Tỷ suất lợi nhuận và các nhân tố ảnh hưởng tới tỷ suất lợi nhuận</vt:lpstr>
      <vt:lpstr>Các nhân tố ảnh hưởng tới tỷ suất lợi nhuận</vt:lpstr>
      <vt:lpstr>3.1.4. Lợi nhuận bình quân</vt:lpstr>
      <vt:lpstr>3.1.5. lợi nhuận thương nghiệp </vt:lpstr>
      <vt:lpstr>3.2. Lợi tức</vt:lpstr>
      <vt:lpstr>3.3. Địa tô tư bản chủ nghĩa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thuyết trình: 04</dc:title>
  <dc:creator>admin</dc:creator>
  <cp:lastModifiedBy>Pham Ngoc Anh (FE FPTU HN)</cp:lastModifiedBy>
  <cp:revision>23</cp:revision>
  <dcterms:created xsi:type="dcterms:W3CDTF">2024-03-10T06:33:22Z</dcterms:created>
  <dcterms:modified xsi:type="dcterms:W3CDTF">2024-03-31T04:29:39Z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F58C7C154C754F0CAEFC049E39BF27F0_12</vt:lpwstr>
  </property>
  <property fmtid="{D5CDD505-2E9C-101B-9397-08002B2CF9AE}" pid="3" name="KSOProductBuildVer">
    <vt:lpwstr>1033-12.2.0.13518</vt:lpwstr>
  </property>
</Properties>
</file>