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0"/>
  </p:notesMasterIdLst>
  <p:sldIdLst>
    <p:sldId id="256" r:id="rId2"/>
    <p:sldId id="257" r:id="rId3"/>
    <p:sldId id="259" r:id="rId4"/>
    <p:sldId id="298" r:id="rId5"/>
    <p:sldId id="264" r:id="rId6"/>
    <p:sldId id="300" r:id="rId7"/>
    <p:sldId id="311" r:id="rId8"/>
    <p:sldId id="278" r:id="rId9"/>
  </p:sldIdLst>
  <p:sldSz cx="9144000" cy="5143500" type="screen16x9"/>
  <p:notesSz cx="6858000" cy="9144000"/>
  <p:embeddedFontLst>
    <p:embeddedFont>
      <p:font typeface="Aharoni" panose="02010803020104030203" pitchFamily="2" charset="-79"/>
      <p:bold r:id="rId11"/>
    </p:embeddedFont>
    <p:embeddedFont>
      <p:font typeface="Barlow Light" panose="020F0302020204030204" pitchFamily="34" charset="0"/>
      <p:regular r:id="rId12"/>
      <p:italic r:id="rId13"/>
    </p:embeddedFont>
    <p:embeddedFont>
      <p:font typeface="Work Sans" pitchFamily="2" charset="77"/>
      <p:regular r:id="rId14"/>
      <p:bold r:id="rId15"/>
      <p:italic r:id="rId16"/>
      <p:boldItalic r:id="rId17"/>
    </p:embeddedFont>
    <p:embeddedFont>
      <p:font typeface="Work Sans Light" panose="020F0302020204030204" pitchFamily="34" charset="0"/>
      <p:regular r:id="rId18"/>
      <p:italic r:id="rId19"/>
    </p:embeddedFont>
    <p:embeddedFont>
      <p:font typeface="Work Sans Medium"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92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95" autoAdjust="0"/>
    <p:restoredTop sz="94660"/>
  </p:normalViewPr>
  <p:slideViewPr>
    <p:cSldViewPr snapToGrid="0">
      <p:cViewPr varScale="1">
        <p:scale>
          <a:sx n="154" d="100"/>
          <a:sy n="154" d="100"/>
        </p:scale>
        <p:origin x="192" y="20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804525" y="854775"/>
            <a:ext cx="5152200" cy="3505200"/>
          </a:xfrm>
          <a:prstGeom prst="rect">
            <a:avLst/>
          </a:prstGeom>
        </p:spPr>
        <p:txBody>
          <a:bodyPr spcFirstLastPara="1" wrap="square" lIns="91425" tIns="91425" rIns="91425" bIns="91425" anchor="t" anchorCtr="0">
            <a:noAutofit/>
          </a:bodyPr>
          <a:lstStyle>
            <a:lvl1pPr marL="457200" lvl="0" indent="-431800" rtl="0">
              <a:lnSpc>
                <a:spcPct val="115000"/>
              </a:lnSpc>
              <a:spcBef>
                <a:spcPts val="600"/>
              </a:spcBef>
              <a:spcAft>
                <a:spcPts val="0"/>
              </a:spcAft>
              <a:buSzPts val="3200"/>
              <a:buChar char="▪"/>
              <a:defRPr sz="3200" i="1"/>
            </a:lvl1pPr>
            <a:lvl2pPr marL="914400" lvl="1" indent="-431800" rtl="0">
              <a:lnSpc>
                <a:spcPct val="115000"/>
              </a:lnSpc>
              <a:spcBef>
                <a:spcPts val="0"/>
              </a:spcBef>
              <a:spcAft>
                <a:spcPts val="0"/>
              </a:spcAft>
              <a:buSzPts val="3200"/>
              <a:buChar char="□"/>
              <a:defRPr sz="3200" i="1"/>
            </a:lvl2pPr>
            <a:lvl3pPr marL="1371600" lvl="2" indent="-431800" rtl="0">
              <a:lnSpc>
                <a:spcPct val="115000"/>
              </a:lnSpc>
              <a:spcBef>
                <a:spcPts val="0"/>
              </a:spcBef>
              <a:spcAft>
                <a:spcPts val="0"/>
              </a:spcAft>
              <a:buSzPts val="3200"/>
              <a:buChar char="□"/>
              <a:defRPr sz="3200" i="1"/>
            </a:lvl3pPr>
            <a:lvl4pPr marL="1828800" lvl="3" indent="-431800" rtl="0">
              <a:lnSpc>
                <a:spcPct val="115000"/>
              </a:lnSpc>
              <a:spcBef>
                <a:spcPts val="0"/>
              </a:spcBef>
              <a:spcAft>
                <a:spcPts val="0"/>
              </a:spcAft>
              <a:buSzPts val="3200"/>
              <a:buChar char="□"/>
              <a:defRPr sz="3200" i="1"/>
            </a:lvl4pPr>
            <a:lvl5pPr marL="2286000" lvl="4" indent="-431800" rtl="0">
              <a:lnSpc>
                <a:spcPct val="115000"/>
              </a:lnSpc>
              <a:spcBef>
                <a:spcPts val="0"/>
              </a:spcBef>
              <a:spcAft>
                <a:spcPts val="0"/>
              </a:spcAft>
              <a:buSzPts val="3200"/>
              <a:buChar char="○"/>
              <a:defRPr sz="3200" i="1"/>
            </a:lvl5pPr>
            <a:lvl6pPr marL="2743200" lvl="5" indent="-431800" rtl="0">
              <a:lnSpc>
                <a:spcPct val="115000"/>
              </a:lnSpc>
              <a:spcBef>
                <a:spcPts val="0"/>
              </a:spcBef>
              <a:spcAft>
                <a:spcPts val="0"/>
              </a:spcAft>
              <a:buSzPts val="3200"/>
              <a:buChar char="■"/>
              <a:defRPr sz="3200" i="1"/>
            </a:lvl6pPr>
            <a:lvl7pPr marL="3200400" lvl="6" indent="-431800" rtl="0">
              <a:lnSpc>
                <a:spcPct val="115000"/>
              </a:lnSpc>
              <a:spcBef>
                <a:spcPts val="0"/>
              </a:spcBef>
              <a:spcAft>
                <a:spcPts val="0"/>
              </a:spcAft>
              <a:buSzPts val="3200"/>
              <a:buChar char="●"/>
              <a:defRPr sz="3200" i="1"/>
            </a:lvl7pPr>
            <a:lvl8pPr marL="3657600" lvl="7" indent="-431800" rtl="0">
              <a:lnSpc>
                <a:spcPct val="115000"/>
              </a:lnSpc>
              <a:spcBef>
                <a:spcPts val="0"/>
              </a:spcBef>
              <a:spcAft>
                <a:spcPts val="0"/>
              </a:spcAft>
              <a:buSzPts val="3200"/>
              <a:buChar char="○"/>
              <a:defRPr sz="3200" i="1"/>
            </a:lvl8pPr>
            <a:lvl9pPr marL="4114800" lvl="8" indent="-431800">
              <a:lnSpc>
                <a:spcPct val="115000"/>
              </a:lnSpc>
              <a:spcBef>
                <a:spcPts val="0"/>
              </a:spcBef>
              <a:spcAft>
                <a:spcPts val="0"/>
              </a:spcAft>
              <a:buSzPts val="3200"/>
              <a:buChar char="■"/>
              <a:defRPr sz="3200" i="1"/>
            </a:lvl9pPr>
          </a:lstStyle>
          <a:p>
            <a:endParaRPr/>
          </a:p>
        </p:txBody>
      </p:sp>
      <p:sp>
        <p:nvSpPr>
          <p:cNvPr id="19" name="Google Shape;19;p4"/>
          <p:cNvSpPr/>
          <p:nvPr/>
        </p:nvSpPr>
        <p:spPr>
          <a:xfrm>
            <a:off x="617750" y="603375"/>
            <a:ext cx="948000" cy="948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809196" y="854775"/>
            <a:ext cx="565108" cy="445200"/>
          </a:xfrm>
          <a:prstGeom prst="rect">
            <a:avLst/>
          </a:prstGeom>
        </p:spPr>
        <p:txBody>
          <a:bodyPr>
            <a:prstTxWarp prst="textPlain">
              <a:avLst/>
            </a:prstTxWarp>
          </a:bodyPr>
          <a:lstStyle/>
          <a:p>
            <a:pPr lvl="0" algn="ctr"/>
            <a:r>
              <a:rPr b="1" i="0">
                <a:ln>
                  <a:noFill/>
                </a:ln>
                <a:solidFill>
                  <a:srgbClr val="FFFFFF"/>
                </a:solidFill>
                <a:latin typeface="Arial" panose="020B0604020202020204"/>
              </a:rPr>
              <a:t>“</a:t>
            </a:r>
          </a:p>
        </p:txBody>
      </p:sp>
      <p:sp>
        <p:nvSpPr>
          <p:cNvPr id="21" name="Google Shape;21;p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6" name="Google Shape;36;p7"/>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2"/>
          </p:nvPr>
        </p:nvSpPr>
        <p:spPr>
          <a:xfrm>
            <a:off x="335673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body" idx="3"/>
          </p:nvPr>
        </p:nvSpPr>
        <p:spPr>
          <a:xfrm>
            <a:off x="584432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9" name="Google Shape;39;p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3" name="Google Shape;43;p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GB"/>
              <a:t>‹#›</a:t>
            </a:fld>
            <a:endParaRPr lang="en-GB"/>
          </a:p>
        </p:txBody>
      </p:sp>
      <p:pic>
        <p:nvPicPr>
          <p:cNvPr id="4" name="Picture 3">
            <a:extLst>
              <a:ext uri="{FF2B5EF4-FFF2-40B4-BE49-F238E27FC236}">
                <a16:creationId xmlns:a16="http://schemas.microsoft.com/office/drawing/2014/main" id="{61E8CC36-2756-8441-2760-42BF5D058EBA}"/>
              </a:ext>
            </a:extLst>
          </p:cNvPr>
          <p:cNvPicPr>
            <a:picLocks noChangeAspect="1"/>
          </p:cNvPicPr>
          <p:nvPr userDrawn="1"/>
        </p:nvPicPr>
        <p:blipFill>
          <a:blip r:embed="rId10"/>
          <a:stretch>
            <a:fillRect/>
          </a:stretch>
        </p:blipFill>
        <p:spPr>
          <a:xfrm>
            <a:off x="7448204" y="356622"/>
            <a:ext cx="1169208" cy="586684"/>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963173" y="1804445"/>
            <a:ext cx="4914000" cy="194957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600" dirty="0"/>
              <a:t>KINH TẾ THỊ TRƯỜNG ĐỊNH HƯỚNG XÃ HỘI CHỦ NGHĨA VÀ CÁC QUAN HỆ LỢI ÍCH KINH TẾ</a:t>
            </a:r>
          </a:p>
        </p:txBody>
      </p:sp>
      <p:grpSp>
        <p:nvGrpSpPr>
          <p:cNvPr id="59" name="Google Shape;59;p12"/>
          <p:cNvGrpSpPr/>
          <p:nvPr/>
        </p:nvGrpSpPr>
        <p:grpSpPr>
          <a:xfrm>
            <a:off x="6867248" y="952500"/>
            <a:ext cx="1305202" cy="1384990"/>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BF5978A-5BC7-C177-C2ED-18EA5E7E7C70}"/>
              </a:ext>
            </a:extLst>
          </p:cNvPr>
          <p:cNvSpPr txBox="1"/>
          <p:nvPr/>
        </p:nvSpPr>
        <p:spPr>
          <a:xfrm>
            <a:off x="2402378" y="864524"/>
            <a:ext cx="1379913" cy="307777"/>
          </a:xfrm>
          <a:prstGeom prst="rect">
            <a:avLst/>
          </a:prstGeom>
          <a:noFill/>
        </p:spPr>
        <p:txBody>
          <a:bodyPr wrap="square" rtlCol="0">
            <a:spAutoFit/>
          </a:bodyPr>
          <a:lstStyle/>
          <a:p>
            <a:r>
              <a:rPr lang="en-VN" dirty="0"/>
              <a:t>Sesseion 18</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660806" y="1376720"/>
            <a:ext cx="5092200" cy="7146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a:t>
            </a:r>
            <a:r>
              <a:rPr lang="en-GB" dirty="0"/>
              <a:t>iới thiệu</a:t>
            </a:r>
            <a:endParaRPr dirty="0"/>
          </a:p>
        </p:txBody>
      </p:sp>
      <p:sp>
        <p:nvSpPr>
          <p:cNvPr id="70" name="Google Shape;70;p13"/>
          <p:cNvSpPr txBox="1">
            <a:spLocks noGrp="1"/>
          </p:cNvSpPr>
          <p:nvPr>
            <p:ph type="body" idx="2"/>
          </p:nvPr>
        </p:nvSpPr>
        <p:spPr>
          <a:xfrm>
            <a:off x="4706924" y="1800200"/>
            <a:ext cx="3876421" cy="241765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US" dirty="0" err="1">
                <a:solidFill>
                  <a:srgbClr val="000000"/>
                </a:solidFill>
                <a:latin typeface="Work Sans Medium"/>
                <a:ea typeface="Work Sans Medium"/>
                <a:cs typeface="Work Sans Medium"/>
                <a:sym typeface="Work Sans Medium"/>
              </a:rPr>
              <a:t>Mục</a:t>
            </a:r>
            <a:r>
              <a:rPr lang="en-US" dirty="0">
                <a:solidFill>
                  <a:srgbClr val="000000"/>
                </a:solidFill>
                <a:latin typeface="Work Sans Medium"/>
                <a:ea typeface="Work Sans Medium"/>
                <a:cs typeface="Work Sans Medium"/>
                <a:sym typeface="Work Sans Medium"/>
              </a:rPr>
              <a:t> </a:t>
            </a:r>
            <a:r>
              <a:rPr lang="en-US" dirty="0" err="1">
                <a:solidFill>
                  <a:srgbClr val="000000"/>
                </a:solidFill>
                <a:latin typeface="Work Sans Medium"/>
                <a:ea typeface="Work Sans Medium"/>
                <a:cs typeface="Work Sans Medium"/>
                <a:sym typeface="Work Sans Medium"/>
              </a:rPr>
              <a:t>lục</a:t>
            </a:r>
            <a:endParaRPr lang="en-US" dirty="0">
              <a:solidFill>
                <a:srgbClr val="000000"/>
              </a:solidFill>
              <a:latin typeface="Work Sans Medium"/>
              <a:ea typeface="Work Sans Medium"/>
              <a:cs typeface="Work Sans Medium"/>
              <a:sym typeface="Work Sans Medium"/>
            </a:endParaRPr>
          </a:p>
          <a:p>
            <a:pPr marL="228600" lvl="0" indent="-228600" algn="l" rtl="0">
              <a:spcBef>
                <a:spcPts val="600"/>
              </a:spcBef>
              <a:spcAft>
                <a:spcPts val="0"/>
              </a:spcAft>
              <a:buClr>
                <a:schemeClr val="dk1"/>
              </a:buClr>
              <a:buSzPts val="1100"/>
              <a:buFont typeface="Arial" panose="020B0604020202020204"/>
              <a:buAutoNum type="arabicPeriod"/>
            </a:pPr>
            <a:r>
              <a:rPr lang="en-US" dirty="0" err="1">
                <a:solidFill>
                  <a:srgbClr val="000000"/>
                </a:solidFill>
                <a:latin typeface="Work Sans Medium"/>
                <a:sym typeface="Work Sans Medium"/>
              </a:rPr>
              <a:t>Kinh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tế</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thị</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trường</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định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hướng</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xã</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hội</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chủ</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nghĩa</a:t>
            </a:r>
            <a:r>
              <a:rPr lang="en-US" dirty="0">
                <a:solidFill>
                  <a:srgbClr val="000000"/>
                </a:solidFill>
                <a:latin typeface="Work Sans Medium"/>
                <a:sym typeface="Work Sans Medium"/>
              </a:rPr>
              <a:t> ở </a:t>
            </a:r>
            <a:r>
              <a:rPr lang="en-US" dirty="0" err="1">
                <a:solidFill>
                  <a:srgbClr val="000000"/>
                </a:solidFill>
                <a:latin typeface="Work Sans Medium"/>
                <a:sym typeface="Work Sans Medium"/>
              </a:rPr>
              <a:t>Việt</a:t>
            </a:r>
            <a:r>
              <a:rPr lang="en-US" dirty="0">
                <a:solidFill>
                  <a:srgbClr val="000000"/>
                </a:solidFill>
                <a:latin typeface="Work Sans Medium"/>
                <a:sym typeface="Work Sans Medium"/>
              </a:rPr>
              <a:t> Nam</a:t>
            </a:r>
          </a:p>
          <a:p>
            <a:pPr marL="228600" lvl="0" indent="-228600" algn="l" rtl="0">
              <a:spcBef>
                <a:spcPts val="600"/>
              </a:spcBef>
              <a:spcAft>
                <a:spcPts val="0"/>
              </a:spcAft>
              <a:buClr>
                <a:schemeClr val="dk1"/>
              </a:buClr>
              <a:buSzPts val="1100"/>
              <a:buFont typeface="Arial" panose="020B0604020202020204"/>
              <a:buAutoNum type="arabicPeriod"/>
            </a:pPr>
            <a:r>
              <a:rPr lang="en-US" dirty="0" err="1">
                <a:solidFill>
                  <a:srgbClr val="000000"/>
                </a:solidFill>
                <a:latin typeface="Work Sans Medium"/>
                <a:sym typeface="Work Sans Medium"/>
              </a:rPr>
              <a:t>Hoàn</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thiện</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thể</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chế</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kinh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tế</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thị</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trường</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định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hướng</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xã</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hội</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chủ</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nghĩa</a:t>
            </a:r>
            <a:r>
              <a:rPr lang="en-US" dirty="0">
                <a:solidFill>
                  <a:srgbClr val="000000"/>
                </a:solidFill>
                <a:latin typeface="Work Sans Medium"/>
                <a:sym typeface="Work Sans Medium"/>
              </a:rPr>
              <a:t> ở </a:t>
            </a:r>
            <a:r>
              <a:rPr lang="en-US" dirty="0" err="1">
                <a:solidFill>
                  <a:srgbClr val="000000"/>
                </a:solidFill>
                <a:latin typeface="Work Sans Medium"/>
                <a:sym typeface="Work Sans Medium"/>
              </a:rPr>
              <a:t>Việt</a:t>
            </a:r>
            <a:r>
              <a:rPr lang="en-US" dirty="0">
                <a:solidFill>
                  <a:srgbClr val="000000"/>
                </a:solidFill>
                <a:latin typeface="Work Sans Medium"/>
                <a:sym typeface="Work Sans Medium"/>
              </a:rPr>
              <a:t> Nam</a:t>
            </a:r>
          </a:p>
          <a:p>
            <a:pPr marL="228600" lvl="0" indent="-228600" algn="l" rtl="0">
              <a:spcBef>
                <a:spcPts val="600"/>
              </a:spcBef>
              <a:spcAft>
                <a:spcPts val="0"/>
              </a:spcAft>
              <a:buClr>
                <a:schemeClr val="dk1"/>
              </a:buClr>
              <a:buSzPts val="1100"/>
              <a:buFont typeface="Arial" panose="020B0604020202020204"/>
              <a:buAutoNum type="arabicPeriod"/>
            </a:pPr>
            <a:r>
              <a:rPr lang="en-US" dirty="0" err="1">
                <a:solidFill>
                  <a:srgbClr val="000000"/>
                </a:solidFill>
                <a:latin typeface="Work Sans Medium"/>
                <a:sym typeface="Work Sans Medium"/>
              </a:rPr>
              <a:t>Các</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quan</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hệ</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lợi</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ích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kinh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tế</a:t>
            </a:r>
            <a:r>
              <a:rPr lang="en-US" dirty="0">
                <a:solidFill>
                  <a:srgbClr val="000000"/>
                </a:solidFill>
                <a:latin typeface="Work Sans Medium"/>
                <a:sym typeface="Work Sans Medium"/>
              </a:rPr>
              <a:t> ở </a:t>
            </a:r>
            <a:r>
              <a:rPr lang="en-US" dirty="0" err="1">
                <a:solidFill>
                  <a:srgbClr val="000000"/>
                </a:solidFill>
                <a:latin typeface="Work Sans Medium"/>
                <a:sym typeface="Work Sans Medium"/>
              </a:rPr>
              <a:t>Việt</a:t>
            </a:r>
            <a:r>
              <a:rPr lang="en-US" dirty="0">
                <a:solidFill>
                  <a:srgbClr val="000000"/>
                </a:solidFill>
                <a:latin typeface="Work Sans Medium"/>
                <a:sym typeface="Work Sans Medium"/>
              </a:rPr>
              <a:t> Nam</a:t>
            </a:r>
          </a:p>
          <a:p>
            <a:pPr marL="228600" lvl="0" indent="-228600" algn="l" rtl="0">
              <a:spcBef>
                <a:spcPts val="600"/>
              </a:spcBef>
              <a:spcAft>
                <a:spcPts val="0"/>
              </a:spcAft>
              <a:buClr>
                <a:schemeClr val="dk1"/>
              </a:buClr>
              <a:buSzPts val="1100"/>
              <a:buFont typeface="Arial" panose="020B0604020202020204"/>
              <a:buAutoNum type="arabicPeriod"/>
            </a:pPr>
            <a:endParaRPr sz="1000" dirty="0">
              <a:solidFill>
                <a:srgbClr val="000000"/>
              </a:solidFill>
            </a:endParaRPr>
          </a:p>
          <a:p>
            <a:pPr marL="0" lvl="0" indent="0" algn="l" rtl="0">
              <a:spcBef>
                <a:spcPts val="600"/>
              </a:spcBef>
              <a:spcAft>
                <a:spcPts val="0"/>
              </a:spcAft>
              <a:buClr>
                <a:schemeClr val="dk1"/>
              </a:buClr>
              <a:buSzPts val="1100"/>
              <a:buFont typeface="Arial" panose="020B0604020202020204"/>
              <a:buNone/>
            </a:pPr>
            <a:endParaRPr sz="1000" dirty="0">
              <a:solidFill>
                <a:srgbClr val="000000"/>
              </a:solidFill>
            </a:endParaRPr>
          </a:p>
          <a:p>
            <a:pPr marL="0" lvl="0" indent="0" algn="l" rtl="0">
              <a:spcBef>
                <a:spcPts val="600"/>
              </a:spcBef>
              <a:spcAft>
                <a:spcPts val="0"/>
              </a:spcAft>
              <a:buNone/>
            </a:pPr>
            <a:endParaRPr sz="1000" dirty="0">
              <a:solidFill>
                <a:srgbClr val="000000"/>
              </a:solidFill>
            </a:endParaRPr>
          </a:p>
        </p:txBody>
      </p:sp>
      <p:sp>
        <p:nvSpPr>
          <p:cNvPr id="72" name="Google Shape;72;p13"/>
          <p:cNvSpPr txBox="1">
            <a:spLocks noGrp="1"/>
          </p:cNvSpPr>
          <p:nvPr>
            <p:ph type="body" idx="1"/>
          </p:nvPr>
        </p:nvSpPr>
        <p:spPr>
          <a:xfrm>
            <a:off x="660806" y="2081958"/>
            <a:ext cx="3594600" cy="155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err="1">
                <a:solidFill>
                  <a:srgbClr val="000000"/>
                </a:solidFill>
                <a:latin typeface="Work Sans Medium"/>
                <a:ea typeface="Work Sans Medium"/>
                <a:cs typeface="Work Sans Medium"/>
                <a:sym typeface="Work Sans Medium"/>
              </a:rPr>
              <a:t>Bài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học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này</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sẽ</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cung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cấp</a:t>
            </a:r>
            <a:r>
              <a:rPr lang="en-US" sz="1400" dirty="0">
                <a:solidFill>
                  <a:srgbClr val="000000"/>
                </a:solidFill>
                <a:latin typeface="Work Sans Medium"/>
                <a:ea typeface="Work Sans Medium"/>
                <a:cs typeface="Work Sans Medium"/>
                <a:sym typeface="Work Sans Medium"/>
              </a:rPr>
              <a:t> tri </a:t>
            </a:r>
            <a:r>
              <a:rPr lang="en-US" sz="1400" dirty="0" err="1">
                <a:solidFill>
                  <a:srgbClr val="000000"/>
                </a:solidFill>
                <a:latin typeface="Work Sans Medium"/>
                <a:ea typeface="Work Sans Medium"/>
                <a:cs typeface="Work Sans Medium"/>
                <a:sym typeface="Work Sans Medium"/>
              </a:rPr>
              <a:t>thức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lý</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luận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cơ</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bản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về</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nền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kinh</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tế</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thị</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trường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mang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đặc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thù</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phát</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triển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của</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Việt</a:t>
            </a:r>
            <a:r>
              <a:rPr lang="en-US" sz="1400" dirty="0">
                <a:solidFill>
                  <a:srgbClr val="000000"/>
                </a:solidFill>
                <a:latin typeface="Work Sans Medium"/>
                <a:ea typeface="Work Sans Medium"/>
                <a:cs typeface="Work Sans Medium"/>
                <a:sym typeface="Work Sans Medium"/>
              </a:rPr>
              <a:t> Nam </a:t>
            </a:r>
            <a:r>
              <a:rPr lang="en-US" sz="1400" dirty="0" err="1">
                <a:solidFill>
                  <a:srgbClr val="000000"/>
                </a:solidFill>
                <a:latin typeface="Work Sans Medium"/>
                <a:ea typeface="Work Sans Medium"/>
                <a:cs typeface="Work Sans Medium"/>
                <a:sym typeface="Work Sans Medium"/>
              </a:rPr>
              <a:t>và</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vấn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đề</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quan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hệ</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lợi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ích</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và</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đảm</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bảo</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hài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hòa</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các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quan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hệ</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lợi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ích</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trong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phát</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triển</a:t>
            </a:r>
            <a:r>
              <a:rPr lang="en-US" sz="1400" dirty="0">
                <a:solidFill>
                  <a:srgbClr val="000000"/>
                </a:solidFill>
                <a:latin typeface="Work Sans Medium"/>
                <a:ea typeface="Work Sans Medium"/>
                <a:cs typeface="Work Sans Medium"/>
                <a:sym typeface="Work Sans Medium"/>
              </a:rPr>
              <a:t> ở </a:t>
            </a:r>
            <a:r>
              <a:rPr lang="en-US" sz="1400" dirty="0" err="1">
                <a:solidFill>
                  <a:srgbClr val="000000"/>
                </a:solidFill>
                <a:latin typeface="Work Sans Medium"/>
                <a:ea typeface="Work Sans Medium"/>
                <a:cs typeface="Work Sans Medium"/>
                <a:sym typeface="Work Sans Medium"/>
              </a:rPr>
              <a:t>Việt</a:t>
            </a:r>
            <a:r>
              <a:rPr lang="en-US" sz="1400" dirty="0">
                <a:solidFill>
                  <a:srgbClr val="000000"/>
                </a:solidFill>
                <a:latin typeface="Work Sans Medium"/>
                <a:ea typeface="Work Sans Medium"/>
                <a:cs typeface="Work Sans Medium"/>
                <a:sym typeface="Work Sans Medium"/>
              </a:rPr>
              <a:t> Nam.</a:t>
            </a:r>
            <a:br>
              <a:rPr lang="en-GB" sz="1000" dirty="0">
                <a:solidFill>
                  <a:srgbClr val="000000"/>
                </a:solidFill>
                <a:latin typeface="Work Sans Medium"/>
                <a:ea typeface="Work Sans Medium"/>
                <a:cs typeface="Work Sans Medium"/>
                <a:sym typeface="Work Sans Medium"/>
              </a:rPr>
            </a:br>
            <a:endParaRPr sz="1000" dirty="0">
              <a:solidFill>
                <a:srgbClr val="000000"/>
              </a:solidFill>
              <a:latin typeface="Work Sans Medium"/>
              <a:ea typeface="Work Sans Medium"/>
              <a:cs typeface="Work Sans Medium"/>
              <a:sym typeface="Work Sans Medium"/>
            </a:endParaRPr>
          </a:p>
        </p:txBody>
      </p:sp>
      <p:grpSp>
        <p:nvGrpSpPr>
          <p:cNvPr id="73" name="Google Shape;73;p13"/>
          <p:cNvGrpSpPr/>
          <p:nvPr/>
        </p:nvGrpSpPr>
        <p:grpSpPr>
          <a:xfrm>
            <a:off x="7245745" y="847599"/>
            <a:ext cx="1029106" cy="777177"/>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a:t>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1012800" y="2497750"/>
            <a:ext cx="743825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dirty="0"/>
              <a:t>KINH TẾ THỊ TRƯỜNG ĐỊNH HƯỚNG XÃ HỘI CHỦ NGHĨA Ở VIỆT NAM</a:t>
            </a:r>
            <a:endParaRPr sz="3200" dirty="0"/>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panose="020B0604020202020204"/>
              <a:buNone/>
            </a:pPr>
            <a:r>
              <a:rPr lang="en-GB" sz="12000" b="1" dirty="0">
                <a:solidFill>
                  <a:schemeClr val="dk1"/>
                </a:solidFill>
                <a:latin typeface="Work Sans"/>
                <a:ea typeface="Work Sans"/>
                <a:cs typeface="Work Sans"/>
                <a:sym typeface="Work Sans"/>
              </a:rPr>
              <a:t>1</a:t>
            </a:r>
            <a:r>
              <a:rPr lang="en-GB" sz="9600" b="1" dirty="0">
                <a:solidFill>
                  <a:schemeClr val="dk1"/>
                </a:solidFill>
                <a:latin typeface="Work Sans"/>
                <a:ea typeface="Work Sans"/>
                <a:cs typeface="Work Sans"/>
                <a:sym typeface="Work Sans"/>
              </a:rPr>
              <a:t>.</a:t>
            </a:r>
            <a:endParaRPr sz="9600" b="1" dirty="0">
              <a:latin typeface="Work Sans"/>
              <a:ea typeface="Work Sans"/>
              <a:cs typeface="Work Sans"/>
              <a:sym typeface="Work Sans"/>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359" y="1526643"/>
            <a:ext cx="7290349" cy="1617492"/>
          </a:xfrm>
        </p:spPr>
        <p:txBody>
          <a:bodyPr/>
          <a:lstStyle/>
          <a:p>
            <a:pPr algn="just"/>
            <a:r>
              <a:rPr lang="en-US" sz="3200" dirty="0"/>
              <a:t>1.3. </a:t>
            </a:r>
            <a:r>
              <a:rPr lang="en-US" sz="3200" dirty="0" err="1"/>
              <a:t>Đặc</a:t>
            </a:r>
            <a:r>
              <a:rPr lang="en-US" sz="3200" dirty="0"/>
              <a:t> </a:t>
            </a:r>
            <a:r>
              <a:rPr lang="en-US" sz="3200" dirty="0" err="1"/>
              <a:t>trưng</a:t>
            </a:r>
            <a:r>
              <a:rPr lang="en-US" sz="3200" dirty="0"/>
              <a:t> </a:t>
            </a:r>
            <a:r>
              <a:rPr lang="en-US" sz="3200" dirty="0" err="1"/>
              <a:t>của</a:t>
            </a:r>
            <a:r>
              <a:rPr lang="en-US" sz="3200" dirty="0"/>
              <a:t> </a:t>
            </a:r>
            <a:r>
              <a:rPr lang="en-US" sz="3200" dirty="0" err="1"/>
              <a:t>nền</a:t>
            </a:r>
            <a:r>
              <a:rPr lang="en-US" sz="3200" dirty="0"/>
              <a:t> </a:t>
            </a:r>
            <a:r>
              <a:rPr lang="en-US" sz="3200" dirty="0" err="1"/>
              <a:t>kinh</a:t>
            </a:r>
            <a:r>
              <a:rPr lang="en-US" sz="3200" dirty="0"/>
              <a:t> </a:t>
            </a:r>
            <a:r>
              <a:rPr lang="en-US" sz="3200" dirty="0" err="1"/>
              <a:t>tế</a:t>
            </a:r>
            <a:r>
              <a:rPr lang="en-US" sz="3200" dirty="0"/>
              <a:t> </a:t>
            </a:r>
            <a:r>
              <a:rPr lang="en-US" sz="3200" dirty="0" err="1"/>
              <a:t>thị</a:t>
            </a:r>
            <a:r>
              <a:rPr lang="en-US" sz="3200" dirty="0"/>
              <a:t> </a:t>
            </a:r>
            <a:r>
              <a:rPr lang="en-US" sz="3200" dirty="0" err="1"/>
              <a:t>trường</a:t>
            </a:r>
            <a:r>
              <a:rPr lang="en-US" sz="3200" dirty="0"/>
              <a:t> </a:t>
            </a:r>
            <a:r>
              <a:rPr lang="en-US" sz="3200" dirty="0" err="1"/>
              <a:t>định</a:t>
            </a:r>
            <a:r>
              <a:rPr lang="en-US" sz="3200" dirty="0"/>
              <a:t> </a:t>
            </a:r>
            <a:r>
              <a:rPr lang="en-US" sz="3200" dirty="0" err="1"/>
              <a:t>hướng</a:t>
            </a:r>
            <a:r>
              <a:rPr lang="en-US" sz="3200" dirty="0"/>
              <a:t> </a:t>
            </a:r>
            <a:r>
              <a:rPr lang="en-US" sz="3200" dirty="0" err="1"/>
              <a:t>xã</a:t>
            </a:r>
            <a:r>
              <a:rPr lang="en-US" sz="3200" dirty="0"/>
              <a:t> </a:t>
            </a:r>
            <a:r>
              <a:rPr lang="en-US" sz="3200" dirty="0" err="1"/>
              <a:t>hội</a:t>
            </a:r>
            <a:r>
              <a:rPr lang="en-US" sz="3200" dirty="0"/>
              <a:t> </a:t>
            </a:r>
            <a:r>
              <a:rPr lang="en-US" sz="3200" dirty="0" err="1"/>
              <a:t>chủ</a:t>
            </a:r>
            <a:r>
              <a:rPr lang="en-US" sz="3200" dirty="0"/>
              <a:t> </a:t>
            </a:r>
            <a:r>
              <a:rPr lang="en-US" sz="3200" dirty="0" err="1"/>
              <a:t>nghĩa</a:t>
            </a:r>
            <a:r>
              <a:rPr lang="en-US" sz="3200" dirty="0"/>
              <a:t> ở </a:t>
            </a:r>
            <a:r>
              <a:rPr lang="en-US" sz="3200" dirty="0" err="1"/>
              <a:t>Việt</a:t>
            </a:r>
            <a:r>
              <a:rPr lang="en-US" sz="3200" dirty="0"/>
              <a:t> Nam</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
        <p:nvSpPr>
          <p:cNvPr id="11" name="Google Shape;711;p47"/>
          <p:cNvSpPr/>
          <p:nvPr/>
        </p:nvSpPr>
        <p:spPr>
          <a:xfrm>
            <a:off x="714500" y="1696460"/>
            <a:ext cx="315432" cy="313587"/>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955014" y="865603"/>
            <a:ext cx="1951472" cy="5467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600" dirty="0" err="1"/>
              <a:t>Đặc</a:t>
            </a:r>
            <a:r>
              <a:rPr lang="en-US" sz="2600" dirty="0"/>
              <a:t> </a:t>
            </a:r>
            <a:r>
              <a:rPr lang="en-US" sz="2600" dirty="0" err="1"/>
              <a:t>trưng</a:t>
            </a:r>
            <a:endParaRPr sz="2600" dirty="0"/>
          </a:p>
        </p:txBody>
      </p:sp>
      <p:sp>
        <p:nvSpPr>
          <p:cNvPr id="148" name="Google Shape;148;p20"/>
          <p:cNvSpPr txBox="1">
            <a:spLocks noGrp="1"/>
          </p:cNvSpPr>
          <p:nvPr>
            <p:ph type="body" idx="1"/>
          </p:nvPr>
        </p:nvSpPr>
        <p:spPr>
          <a:xfrm>
            <a:off x="747550" y="1615135"/>
            <a:ext cx="2366400" cy="229173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latin typeface="Work Sans"/>
                <a:ea typeface="Work Sans"/>
                <a:cs typeface="Work Sans"/>
                <a:sym typeface="Work Sans"/>
              </a:rPr>
              <a:t>Về</a:t>
            </a:r>
            <a:r>
              <a:rPr lang="en-US" b="1" dirty="0">
                <a:latin typeface="Work Sans"/>
                <a:ea typeface="Work Sans"/>
                <a:cs typeface="Work Sans"/>
                <a:sym typeface="Work Sans"/>
              </a:rPr>
              <a:t> </a:t>
            </a:r>
            <a:r>
              <a:rPr lang="en-US" b="1" dirty="0" err="1">
                <a:latin typeface="Work Sans"/>
                <a:ea typeface="Work Sans"/>
                <a:cs typeface="Work Sans"/>
                <a:sym typeface="Work Sans"/>
              </a:rPr>
              <a:t>mục</a:t>
            </a:r>
            <a:r>
              <a:rPr lang="en-US" b="1" dirty="0">
                <a:latin typeface="Work Sans"/>
                <a:ea typeface="Work Sans"/>
                <a:cs typeface="Work Sans"/>
                <a:sym typeface="Work Sans"/>
              </a:rPr>
              <a:t> </a:t>
            </a:r>
            <a:r>
              <a:rPr lang="en-US" b="1" dirty="0" err="1">
                <a:latin typeface="Work Sans"/>
                <a:ea typeface="Work Sans"/>
                <a:cs typeface="Work Sans"/>
                <a:sym typeface="Work Sans"/>
              </a:rPr>
              <a:t>tiêu</a:t>
            </a:r>
            <a:endParaRPr b="1" dirty="0">
              <a:latin typeface="Work Sans"/>
              <a:ea typeface="Work Sans"/>
              <a:cs typeface="Work Sans"/>
              <a:sym typeface="Work Sans"/>
            </a:endParaRPr>
          </a:p>
          <a:p>
            <a:pPr marL="0" lvl="0" indent="0" algn="l" rtl="0">
              <a:spcBef>
                <a:spcPts val="600"/>
              </a:spcBef>
              <a:spcAft>
                <a:spcPts val="0"/>
              </a:spcAft>
              <a:buNone/>
            </a:pPr>
            <a:r>
              <a:rPr lang="en-US" dirty="0" err="1"/>
              <a:t>Hướng</a:t>
            </a:r>
            <a:r>
              <a:rPr lang="en-US" dirty="0"/>
              <a:t> </a:t>
            </a:r>
            <a:r>
              <a:rPr lang="en-US" dirty="0" err="1"/>
              <a:t>tới</a:t>
            </a:r>
            <a:r>
              <a:rPr lang="en-US" dirty="0"/>
              <a:t> </a:t>
            </a:r>
            <a:r>
              <a:rPr lang="en-US" dirty="0" err="1"/>
              <a:t>phát</a:t>
            </a:r>
            <a:r>
              <a:rPr lang="en-US" dirty="0"/>
              <a:t> </a:t>
            </a:r>
            <a:r>
              <a:rPr lang="en-US" dirty="0" err="1"/>
              <a:t>triển</a:t>
            </a:r>
            <a:r>
              <a:rPr lang="en-US" dirty="0"/>
              <a:t> </a:t>
            </a:r>
            <a:r>
              <a:rPr lang="en-US" dirty="0" err="1"/>
              <a:t>lực</a:t>
            </a:r>
            <a:r>
              <a:rPr lang="en-US" dirty="0"/>
              <a:t> </a:t>
            </a:r>
            <a:r>
              <a:rPr lang="en-US" dirty="0" err="1"/>
              <a:t>lượng</a:t>
            </a:r>
            <a:r>
              <a:rPr lang="en-US" dirty="0"/>
              <a:t> </a:t>
            </a:r>
            <a:r>
              <a:rPr lang="en-US" dirty="0" err="1"/>
              <a:t>sản</a:t>
            </a:r>
            <a:r>
              <a:rPr lang="en-US" dirty="0"/>
              <a:t> </a:t>
            </a:r>
            <a:r>
              <a:rPr lang="en-US" dirty="0" err="1"/>
              <a:t>xuất</a:t>
            </a:r>
            <a:r>
              <a:rPr lang="en-US" dirty="0"/>
              <a:t>, </a:t>
            </a:r>
            <a:r>
              <a:rPr lang="en-US" dirty="0" err="1"/>
              <a:t>xây</a:t>
            </a:r>
            <a:r>
              <a:rPr lang="en-US" dirty="0"/>
              <a:t> </a:t>
            </a:r>
            <a:r>
              <a:rPr lang="en-US" dirty="0" err="1"/>
              <a:t>dựng</a:t>
            </a:r>
            <a:r>
              <a:rPr lang="en-US" dirty="0"/>
              <a:t> </a:t>
            </a:r>
            <a:r>
              <a:rPr lang="en-US" dirty="0" err="1"/>
              <a:t>cơ</a:t>
            </a:r>
            <a:r>
              <a:rPr lang="en-US" dirty="0"/>
              <a:t> </a:t>
            </a:r>
            <a:r>
              <a:rPr lang="en-US" dirty="0" err="1"/>
              <a:t>sở</a:t>
            </a:r>
            <a:r>
              <a:rPr lang="en-US" dirty="0"/>
              <a:t> </a:t>
            </a:r>
            <a:r>
              <a:rPr lang="en-US" dirty="0" err="1"/>
              <a:t>vật</a:t>
            </a:r>
            <a:r>
              <a:rPr lang="en-US" dirty="0"/>
              <a:t> </a:t>
            </a:r>
            <a:r>
              <a:rPr lang="en-US" dirty="0" err="1"/>
              <a:t>chất</a:t>
            </a:r>
            <a:r>
              <a:rPr lang="en-US" dirty="0"/>
              <a:t> </a:t>
            </a:r>
            <a:r>
              <a:rPr lang="en-US" dirty="0" err="1"/>
              <a:t>kỹ</a:t>
            </a:r>
            <a:r>
              <a:rPr lang="en-US" dirty="0"/>
              <a:t> </a:t>
            </a:r>
            <a:r>
              <a:rPr lang="en-US" dirty="0" err="1"/>
              <a:t>thuật</a:t>
            </a:r>
            <a:r>
              <a:rPr lang="en-US" dirty="0"/>
              <a:t> </a:t>
            </a:r>
            <a:r>
              <a:rPr lang="en-US" dirty="0" err="1"/>
              <a:t>của</a:t>
            </a:r>
            <a:r>
              <a:rPr lang="en-US" dirty="0"/>
              <a:t> </a:t>
            </a:r>
            <a:r>
              <a:rPr lang="en-US" dirty="0" err="1"/>
              <a:t>chủ</a:t>
            </a:r>
            <a:r>
              <a:rPr lang="en-US" dirty="0"/>
              <a:t> </a:t>
            </a:r>
            <a:r>
              <a:rPr lang="en-US" dirty="0" err="1"/>
              <a:t>nghĩa</a:t>
            </a:r>
            <a:r>
              <a:rPr lang="en-US" dirty="0"/>
              <a:t> </a:t>
            </a:r>
            <a:r>
              <a:rPr lang="en-US" dirty="0" err="1"/>
              <a:t>xã</a:t>
            </a:r>
            <a:r>
              <a:rPr lang="en-US" dirty="0"/>
              <a:t> </a:t>
            </a:r>
            <a:r>
              <a:rPr lang="en-US" dirty="0" err="1"/>
              <a:t>hội</a:t>
            </a:r>
            <a:r>
              <a:rPr lang="en-US" dirty="0"/>
              <a:t>; </a:t>
            </a:r>
            <a:r>
              <a:rPr lang="en-US" dirty="0" err="1"/>
              <a:t>nâng</a:t>
            </a:r>
            <a:r>
              <a:rPr lang="en-US" dirty="0"/>
              <a:t> </a:t>
            </a:r>
            <a:r>
              <a:rPr lang="en-US" dirty="0" err="1"/>
              <a:t>cao</a:t>
            </a:r>
            <a:r>
              <a:rPr lang="en-US" dirty="0"/>
              <a:t> </a:t>
            </a:r>
            <a:r>
              <a:rPr lang="en-US" dirty="0" err="1"/>
              <a:t>đời</a:t>
            </a:r>
            <a:r>
              <a:rPr lang="en-US" dirty="0"/>
              <a:t> </a:t>
            </a:r>
            <a:r>
              <a:rPr lang="en-US" dirty="0" err="1"/>
              <a:t>sống</a:t>
            </a:r>
            <a:r>
              <a:rPr lang="en-US" dirty="0"/>
              <a:t> </a:t>
            </a:r>
            <a:r>
              <a:rPr lang="en-US" dirty="0" err="1"/>
              <a:t>nhân</a:t>
            </a:r>
            <a:r>
              <a:rPr lang="en-US" dirty="0"/>
              <a:t> </a:t>
            </a:r>
            <a:r>
              <a:rPr lang="en-US" dirty="0" err="1"/>
              <a:t>dân</a:t>
            </a:r>
            <a:r>
              <a:rPr lang="en-US" dirty="0"/>
              <a:t>, </a:t>
            </a:r>
            <a:r>
              <a:rPr lang="en-US" dirty="0" err="1"/>
              <a:t>thực</a:t>
            </a:r>
            <a:r>
              <a:rPr lang="en-US" dirty="0"/>
              <a:t> </a:t>
            </a:r>
            <a:r>
              <a:rPr lang="en-US" dirty="0" err="1"/>
              <a:t>hiện</a:t>
            </a:r>
            <a:r>
              <a:rPr lang="en-US" dirty="0"/>
              <a:t> “</a:t>
            </a:r>
            <a:r>
              <a:rPr lang="en-US" dirty="0" err="1"/>
              <a:t>dân</a:t>
            </a:r>
            <a:r>
              <a:rPr lang="en-US" dirty="0"/>
              <a:t> </a:t>
            </a:r>
            <a:r>
              <a:rPr lang="en-US" dirty="0" err="1"/>
              <a:t>giàu</a:t>
            </a:r>
            <a:r>
              <a:rPr lang="en-US" dirty="0"/>
              <a:t>, </a:t>
            </a:r>
            <a:r>
              <a:rPr lang="en-US" dirty="0" err="1"/>
              <a:t>nước</a:t>
            </a:r>
            <a:r>
              <a:rPr lang="en-US" dirty="0"/>
              <a:t> </a:t>
            </a:r>
            <a:r>
              <a:rPr lang="en-US" dirty="0" err="1"/>
              <a:t>mạnh</a:t>
            </a:r>
            <a:r>
              <a:rPr lang="en-US" dirty="0"/>
              <a:t>, </a:t>
            </a:r>
            <a:r>
              <a:rPr lang="en-US" dirty="0" err="1"/>
              <a:t>dân</a:t>
            </a:r>
            <a:r>
              <a:rPr lang="en-US" dirty="0"/>
              <a:t> </a:t>
            </a:r>
            <a:r>
              <a:rPr lang="en-US" dirty="0" err="1"/>
              <a:t>chủ</a:t>
            </a:r>
            <a:r>
              <a:rPr lang="en-US" dirty="0"/>
              <a:t>, </a:t>
            </a:r>
            <a:r>
              <a:rPr lang="en-US" dirty="0" err="1"/>
              <a:t>công</a:t>
            </a:r>
            <a:r>
              <a:rPr lang="en-US" dirty="0"/>
              <a:t> </a:t>
            </a:r>
            <a:r>
              <a:rPr lang="en-US" dirty="0" err="1"/>
              <a:t>bằng</a:t>
            </a:r>
            <a:r>
              <a:rPr lang="en-US" dirty="0"/>
              <a:t>, </a:t>
            </a:r>
            <a:r>
              <a:rPr lang="en-US" dirty="0" err="1"/>
              <a:t>văn</a:t>
            </a:r>
            <a:r>
              <a:rPr lang="en-US" dirty="0"/>
              <a:t> </a:t>
            </a:r>
            <a:r>
              <a:rPr lang="en-US" dirty="0" err="1"/>
              <a:t>minh</a:t>
            </a:r>
            <a:endParaRPr dirty="0"/>
          </a:p>
        </p:txBody>
      </p:sp>
      <p:sp>
        <p:nvSpPr>
          <p:cNvPr id="149" name="Google Shape;149;p20"/>
          <p:cNvSpPr txBox="1">
            <a:spLocks noGrp="1"/>
          </p:cNvSpPr>
          <p:nvPr>
            <p:ph type="body" idx="2"/>
          </p:nvPr>
        </p:nvSpPr>
        <p:spPr>
          <a:xfrm>
            <a:off x="3244748" y="1615136"/>
            <a:ext cx="2366400" cy="229173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latin typeface="Work Sans"/>
                <a:ea typeface="Work Sans"/>
                <a:cs typeface="Work Sans"/>
                <a:sym typeface="Work Sans"/>
              </a:rPr>
              <a:t>Về</a:t>
            </a:r>
            <a:r>
              <a:rPr lang="en-US" b="1" dirty="0">
                <a:latin typeface="Work Sans"/>
                <a:ea typeface="Work Sans"/>
                <a:cs typeface="Work Sans"/>
                <a:sym typeface="Work Sans"/>
              </a:rPr>
              <a:t> </a:t>
            </a:r>
            <a:r>
              <a:rPr lang="en-US" b="1" dirty="0" err="1">
                <a:latin typeface="Work Sans"/>
                <a:ea typeface="Work Sans"/>
                <a:cs typeface="Work Sans"/>
                <a:sym typeface="Work Sans"/>
              </a:rPr>
              <a:t>quan</a:t>
            </a:r>
            <a:r>
              <a:rPr lang="en-US" b="1" dirty="0">
                <a:latin typeface="Work Sans"/>
                <a:ea typeface="Work Sans"/>
                <a:cs typeface="Work Sans"/>
                <a:sym typeface="Work Sans"/>
              </a:rPr>
              <a:t> </a:t>
            </a:r>
            <a:r>
              <a:rPr lang="en-US" b="1" dirty="0" err="1">
                <a:latin typeface="Work Sans"/>
                <a:ea typeface="Work Sans"/>
                <a:cs typeface="Work Sans"/>
                <a:sym typeface="Work Sans"/>
              </a:rPr>
              <a:t>hệ</a:t>
            </a:r>
            <a:r>
              <a:rPr lang="en-US" b="1" dirty="0">
                <a:latin typeface="Work Sans"/>
                <a:ea typeface="Work Sans"/>
                <a:cs typeface="Work Sans"/>
                <a:sym typeface="Work Sans"/>
              </a:rPr>
              <a:t> </a:t>
            </a:r>
            <a:r>
              <a:rPr lang="en-US" b="1" dirty="0" err="1">
                <a:latin typeface="Work Sans"/>
                <a:ea typeface="Work Sans"/>
                <a:cs typeface="Work Sans"/>
                <a:sym typeface="Work Sans"/>
              </a:rPr>
              <a:t>sở</a:t>
            </a:r>
            <a:r>
              <a:rPr lang="en-US" b="1" dirty="0">
                <a:latin typeface="Work Sans"/>
                <a:ea typeface="Work Sans"/>
                <a:cs typeface="Work Sans"/>
                <a:sym typeface="Work Sans"/>
              </a:rPr>
              <a:t> </a:t>
            </a:r>
            <a:r>
              <a:rPr lang="en-US" b="1" dirty="0" err="1">
                <a:latin typeface="Work Sans"/>
                <a:ea typeface="Work Sans"/>
                <a:cs typeface="Work Sans"/>
                <a:sym typeface="Work Sans"/>
              </a:rPr>
              <a:t>hữu</a:t>
            </a:r>
            <a:r>
              <a:rPr lang="en-US" b="1" dirty="0">
                <a:latin typeface="Work Sans"/>
                <a:ea typeface="Work Sans"/>
                <a:cs typeface="Work Sans"/>
                <a:sym typeface="Work Sans"/>
              </a:rPr>
              <a:t> </a:t>
            </a:r>
            <a:r>
              <a:rPr lang="en-US" b="1" dirty="0" err="1">
                <a:latin typeface="Work Sans"/>
                <a:ea typeface="Work Sans"/>
                <a:cs typeface="Work Sans"/>
                <a:sym typeface="Work Sans"/>
              </a:rPr>
              <a:t>và</a:t>
            </a:r>
            <a:r>
              <a:rPr lang="en-US" b="1" dirty="0">
                <a:latin typeface="Work Sans"/>
                <a:ea typeface="Work Sans"/>
                <a:cs typeface="Work Sans"/>
                <a:sym typeface="Work Sans"/>
              </a:rPr>
              <a:t> </a:t>
            </a:r>
            <a:r>
              <a:rPr lang="en-US" b="1" dirty="0" err="1">
                <a:latin typeface="Work Sans"/>
                <a:ea typeface="Work Sans"/>
                <a:cs typeface="Work Sans"/>
                <a:sym typeface="Work Sans"/>
              </a:rPr>
              <a:t>thành</a:t>
            </a:r>
            <a:r>
              <a:rPr lang="en-US" b="1" dirty="0">
                <a:latin typeface="Work Sans"/>
                <a:ea typeface="Work Sans"/>
                <a:cs typeface="Work Sans"/>
                <a:sym typeface="Work Sans"/>
              </a:rPr>
              <a:t> </a:t>
            </a:r>
            <a:r>
              <a:rPr lang="en-US" b="1" dirty="0" err="1">
                <a:latin typeface="Work Sans"/>
                <a:ea typeface="Work Sans"/>
                <a:cs typeface="Work Sans"/>
                <a:sym typeface="Work Sans"/>
              </a:rPr>
              <a:t>phần</a:t>
            </a:r>
            <a:r>
              <a:rPr lang="en-US" b="1" dirty="0">
                <a:latin typeface="Work Sans"/>
                <a:ea typeface="Work Sans"/>
                <a:cs typeface="Work Sans"/>
                <a:sym typeface="Work Sans"/>
              </a:rPr>
              <a:t> </a:t>
            </a:r>
            <a:r>
              <a:rPr lang="en-US" b="1" dirty="0" err="1">
                <a:latin typeface="Work Sans"/>
                <a:ea typeface="Work Sans"/>
                <a:cs typeface="Work Sans"/>
                <a:sym typeface="Work Sans"/>
              </a:rPr>
              <a:t>kinh</a:t>
            </a:r>
            <a:r>
              <a:rPr lang="en-US" b="1" dirty="0">
                <a:latin typeface="Work Sans"/>
                <a:ea typeface="Work Sans"/>
                <a:cs typeface="Work Sans"/>
                <a:sym typeface="Work Sans"/>
              </a:rPr>
              <a:t> </a:t>
            </a:r>
            <a:r>
              <a:rPr lang="en-US" b="1" dirty="0" err="1">
                <a:latin typeface="Work Sans"/>
                <a:ea typeface="Work Sans"/>
                <a:cs typeface="Work Sans"/>
                <a:sym typeface="Work Sans"/>
              </a:rPr>
              <a:t>tế</a:t>
            </a:r>
            <a:endParaRPr b="1" dirty="0">
              <a:latin typeface="Work Sans"/>
              <a:ea typeface="Work Sans"/>
              <a:cs typeface="Work Sans"/>
              <a:sym typeface="Work Sans"/>
            </a:endParaRPr>
          </a:p>
          <a:p>
            <a:pPr marL="0" lvl="0" indent="0" algn="l" rtl="0">
              <a:spcBef>
                <a:spcPts val="600"/>
              </a:spcBef>
              <a:spcAft>
                <a:spcPts val="0"/>
              </a:spcAft>
              <a:buNone/>
            </a:pPr>
            <a:r>
              <a:rPr lang="en-GB" dirty="0"/>
              <a:t>Nền kinh tế có nhiều hình thức sở hữu, nhiều thành phần kinh tế, trong đó kinh tế nhà nước giữ vai trò chủ đạo, kinh tế tư nhân là một động lực quan trọng</a:t>
            </a:r>
            <a:endParaRPr dirty="0"/>
          </a:p>
        </p:txBody>
      </p:sp>
      <p:sp>
        <p:nvSpPr>
          <p:cNvPr id="150" name="Google Shape;150;p20"/>
          <p:cNvSpPr txBox="1">
            <a:spLocks noGrp="1"/>
          </p:cNvSpPr>
          <p:nvPr>
            <p:ph type="body" idx="3"/>
          </p:nvPr>
        </p:nvSpPr>
        <p:spPr>
          <a:xfrm>
            <a:off x="5872330" y="1615135"/>
            <a:ext cx="2366400" cy="256458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latin typeface="Work Sans"/>
                <a:ea typeface="Work Sans"/>
                <a:cs typeface="Work Sans"/>
                <a:sym typeface="Work Sans"/>
              </a:rPr>
              <a:t>Về</a:t>
            </a:r>
            <a:r>
              <a:rPr lang="en-US" b="1" dirty="0">
                <a:latin typeface="Work Sans"/>
                <a:ea typeface="Work Sans"/>
                <a:cs typeface="Work Sans"/>
                <a:sym typeface="Work Sans"/>
              </a:rPr>
              <a:t> </a:t>
            </a:r>
            <a:r>
              <a:rPr lang="en-US" b="1" dirty="0" err="1">
                <a:latin typeface="Work Sans"/>
                <a:ea typeface="Work Sans"/>
                <a:cs typeface="Work Sans"/>
                <a:sym typeface="Work Sans"/>
              </a:rPr>
              <a:t>quan</a:t>
            </a:r>
            <a:r>
              <a:rPr lang="en-US" b="1" dirty="0">
                <a:latin typeface="Work Sans"/>
                <a:ea typeface="Work Sans"/>
                <a:cs typeface="Work Sans"/>
                <a:sym typeface="Work Sans"/>
              </a:rPr>
              <a:t> </a:t>
            </a:r>
            <a:r>
              <a:rPr lang="en-US" b="1" dirty="0" err="1">
                <a:latin typeface="Work Sans"/>
                <a:ea typeface="Work Sans"/>
                <a:cs typeface="Work Sans"/>
                <a:sym typeface="Work Sans"/>
              </a:rPr>
              <a:t>hệ</a:t>
            </a:r>
            <a:r>
              <a:rPr lang="en-US" b="1" dirty="0">
                <a:latin typeface="Work Sans"/>
                <a:ea typeface="Work Sans"/>
                <a:cs typeface="Work Sans"/>
                <a:sym typeface="Work Sans"/>
              </a:rPr>
              <a:t> </a:t>
            </a:r>
            <a:r>
              <a:rPr lang="en-US" b="1" dirty="0" err="1">
                <a:latin typeface="Work Sans"/>
                <a:ea typeface="Work Sans"/>
                <a:cs typeface="Work Sans"/>
                <a:sym typeface="Work Sans"/>
              </a:rPr>
              <a:t>quản</a:t>
            </a:r>
            <a:r>
              <a:rPr lang="en-US" b="1" dirty="0">
                <a:latin typeface="Work Sans"/>
                <a:ea typeface="Work Sans"/>
                <a:cs typeface="Work Sans"/>
                <a:sym typeface="Work Sans"/>
              </a:rPr>
              <a:t> </a:t>
            </a:r>
            <a:r>
              <a:rPr lang="en-US" b="1" dirty="0" err="1">
                <a:latin typeface="Work Sans"/>
                <a:ea typeface="Work Sans"/>
                <a:cs typeface="Work Sans"/>
                <a:sym typeface="Work Sans"/>
              </a:rPr>
              <a:t>lý</a:t>
            </a:r>
            <a:r>
              <a:rPr lang="en-US" b="1" dirty="0">
                <a:latin typeface="Work Sans"/>
                <a:ea typeface="Work Sans"/>
                <a:cs typeface="Work Sans"/>
                <a:sym typeface="Work Sans"/>
              </a:rPr>
              <a:t> </a:t>
            </a:r>
            <a:r>
              <a:rPr lang="en-US" b="1" dirty="0" err="1">
                <a:latin typeface="Work Sans"/>
                <a:ea typeface="Work Sans"/>
                <a:cs typeface="Work Sans"/>
                <a:sym typeface="Work Sans"/>
              </a:rPr>
              <a:t>nền</a:t>
            </a:r>
            <a:r>
              <a:rPr lang="en-US" b="1" dirty="0">
                <a:latin typeface="Work Sans"/>
                <a:ea typeface="Work Sans"/>
                <a:cs typeface="Work Sans"/>
                <a:sym typeface="Work Sans"/>
              </a:rPr>
              <a:t> </a:t>
            </a:r>
            <a:r>
              <a:rPr lang="en-US" b="1" dirty="0" err="1">
                <a:latin typeface="Work Sans"/>
                <a:ea typeface="Work Sans"/>
                <a:cs typeface="Work Sans"/>
                <a:sym typeface="Work Sans"/>
              </a:rPr>
              <a:t>kinh</a:t>
            </a:r>
            <a:r>
              <a:rPr lang="en-US" b="1" dirty="0">
                <a:latin typeface="Work Sans"/>
                <a:ea typeface="Work Sans"/>
                <a:cs typeface="Work Sans"/>
                <a:sym typeface="Work Sans"/>
              </a:rPr>
              <a:t> </a:t>
            </a:r>
            <a:r>
              <a:rPr lang="en-US" b="1" dirty="0" err="1">
                <a:latin typeface="Work Sans"/>
                <a:ea typeface="Work Sans"/>
                <a:cs typeface="Work Sans"/>
                <a:sym typeface="Work Sans"/>
              </a:rPr>
              <a:t>tế</a:t>
            </a:r>
            <a:endParaRPr b="1" dirty="0">
              <a:latin typeface="Work Sans"/>
              <a:ea typeface="Work Sans"/>
              <a:cs typeface="Work Sans"/>
              <a:sym typeface="Work Sans"/>
            </a:endParaRPr>
          </a:p>
          <a:p>
            <a:pPr marL="0" lvl="0" indent="0" algn="l" rtl="0">
              <a:spcBef>
                <a:spcPts val="600"/>
              </a:spcBef>
              <a:spcAft>
                <a:spcPts val="0"/>
              </a:spcAft>
              <a:buNone/>
            </a:pPr>
            <a:r>
              <a:rPr lang="en-US" dirty="0" err="1"/>
              <a:t>Nhà</a:t>
            </a:r>
            <a:r>
              <a:rPr lang="en-US" dirty="0"/>
              <a:t> </a:t>
            </a:r>
            <a:r>
              <a:rPr lang="en-US" dirty="0" err="1"/>
              <a:t>nước</a:t>
            </a:r>
            <a:r>
              <a:rPr lang="en-US" dirty="0"/>
              <a:t> </a:t>
            </a:r>
            <a:r>
              <a:rPr lang="en-US" dirty="0" err="1"/>
              <a:t>quả</a:t>
            </a:r>
            <a:r>
              <a:rPr lang="en-US" dirty="0"/>
              <a:t> </a:t>
            </a:r>
            <a:r>
              <a:rPr lang="en-US" dirty="0" err="1"/>
              <a:t>lý</a:t>
            </a:r>
            <a:r>
              <a:rPr lang="en-US" dirty="0"/>
              <a:t> </a:t>
            </a:r>
            <a:r>
              <a:rPr lang="en-US" dirty="0" err="1"/>
              <a:t>và</a:t>
            </a:r>
            <a:r>
              <a:rPr lang="en-US" dirty="0"/>
              <a:t> </a:t>
            </a:r>
            <a:r>
              <a:rPr lang="en-US" dirty="0" err="1"/>
              <a:t>thực</a:t>
            </a:r>
            <a:r>
              <a:rPr lang="en-US" dirty="0"/>
              <a:t> </a:t>
            </a:r>
            <a:r>
              <a:rPr lang="en-US" dirty="0" err="1"/>
              <a:t>hành</a:t>
            </a:r>
            <a:r>
              <a:rPr lang="en-US" dirty="0"/>
              <a:t> </a:t>
            </a:r>
            <a:r>
              <a:rPr lang="en-US" dirty="0" err="1"/>
              <a:t>cơ</a:t>
            </a:r>
            <a:r>
              <a:rPr lang="en-US" dirty="0"/>
              <a:t> </a:t>
            </a:r>
            <a:r>
              <a:rPr lang="en-US" dirty="0" err="1"/>
              <a:t>chế</a:t>
            </a:r>
            <a:r>
              <a:rPr lang="en-US" dirty="0"/>
              <a:t> </a:t>
            </a:r>
            <a:r>
              <a:rPr lang="en-US" dirty="0" err="1"/>
              <a:t>quản</a:t>
            </a:r>
            <a:r>
              <a:rPr lang="en-US" dirty="0"/>
              <a:t> </a:t>
            </a:r>
            <a:r>
              <a:rPr lang="en-US" dirty="0" err="1"/>
              <a:t>lý</a:t>
            </a:r>
            <a:r>
              <a:rPr lang="en-US" dirty="0"/>
              <a:t> </a:t>
            </a:r>
            <a:r>
              <a:rPr lang="en-US" dirty="0" err="1"/>
              <a:t>là</a:t>
            </a:r>
            <a:r>
              <a:rPr lang="en-US" dirty="0"/>
              <a:t> </a:t>
            </a:r>
            <a:r>
              <a:rPr lang="en-US" dirty="0" err="1"/>
              <a:t>nhà</a:t>
            </a:r>
            <a:r>
              <a:rPr lang="en-US" dirty="0"/>
              <a:t> </a:t>
            </a:r>
            <a:r>
              <a:rPr lang="en-US" dirty="0" err="1"/>
              <a:t>nước</a:t>
            </a:r>
            <a:r>
              <a:rPr lang="en-US" dirty="0"/>
              <a:t> </a:t>
            </a:r>
            <a:r>
              <a:rPr lang="en-US" dirty="0" err="1"/>
              <a:t>pháp</a:t>
            </a:r>
            <a:r>
              <a:rPr lang="en-US" dirty="0"/>
              <a:t> </a:t>
            </a:r>
            <a:r>
              <a:rPr lang="en-US" dirty="0" err="1"/>
              <a:t>quyền</a:t>
            </a:r>
            <a:r>
              <a:rPr lang="en-US" dirty="0"/>
              <a:t> </a:t>
            </a:r>
            <a:r>
              <a:rPr lang="en-US" dirty="0" err="1"/>
              <a:t>xã</a:t>
            </a:r>
            <a:r>
              <a:rPr lang="en-US" dirty="0"/>
              <a:t> </a:t>
            </a:r>
            <a:r>
              <a:rPr lang="en-US" dirty="0" err="1"/>
              <a:t>hội</a:t>
            </a:r>
            <a:r>
              <a:rPr lang="en-US" dirty="0"/>
              <a:t> </a:t>
            </a:r>
            <a:r>
              <a:rPr lang="en-US" dirty="0" err="1"/>
              <a:t>chủ</a:t>
            </a:r>
            <a:r>
              <a:rPr lang="en-US" dirty="0"/>
              <a:t> </a:t>
            </a:r>
            <a:r>
              <a:rPr lang="en-US" dirty="0" err="1"/>
              <a:t>nghĩa</a:t>
            </a:r>
            <a:r>
              <a:rPr lang="en-US" dirty="0"/>
              <a:t> </a:t>
            </a:r>
            <a:r>
              <a:rPr lang="en-US" dirty="0" err="1"/>
              <a:t>của</a:t>
            </a:r>
            <a:r>
              <a:rPr lang="en-US" dirty="0"/>
              <a:t> </a:t>
            </a:r>
            <a:r>
              <a:rPr lang="en-US" dirty="0" err="1"/>
              <a:t>dân</a:t>
            </a:r>
            <a:r>
              <a:rPr lang="en-US" dirty="0"/>
              <a:t> do </a:t>
            </a:r>
            <a:r>
              <a:rPr lang="en-US" dirty="0" err="1"/>
              <a:t>dân</a:t>
            </a:r>
            <a:r>
              <a:rPr lang="en-US" dirty="0"/>
              <a:t>, </a:t>
            </a:r>
            <a:r>
              <a:rPr lang="en-US" dirty="0" err="1"/>
              <a:t>vì</a:t>
            </a:r>
            <a:r>
              <a:rPr lang="en-US" dirty="0"/>
              <a:t> </a:t>
            </a:r>
            <a:r>
              <a:rPr lang="en-US" dirty="0" err="1"/>
              <a:t>dân</a:t>
            </a:r>
            <a:r>
              <a:rPr lang="en-US" dirty="0"/>
              <a:t> </a:t>
            </a:r>
            <a:r>
              <a:rPr lang="en-US" dirty="0" err="1"/>
              <a:t>dưới</a:t>
            </a:r>
            <a:r>
              <a:rPr lang="en-US" dirty="0"/>
              <a:t> </a:t>
            </a:r>
            <a:r>
              <a:rPr lang="en-US" dirty="0" err="1"/>
              <a:t>sự</a:t>
            </a:r>
            <a:r>
              <a:rPr lang="en-US" dirty="0"/>
              <a:t> </a:t>
            </a:r>
            <a:r>
              <a:rPr lang="en-US" dirty="0" err="1"/>
              <a:t>lãnh</a:t>
            </a:r>
            <a:r>
              <a:rPr lang="en-US" dirty="0"/>
              <a:t> </a:t>
            </a:r>
            <a:r>
              <a:rPr lang="en-US" dirty="0" err="1"/>
              <a:t>đạo</a:t>
            </a:r>
            <a:r>
              <a:rPr lang="en-US" dirty="0"/>
              <a:t> </a:t>
            </a:r>
            <a:r>
              <a:rPr lang="en-US" dirty="0" err="1"/>
              <a:t>của</a:t>
            </a:r>
            <a:r>
              <a:rPr lang="en-US" dirty="0"/>
              <a:t> </a:t>
            </a:r>
            <a:r>
              <a:rPr lang="en-US" dirty="0" err="1"/>
              <a:t>Đảng</a:t>
            </a:r>
            <a:r>
              <a:rPr lang="en-US" dirty="0"/>
              <a:t> </a:t>
            </a:r>
            <a:r>
              <a:rPr lang="en-US" dirty="0" err="1"/>
              <a:t>Cộng</a:t>
            </a:r>
            <a:r>
              <a:rPr lang="en-US" dirty="0"/>
              <a:t> </a:t>
            </a:r>
            <a:r>
              <a:rPr lang="en-US" dirty="0" err="1"/>
              <a:t>sản</a:t>
            </a:r>
            <a:r>
              <a:rPr lang="en-US" dirty="0"/>
              <a:t>, </a:t>
            </a:r>
            <a:r>
              <a:rPr lang="en-US" dirty="0" err="1"/>
              <a:t>sự</a:t>
            </a:r>
            <a:r>
              <a:rPr lang="en-US" dirty="0"/>
              <a:t> </a:t>
            </a:r>
            <a:r>
              <a:rPr lang="en-US" dirty="0" err="1"/>
              <a:t>làm</a:t>
            </a:r>
            <a:r>
              <a:rPr lang="en-US" dirty="0"/>
              <a:t> </a:t>
            </a:r>
            <a:r>
              <a:rPr lang="en-US" dirty="0" err="1"/>
              <a:t>chủ</a:t>
            </a:r>
            <a:r>
              <a:rPr lang="en-US" dirty="0"/>
              <a:t> </a:t>
            </a:r>
            <a:r>
              <a:rPr lang="en-US" dirty="0" err="1"/>
              <a:t>và</a:t>
            </a:r>
            <a:r>
              <a:rPr lang="en-US" dirty="0"/>
              <a:t> </a:t>
            </a:r>
            <a:r>
              <a:rPr lang="en-US" dirty="0" err="1"/>
              <a:t>giám</a:t>
            </a:r>
            <a:r>
              <a:rPr lang="en-US" dirty="0"/>
              <a:t> </a:t>
            </a:r>
            <a:r>
              <a:rPr lang="en-US" dirty="0" err="1"/>
              <a:t>sát</a:t>
            </a:r>
            <a:r>
              <a:rPr lang="en-US" dirty="0"/>
              <a:t> </a:t>
            </a:r>
            <a:r>
              <a:rPr lang="en-US" dirty="0" err="1"/>
              <a:t>của</a:t>
            </a:r>
            <a:r>
              <a:rPr lang="en-US" dirty="0"/>
              <a:t> </a:t>
            </a:r>
            <a:r>
              <a:rPr lang="en-US" dirty="0" err="1"/>
              <a:t>nhân</a:t>
            </a:r>
            <a:r>
              <a:rPr lang="en-US" dirty="0"/>
              <a:t> </a:t>
            </a:r>
            <a:r>
              <a:rPr lang="en-US" dirty="0" err="1"/>
              <a:t>dân</a:t>
            </a:r>
            <a:endParaRPr dirty="0"/>
          </a:p>
          <a:p>
            <a:pPr marL="0" lvl="0" indent="0" algn="l" rtl="0">
              <a:spcBef>
                <a:spcPts val="600"/>
              </a:spcBef>
              <a:spcAft>
                <a:spcPts val="0"/>
              </a:spcAft>
              <a:buNone/>
            </a:pPr>
            <a:endParaRPr dirty="0"/>
          </a:p>
        </p:txBody>
      </p:sp>
      <p:grpSp>
        <p:nvGrpSpPr>
          <p:cNvPr id="151" name="Google Shape;151;p20"/>
          <p:cNvGrpSpPr/>
          <p:nvPr/>
        </p:nvGrpSpPr>
        <p:grpSpPr>
          <a:xfrm>
            <a:off x="7516121" y="711701"/>
            <a:ext cx="903434" cy="903434"/>
            <a:chOff x="2594325" y="1627175"/>
            <a:chExt cx="440850" cy="440850"/>
          </a:xfrm>
        </p:grpSpPr>
        <p:sp>
          <p:nvSpPr>
            <p:cNvPr id="152" name="Google Shape;152;p2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2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a:t>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955014" y="865603"/>
            <a:ext cx="1951472" cy="5467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600" dirty="0" err="1"/>
              <a:t>Đặc</a:t>
            </a:r>
            <a:r>
              <a:rPr lang="en-US" sz="2600" dirty="0"/>
              <a:t> </a:t>
            </a:r>
            <a:r>
              <a:rPr lang="en-US" sz="2600" dirty="0" err="1"/>
              <a:t>trưng</a:t>
            </a:r>
            <a:endParaRPr sz="2600" dirty="0"/>
          </a:p>
        </p:txBody>
      </p:sp>
      <p:sp>
        <p:nvSpPr>
          <p:cNvPr id="148" name="Google Shape;148;p20"/>
          <p:cNvSpPr txBox="1">
            <a:spLocks noGrp="1"/>
          </p:cNvSpPr>
          <p:nvPr>
            <p:ph type="body" idx="1"/>
          </p:nvPr>
        </p:nvSpPr>
        <p:spPr>
          <a:xfrm>
            <a:off x="747550" y="1615135"/>
            <a:ext cx="2805490" cy="229173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latin typeface="Work Sans"/>
                <a:ea typeface="Work Sans"/>
                <a:cs typeface="Work Sans"/>
                <a:sym typeface="Work Sans"/>
              </a:rPr>
              <a:t>Về</a:t>
            </a:r>
            <a:r>
              <a:rPr lang="en-US" b="1" dirty="0">
                <a:latin typeface="Work Sans"/>
                <a:ea typeface="Work Sans"/>
                <a:cs typeface="Work Sans"/>
                <a:sym typeface="Work Sans"/>
              </a:rPr>
              <a:t> </a:t>
            </a:r>
            <a:r>
              <a:rPr lang="en-US" b="1" dirty="0" err="1">
                <a:latin typeface="Work Sans"/>
                <a:ea typeface="Work Sans"/>
                <a:cs typeface="Work Sans"/>
                <a:sym typeface="Work Sans"/>
              </a:rPr>
              <a:t>quan</a:t>
            </a:r>
            <a:r>
              <a:rPr lang="en-US" b="1" dirty="0">
                <a:latin typeface="Work Sans"/>
                <a:ea typeface="Work Sans"/>
                <a:cs typeface="Work Sans"/>
                <a:sym typeface="Work Sans"/>
              </a:rPr>
              <a:t> </a:t>
            </a:r>
            <a:r>
              <a:rPr lang="en-US" b="1" dirty="0" err="1">
                <a:latin typeface="Work Sans"/>
                <a:ea typeface="Work Sans"/>
                <a:cs typeface="Work Sans"/>
                <a:sym typeface="Work Sans"/>
              </a:rPr>
              <a:t>hệ</a:t>
            </a:r>
            <a:r>
              <a:rPr lang="en-US" b="1" dirty="0">
                <a:latin typeface="Work Sans"/>
                <a:ea typeface="Work Sans"/>
                <a:cs typeface="Work Sans"/>
                <a:sym typeface="Work Sans"/>
              </a:rPr>
              <a:t> </a:t>
            </a:r>
            <a:r>
              <a:rPr lang="en-US" b="1" dirty="0" err="1">
                <a:latin typeface="Work Sans"/>
                <a:ea typeface="Work Sans"/>
                <a:cs typeface="Work Sans"/>
                <a:sym typeface="Work Sans"/>
              </a:rPr>
              <a:t>phân</a:t>
            </a:r>
            <a:r>
              <a:rPr lang="en-US" b="1" dirty="0">
                <a:latin typeface="Work Sans"/>
                <a:ea typeface="Work Sans"/>
                <a:cs typeface="Work Sans"/>
                <a:sym typeface="Work Sans"/>
              </a:rPr>
              <a:t> </a:t>
            </a:r>
            <a:r>
              <a:rPr lang="en-US" b="1" dirty="0" err="1">
                <a:latin typeface="Work Sans"/>
                <a:ea typeface="Work Sans"/>
                <a:cs typeface="Work Sans"/>
                <a:sym typeface="Work Sans"/>
              </a:rPr>
              <a:t>phối</a:t>
            </a:r>
            <a:endParaRPr b="1" dirty="0">
              <a:latin typeface="Work Sans"/>
              <a:ea typeface="Work Sans"/>
              <a:cs typeface="Work Sans"/>
              <a:sym typeface="Work Sans"/>
            </a:endParaRPr>
          </a:p>
          <a:p>
            <a:pPr marL="0" lvl="0" indent="0" algn="l" rtl="0">
              <a:spcBef>
                <a:spcPts val="600"/>
              </a:spcBef>
              <a:spcAft>
                <a:spcPts val="0"/>
              </a:spcAft>
              <a:buNone/>
            </a:pPr>
            <a:r>
              <a:rPr lang="en-US" dirty="0" err="1"/>
              <a:t>Thực</a:t>
            </a:r>
            <a:r>
              <a:rPr lang="en-US" dirty="0"/>
              <a:t> </a:t>
            </a:r>
            <a:r>
              <a:rPr lang="en-US" dirty="0" err="1"/>
              <a:t>hiện</a:t>
            </a:r>
            <a:r>
              <a:rPr lang="en-US" dirty="0"/>
              <a:t> </a:t>
            </a:r>
            <a:r>
              <a:rPr lang="en-US" dirty="0" err="1"/>
              <a:t>nhiều</a:t>
            </a:r>
            <a:r>
              <a:rPr lang="en-US" dirty="0"/>
              <a:t> </a:t>
            </a:r>
            <a:r>
              <a:rPr lang="en-US" dirty="0" err="1"/>
              <a:t>hình</a:t>
            </a:r>
            <a:r>
              <a:rPr lang="en-US" dirty="0"/>
              <a:t> </a:t>
            </a:r>
            <a:r>
              <a:rPr lang="en-US" dirty="0" err="1"/>
              <a:t>thức</a:t>
            </a:r>
            <a:r>
              <a:rPr lang="en-US" dirty="0"/>
              <a:t> </a:t>
            </a:r>
            <a:r>
              <a:rPr lang="en-US" dirty="0" err="1"/>
              <a:t>phân</a:t>
            </a:r>
            <a:r>
              <a:rPr lang="en-US" dirty="0"/>
              <a:t> </a:t>
            </a:r>
            <a:r>
              <a:rPr lang="en-US" dirty="0" err="1"/>
              <a:t>phối</a:t>
            </a:r>
            <a:r>
              <a:rPr lang="en-US" dirty="0"/>
              <a:t>, </a:t>
            </a:r>
            <a:r>
              <a:rPr lang="en-US" dirty="0" err="1"/>
              <a:t>trong</a:t>
            </a:r>
            <a:r>
              <a:rPr lang="en-US" dirty="0"/>
              <a:t> </a:t>
            </a:r>
            <a:r>
              <a:rPr lang="en-US" dirty="0" err="1"/>
              <a:t>đố</a:t>
            </a:r>
            <a:r>
              <a:rPr lang="en-US" dirty="0"/>
              <a:t> </a:t>
            </a:r>
            <a:r>
              <a:rPr lang="en-US" dirty="0" err="1"/>
              <a:t>phân</a:t>
            </a:r>
            <a:r>
              <a:rPr lang="en-US" dirty="0"/>
              <a:t> </a:t>
            </a:r>
            <a:r>
              <a:rPr lang="en-US" dirty="0" err="1"/>
              <a:t>phối</a:t>
            </a:r>
            <a:r>
              <a:rPr lang="en-US" dirty="0"/>
              <a:t> </a:t>
            </a:r>
            <a:r>
              <a:rPr lang="en-US" dirty="0" err="1"/>
              <a:t>theo</a:t>
            </a:r>
            <a:r>
              <a:rPr lang="en-US" dirty="0"/>
              <a:t> </a:t>
            </a:r>
            <a:r>
              <a:rPr lang="en-US" dirty="0" err="1"/>
              <a:t>lao</a:t>
            </a:r>
            <a:r>
              <a:rPr lang="en-US" dirty="0"/>
              <a:t> </a:t>
            </a:r>
            <a:r>
              <a:rPr lang="en-US" dirty="0" err="1"/>
              <a:t>động</a:t>
            </a:r>
            <a:r>
              <a:rPr lang="en-US" dirty="0"/>
              <a:t> </a:t>
            </a:r>
            <a:r>
              <a:rPr lang="en-US" dirty="0" err="1"/>
              <a:t>và</a:t>
            </a:r>
            <a:r>
              <a:rPr lang="en-US" dirty="0"/>
              <a:t> </a:t>
            </a:r>
            <a:r>
              <a:rPr lang="en-US" dirty="0" err="1"/>
              <a:t>hiệu</a:t>
            </a:r>
            <a:r>
              <a:rPr lang="en-US" dirty="0"/>
              <a:t> </a:t>
            </a:r>
            <a:r>
              <a:rPr lang="en-US" dirty="0" err="1"/>
              <a:t>quả</a:t>
            </a:r>
            <a:r>
              <a:rPr lang="en-US" dirty="0"/>
              <a:t> </a:t>
            </a:r>
            <a:r>
              <a:rPr lang="en-US" dirty="0" err="1"/>
              <a:t>kinh</a:t>
            </a:r>
            <a:r>
              <a:rPr lang="en-US" dirty="0"/>
              <a:t> </a:t>
            </a:r>
            <a:r>
              <a:rPr lang="en-US" dirty="0" err="1"/>
              <a:t>tế</a:t>
            </a:r>
            <a:r>
              <a:rPr lang="en-US" dirty="0"/>
              <a:t>, </a:t>
            </a:r>
            <a:r>
              <a:rPr lang="en-US" dirty="0" err="1"/>
              <a:t>phân</a:t>
            </a:r>
            <a:r>
              <a:rPr lang="en-US" dirty="0"/>
              <a:t> </a:t>
            </a:r>
            <a:r>
              <a:rPr lang="en-US" dirty="0" err="1"/>
              <a:t>phối</a:t>
            </a:r>
            <a:r>
              <a:rPr lang="en-US" dirty="0"/>
              <a:t> </a:t>
            </a:r>
            <a:r>
              <a:rPr lang="en-US" dirty="0" err="1"/>
              <a:t>theo</a:t>
            </a:r>
            <a:r>
              <a:rPr lang="en-US" dirty="0"/>
              <a:t> </a:t>
            </a:r>
            <a:r>
              <a:rPr lang="en-US" dirty="0" err="1"/>
              <a:t>phúc</a:t>
            </a:r>
            <a:r>
              <a:rPr lang="en-US" dirty="0"/>
              <a:t> </a:t>
            </a:r>
            <a:r>
              <a:rPr lang="en-US" dirty="0" err="1"/>
              <a:t>lợi</a:t>
            </a:r>
            <a:r>
              <a:rPr lang="en-US" dirty="0"/>
              <a:t>.</a:t>
            </a:r>
            <a:endParaRPr dirty="0"/>
          </a:p>
        </p:txBody>
      </p:sp>
      <p:sp>
        <p:nvSpPr>
          <p:cNvPr id="149" name="Google Shape;149;p20"/>
          <p:cNvSpPr txBox="1">
            <a:spLocks noGrp="1"/>
          </p:cNvSpPr>
          <p:nvPr>
            <p:ph type="body" idx="2"/>
          </p:nvPr>
        </p:nvSpPr>
        <p:spPr>
          <a:xfrm>
            <a:off x="3939692" y="1615135"/>
            <a:ext cx="3485236" cy="229173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latin typeface="Work Sans"/>
                <a:ea typeface="Work Sans"/>
                <a:cs typeface="Work Sans"/>
                <a:sym typeface="Work Sans"/>
              </a:rPr>
              <a:t>Về</a:t>
            </a:r>
            <a:r>
              <a:rPr lang="en-US" b="1" dirty="0">
                <a:latin typeface="Work Sans"/>
                <a:ea typeface="Work Sans"/>
                <a:cs typeface="Work Sans"/>
                <a:sym typeface="Work Sans"/>
              </a:rPr>
              <a:t> </a:t>
            </a:r>
            <a:r>
              <a:rPr lang="en-US" b="1" dirty="0" err="1">
                <a:latin typeface="Work Sans"/>
                <a:ea typeface="Work Sans"/>
                <a:cs typeface="Work Sans"/>
                <a:sym typeface="Work Sans"/>
              </a:rPr>
              <a:t>quan</a:t>
            </a:r>
            <a:r>
              <a:rPr lang="en-US" b="1" dirty="0">
                <a:latin typeface="Work Sans"/>
                <a:ea typeface="Work Sans"/>
                <a:cs typeface="Work Sans"/>
                <a:sym typeface="Work Sans"/>
              </a:rPr>
              <a:t> </a:t>
            </a:r>
            <a:r>
              <a:rPr lang="en-US" b="1" dirty="0" err="1">
                <a:latin typeface="Work Sans"/>
                <a:ea typeface="Work Sans"/>
                <a:cs typeface="Work Sans"/>
                <a:sym typeface="Work Sans"/>
              </a:rPr>
              <a:t>hệ</a:t>
            </a:r>
            <a:r>
              <a:rPr lang="en-US" b="1" dirty="0">
                <a:latin typeface="Work Sans"/>
                <a:ea typeface="Work Sans"/>
                <a:cs typeface="Work Sans"/>
                <a:sym typeface="Work Sans"/>
              </a:rPr>
              <a:t> </a:t>
            </a:r>
            <a:r>
              <a:rPr lang="en-US" b="1" dirty="0" err="1">
                <a:latin typeface="Work Sans"/>
                <a:ea typeface="Work Sans"/>
                <a:cs typeface="Work Sans"/>
                <a:sym typeface="Work Sans"/>
              </a:rPr>
              <a:t>gắn</a:t>
            </a:r>
            <a:r>
              <a:rPr lang="en-US" b="1" dirty="0">
                <a:latin typeface="Work Sans"/>
                <a:ea typeface="Work Sans"/>
                <a:cs typeface="Work Sans"/>
                <a:sym typeface="Work Sans"/>
              </a:rPr>
              <a:t> </a:t>
            </a:r>
            <a:r>
              <a:rPr lang="en-US" b="1" dirty="0" err="1">
                <a:latin typeface="Work Sans"/>
                <a:ea typeface="Work Sans"/>
                <a:cs typeface="Work Sans"/>
                <a:sym typeface="Work Sans"/>
              </a:rPr>
              <a:t>tăng</a:t>
            </a:r>
            <a:r>
              <a:rPr lang="en-US" b="1" dirty="0">
                <a:latin typeface="Work Sans"/>
                <a:ea typeface="Work Sans"/>
                <a:cs typeface="Work Sans"/>
                <a:sym typeface="Work Sans"/>
              </a:rPr>
              <a:t> </a:t>
            </a:r>
            <a:r>
              <a:rPr lang="en-US" b="1" dirty="0" err="1">
                <a:latin typeface="Work Sans"/>
                <a:ea typeface="Work Sans"/>
                <a:cs typeface="Work Sans"/>
                <a:sym typeface="Work Sans"/>
              </a:rPr>
              <a:t>trưởng</a:t>
            </a:r>
            <a:r>
              <a:rPr lang="en-US" b="1" dirty="0">
                <a:latin typeface="Work Sans"/>
                <a:ea typeface="Work Sans"/>
                <a:cs typeface="Work Sans"/>
                <a:sym typeface="Work Sans"/>
              </a:rPr>
              <a:t> </a:t>
            </a:r>
            <a:r>
              <a:rPr lang="en-US" b="1" dirty="0" err="1">
                <a:latin typeface="Work Sans"/>
                <a:ea typeface="Work Sans"/>
                <a:cs typeface="Work Sans"/>
                <a:sym typeface="Work Sans"/>
              </a:rPr>
              <a:t>kinh</a:t>
            </a:r>
            <a:r>
              <a:rPr lang="en-US" b="1" dirty="0">
                <a:latin typeface="Work Sans"/>
                <a:ea typeface="Work Sans"/>
                <a:cs typeface="Work Sans"/>
                <a:sym typeface="Work Sans"/>
              </a:rPr>
              <a:t> </a:t>
            </a:r>
            <a:r>
              <a:rPr lang="en-US" b="1" dirty="0" err="1">
                <a:latin typeface="Work Sans"/>
                <a:ea typeface="Work Sans"/>
                <a:cs typeface="Work Sans"/>
                <a:sym typeface="Work Sans"/>
              </a:rPr>
              <a:t>tế</a:t>
            </a:r>
            <a:r>
              <a:rPr lang="en-US" b="1" dirty="0">
                <a:latin typeface="Work Sans"/>
                <a:ea typeface="Work Sans"/>
                <a:cs typeface="Work Sans"/>
                <a:sym typeface="Work Sans"/>
              </a:rPr>
              <a:t> </a:t>
            </a:r>
            <a:r>
              <a:rPr lang="en-US" b="1" dirty="0" err="1">
                <a:latin typeface="Work Sans"/>
                <a:ea typeface="Work Sans"/>
                <a:cs typeface="Work Sans"/>
                <a:sym typeface="Work Sans"/>
              </a:rPr>
              <a:t>với</a:t>
            </a:r>
            <a:r>
              <a:rPr lang="en-US" b="1" dirty="0">
                <a:latin typeface="Work Sans"/>
                <a:ea typeface="Work Sans"/>
                <a:cs typeface="Work Sans"/>
                <a:sym typeface="Work Sans"/>
              </a:rPr>
              <a:t> </a:t>
            </a:r>
            <a:r>
              <a:rPr lang="en-US" b="1" dirty="0" err="1">
                <a:latin typeface="Work Sans"/>
                <a:ea typeface="Work Sans"/>
                <a:cs typeface="Work Sans"/>
                <a:sym typeface="Work Sans"/>
              </a:rPr>
              <a:t>công</a:t>
            </a:r>
            <a:r>
              <a:rPr lang="en-US" b="1" dirty="0">
                <a:latin typeface="Work Sans"/>
                <a:ea typeface="Work Sans"/>
                <a:cs typeface="Work Sans"/>
                <a:sym typeface="Work Sans"/>
              </a:rPr>
              <a:t> </a:t>
            </a:r>
            <a:r>
              <a:rPr lang="en-US" b="1" dirty="0" err="1">
                <a:latin typeface="Work Sans"/>
                <a:ea typeface="Work Sans"/>
                <a:cs typeface="Work Sans"/>
                <a:sym typeface="Work Sans"/>
              </a:rPr>
              <a:t>bằng</a:t>
            </a:r>
            <a:r>
              <a:rPr lang="en-US" b="1" dirty="0">
                <a:latin typeface="Work Sans"/>
                <a:ea typeface="Work Sans"/>
                <a:cs typeface="Work Sans"/>
                <a:sym typeface="Work Sans"/>
              </a:rPr>
              <a:t> </a:t>
            </a:r>
            <a:r>
              <a:rPr lang="en-US" b="1" dirty="0" err="1">
                <a:latin typeface="Work Sans"/>
                <a:ea typeface="Work Sans"/>
                <a:cs typeface="Work Sans"/>
                <a:sym typeface="Work Sans"/>
              </a:rPr>
              <a:t>xã</a:t>
            </a:r>
            <a:r>
              <a:rPr lang="en-US" b="1" dirty="0">
                <a:latin typeface="Work Sans"/>
                <a:ea typeface="Work Sans"/>
                <a:cs typeface="Work Sans"/>
                <a:sym typeface="Work Sans"/>
              </a:rPr>
              <a:t> </a:t>
            </a:r>
            <a:r>
              <a:rPr lang="en-US" b="1" dirty="0" err="1">
                <a:latin typeface="Work Sans"/>
                <a:ea typeface="Work Sans"/>
                <a:cs typeface="Work Sans"/>
                <a:sym typeface="Work Sans"/>
              </a:rPr>
              <a:t>hội</a:t>
            </a:r>
            <a:endParaRPr lang="en-US" b="1" dirty="0">
              <a:latin typeface="Work Sans"/>
              <a:ea typeface="Work Sans"/>
              <a:cs typeface="Work Sans"/>
              <a:sym typeface="Work Sans"/>
            </a:endParaRPr>
          </a:p>
          <a:p>
            <a:pPr marL="0" lvl="0" indent="0" algn="l" rtl="0">
              <a:spcBef>
                <a:spcPts val="600"/>
              </a:spcBef>
              <a:spcAft>
                <a:spcPts val="0"/>
              </a:spcAft>
              <a:buNone/>
            </a:pPr>
            <a:r>
              <a:rPr lang="en-US" altLang="en-US" sz="1400" dirty="0" err="1"/>
              <a:t>Phát</a:t>
            </a:r>
            <a:r>
              <a:rPr lang="en-US" altLang="en-US" sz="1400" dirty="0"/>
              <a:t> </a:t>
            </a:r>
            <a:r>
              <a:rPr lang="en-US" altLang="en-US" sz="1400" dirty="0" err="1"/>
              <a:t>triển</a:t>
            </a:r>
            <a:r>
              <a:rPr lang="en-US" altLang="en-US" sz="1400" dirty="0"/>
              <a:t> </a:t>
            </a:r>
            <a:r>
              <a:rPr lang="en-US" altLang="en-US" sz="1400" dirty="0" err="1"/>
              <a:t>kinh</a:t>
            </a:r>
            <a:r>
              <a:rPr lang="en-US" altLang="en-US" sz="1400" dirty="0"/>
              <a:t> </a:t>
            </a:r>
            <a:r>
              <a:rPr lang="en-US" altLang="en-US" sz="1400" dirty="0" err="1"/>
              <a:t>tế</a:t>
            </a:r>
            <a:r>
              <a:rPr lang="en-US" altLang="en-US" sz="1400" dirty="0"/>
              <a:t> </a:t>
            </a:r>
            <a:r>
              <a:rPr lang="en-US" altLang="en-US" sz="1400" dirty="0" err="1"/>
              <a:t>đi</a:t>
            </a:r>
            <a:r>
              <a:rPr lang="en-US" altLang="en-US" sz="1400" dirty="0"/>
              <a:t> </a:t>
            </a:r>
            <a:r>
              <a:rPr lang="en-US" altLang="en-US" sz="1400" dirty="0" err="1"/>
              <a:t>đôi</a:t>
            </a:r>
            <a:r>
              <a:rPr lang="en-US" altLang="en-US" dirty="0"/>
              <a:t> </a:t>
            </a:r>
            <a:r>
              <a:rPr lang="en-US" altLang="en-US" sz="1400" dirty="0" err="1"/>
              <a:t>với</a:t>
            </a:r>
            <a:r>
              <a:rPr lang="en-US" altLang="en-US" sz="1400" dirty="0"/>
              <a:t> </a:t>
            </a:r>
            <a:r>
              <a:rPr lang="en-US" altLang="en-US" sz="1400" dirty="0" err="1"/>
              <a:t>tiến</a:t>
            </a:r>
            <a:r>
              <a:rPr lang="en-US" altLang="en-US" sz="1400" dirty="0"/>
              <a:t> </a:t>
            </a:r>
            <a:r>
              <a:rPr lang="en-US" altLang="en-US" sz="1400" dirty="0" err="1"/>
              <a:t>bộ</a:t>
            </a:r>
            <a:r>
              <a:rPr lang="en-US" altLang="en-US" sz="1400" dirty="0"/>
              <a:t>, </a:t>
            </a:r>
            <a:r>
              <a:rPr lang="en-US" altLang="en-US" sz="1400" dirty="0" err="1"/>
              <a:t>công</a:t>
            </a:r>
            <a:r>
              <a:rPr lang="en-US" altLang="en-US" dirty="0"/>
              <a:t> </a:t>
            </a:r>
            <a:r>
              <a:rPr lang="en-US" altLang="en-US" sz="1400" dirty="0" err="1"/>
              <a:t>bằng</a:t>
            </a:r>
            <a:r>
              <a:rPr lang="en-US" altLang="en-US" sz="1400" dirty="0"/>
              <a:t> </a:t>
            </a:r>
            <a:r>
              <a:rPr lang="en-US" altLang="en-US" sz="1400" dirty="0" err="1"/>
              <a:t>xã</a:t>
            </a:r>
            <a:r>
              <a:rPr lang="en-US" altLang="en-US" sz="1400" dirty="0"/>
              <a:t> </a:t>
            </a:r>
            <a:r>
              <a:rPr lang="en-US" altLang="en-US" sz="1400" dirty="0" err="1"/>
              <a:t>hội</a:t>
            </a:r>
            <a:r>
              <a:rPr lang="en-US" altLang="en-US" sz="1400" dirty="0"/>
              <a:t> </a:t>
            </a:r>
            <a:endParaRPr lang="en-US" altLang="en-US" sz="1100" dirty="0">
              <a:latin typeface="Aharoni" panose="02010803020104030203" pitchFamily="2" charset="-79"/>
              <a:cs typeface="Aharoni" panose="02010803020104030203" pitchFamily="2" charset="-79"/>
            </a:endParaRPr>
          </a:p>
        </p:txBody>
      </p:sp>
      <p:grpSp>
        <p:nvGrpSpPr>
          <p:cNvPr id="151" name="Google Shape;151;p20"/>
          <p:cNvGrpSpPr/>
          <p:nvPr/>
        </p:nvGrpSpPr>
        <p:grpSpPr>
          <a:xfrm>
            <a:off x="7516121" y="793749"/>
            <a:ext cx="865879" cy="821385"/>
            <a:chOff x="2594325" y="1627175"/>
            <a:chExt cx="440850" cy="440850"/>
          </a:xfrm>
        </p:grpSpPr>
        <p:sp>
          <p:nvSpPr>
            <p:cNvPr id="152" name="Google Shape;152;p2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2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a:t>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3" name="Slide Number Placeholder 1"/>
          <p:cNvSpPr>
            <a:spLocks noGrp="1"/>
          </p:cNvSpPr>
          <p:nvPr/>
        </p:nvSpPr>
        <p:spPr>
          <a:xfrm>
            <a:off x="8413136" y="4382161"/>
            <a:ext cx="653700" cy="653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1pPr>
            <a:lvl2pPr marR="0" lvl="1"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2pPr>
            <a:lvl3pPr marR="0" lvl="2"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3pPr>
            <a:lvl4pPr marR="0" lvl="3"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4pPr>
            <a:lvl5pPr marR="0" lvl="4"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5pPr>
            <a:lvl6pPr marR="0" lvl="5"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6pPr>
            <a:lvl7pPr marR="0" lvl="6"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7pPr>
            <a:lvl8pPr marR="0" lvl="7"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8pPr>
            <a:lvl9pPr marR="0" lvl="8"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9pPr>
          </a:lstStyle>
          <a:p>
            <a:pPr marL="0" lvl="0" indent="0" algn="ctr" rtl="0">
              <a:spcBef>
                <a:spcPts val="0"/>
              </a:spcBef>
              <a:spcAft>
                <a:spcPts val="0"/>
              </a:spcAft>
              <a:buNone/>
            </a:pPr>
            <a:fld id="{00000000-1234-1234-1234-123412341234}" type="slidenum">
              <a:rPr lang="en-GB" smtClean="0"/>
              <a:t>7</a:t>
            </a:fld>
            <a:endParaRPr lang="en-GB"/>
          </a:p>
        </p:txBody>
      </p:sp>
      <p:sp>
        <p:nvSpPr>
          <p:cNvPr id="4" name="Title 1"/>
          <p:cNvSpPr>
            <a:spLocks noGrp="1"/>
          </p:cNvSpPr>
          <p:nvPr/>
        </p:nvSpPr>
        <p:spPr bwMode="gray">
          <a:xfrm>
            <a:off x="1338451" y="755339"/>
            <a:ext cx="6900548" cy="68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altLang="en-US" sz="3200" dirty="0">
                <a:solidFill>
                  <a:schemeClr val="tx1"/>
                </a:solidFill>
                <a:latin typeface="Times New Roman" panose="02020603050405020304" pitchFamily="18" charset="0"/>
                <a:cs typeface="Times New Roman" panose="02020603050405020304" pitchFamily="18" charset="0"/>
              </a:rPr>
              <a:t>TÀI LIỆU HỌC TẬP  MÔN HỌC</a:t>
            </a:r>
            <a:endParaRPr lang="en-US" sz="3200" dirty="0"/>
          </a:p>
        </p:txBody>
      </p:sp>
      <p:sp>
        <p:nvSpPr>
          <p:cNvPr id="5" name="TextBox 3"/>
          <p:cNvSpPr txBox="1"/>
          <p:nvPr/>
        </p:nvSpPr>
        <p:spPr>
          <a:xfrm>
            <a:off x="750265" y="1649115"/>
            <a:ext cx="7361921" cy="2523768"/>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86080" indent="-386080" algn="just">
              <a:buFont typeface="Arial" panose="020B0604020202020204" pitchFamily="34" charset="0"/>
              <a:buAutoNum type="arabicPeriod"/>
              <a:defRPr/>
            </a:pPr>
            <a:r>
              <a:rPr lang="pt-BR" altLang="en-US" sz="1600" b="1" i="1" dirty="0">
                <a:solidFill>
                  <a:prstClr val="black"/>
                </a:solidFill>
                <a:latin typeface="Times New Roman" panose="02020603050405020304" pitchFamily="18" charset="0"/>
                <a:cs typeface="Times New Roman" panose="02020603050405020304" pitchFamily="18" charset="0"/>
              </a:rPr>
              <a:t>Sách, giáo trình chính:</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en-US" altLang="en-US" sz="1600" dirty="0" err="1">
                <a:solidFill>
                  <a:prstClr val="black"/>
                </a:solidFill>
                <a:latin typeface="Times New Roman" panose="02020603050405020304" pitchFamily="18" charset="0"/>
                <a:cs typeface="Times New Roman" panose="02020603050405020304" pitchFamily="18" charset="0"/>
              </a:rPr>
              <a:t>Giáo</a:t>
            </a:r>
            <a:r>
              <a:rPr lang="en-US" altLang="en-US" sz="1600" dirty="0">
                <a:solidFill>
                  <a:prstClr val="black"/>
                </a:solidFill>
                <a:latin typeface="Times New Roman" panose="02020603050405020304" pitchFamily="18" charset="0"/>
                <a:cs typeface="Times New Roman" panose="02020603050405020304" pitchFamily="18" charset="0"/>
              </a:rPr>
              <a:t> </a:t>
            </a:r>
            <a:r>
              <a:rPr lang="en-US" altLang="en-US" sz="1600" dirty="0" err="1">
                <a:solidFill>
                  <a:prstClr val="black"/>
                </a:solidFill>
                <a:latin typeface="Times New Roman" panose="02020603050405020304" pitchFamily="18" charset="0"/>
                <a:cs typeface="Times New Roman" panose="02020603050405020304" pitchFamily="18" charset="0"/>
              </a:rPr>
              <a:t>trình</a:t>
            </a:r>
            <a:r>
              <a:rPr lang="en-US" altLang="en-US" sz="1600" dirty="0">
                <a:solidFill>
                  <a:prstClr val="black"/>
                </a:solidFill>
                <a:latin typeface="Times New Roman" panose="02020603050405020304" pitchFamily="18" charset="0"/>
                <a:cs typeface="Times New Roman" panose="02020603050405020304" pitchFamily="18" charset="0"/>
              </a:rPr>
              <a:t> </a:t>
            </a:r>
            <a:r>
              <a:rPr lang="pt-BR" sz="1600" i="1" dirty="0">
                <a:solidFill>
                  <a:prstClr val="black"/>
                </a:solidFill>
              </a:rPr>
              <a:t>Kinh tế chính trị Mác – Lênin</a:t>
            </a:r>
            <a:r>
              <a:rPr lang="pt-BR" sz="1600" dirty="0">
                <a:solidFill>
                  <a:prstClr val="black"/>
                </a:solidFill>
              </a:rPr>
              <a:t> </a:t>
            </a:r>
            <a:r>
              <a:rPr lang="pt-BR" altLang="en-US" sz="1600" dirty="0">
                <a:solidFill>
                  <a:prstClr val="black"/>
                </a:solidFill>
                <a:latin typeface="Times New Roman" panose="02020603050405020304" pitchFamily="18" charset="0"/>
                <a:cs typeface="Times New Roman" panose="02020603050405020304" pitchFamily="18" charset="0"/>
              </a:rPr>
              <a:t>(giáo trình tập huấn năm 2019- Bộ GDĐT)</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pt-BR" altLang="en-US" sz="1600" b="1" i="1" dirty="0">
                <a:solidFill>
                  <a:prstClr val="black"/>
                </a:solidFill>
                <a:latin typeface="Times New Roman" panose="02020603050405020304" pitchFamily="18" charset="0"/>
                <a:cs typeface="Times New Roman" panose="02020603050405020304" pitchFamily="18" charset="0"/>
              </a:rPr>
              <a:t>2. Tài liệu tham khảo: </a:t>
            </a:r>
            <a:endParaRPr lang="en-US" altLang="en-US" sz="1600" dirty="0">
              <a:solidFill>
                <a:prstClr val="black"/>
              </a:solidFill>
              <a:latin typeface="Times New Roman" panose="02020603050405020304" pitchFamily="18" charset="0"/>
              <a:cs typeface="Times New Roman" panose="02020603050405020304" pitchFamily="18" charset="0"/>
            </a:endParaRPr>
          </a:p>
          <a:p>
            <a:pPr>
              <a:defRPr/>
            </a:pPr>
            <a:r>
              <a:rPr lang="pt-BR" sz="1600" dirty="0">
                <a:solidFill>
                  <a:prstClr val="black"/>
                </a:solidFill>
              </a:rPr>
              <a:t>[1] Bộ Giáo dục và Đào tạo, </a:t>
            </a:r>
            <a:r>
              <a:rPr lang="pt-BR" sz="1600" i="1" dirty="0">
                <a:solidFill>
                  <a:prstClr val="black"/>
                </a:solidFill>
              </a:rPr>
              <a:t>Giáo trình Những Nguyên lý cơ bản của Chủ nghĩa Mác-Lênin</a:t>
            </a:r>
            <a:r>
              <a:rPr lang="pt-BR" sz="1600" dirty="0">
                <a:solidFill>
                  <a:prstClr val="black"/>
                </a:solidFill>
              </a:rPr>
              <a:t>, Nxb.Chính trị quốc gia, Hà Nội, 2014.</a:t>
            </a:r>
            <a:endParaRPr lang="en-US" sz="1600" dirty="0">
              <a:solidFill>
                <a:prstClr val="black"/>
              </a:solidFill>
            </a:endParaRPr>
          </a:p>
          <a:p>
            <a:pPr>
              <a:defRPr/>
            </a:pPr>
            <a:r>
              <a:rPr lang="pt-BR" sz="1600" dirty="0">
                <a:solidFill>
                  <a:prstClr val="black"/>
                </a:solidFill>
              </a:rPr>
              <a:t>[2] Hội đồng Trung ương chỉ đạo biên soạn giáo trình quốc gia các bộ môn khoa học Mác – Lênin, </a:t>
            </a:r>
            <a:r>
              <a:rPr lang="pt-BR" sz="1600" i="1" dirty="0">
                <a:solidFill>
                  <a:prstClr val="black"/>
                </a:solidFill>
              </a:rPr>
              <a:t>Giáo trình Kinh tế chính trị Mác-Lênin, </a:t>
            </a:r>
            <a:r>
              <a:rPr lang="pt-BR" sz="1600" dirty="0">
                <a:solidFill>
                  <a:prstClr val="black"/>
                </a:solidFill>
              </a:rPr>
              <a:t>Nxb.Chính trị quốc gia, Hà Nội, 2010. </a:t>
            </a:r>
          </a:p>
          <a:p>
            <a:pPr>
              <a:defRPr/>
            </a:pPr>
            <a:r>
              <a:rPr lang="pt-BR" sz="1600" dirty="0">
                <a:solidFill>
                  <a:prstClr val="black"/>
                </a:solidFill>
              </a:rPr>
              <a:t>[3]website: https://www.marxists.org/</a:t>
            </a:r>
            <a:endParaRPr lang="en-US" sz="1600" dirty="0">
              <a:solidFill>
                <a:prstClr val="black"/>
              </a:solidFill>
            </a:endParaRPr>
          </a:p>
          <a:p>
            <a:pPr>
              <a:defRPr/>
            </a:pPr>
            <a:endParaRPr lang="en-US" sz="1400" dirty="0">
              <a:solidFill>
                <a:prstClr val="black"/>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4"/>
          <p:cNvSpPr txBox="1">
            <a:spLocks noGrp="1"/>
          </p:cNvSpPr>
          <p:nvPr>
            <p:ph type="ctrTitle" idx="4294967295"/>
          </p:nvPr>
        </p:nvSpPr>
        <p:spPr>
          <a:xfrm>
            <a:off x="685800" y="1811950"/>
            <a:ext cx="546735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dirty="0"/>
              <a:t>Thank You!</a:t>
            </a:r>
            <a:endParaRPr sz="6000" dirty="0"/>
          </a:p>
        </p:txBody>
      </p:sp>
      <p:sp>
        <p:nvSpPr>
          <p:cNvPr id="341" name="Google Shape;341;p34"/>
          <p:cNvSpPr/>
          <p:nvPr/>
        </p:nvSpPr>
        <p:spPr>
          <a:xfrm>
            <a:off x="6543431" y="805362"/>
            <a:ext cx="1752310" cy="1752310"/>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8</a:t>
            </a:fld>
            <a:endParaRPr lang="en-GB"/>
          </a:p>
        </p:txBody>
      </p:sp>
    </p:spTree>
  </p:cSld>
  <p:clrMapOvr>
    <a:masterClrMapping/>
  </p:clrMapOvr>
  <p:transition>
    <p:fade thruBlk="1"/>
  </p:transition>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503</Words>
  <Application>Microsoft Macintosh PowerPoint</Application>
  <PresentationFormat>On-screen Show (16:9)</PresentationFormat>
  <Paragraphs>39</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Aharoni</vt:lpstr>
      <vt:lpstr>Times New Roman</vt:lpstr>
      <vt:lpstr>Work Sans</vt:lpstr>
      <vt:lpstr>Work Sans Medium</vt:lpstr>
      <vt:lpstr>Work Sans Light</vt:lpstr>
      <vt:lpstr>Barlow Light</vt:lpstr>
      <vt:lpstr>Jacquenetta template</vt:lpstr>
      <vt:lpstr>KINH TẾ THỊ TRƯỜNG ĐỊNH HƯỚNG XÃ HỘI CHỦ NGHĨA VÀ CÁC QUAN HỆ LỢI ÍCH KINH TẾ</vt:lpstr>
      <vt:lpstr>Giới thiệu</vt:lpstr>
      <vt:lpstr>KINH TẾ THỊ TRƯỜNG ĐỊNH HƯỚNG XÃ HỘI CHỦ NGHĨA Ở VIỆT NAM</vt:lpstr>
      <vt:lpstr>1.3. Đặc trưng của nền kinh tế thị trường định hướng xã hội chủ nghĩa ở Việt Nam</vt:lpstr>
      <vt:lpstr>Đặc trưng</vt:lpstr>
      <vt:lpstr>Đặc trưng</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KINH TẾ THỊ TRƯỜNG ĐỊNH HƯỚNG XÃ HỘI CHỦ NGHĨA VÀ CÁC QUAN HỆ LỢI ÍCH KINH TẾ</dc:title>
  <dc:creator>admin</dc:creator>
  <cp:lastModifiedBy>Pham Ngoc Anh (FE FPTU HN)</cp:lastModifiedBy>
  <cp:revision>11</cp:revision>
  <dcterms:created xsi:type="dcterms:W3CDTF">2024-03-10T06:49:01Z</dcterms:created>
  <dcterms:modified xsi:type="dcterms:W3CDTF">2024-03-31T04:36:12Z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DC5D742C0BAC4E59AF4F8CD24C21C685_12</vt:lpwstr>
  </property>
  <property fmtid="{D5CDD505-2E9C-101B-9397-08002B2CF9AE}" pid="3" name="KSOProductBuildVer">
    <vt:lpwstr>1033-12.2.0.13518</vt:lpwstr>
  </property>
</Properties>
</file>