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56" r:id="rId2"/>
    <p:sldId id="257" r:id="rId3"/>
    <p:sldId id="301" r:id="rId4"/>
    <p:sldId id="302" r:id="rId5"/>
    <p:sldId id="308" r:id="rId6"/>
    <p:sldId id="267" r:id="rId7"/>
    <p:sldId id="311" r:id="rId8"/>
    <p:sldId id="278" r:id="rId9"/>
  </p:sldIdLst>
  <p:sldSz cx="9144000" cy="5143500" type="screen16x9"/>
  <p:notesSz cx="6858000" cy="9144000"/>
  <p:embeddedFontLst>
    <p:embeddedFont>
      <p:font typeface="Barlow Light" panose="020F0302020204030204" pitchFamily="34" charset="0"/>
      <p:regular r:id="rId11"/>
      <p:italic r:id="rId12"/>
    </p:embeddedFont>
    <p:embeddedFont>
      <p:font typeface="Work Sans" pitchFamily="2" charset="77"/>
      <p:regular r:id="rId13"/>
      <p:bold r:id="rId14"/>
      <p:italic r:id="rId15"/>
      <p:boldItalic r:id="rId16"/>
    </p:embeddedFont>
    <p:embeddedFont>
      <p:font typeface="Work Sans Light" panose="020F0302020204030204" pitchFamily="34" charset="0"/>
      <p:regular r:id="rId17"/>
      <p:italic r:id="rId18"/>
    </p:embeddedFont>
    <p:embeddedFont>
      <p:font typeface="Work Sans Medium"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5" autoAdjust="0"/>
    <p:restoredTop sz="94660"/>
  </p:normalViewPr>
  <p:slideViewPr>
    <p:cSldViewPr snapToGrid="0">
      <p:cViewPr varScale="1">
        <p:scale>
          <a:sx n="154" d="100"/>
          <a:sy n="154" d="100"/>
        </p:scale>
        <p:origin x="192"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panose="020B0604020202020204"/>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CD0F79E8-F4C3-DCCC-5A16-0BD44324EF89}"/>
              </a:ext>
            </a:extLst>
          </p:cNvPr>
          <p:cNvPicPr>
            <a:picLocks noChangeAspect="1"/>
          </p:cNvPicPr>
          <p:nvPr userDrawn="1"/>
        </p:nvPicPr>
        <p:blipFill>
          <a:blip r:embed="rId10"/>
          <a:stretch>
            <a:fillRect/>
          </a:stretch>
        </p:blipFill>
        <p:spPr>
          <a:xfrm>
            <a:off x="7612302" y="356622"/>
            <a:ext cx="1094394" cy="549144"/>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963173" y="1804445"/>
            <a:ext cx="4914000" cy="19495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600" dirty="0"/>
              <a:t>KINH TẾ THỊ TRƯỜNG ĐỊNH HƯỚNG XÃ HỘI CHỦ NGHĨA VÀ CÁC QUAN HỆ LỢI ÍCH KINH TẾ</a:t>
            </a:r>
          </a:p>
        </p:txBody>
      </p:sp>
      <p:grpSp>
        <p:nvGrpSpPr>
          <p:cNvPr id="59" name="Google Shape;59;p12"/>
          <p:cNvGrpSpPr/>
          <p:nvPr/>
        </p:nvGrpSpPr>
        <p:grpSpPr>
          <a:xfrm>
            <a:off x="6867248" y="952500"/>
            <a:ext cx="1305202" cy="1384990"/>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 Box 3"/>
          <p:cNvSpPr txBox="1"/>
          <p:nvPr/>
        </p:nvSpPr>
        <p:spPr>
          <a:xfrm>
            <a:off x="2771140" y="3871595"/>
            <a:ext cx="3048000" cy="306705"/>
          </a:xfrm>
          <a:prstGeom prst="rect">
            <a:avLst/>
          </a:prstGeom>
          <a:noFill/>
        </p:spPr>
        <p:txBody>
          <a:bodyPr wrap="square" rtlCol="0">
            <a:spAutoFit/>
          </a:bodyPr>
          <a:lstStyle/>
          <a:p>
            <a:r>
              <a:rPr lang="en-US" i="1" dirty="0"/>
              <a:t>Session 19</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60806" y="1376720"/>
            <a:ext cx="5092200" cy="714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t>
            </a:r>
            <a:r>
              <a:rPr lang="en-GB" dirty="0"/>
              <a:t>iới thiệu</a:t>
            </a:r>
            <a:endParaRPr dirty="0"/>
          </a:p>
        </p:txBody>
      </p:sp>
      <p:sp>
        <p:nvSpPr>
          <p:cNvPr id="70" name="Google Shape;70;p13"/>
          <p:cNvSpPr txBox="1">
            <a:spLocks noGrp="1"/>
          </p:cNvSpPr>
          <p:nvPr>
            <p:ph type="body" idx="2"/>
          </p:nvPr>
        </p:nvSpPr>
        <p:spPr>
          <a:xfrm>
            <a:off x="4706924" y="1800200"/>
            <a:ext cx="3876421" cy="24176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dirty="0" err="1">
                <a:solidFill>
                  <a:srgbClr val="000000"/>
                </a:solidFill>
                <a:latin typeface="Work Sans Medium"/>
                <a:ea typeface="Work Sans Medium"/>
                <a:cs typeface="Work Sans Medium"/>
                <a:sym typeface="Work Sans Medium"/>
              </a:rPr>
              <a:t>Mục</a:t>
            </a:r>
            <a:r>
              <a:rPr lang="en-US" dirty="0">
                <a:solidFill>
                  <a:srgbClr val="000000"/>
                </a:solidFill>
                <a:latin typeface="Work Sans Medium"/>
                <a:ea typeface="Work Sans Medium"/>
                <a:cs typeface="Work Sans Medium"/>
                <a:sym typeface="Work Sans Medium"/>
              </a:rPr>
              <a:t> </a:t>
            </a:r>
            <a:r>
              <a:rPr lang="en-US" dirty="0" err="1">
                <a:solidFill>
                  <a:srgbClr val="000000"/>
                </a:solidFill>
                <a:latin typeface="Work Sans Medium"/>
                <a:ea typeface="Work Sans Medium"/>
                <a:cs typeface="Work Sans Medium"/>
                <a:sym typeface="Work Sans Medium"/>
              </a:rPr>
              <a:t>lục</a:t>
            </a:r>
            <a:endParaRPr lang="en-US" dirty="0">
              <a:solidFill>
                <a:srgbClr val="000000"/>
              </a:solidFill>
              <a:latin typeface="Work Sans Medium"/>
              <a:ea typeface="Work Sans Medium"/>
              <a:cs typeface="Work Sans Medium"/>
              <a:sym typeface="Work Sans Medium"/>
            </a:endParaRP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Hoàn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thiện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thể</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Các</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quan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hệ</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lợi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ích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endParaRPr sz="1000" dirty="0">
              <a:solidFill>
                <a:srgbClr val="000000"/>
              </a:solidFill>
            </a:endParaRPr>
          </a:p>
          <a:p>
            <a:pPr marL="0" lvl="0" indent="0" algn="l" rtl="0">
              <a:spcBef>
                <a:spcPts val="600"/>
              </a:spcBef>
              <a:spcAft>
                <a:spcPts val="0"/>
              </a:spcAft>
              <a:buClr>
                <a:schemeClr val="dk1"/>
              </a:buClr>
              <a:buSzPts val="1100"/>
              <a:buFont typeface="Arial" panose="020B0604020202020204"/>
              <a:buNone/>
            </a:pPr>
            <a:endParaRPr sz="1000" dirty="0">
              <a:solidFill>
                <a:srgbClr val="000000"/>
              </a:solidFill>
            </a:endParaRPr>
          </a:p>
          <a:p>
            <a:pPr marL="0" lvl="0" indent="0" algn="l" rtl="0">
              <a:spcBef>
                <a:spcPts val="600"/>
              </a:spcBef>
              <a:spcAft>
                <a:spcPts val="0"/>
              </a:spcAft>
              <a:buNone/>
            </a:pPr>
            <a:endParaRPr sz="1000" dirty="0">
              <a:solidFill>
                <a:srgbClr val="000000"/>
              </a:solidFill>
            </a:endParaRPr>
          </a:p>
        </p:txBody>
      </p:sp>
      <p:sp>
        <p:nvSpPr>
          <p:cNvPr id="72" name="Google Shape;72;p13"/>
          <p:cNvSpPr txBox="1">
            <a:spLocks noGrp="1"/>
          </p:cNvSpPr>
          <p:nvPr>
            <p:ph type="body" idx="1"/>
          </p:nvPr>
        </p:nvSpPr>
        <p:spPr>
          <a:xfrm>
            <a:off x="660806" y="2081958"/>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Medium"/>
                <a:ea typeface="Work Sans Medium"/>
                <a:cs typeface="Work Sans Medium"/>
                <a:sym typeface="Work Sans Medium"/>
              </a:rPr>
              <a:t>Bài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học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này</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cung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cấp</a:t>
            </a:r>
            <a:r>
              <a:rPr lang="en-US" sz="1400" dirty="0">
                <a:solidFill>
                  <a:srgbClr val="000000"/>
                </a:solidFill>
                <a:latin typeface="Work Sans Medium"/>
                <a:ea typeface="Work Sans Medium"/>
                <a:cs typeface="Work Sans Medium"/>
                <a:sym typeface="Work Sans Medium"/>
              </a:rPr>
              <a:t> tri </a:t>
            </a:r>
            <a:r>
              <a:rPr lang="en-US" sz="1400" dirty="0" err="1">
                <a:solidFill>
                  <a:srgbClr val="000000"/>
                </a:solidFill>
                <a:latin typeface="Work Sans Medium"/>
                <a:ea typeface="Work Sans Medium"/>
                <a:cs typeface="Work Sans Medium"/>
                <a:sym typeface="Work Sans Medium"/>
              </a:rPr>
              <a:t>thức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luận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cơ</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nền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kinh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tế</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thị</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trường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mang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đặc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thù</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của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vấn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đảm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hòa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các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trong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ở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a:t>
            </a:r>
            <a:br>
              <a:rPr lang="en-GB" sz="1000" dirty="0">
                <a:solidFill>
                  <a:srgbClr val="000000"/>
                </a:solidFill>
                <a:latin typeface="Work Sans Medium"/>
                <a:ea typeface="Work Sans Medium"/>
                <a:cs typeface="Work Sans Medium"/>
                <a:sym typeface="Work Sans Medium"/>
              </a:rPr>
            </a:br>
            <a:endParaRPr sz="1000" dirty="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5" y="847599"/>
            <a:ext cx="1029106" cy="777177"/>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74382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HOÀN THIỆN THỂ CHẾ KINH TẾ THỊ TRƯỜNG ĐỊNH HƯỚNG XÃ HỘI CHỦ NGHĨA Ở VIỆT NAM</a:t>
            </a:r>
            <a:endParaRPr sz="32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en-GB" sz="12000" b="1" dirty="0">
                <a:solidFill>
                  <a:schemeClr val="dk1"/>
                </a:solidFill>
                <a:latin typeface="Work Sans"/>
                <a:ea typeface="Work Sans"/>
                <a:cs typeface="Work Sans"/>
                <a:sym typeface="Work Sans"/>
              </a:rPr>
              <a:t>2</a:t>
            </a:r>
            <a:r>
              <a:rPr lang="en-GB"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807" y="2071868"/>
            <a:ext cx="7290349" cy="1617492"/>
          </a:xfrm>
        </p:spPr>
        <p:txBody>
          <a:bodyPr/>
          <a:lstStyle/>
          <a:p>
            <a:pPr algn="just"/>
            <a:r>
              <a:rPr lang="en-US" sz="3200" dirty="0"/>
              <a:t>2.1. </a:t>
            </a:r>
            <a:r>
              <a:rPr lang="en-US" sz="3200" dirty="0" err="1"/>
              <a:t>Sự</a:t>
            </a:r>
            <a:r>
              <a:rPr lang="en-US" sz="3200" dirty="0"/>
              <a:t> </a:t>
            </a:r>
            <a:r>
              <a:rPr lang="en-US" sz="3200" dirty="0" err="1"/>
              <a:t>cần</a:t>
            </a:r>
            <a:r>
              <a:rPr lang="en-US" sz="3200" dirty="0"/>
              <a:t> </a:t>
            </a:r>
            <a:r>
              <a:rPr lang="en-US" sz="3200" dirty="0" err="1"/>
              <a:t>thiết</a:t>
            </a:r>
            <a:r>
              <a:rPr lang="en-US" sz="3200" dirty="0"/>
              <a:t> </a:t>
            </a:r>
            <a:r>
              <a:rPr lang="en-US" sz="3200" dirty="0" err="1"/>
              <a:t>phải</a:t>
            </a:r>
            <a:r>
              <a:rPr lang="en-US" sz="3200" dirty="0"/>
              <a:t> </a:t>
            </a:r>
            <a:r>
              <a:rPr lang="en-US" sz="3200" dirty="0" err="1"/>
              <a:t>hoàn</a:t>
            </a:r>
            <a:r>
              <a:rPr lang="en-US" sz="3200" dirty="0"/>
              <a:t> </a:t>
            </a:r>
            <a:r>
              <a:rPr lang="en-US" sz="3200" dirty="0" err="1"/>
              <a:t>thiện</a:t>
            </a:r>
            <a:r>
              <a:rPr lang="en-US" sz="3200" dirty="0"/>
              <a:t> </a:t>
            </a:r>
            <a:r>
              <a:rPr lang="en-US" sz="3200" dirty="0" err="1"/>
              <a:t>thể</a:t>
            </a:r>
            <a:r>
              <a:rPr lang="en-US" sz="3200" dirty="0"/>
              <a:t> </a:t>
            </a:r>
            <a:r>
              <a:rPr lang="en-US" sz="3200" dirty="0" err="1"/>
              <a:t>chế</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11" name="Google Shape;711;p47"/>
          <p:cNvSpPr/>
          <p:nvPr/>
        </p:nvSpPr>
        <p:spPr>
          <a:xfrm>
            <a:off x="707969" y="2258163"/>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9"/>
          <p:cNvSpPr txBox="1">
            <a:spLocks noGrp="1"/>
          </p:cNvSpPr>
          <p:nvPr>
            <p:ph type="title"/>
          </p:nvPr>
        </p:nvSpPr>
        <p:spPr>
          <a:xfrm>
            <a:off x="869150" y="502272"/>
            <a:ext cx="6057277"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400" dirty="0"/>
              <a:t>Thể chế và thể chế kinh tế thị trường định hướng xã hội chủ nghĩa</a:t>
            </a:r>
            <a:endParaRPr sz="2400" dirty="0"/>
          </a:p>
        </p:txBody>
      </p:sp>
      <p:sp>
        <p:nvSpPr>
          <p:cNvPr id="265" name="Google Shape;265;p29"/>
          <p:cNvSpPr txBox="1">
            <a:spLocks noGrp="1"/>
          </p:cNvSpPr>
          <p:nvPr>
            <p:ph type="body" idx="1"/>
          </p:nvPr>
        </p:nvSpPr>
        <p:spPr>
          <a:xfrm>
            <a:off x="869150" y="2084325"/>
            <a:ext cx="2366400" cy="140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a:t>L</a:t>
            </a:r>
            <a:r>
              <a:rPr lang="en-GB" sz="1100" dirty="0"/>
              <a:t>à những quy tắc, pháp luật, bộ máy và cơ chế vận hành nhằm điều chỉnh các hoạt động của con người trong một chế độ xã hội.</a:t>
            </a:r>
            <a:endParaRPr sz="1100" dirty="0"/>
          </a:p>
        </p:txBody>
      </p:sp>
      <p:sp>
        <p:nvSpPr>
          <p:cNvPr id="266" name="Google Shape;266;p29"/>
          <p:cNvSpPr txBox="1">
            <a:spLocks noGrp="1"/>
          </p:cNvSpPr>
          <p:nvPr>
            <p:ph type="body" idx="2"/>
          </p:nvPr>
        </p:nvSpPr>
        <p:spPr>
          <a:xfrm>
            <a:off x="3356738" y="2084324"/>
            <a:ext cx="2366400" cy="201142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kinh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tế</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a:t>L</a:t>
            </a:r>
            <a:r>
              <a:rPr lang="en-GB" sz="1100" dirty="0"/>
              <a:t>à hệ thống quy tắc, pháp luật, bộ máy quả lý và cơ chế vận hành nhằm điều chỉnh hành vi của các chủ thể kinh tế, các hành vi sản xuất kinh doanh và các quan hệ quốc tế</a:t>
            </a:r>
            <a:endParaRPr sz="1100" dirty="0"/>
          </a:p>
        </p:txBody>
      </p:sp>
      <p:sp>
        <p:nvSpPr>
          <p:cNvPr id="267" name="Google Shape;267;p29"/>
          <p:cNvSpPr txBox="1">
            <a:spLocks noGrp="1"/>
          </p:cNvSpPr>
          <p:nvPr>
            <p:ph type="body" idx="3"/>
          </p:nvPr>
        </p:nvSpPr>
        <p:spPr>
          <a:xfrm>
            <a:off x="5844326" y="2084325"/>
            <a:ext cx="2366400" cy="2626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100" b="1" dirty="0" err="1">
                <a:latin typeface="Work Sans"/>
                <a:ea typeface="Work Sans"/>
                <a:cs typeface="Work Sans"/>
                <a:sym typeface="Work Sans"/>
              </a:rPr>
              <a:t>Thể</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kinh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tế</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thị</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trường</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định</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hướng</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xã</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hội</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chủ</a:t>
            </a:r>
            <a:r>
              <a:rPr lang="en-US" sz="1100" b="1" dirty="0">
                <a:latin typeface="Work Sans"/>
                <a:ea typeface="Work Sans"/>
                <a:cs typeface="Work Sans"/>
                <a:sym typeface="Work Sans"/>
              </a:rPr>
              <a:t> </a:t>
            </a:r>
            <a:r>
              <a:rPr lang="en-US" sz="1100" b="1" dirty="0" err="1">
                <a:latin typeface="Work Sans"/>
                <a:ea typeface="Work Sans"/>
                <a:cs typeface="Work Sans"/>
                <a:sym typeface="Work Sans"/>
              </a:rPr>
              <a:t>nghĩa</a:t>
            </a:r>
            <a:endParaRPr sz="1100" b="1" dirty="0">
              <a:latin typeface="Work Sans"/>
              <a:ea typeface="Work Sans"/>
              <a:cs typeface="Work Sans"/>
              <a:sym typeface="Work Sans"/>
            </a:endParaRPr>
          </a:p>
          <a:p>
            <a:pPr marL="0" lvl="0" indent="0" algn="l" rtl="0">
              <a:spcBef>
                <a:spcPts val="600"/>
              </a:spcBef>
              <a:spcAft>
                <a:spcPts val="0"/>
              </a:spcAft>
              <a:buNone/>
            </a:pPr>
            <a:r>
              <a:rPr lang="en-US" sz="1100" dirty="0" err="1"/>
              <a:t>Là</a:t>
            </a:r>
            <a:r>
              <a:rPr lang="en-US" sz="1100" dirty="0"/>
              <a:t> </a:t>
            </a:r>
            <a:r>
              <a:rPr lang="en-US" sz="1100" dirty="0" err="1"/>
              <a:t>hệ</a:t>
            </a:r>
            <a:r>
              <a:rPr lang="en-US" sz="1100" dirty="0"/>
              <a:t> </a:t>
            </a:r>
            <a:r>
              <a:rPr lang="en-US" sz="1100" dirty="0" err="1"/>
              <a:t>thống</a:t>
            </a:r>
            <a:r>
              <a:rPr lang="en-US" sz="1100" dirty="0"/>
              <a:t> </a:t>
            </a:r>
            <a:r>
              <a:rPr lang="en-US" sz="1100" dirty="0" err="1"/>
              <a:t>đường</a:t>
            </a:r>
            <a:r>
              <a:rPr lang="en-US" sz="1100" dirty="0"/>
              <a:t> </a:t>
            </a:r>
            <a:r>
              <a:rPr lang="en-US" sz="1100" dirty="0" err="1"/>
              <a:t>lối</a:t>
            </a:r>
            <a:r>
              <a:rPr lang="en-US" sz="1100" dirty="0"/>
              <a:t>, </a:t>
            </a:r>
            <a:r>
              <a:rPr lang="en-US" sz="1100" dirty="0" err="1"/>
              <a:t>chủ</a:t>
            </a:r>
            <a:r>
              <a:rPr lang="en-US" sz="1100" dirty="0"/>
              <a:t> </a:t>
            </a:r>
            <a:r>
              <a:rPr lang="en-US" sz="1100" dirty="0" err="1"/>
              <a:t>trương</a:t>
            </a:r>
            <a:r>
              <a:rPr lang="en-US" sz="1100" dirty="0"/>
              <a:t> </a:t>
            </a:r>
            <a:r>
              <a:rPr lang="en-US" sz="1100" dirty="0" err="1"/>
              <a:t>chiến</a:t>
            </a:r>
            <a:r>
              <a:rPr lang="en-US" sz="1100" dirty="0"/>
              <a:t> </a:t>
            </a:r>
            <a:r>
              <a:rPr lang="en-US" sz="1100" dirty="0" err="1"/>
              <a:t>lược</a:t>
            </a:r>
            <a:r>
              <a:rPr lang="en-US" sz="1100" dirty="0"/>
              <a:t>, </a:t>
            </a:r>
            <a:r>
              <a:rPr lang="en-US" sz="1100" dirty="0" err="1"/>
              <a:t>hệ</a:t>
            </a:r>
            <a:r>
              <a:rPr lang="en-US" sz="1100" dirty="0"/>
              <a:t> </a:t>
            </a:r>
            <a:r>
              <a:rPr lang="en-US" sz="1100" dirty="0" err="1"/>
              <a:t>thống</a:t>
            </a:r>
            <a:r>
              <a:rPr lang="en-US" sz="1100" dirty="0"/>
              <a:t> </a:t>
            </a:r>
            <a:r>
              <a:rPr lang="en-US" sz="1100" dirty="0" err="1"/>
              <a:t>luật</a:t>
            </a:r>
            <a:r>
              <a:rPr lang="en-US" sz="1100" dirty="0"/>
              <a:t> </a:t>
            </a:r>
            <a:r>
              <a:rPr lang="en-US" sz="1100" dirty="0" err="1"/>
              <a:t>pháp</a:t>
            </a:r>
            <a:r>
              <a:rPr lang="en-US" sz="1100" dirty="0"/>
              <a:t>, </a:t>
            </a:r>
            <a:r>
              <a:rPr lang="en-US" sz="1100" dirty="0" err="1"/>
              <a:t>chính</a:t>
            </a:r>
            <a:r>
              <a:rPr lang="en-US" sz="1100" dirty="0"/>
              <a:t> </a:t>
            </a:r>
            <a:r>
              <a:rPr lang="en-US" sz="1100" dirty="0" err="1"/>
              <a:t>sách</a:t>
            </a:r>
            <a:r>
              <a:rPr lang="en-US" sz="1100" dirty="0"/>
              <a:t> </a:t>
            </a:r>
            <a:r>
              <a:rPr lang="en-US" sz="1100" dirty="0" err="1"/>
              <a:t>quy</a:t>
            </a:r>
            <a:r>
              <a:rPr lang="en-US" sz="1100" dirty="0"/>
              <a:t> </a:t>
            </a:r>
            <a:r>
              <a:rPr lang="en-US" sz="1100" dirty="0" err="1"/>
              <a:t>định</a:t>
            </a:r>
            <a:r>
              <a:rPr lang="en-US" sz="1100" dirty="0"/>
              <a:t> </a:t>
            </a:r>
            <a:r>
              <a:rPr lang="en-US" sz="1100" dirty="0" err="1"/>
              <a:t>xác</a:t>
            </a:r>
            <a:r>
              <a:rPr lang="en-US" sz="1100" dirty="0"/>
              <a:t> </a:t>
            </a:r>
            <a:r>
              <a:rPr lang="en-US" sz="1100" dirty="0" err="1"/>
              <a:t>lập</a:t>
            </a:r>
            <a:r>
              <a:rPr lang="en-US" sz="1100" dirty="0"/>
              <a:t> </a:t>
            </a:r>
            <a:r>
              <a:rPr lang="en-US" sz="1100" dirty="0" err="1"/>
              <a:t>cơ</a:t>
            </a:r>
            <a:r>
              <a:rPr lang="en-US" sz="1100" dirty="0"/>
              <a:t> </a:t>
            </a:r>
            <a:r>
              <a:rPr lang="en-US" sz="1100" dirty="0" err="1"/>
              <a:t>chế</a:t>
            </a:r>
            <a:r>
              <a:rPr lang="en-US" sz="1100" dirty="0"/>
              <a:t> </a:t>
            </a:r>
            <a:r>
              <a:rPr lang="en-US" sz="1100" dirty="0" err="1"/>
              <a:t>vận</a:t>
            </a:r>
            <a:r>
              <a:rPr lang="en-US" sz="1100" dirty="0"/>
              <a:t> </a:t>
            </a:r>
            <a:r>
              <a:rPr lang="en-US" sz="1100" dirty="0" err="1"/>
              <a:t>hành</a:t>
            </a:r>
            <a:r>
              <a:rPr lang="en-US" sz="1100" dirty="0"/>
              <a:t>, </a:t>
            </a:r>
            <a:r>
              <a:rPr lang="en-US" sz="1100" dirty="0" err="1"/>
              <a:t>điều</a:t>
            </a:r>
            <a:r>
              <a:rPr lang="en-US" sz="1100" dirty="0"/>
              <a:t> </a:t>
            </a:r>
            <a:r>
              <a:rPr lang="en-US" sz="1100" dirty="0" err="1"/>
              <a:t>chỉnh</a:t>
            </a:r>
            <a:r>
              <a:rPr lang="en-US" sz="1100" dirty="0"/>
              <a:t> </a:t>
            </a:r>
            <a:r>
              <a:rPr lang="en-US" sz="1100" dirty="0" err="1"/>
              <a:t>chắc</a:t>
            </a:r>
            <a:r>
              <a:rPr lang="en-US" sz="1100" dirty="0"/>
              <a:t> </a:t>
            </a:r>
            <a:r>
              <a:rPr lang="en-US" sz="1100" dirty="0" err="1"/>
              <a:t>năng</a:t>
            </a:r>
            <a:r>
              <a:rPr lang="en-US" sz="1100" dirty="0"/>
              <a:t>, </a:t>
            </a:r>
            <a:r>
              <a:rPr lang="en-US" sz="1100" dirty="0" err="1"/>
              <a:t>hoạt</a:t>
            </a:r>
            <a:r>
              <a:rPr lang="en-US" sz="1100" dirty="0"/>
              <a:t> </a:t>
            </a:r>
            <a:r>
              <a:rPr lang="en-US" sz="1100" dirty="0" err="1"/>
              <a:t>động</a:t>
            </a:r>
            <a:r>
              <a:rPr lang="en-US" sz="1100" dirty="0"/>
              <a:t>, </a:t>
            </a:r>
            <a:r>
              <a:rPr lang="en-US" sz="1100" dirty="0" err="1"/>
              <a:t>mục</a:t>
            </a:r>
            <a:r>
              <a:rPr lang="en-US" sz="1100" dirty="0"/>
              <a:t> </a:t>
            </a:r>
            <a:r>
              <a:rPr lang="en-US" sz="1100" dirty="0" err="1"/>
              <a:t>tiêu</a:t>
            </a:r>
            <a:r>
              <a:rPr lang="en-US" sz="1100" dirty="0"/>
              <a:t>, </a:t>
            </a:r>
            <a:r>
              <a:rPr lang="en-US" sz="1100" dirty="0" err="1"/>
              <a:t>phương</a:t>
            </a:r>
            <a:r>
              <a:rPr lang="en-US" sz="1100" dirty="0"/>
              <a:t> </a:t>
            </a:r>
            <a:r>
              <a:rPr lang="en-US" sz="1100" dirty="0" err="1"/>
              <a:t>thức</a:t>
            </a:r>
            <a:r>
              <a:rPr lang="en-US" sz="1100" dirty="0"/>
              <a:t> </a:t>
            </a:r>
            <a:r>
              <a:rPr lang="en-US" sz="1100" dirty="0" err="1"/>
              <a:t>hoạt</a:t>
            </a:r>
            <a:r>
              <a:rPr lang="en-US" sz="1100" dirty="0"/>
              <a:t> </a:t>
            </a:r>
            <a:r>
              <a:rPr lang="en-US" sz="1100" dirty="0" err="1"/>
              <a:t>động</a:t>
            </a:r>
            <a:r>
              <a:rPr lang="en-US" sz="1100" dirty="0"/>
              <a:t>, </a:t>
            </a:r>
            <a:r>
              <a:rPr lang="en-US" sz="1100" dirty="0" err="1"/>
              <a:t>các</a:t>
            </a:r>
            <a:r>
              <a:rPr lang="en-US" sz="1100" dirty="0"/>
              <a:t> </a:t>
            </a:r>
            <a:r>
              <a:rPr lang="en-US" sz="1100" dirty="0" err="1"/>
              <a:t>quan</a:t>
            </a:r>
            <a:r>
              <a:rPr lang="en-US" sz="1100" dirty="0"/>
              <a:t> </a:t>
            </a:r>
            <a:r>
              <a:rPr lang="en-US" sz="1100" dirty="0" err="1"/>
              <a:t>hệ</a:t>
            </a:r>
            <a:r>
              <a:rPr lang="en-US" sz="1100" dirty="0"/>
              <a:t> </a:t>
            </a:r>
            <a:r>
              <a:rPr lang="en-US" sz="1100" dirty="0" err="1"/>
              <a:t>lợi</a:t>
            </a:r>
            <a:r>
              <a:rPr lang="en-US" sz="1100" dirty="0"/>
              <a:t> </a:t>
            </a:r>
            <a:r>
              <a:rPr lang="en-US" sz="1100" dirty="0" err="1"/>
              <a:t>ích</a:t>
            </a:r>
            <a:r>
              <a:rPr lang="en-US" sz="1100" dirty="0"/>
              <a:t> </a:t>
            </a:r>
            <a:r>
              <a:rPr lang="en-US" sz="1100" dirty="0" err="1"/>
              <a:t>của</a:t>
            </a:r>
            <a:r>
              <a:rPr lang="en-US" sz="1100" dirty="0"/>
              <a:t> </a:t>
            </a:r>
            <a:r>
              <a:rPr lang="en-US" sz="1100" dirty="0" err="1"/>
              <a:t>các</a:t>
            </a:r>
            <a:r>
              <a:rPr lang="en-US" sz="1100" dirty="0"/>
              <a:t> </a:t>
            </a:r>
            <a:r>
              <a:rPr lang="en-US" sz="1100" dirty="0" err="1"/>
              <a:t>tổ</a:t>
            </a:r>
            <a:r>
              <a:rPr lang="en-US" sz="1100" dirty="0"/>
              <a:t> </a:t>
            </a:r>
            <a:r>
              <a:rPr lang="en-US" sz="1100" dirty="0" err="1"/>
              <a:t>chức</a:t>
            </a:r>
            <a:r>
              <a:rPr lang="en-US" sz="1100" dirty="0"/>
              <a:t>, </a:t>
            </a:r>
            <a:r>
              <a:rPr lang="en-US" sz="1100" dirty="0" err="1"/>
              <a:t>các</a:t>
            </a:r>
            <a:r>
              <a:rPr lang="en-US" sz="1100" dirty="0"/>
              <a:t> </a:t>
            </a:r>
            <a:r>
              <a:rPr lang="en-US" sz="1100" dirty="0" err="1"/>
              <a:t>chủ</a:t>
            </a:r>
            <a:r>
              <a:rPr lang="en-US" sz="1100" dirty="0"/>
              <a:t> </a:t>
            </a:r>
            <a:r>
              <a:rPr lang="en-US" sz="1100" dirty="0" err="1"/>
              <a:t>thể</a:t>
            </a:r>
            <a:r>
              <a:rPr lang="en-US" sz="1100" dirty="0"/>
              <a:t> </a:t>
            </a:r>
            <a:r>
              <a:rPr lang="en-US" sz="1100" dirty="0" err="1"/>
              <a:t>kinh</a:t>
            </a:r>
            <a:r>
              <a:rPr lang="en-US" sz="1100" dirty="0"/>
              <a:t> </a:t>
            </a:r>
            <a:r>
              <a:rPr lang="en-US" sz="1100" dirty="0" err="1"/>
              <a:t>tế</a:t>
            </a:r>
            <a:r>
              <a:rPr lang="en-US" sz="1100" dirty="0"/>
              <a:t> </a:t>
            </a:r>
            <a:r>
              <a:rPr lang="en-US" sz="1100" dirty="0" err="1"/>
              <a:t>nhằm</a:t>
            </a:r>
            <a:r>
              <a:rPr lang="en-US" sz="1100" dirty="0"/>
              <a:t> </a:t>
            </a:r>
            <a:r>
              <a:rPr lang="en-US" sz="1100" dirty="0" err="1"/>
              <a:t>hướng</a:t>
            </a:r>
            <a:r>
              <a:rPr lang="en-US" sz="1100" dirty="0"/>
              <a:t> </a:t>
            </a:r>
            <a:r>
              <a:rPr lang="en-US" sz="1100" dirty="0" err="1"/>
              <a:t>tới</a:t>
            </a:r>
            <a:r>
              <a:rPr lang="en-US" sz="1100" dirty="0"/>
              <a:t> </a:t>
            </a:r>
            <a:r>
              <a:rPr lang="en-US" sz="1100" dirty="0" err="1"/>
              <a:t>xác</a:t>
            </a:r>
            <a:r>
              <a:rPr lang="en-US" sz="1100" dirty="0"/>
              <a:t> </a:t>
            </a:r>
            <a:r>
              <a:rPr lang="en-US" sz="1100" dirty="0" err="1"/>
              <a:t>lập</a:t>
            </a:r>
            <a:r>
              <a:rPr lang="en-US" sz="1100" dirty="0"/>
              <a:t> </a:t>
            </a:r>
            <a:r>
              <a:rPr lang="en-US" sz="1100" dirty="0" err="1"/>
              <a:t>đồng</a:t>
            </a:r>
            <a:r>
              <a:rPr lang="en-US" sz="1100" dirty="0"/>
              <a:t> </a:t>
            </a:r>
            <a:r>
              <a:rPr lang="en-US" sz="1100" dirty="0" err="1"/>
              <a:t>bộ</a:t>
            </a:r>
            <a:r>
              <a:rPr lang="en-US" sz="1100" dirty="0"/>
              <a:t> </a:t>
            </a:r>
            <a:r>
              <a:rPr lang="en-US" sz="1100" dirty="0" err="1"/>
              <a:t>các</a:t>
            </a:r>
            <a:r>
              <a:rPr lang="en-US" sz="1100" dirty="0"/>
              <a:t> </a:t>
            </a:r>
            <a:r>
              <a:rPr lang="en-US" sz="1100" dirty="0" err="1"/>
              <a:t>yếu</a:t>
            </a:r>
            <a:r>
              <a:rPr lang="en-US" sz="1100" dirty="0"/>
              <a:t> </a:t>
            </a:r>
            <a:r>
              <a:rPr lang="en-US" sz="1100" dirty="0" err="1"/>
              <a:t>tố</a:t>
            </a:r>
            <a:r>
              <a:rPr lang="en-US" sz="1100" dirty="0"/>
              <a:t> </a:t>
            </a:r>
            <a:r>
              <a:rPr lang="en-US" sz="1100" dirty="0" err="1"/>
              <a:t>thị</a:t>
            </a:r>
            <a:r>
              <a:rPr lang="en-US" sz="1100" dirty="0"/>
              <a:t> </a:t>
            </a:r>
            <a:r>
              <a:rPr lang="en-US" sz="1100" dirty="0" err="1"/>
              <a:t>trường</a:t>
            </a:r>
            <a:r>
              <a:rPr lang="en-US" sz="1100" dirty="0"/>
              <a:t>…</a:t>
            </a:r>
            <a:endParaRPr sz="1100" dirty="0"/>
          </a:p>
          <a:p>
            <a:pPr marL="0" lvl="0" indent="0" algn="l" rtl="0">
              <a:spcBef>
                <a:spcPts val="600"/>
              </a:spcBef>
              <a:spcAft>
                <a:spcPts val="0"/>
              </a:spcAft>
              <a:buNone/>
            </a:pPr>
            <a:endParaRPr sz="1100" dirty="0"/>
          </a:p>
        </p:txBody>
      </p:sp>
      <p:grpSp>
        <p:nvGrpSpPr>
          <p:cNvPr id="271" name="Google Shape;271;p29"/>
          <p:cNvGrpSpPr/>
          <p:nvPr/>
        </p:nvGrpSpPr>
        <p:grpSpPr>
          <a:xfrm>
            <a:off x="7261098" y="768350"/>
            <a:ext cx="1158551" cy="675581"/>
            <a:chOff x="3241525" y="3039450"/>
            <a:chExt cx="494600" cy="312625"/>
          </a:xfrm>
        </p:grpSpPr>
        <p:sp>
          <p:nvSpPr>
            <p:cNvPr id="272" name="Google Shape;272;p2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29"/>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749951" y="1598822"/>
            <a:ext cx="32229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dirty="0"/>
              <a:t>L</a:t>
            </a:r>
            <a:r>
              <a:rPr lang="en-GB" sz="2200" dirty="0"/>
              <a:t>ý do phải hoàn thiện thể chế kinh tế thị trường định hướng xã hội chủ nghĩa</a:t>
            </a:r>
            <a:endParaRPr sz="2200" dirty="0"/>
          </a:p>
        </p:txBody>
      </p:sp>
      <p:sp>
        <p:nvSpPr>
          <p:cNvPr id="178" name="Google Shape;178;p23"/>
          <p:cNvSpPr/>
          <p:nvPr/>
        </p:nvSpPr>
        <p:spPr>
          <a:xfrm>
            <a:off x="5274025" y="5323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r>
              <a:rPr lang="vi-VN" dirty="0">
                <a:solidFill>
                  <a:schemeClr val="dk1"/>
                </a:solidFill>
                <a:latin typeface="Work Sans"/>
                <a:ea typeface="Work Sans"/>
                <a:cs typeface="Work Sans"/>
                <a:sym typeface="Work Sans"/>
              </a:rPr>
              <a:t>Do thể chế kinh tế thị trường định hướng xã hội chủ nghĩa còn chưa đồng bộ</a:t>
            </a:r>
          </a:p>
        </p:txBody>
      </p:sp>
      <p:sp>
        <p:nvSpPr>
          <p:cNvPr id="179" name="Google Shape;179;p23"/>
          <p:cNvSpPr/>
          <p:nvPr/>
        </p:nvSpPr>
        <p:spPr>
          <a:xfrm>
            <a:off x="4371150" y="22789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600"/>
              </a:spcBef>
              <a:spcAft>
                <a:spcPts val="0"/>
              </a:spcAft>
              <a:buClr>
                <a:schemeClr val="dk1"/>
              </a:buClr>
              <a:buSzPts val="1100"/>
              <a:buFont typeface="Arial" panose="020B0604020202020204"/>
              <a:buNone/>
            </a:pPr>
            <a:r>
              <a:rPr lang="vi-VN" dirty="0">
                <a:solidFill>
                  <a:schemeClr val="dk1"/>
                </a:solidFill>
                <a:latin typeface="Work Sans"/>
                <a:ea typeface="Work Sans"/>
                <a:cs typeface="Work Sans"/>
                <a:sym typeface="Work Sans"/>
              </a:rPr>
              <a:t>Hệ thống thể chế chưa đầy đủ</a:t>
            </a:r>
          </a:p>
        </p:txBody>
      </p:sp>
      <p:sp>
        <p:nvSpPr>
          <p:cNvPr id="180" name="Google Shape;180;p23"/>
          <p:cNvSpPr/>
          <p:nvPr/>
        </p:nvSpPr>
        <p:spPr>
          <a:xfrm>
            <a:off x="6265325" y="2190022"/>
            <a:ext cx="2133000" cy="2133000"/>
          </a:xfrm>
          <a:prstGeom prst="ellipse">
            <a:avLst/>
          </a:prstGeom>
          <a:no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algn="ctr"/>
            <a:endParaRPr lang="en-US" dirty="0">
              <a:solidFill>
                <a:schemeClr val="dk1"/>
              </a:solidFill>
              <a:latin typeface="Work Sans"/>
              <a:ea typeface="Work Sans"/>
              <a:cs typeface="Work Sans"/>
              <a:sym typeface="Work Sans"/>
            </a:endParaRPr>
          </a:p>
          <a:p>
            <a:pPr algn="ctr"/>
            <a:endParaRPr lang="en-US" dirty="0">
              <a:solidFill>
                <a:schemeClr val="dk1"/>
              </a:solidFill>
              <a:latin typeface="Work Sans"/>
              <a:ea typeface="Work Sans"/>
              <a:cs typeface="Work Sans"/>
              <a:sym typeface="Work Sans"/>
            </a:endParaRPr>
          </a:p>
          <a:p>
            <a:pPr algn="ctr"/>
            <a:r>
              <a:rPr lang="vi-VN" dirty="0">
                <a:solidFill>
                  <a:schemeClr val="dk1"/>
                </a:solidFill>
                <a:latin typeface="Work Sans"/>
                <a:ea typeface="Work Sans"/>
                <a:cs typeface="Work Sans"/>
                <a:sym typeface="Work Sans"/>
              </a:rPr>
              <a:t>Hệ thống thể chế còn kém hiệu lực, hiệu quả, thiếu các yếu tố thị trường và các loại thị trường</a:t>
            </a:r>
          </a:p>
          <a:p>
            <a:pPr marL="0" lvl="0" indent="0" algn="ctr" rtl="0">
              <a:spcBef>
                <a:spcPts val="0"/>
              </a:spcBef>
              <a:spcAft>
                <a:spcPts val="0"/>
              </a:spcAft>
              <a:buNone/>
            </a:pPr>
            <a:endParaRPr dirty="0">
              <a:latin typeface="Work Sans Light"/>
              <a:ea typeface="Work Sans Light"/>
              <a:cs typeface="Work Sans Light"/>
              <a:sym typeface="Work Sans Light"/>
            </a:endParaRPr>
          </a:p>
        </p:txBody>
      </p:sp>
      <p:sp>
        <p:nvSpPr>
          <p:cNvPr id="181" name="Google Shape;181;p2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Slide Number Placeholder 1"/>
          <p:cNvSpPr>
            <a:spLocks noGrp="1"/>
          </p:cNvSpPr>
          <p:nvPr/>
        </p:nvSpPr>
        <p:spPr>
          <a:xfrm>
            <a:off x="8413136" y="4382161"/>
            <a:ext cx="653700"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R="0" lvl="1"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R="0" lvl="2"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R="0" lvl="3"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R="0" lvl="4"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R="0" lvl="5"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R="0" lvl="6"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R="0" lvl="7"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R="0" lvl="8"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ctr" rtl="0">
              <a:spcBef>
                <a:spcPts val="0"/>
              </a:spcBef>
              <a:spcAft>
                <a:spcPts val="0"/>
              </a:spcAft>
              <a:buNone/>
            </a:pPr>
            <a:fld id="{00000000-1234-1234-1234-123412341234}" type="slidenum">
              <a:rPr lang="en-GB" smtClean="0"/>
              <a:t>7</a:t>
            </a:fld>
            <a:endParaRPr lang="en-GB"/>
          </a:p>
        </p:txBody>
      </p:sp>
      <p:sp>
        <p:nvSpPr>
          <p:cNvPr id="4" name="Title 1"/>
          <p:cNvSpPr>
            <a:spLocks noGrp="1"/>
          </p:cNvSpPr>
          <p:nvPr/>
        </p:nvSpPr>
        <p:spPr bwMode="gray">
          <a:xfrm>
            <a:off x="1338451" y="75533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p:cNvSpPr txBox="1"/>
          <p:nvPr/>
        </p:nvSpPr>
        <p:spPr>
          <a:xfrm>
            <a:off x="750265" y="164911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54673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Thank You!</a:t>
            </a:r>
            <a:endParaRPr sz="6000" dirty="0"/>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8</a:t>
            </a:fld>
            <a:endParaRPr lang="en-GB"/>
          </a:p>
        </p:txBody>
      </p:sp>
    </p:spTree>
  </p:cSld>
  <p:clrMapOvr>
    <a:masterClrMapping/>
  </p:clrMapOvr>
  <p:transition>
    <p:fade thruBlk="1"/>
  </p:transition>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Words>
  <Application>Microsoft Macintosh PowerPoint</Application>
  <PresentationFormat>On-screen Show (16:9)</PresentationFormat>
  <Paragraphs>40</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Times New Roman</vt:lpstr>
      <vt:lpstr>Work Sans</vt:lpstr>
      <vt:lpstr>Work Sans Medium</vt:lpstr>
      <vt:lpstr>Work Sans Light</vt:lpstr>
      <vt:lpstr>Barlow Light</vt:lpstr>
      <vt:lpstr>Jacquenetta template</vt:lpstr>
      <vt:lpstr>KINH TẾ THỊ TRƯỜNG ĐỊNH HƯỚNG XÃ HỘI CHỦ NGHĨA VÀ CÁC QUAN HỆ LỢI ÍCH KINH TẾ</vt:lpstr>
      <vt:lpstr>Giới thiệu</vt:lpstr>
      <vt:lpstr>HOÀN THIỆN THỂ CHẾ KINH TẾ THỊ TRƯỜNG ĐỊNH HƯỚNG XÃ HỘI CHỦ NGHĨA Ở VIỆT NAM</vt:lpstr>
      <vt:lpstr>2.1. Sự cần thiết phải hoàn thiện thể chế kinh tế thị trường định hướng xã hội chủ nghĩa ở Việt Nam</vt:lpstr>
      <vt:lpstr>Thể chế và thể chế kinh tế thị trường định hướng xã hội chủ nghĩa</vt:lpstr>
      <vt:lpstr>Lý do phải hoàn thiện thể chế kinh tế thị trường định hướng xã hội chủ nghĩa</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THỊ TRƯỜNG ĐỊNH HƯỚNG XÃ HỘI CHỦ NGHĨA VÀ CÁC QUAN HỆ LỢI ÍCH KINH TẾ</dc:title>
  <dc:creator>admin</dc:creator>
  <cp:lastModifiedBy>Pham Ngoc Anh (FE FPTU HN)</cp:lastModifiedBy>
  <cp:revision>12</cp:revision>
  <dcterms:created xsi:type="dcterms:W3CDTF">2024-03-10T06:50:00Z</dcterms:created>
  <dcterms:modified xsi:type="dcterms:W3CDTF">2024-03-31T04:36:54Z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53BA996AAD674C0687143514CA149B9E_12</vt:lpwstr>
  </property>
  <property fmtid="{D5CDD505-2E9C-101B-9397-08002B2CF9AE}" pid="3" name="KSOProductBuildVer">
    <vt:lpwstr>1033-12.2.0.13518</vt:lpwstr>
  </property>
</Properties>
</file>