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3/31/24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16dc4b734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16dc4b734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16dc4b7341_0_7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16dc4b7341_0_7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6dc4b7341_0_8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6dc4b7341_0_8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92698da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92698da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92698da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92698da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16dc4b7341_0_8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16dc4b7341_0_8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594458500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1594458500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92698da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92698da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592698da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592698dac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92698da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92698da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 1">
  <p:cSld name="TITLE_1_1">
    <p:bg>
      <p:bgPr>
        <a:noFill/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 rot="10800000">
            <a:off x="1872033" y="3398533"/>
            <a:ext cx="4162400" cy="3336400"/>
          </a:xfrm>
          <a:prstGeom prst="parallelogram">
            <a:avLst>
              <a:gd name="adj" fmla="val 55860"/>
            </a:avLst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4"/>
          <p:cNvSpPr/>
          <p:nvPr/>
        </p:nvSpPr>
        <p:spPr>
          <a:xfrm rot="10800000" flipH="1">
            <a:off x="1872033" y="62133"/>
            <a:ext cx="4162400" cy="3336400"/>
          </a:xfrm>
          <a:prstGeom prst="parallelogram">
            <a:avLst>
              <a:gd name="adj" fmla="val 55860"/>
            </a:avLst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30" name="Google Shape;30;p4"/>
          <p:cNvSpPr/>
          <p:nvPr/>
        </p:nvSpPr>
        <p:spPr>
          <a:xfrm>
            <a:off x="-7800" y="4705833"/>
            <a:ext cx="12207600" cy="1802800"/>
          </a:xfrm>
          <a:prstGeom prst="rect">
            <a:avLst/>
          </a:prstGeom>
          <a:solidFill>
            <a:srgbClr val="38444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" name="Google Shape;31;p4"/>
          <p:cNvSpPr/>
          <p:nvPr/>
        </p:nvSpPr>
        <p:spPr>
          <a:xfrm>
            <a:off x="0" y="62133"/>
            <a:ext cx="4162400" cy="3336400"/>
          </a:xfrm>
          <a:prstGeom prst="parallelogram">
            <a:avLst>
              <a:gd name="adj" fmla="val 55860"/>
            </a:avLst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" name="Google Shape;32;p4"/>
          <p:cNvSpPr/>
          <p:nvPr/>
        </p:nvSpPr>
        <p:spPr>
          <a:xfrm flipH="1">
            <a:off x="0" y="3398533"/>
            <a:ext cx="4162400" cy="3336400"/>
          </a:xfrm>
          <a:prstGeom prst="parallelogram">
            <a:avLst>
              <a:gd name="adj" fmla="val 55860"/>
            </a:avLst>
          </a:prstGeom>
          <a:solidFill>
            <a:srgbClr val="5E85B9">
              <a:alpha val="9115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" name="Google Shape;33;p4"/>
          <p:cNvSpPr/>
          <p:nvPr/>
        </p:nvSpPr>
        <p:spPr>
          <a:xfrm rot="5400000">
            <a:off x="-1933533" y="2228700"/>
            <a:ext cx="6196800" cy="2329600"/>
          </a:xfrm>
          <a:prstGeom prst="triangle">
            <a:avLst>
              <a:gd name="adj" fmla="val 50126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3376833" y="2020933"/>
            <a:ext cx="8566000" cy="10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ubTitle" idx="1"/>
          </p:nvPr>
        </p:nvSpPr>
        <p:spPr>
          <a:xfrm>
            <a:off x="6284433" y="2829267"/>
            <a:ext cx="56584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spcBef>
                <a:spcPct val="4270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ct val="4270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ct val="4270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ct val="4270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ct val="4270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ct val="4270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ct val="427000"/>
              </a:spcBef>
              <a:spcAft>
                <a:spcPts val="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ct val="427000"/>
              </a:spcBef>
              <a:spcAft>
                <a:spcPts val="1600"/>
              </a:spcAft>
              <a:buNone/>
              <a:defRPr>
                <a:solidFill>
                  <a:srgbClr val="9FC5E8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ubTitle" idx="2"/>
          </p:nvPr>
        </p:nvSpPr>
        <p:spPr>
          <a:xfrm>
            <a:off x="8592067" y="3337733"/>
            <a:ext cx="3350800" cy="5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1735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algn="r">
              <a:spcBef>
                <a:spcPct val="427000"/>
              </a:spcBef>
              <a:spcAft>
                <a:spcPts val="0"/>
              </a:spcAft>
              <a:buNone/>
              <a:defRPr sz="1735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>
              <a:spcBef>
                <a:spcPct val="427000"/>
              </a:spcBef>
              <a:spcAft>
                <a:spcPts val="0"/>
              </a:spcAft>
              <a:buNone/>
              <a:defRPr sz="1735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>
              <a:spcBef>
                <a:spcPct val="427000"/>
              </a:spcBef>
              <a:spcAft>
                <a:spcPts val="0"/>
              </a:spcAft>
              <a:buNone/>
              <a:defRPr sz="1735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>
              <a:spcBef>
                <a:spcPct val="427000"/>
              </a:spcBef>
              <a:spcAft>
                <a:spcPts val="0"/>
              </a:spcAft>
              <a:buNone/>
              <a:defRPr sz="1735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>
              <a:spcBef>
                <a:spcPct val="427000"/>
              </a:spcBef>
              <a:spcAft>
                <a:spcPts val="0"/>
              </a:spcAft>
              <a:buNone/>
              <a:defRPr sz="1735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>
              <a:spcBef>
                <a:spcPct val="427000"/>
              </a:spcBef>
              <a:spcAft>
                <a:spcPts val="0"/>
              </a:spcAft>
              <a:buNone/>
              <a:defRPr sz="1735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>
              <a:spcBef>
                <a:spcPct val="427000"/>
              </a:spcBef>
              <a:spcAft>
                <a:spcPts val="0"/>
              </a:spcAft>
              <a:buNone/>
              <a:defRPr sz="1735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>
              <a:spcBef>
                <a:spcPct val="427000"/>
              </a:spcBef>
              <a:spcAft>
                <a:spcPts val="1600"/>
              </a:spcAft>
              <a:buNone/>
              <a:defRPr sz="1735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>
            <a:spLocks noGrp="1"/>
          </p:cNvSpPr>
          <p:nvPr>
            <p:ph type="title"/>
          </p:nvPr>
        </p:nvSpPr>
        <p:spPr>
          <a:xfrm>
            <a:off x="493977" y="593367"/>
            <a:ext cx="1128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body" idx="1"/>
          </p:nvPr>
        </p:nvSpPr>
        <p:spPr>
          <a:xfrm>
            <a:off x="493967" y="1797867"/>
            <a:ext cx="51884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57200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1219200" lvl="1" indent="-423545" rtl="0">
              <a:spcBef>
                <a:spcPct val="4270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2pPr>
            <a:lvl3pPr marL="1828800" lvl="2" indent="-423545" rtl="0">
              <a:spcBef>
                <a:spcPct val="4270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3pPr>
            <a:lvl4pPr marL="2438400" lvl="3" indent="-423545" rtl="0">
              <a:spcBef>
                <a:spcPct val="4270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3048000" lvl="4" indent="-423545" rtl="0">
              <a:spcBef>
                <a:spcPct val="4270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3657600" lvl="5" indent="-423545" rtl="0">
              <a:spcBef>
                <a:spcPct val="4270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4267200" lvl="6" indent="-423545" rtl="0">
              <a:spcBef>
                <a:spcPct val="4270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4876800" lvl="7" indent="-423545" rtl="0">
              <a:spcBef>
                <a:spcPct val="4270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5486400" lvl="8" indent="-423545" rtl="0">
              <a:spcBef>
                <a:spcPct val="427000"/>
              </a:spcBef>
              <a:spcAft>
                <a:spcPts val="160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grpSp>
        <p:nvGrpSpPr>
          <p:cNvPr id="95" name="Google Shape;95;p11"/>
          <p:cNvGrpSpPr/>
          <p:nvPr/>
        </p:nvGrpSpPr>
        <p:grpSpPr>
          <a:xfrm rot="-5400000">
            <a:off x="-63535" y="929169"/>
            <a:ext cx="866287" cy="92000"/>
            <a:chOff x="684763" y="3506750"/>
            <a:chExt cx="3536825" cy="69000"/>
          </a:xfrm>
        </p:grpSpPr>
        <p:sp>
          <p:nvSpPr>
            <p:cNvPr id="96" name="Google Shape;96;p11"/>
            <p:cNvSpPr/>
            <p:nvPr/>
          </p:nvSpPr>
          <p:spPr>
            <a:xfrm>
              <a:off x="1515450" y="3506750"/>
              <a:ext cx="1003800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684763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3438288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2519144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0" name="Google Shape;100;p11"/>
          <p:cNvSpPr txBox="1">
            <a:spLocks noGrp="1"/>
          </p:cNvSpPr>
          <p:nvPr>
            <p:ph type="subTitle" idx="2"/>
          </p:nvPr>
        </p:nvSpPr>
        <p:spPr>
          <a:xfrm>
            <a:off x="493977" y="1255367"/>
            <a:ext cx="11280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ct val="427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ct val="427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ct val="427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ct val="427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ct val="427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ct val="427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ct val="427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ct val="4270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1"/>
          <p:cNvSpPr txBox="1">
            <a:spLocks noGrp="1"/>
          </p:cNvSpPr>
          <p:nvPr>
            <p:ph type="body" idx="3"/>
          </p:nvPr>
        </p:nvSpPr>
        <p:spPr>
          <a:xfrm>
            <a:off x="6108200" y="1797867"/>
            <a:ext cx="51884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57200" rtl="0">
              <a:spcBef>
                <a:spcPts val="0"/>
              </a:spcBef>
              <a:spcAft>
                <a:spcPts val="0"/>
              </a:spcAft>
              <a:buSzPts val="1800"/>
              <a:buFont typeface="Muli"/>
              <a:buChar char="●"/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1219200" lvl="1" indent="-423545" rtl="0">
              <a:spcBef>
                <a:spcPct val="4270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2pPr>
            <a:lvl3pPr marL="1828800" lvl="2" indent="-423545" rtl="0">
              <a:spcBef>
                <a:spcPct val="4270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3pPr>
            <a:lvl4pPr marL="2438400" lvl="3" indent="-423545" rtl="0">
              <a:spcBef>
                <a:spcPct val="4270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3048000" lvl="4" indent="-423545" rtl="0">
              <a:spcBef>
                <a:spcPct val="4270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3657600" lvl="5" indent="-423545" rtl="0">
              <a:spcBef>
                <a:spcPct val="42700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4267200" lvl="6" indent="-423545" rtl="0">
              <a:spcBef>
                <a:spcPct val="42700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4876800" lvl="7" indent="-423545" rtl="0">
              <a:spcBef>
                <a:spcPct val="42700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5486400" lvl="8" indent="-423545" rtl="0">
              <a:spcBef>
                <a:spcPct val="427000"/>
              </a:spcBef>
              <a:spcAft>
                <a:spcPts val="160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 1">
  <p:cSld name="SECTION_HEADER_1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/>
          <p:nvPr/>
        </p:nvSpPr>
        <p:spPr>
          <a:xfrm>
            <a:off x="2863600" y="0"/>
            <a:ext cx="3460000" cy="6858000"/>
          </a:xfrm>
          <a:prstGeom prst="rect">
            <a:avLst/>
          </a:prstGeom>
          <a:solidFill>
            <a:srgbClr val="5477A7">
              <a:alpha val="803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2" name="Google Shape;62;p8"/>
          <p:cNvSpPr/>
          <p:nvPr/>
        </p:nvSpPr>
        <p:spPr>
          <a:xfrm>
            <a:off x="0" y="0"/>
            <a:ext cx="2863600" cy="6858000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8"/>
          <p:cNvSpPr/>
          <p:nvPr/>
        </p:nvSpPr>
        <p:spPr>
          <a:xfrm>
            <a:off x="6323600" y="0"/>
            <a:ext cx="3168400" cy="6858000"/>
          </a:xfrm>
          <a:prstGeom prst="rect">
            <a:avLst/>
          </a:prstGeom>
          <a:solidFill>
            <a:srgbClr val="5A7FB3">
              <a:alpha val="803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8"/>
          <p:cNvSpPr/>
          <p:nvPr/>
        </p:nvSpPr>
        <p:spPr>
          <a:xfrm rot="5400000">
            <a:off x="2713500" y="-142867"/>
            <a:ext cx="3190800" cy="8617600"/>
          </a:xfrm>
          <a:prstGeom prst="rect">
            <a:avLst/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718700" y="3332667"/>
            <a:ext cx="6757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Muli"/>
              <a:buNone/>
              <a:defRPr sz="640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uli"/>
              <a:buNone/>
              <a:defRPr sz="480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68" name="Google Shape;68;p8"/>
          <p:cNvSpPr txBox="1">
            <a:spLocks noGrp="1"/>
          </p:cNvSpPr>
          <p:nvPr>
            <p:ph type="subTitle" idx="1"/>
          </p:nvPr>
        </p:nvSpPr>
        <p:spPr>
          <a:xfrm>
            <a:off x="718700" y="4767667"/>
            <a:ext cx="5104400" cy="5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ct val="4270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ct val="4270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ct val="4270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ct val="4270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ct val="4270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ct val="4270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ct val="4270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ct val="4270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8"/>
          <p:cNvSpPr/>
          <p:nvPr/>
        </p:nvSpPr>
        <p:spPr>
          <a:xfrm rot="5400000">
            <a:off x="7483700" y="3710733"/>
            <a:ext cx="3178400" cy="910400"/>
          </a:xfrm>
          <a:prstGeom prst="triangle">
            <a:avLst>
              <a:gd name="adj" fmla="val 50126"/>
            </a:avLst>
          </a:prstGeom>
          <a:solidFill>
            <a:srgbClr val="38444A">
              <a:alpha val="59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3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134" name="Google Shape;134;p20"/>
          <p:cNvSpPr/>
          <p:nvPr/>
        </p:nvSpPr>
        <p:spPr>
          <a:xfrm rot="8689208">
            <a:off x="5026952" y="528941"/>
            <a:ext cx="4437771" cy="761529"/>
          </a:xfrm>
          <a:prstGeom prst="parallelogram">
            <a:avLst>
              <a:gd name="adj" fmla="val 7021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5" name="Google Shape;135;p20"/>
          <p:cNvSpPr/>
          <p:nvPr/>
        </p:nvSpPr>
        <p:spPr>
          <a:xfrm rot="8689207">
            <a:off x="3861865" y="1094127"/>
            <a:ext cx="8295128" cy="761529"/>
          </a:xfrm>
          <a:prstGeom prst="parallelogram">
            <a:avLst>
              <a:gd name="adj" fmla="val 7021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" name="Google Shape;138;p20"/>
          <p:cNvSpPr/>
          <p:nvPr/>
        </p:nvSpPr>
        <p:spPr>
          <a:xfrm rot="8689207">
            <a:off x="7062265" y="2300527"/>
            <a:ext cx="8295128" cy="761529"/>
          </a:xfrm>
          <a:prstGeom prst="parallelogram">
            <a:avLst>
              <a:gd name="adj" fmla="val 7021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" name="Google Shape;139;p20"/>
          <p:cNvSpPr/>
          <p:nvPr/>
        </p:nvSpPr>
        <p:spPr>
          <a:xfrm rot="8689208">
            <a:off x="9827552" y="2891141"/>
            <a:ext cx="4437771" cy="761529"/>
          </a:xfrm>
          <a:prstGeom prst="parallelogram">
            <a:avLst>
              <a:gd name="adj" fmla="val 7021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0" name="Google Shape;140;p20"/>
          <p:cNvSpPr/>
          <p:nvPr/>
        </p:nvSpPr>
        <p:spPr>
          <a:xfrm rot="8778896" flipH="1">
            <a:off x="4049092" y="698701"/>
            <a:ext cx="6345881" cy="90860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" name="Google Shape;141;p20"/>
          <p:cNvSpPr/>
          <p:nvPr/>
        </p:nvSpPr>
        <p:spPr>
          <a:xfrm rot="8778896" flipH="1">
            <a:off x="3440492" y="-1053899"/>
            <a:ext cx="6345881" cy="90860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" name="Google Shape;143;p20"/>
          <p:cNvSpPr/>
          <p:nvPr/>
        </p:nvSpPr>
        <p:spPr>
          <a:xfrm rot="8778896" flipH="1">
            <a:off x="7478092" y="3975301"/>
            <a:ext cx="6345881" cy="90860"/>
          </a:xfrm>
          <a:prstGeom prst="rect">
            <a:avLst/>
          </a:prstGeom>
          <a:solidFill>
            <a:srgbClr val="4E6E9A">
              <a:alpha val="803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4" name="Google Shape;144;p20"/>
          <p:cNvSpPr txBox="1">
            <a:spLocks noGrp="1"/>
          </p:cNvSpPr>
          <p:nvPr>
            <p:ph type="title"/>
          </p:nvPr>
        </p:nvSpPr>
        <p:spPr>
          <a:xfrm>
            <a:off x="338844" y="4628933"/>
            <a:ext cx="1128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E6F9B"/>
              </a:buClr>
              <a:buSzPts val="2800"/>
              <a:buFont typeface="Muli"/>
              <a:buNone/>
              <a:defRPr>
                <a:solidFill>
                  <a:srgbClr val="4E6F9B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grpSp>
        <p:nvGrpSpPr>
          <p:cNvPr id="145" name="Google Shape;145;p20"/>
          <p:cNvGrpSpPr/>
          <p:nvPr/>
        </p:nvGrpSpPr>
        <p:grpSpPr>
          <a:xfrm rot="-5400000">
            <a:off x="-218668" y="4964736"/>
            <a:ext cx="866287" cy="92000"/>
            <a:chOff x="684763" y="3506750"/>
            <a:chExt cx="3536825" cy="69000"/>
          </a:xfrm>
        </p:grpSpPr>
        <p:sp>
          <p:nvSpPr>
            <p:cNvPr id="146" name="Google Shape;146;p20"/>
            <p:cNvSpPr/>
            <p:nvPr/>
          </p:nvSpPr>
          <p:spPr>
            <a:xfrm>
              <a:off x="1515450" y="3506750"/>
              <a:ext cx="1003800" cy="69000"/>
            </a:xfrm>
            <a:prstGeom prst="rect">
              <a:avLst/>
            </a:prstGeom>
            <a:solidFill>
              <a:srgbClr val="5477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684763" y="3506750"/>
              <a:ext cx="830700" cy="69000"/>
            </a:xfrm>
            <a:prstGeom prst="rect">
              <a:avLst/>
            </a:prstGeom>
            <a:solidFill>
              <a:srgbClr val="4E6E9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20"/>
            <p:cNvSpPr/>
            <p:nvPr/>
          </p:nvSpPr>
          <p:spPr>
            <a:xfrm>
              <a:off x="3438288" y="3506750"/>
              <a:ext cx="783300" cy="69000"/>
            </a:xfrm>
            <a:prstGeom prst="rect">
              <a:avLst/>
            </a:prstGeom>
            <a:solidFill>
              <a:srgbClr val="648D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20"/>
            <p:cNvSpPr/>
            <p:nvPr/>
          </p:nvSpPr>
          <p:spPr>
            <a:xfrm>
              <a:off x="2519144" y="3506750"/>
              <a:ext cx="918900" cy="69000"/>
            </a:xfrm>
            <a:prstGeom prst="rect">
              <a:avLst/>
            </a:prstGeom>
            <a:solidFill>
              <a:srgbClr val="5A7FB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0" name="Google Shape;150;p20"/>
          <p:cNvSpPr txBox="1">
            <a:spLocks noGrp="1"/>
          </p:cNvSpPr>
          <p:nvPr>
            <p:ph type="subTitle" idx="1"/>
          </p:nvPr>
        </p:nvSpPr>
        <p:spPr>
          <a:xfrm>
            <a:off x="338844" y="5290933"/>
            <a:ext cx="11280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ct val="4270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ct val="4270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ct val="4270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ct val="4270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ct val="4270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ct val="4270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ct val="4270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ct val="4270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4DE097-7BF9-60D0-68FE-39263B56E71C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255211"/>
            <a:ext cx="1697265" cy="85165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>
            <a:spLocks noGrp="1"/>
          </p:cNvSpPr>
          <p:nvPr>
            <p:ph type="title"/>
          </p:nvPr>
        </p:nvSpPr>
        <p:spPr>
          <a:xfrm>
            <a:off x="3048847" y="1504527"/>
            <a:ext cx="8746913" cy="310896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tx1"/>
                </a:solidFill>
                <a:sym typeface="Arial Black" panose="020B0A04020102020204"/>
              </a:rPr>
              <a:t>Chương 1:</a:t>
            </a:r>
            <a:r>
              <a:rPr lang="en-GB" dirty="0">
                <a:solidFill>
                  <a:schemeClr val="tx1"/>
                </a:solidFill>
                <a:sym typeface="Arial Black" panose="020B0A04020102020204"/>
              </a:rPr>
              <a:t> </a:t>
            </a:r>
            <a:br>
              <a:rPr lang="en-GB" dirty="0">
                <a:solidFill>
                  <a:schemeClr val="tx1"/>
                </a:solidFill>
                <a:sym typeface="Arial Black" panose="020B0A04020102020204"/>
              </a:rPr>
            </a:br>
            <a:r>
              <a:rPr lang="en-GB" dirty="0">
                <a:solidFill>
                  <a:schemeClr val="tx1"/>
                </a:solidFill>
                <a:sym typeface="Arial Black" panose="020B0A04020102020204"/>
              </a:rPr>
              <a:t>Đối tượng, phương pháp nghiên cứu và chức năng của kinh tế chính trị Mác - Lênin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9431020" y="5113020"/>
            <a:ext cx="2364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>
                <a:solidFill>
                  <a:schemeClr val="bg1"/>
                </a:solidFill>
              </a:rPr>
              <a:t>Session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" grpId="0"/>
      <p:bldP spid="286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8" name="Google Shape;908;p66" descr="iphone.png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136019" y="1877213"/>
            <a:ext cx="2720961" cy="4581925"/>
          </a:xfrm>
          <a:prstGeom prst="rect">
            <a:avLst/>
          </a:prstGeom>
          <a:noFill/>
          <a:ln>
            <a:noFill/>
          </a:ln>
        </p:spPr>
      </p:pic>
      <p:sp>
        <p:nvSpPr>
          <p:cNvPr id="909" name="Google Shape;909;p66"/>
          <p:cNvSpPr txBox="1">
            <a:spLocks noGrp="1"/>
          </p:cNvSpPr>
          <p:nvPr>
            <p:ph type="title"/>
          </p:nvPr>
        </p:nvSpPr>
        <p:spPr>
          <a:xfrm>
            <a:off x="1136019" y="-1024749"/>
            <a:ext cx="11280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65">
                <a:solidFill>
                  <a:schemeClr val="tx1"/>
                </a:solidFill>
              </a:rPr>
              <a:t>iPhone Demo</a:t>
            </a:r>
            <a:endParaRPr sz="1865">
              <a:solidFill>
                <a:schemeClr val="tx1"/>
              </a:solidFill>
            </a:endParaRPr>
          </a:p>
        </p:txBody>
      </p:sp>
      <p:sp>
        <p:nvSpPr>
          <p:cNvPr id="910" name="Google Shape;910;p66"/>
          <p:cNvSpPr txBox="1">
            <a:spLocks noGrp="1"/>
          </p:cNvSpPr>
          <p:nvPr>
            <p:ph type="subTitle" idx="2"/>
          </p:nvPr>
        </p:nvSpPr>
        <p:spPr>
          <a:xfrm>
            <a:off x="912000" y="632049"/>
            <a:ext cx="112800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Các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phương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pháp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nghiên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cứu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chính</a:t>
            </a:r>
            <a:endParaRPr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12" name="Google Shape;912;p66"/>
          <p:cNvSpPr txBox="1"/>
          <p:nvPr/>
        </p:nvSpPr>
        <p:spPr>
          <a:xfrm>
            <a:off x="5437033" y="2303584"/>
            <a:ext cx="51600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trừu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khoa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14" name="Google Shape;914;p66"/>
          <p:cNvSpPr txBox="1"/>
          <p:nvPr/>
        </p:nvSpPr>
        <p:spPr>
          <a:xfrm>
            <a:off x="5377271" y="3473291"/>
            <a:ext cx="634726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logic &amp;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</p:txBody>
      </p:sp>
      <p:sp>
        <p:nvSpPr>
          <p:cNvPr id="916" name="Google Shape;916;p66"/>
          <p:cNvSpPr txBox="1"/>
          <p:nvPr/>
        </p:nvSpPr>
        <p:spPr>
          <a:xfrm>
            <a:off x="5390612" y="4591243"/>
            <a:ext cx="622628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</p:txBody>
      </p:sp>
      <p:grpSp>
        <p:nvGrpSpPr>
          <p:cNvPr id="919" name="Google Shape;919;p66"/>
          <p:cNvGrpSpPr/>
          <p:nvPr/>
        </p:nvGrpSpPr>
        <p:grpSpPr>
          <a:xfrm>
            <a:off x="4586996" y="2235867"/>
            <a:ext cx="776943" cy="781489"/>
            <a:chOff x="3440247" y="1295900"/>
            <a:chExt cx="582707" cy="586117"/>
          </a:xfrm>
        </p:grpSpPr>
        <p:sp>
          <p:nvSpPr>
            <p:cNvPr id="920" name="Google Shape;920;p66"/>
            <p:cNvSpPr/>
            <p:nvPr/>
          </p:nvSpPr>
          <p:spPr>
            <a:xfrm>
              <a:off x="3450253" y="1309317"/>
              <a:ext cx="572700" cy="572700"/>
            </a:xfrm>
            <a:prstGeom prst="ellipse">
              <a:avLst/>
            </a:prstGeom>
            <a:solidFill>
              <a:srgbClr val="595959">
                <a:alpha val="14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tx1"/>
                </a:solidFill>
              </a:endParaRPr>
            </a:p>
          </p:txBody>
        </p:sp>
        <p:sp>
          <p:nvSpPr>
            <p:cNvPr id="921" name="Google Shape;921;p66"/>
            <p:cNvSpPr/>
            <p:nvPr/>
          </p:nvSpPr>
          <p:spPr>
            <a:xfrm>
              <a:off x="3440247" y="1295900"/>
              <a:ext cx="548700" cy="548700"/>
            </a:xfrm>
            <a:prstGeom prst="ellipse">
              <a:avLst/>
            </a:prstGeom>
            <a:solidFill>
              <a:srgbClr val="4E6E9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tx1"/>
                </a:solidFill>
              </a:endParaRPr>
            </a:p>
          </p:txBody>
        </p:sp>
        <p:sp>
          <p:nvSpPr>
            <p:cNvPr id="922" name="Google Shape;922;p66"/>
            <p:cNvSpPr/>
            <p:nvPr/>
          </p:nvSpPr>
          <p:spPr>
            <a:xfrm>
              <a:off x="3520500" y="1428500"/>
              <a:ext cx="388200" cy="283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073" y="0"/>
                  </a:moveTo>
                  <a:lnTo>
                    <a:pt x="10829" y="0"/>
                  </a:lnTo>
                  <a:cubicBezTo>
                    <a:pt x="4834" y="0"/>
                    <a:pt x="0" y="6769"/>
                    <a:pt x="0" y="15000"/>
                  </a:cubicBezTo>
                  <a:lnTo>
                    <a:pt x="0" y="105000"/>
                  </a:lnTo>
                  <a:cubicBezTo>
                    <a:pt x="0" y="113230"/>
                    <a:pt x="4834" y="120000"/>
                    <a:pt x="10829" y="120000"/>
                  </a:cubicBezTo>
                  <a:lnTo>
                    <a:pt x="109073" y="120000"/>
                  </a:lnTo>
                  <a:cubicBezTo>
                    <a:pt x="115165" y="120000"/>
                    <a:pt x="120000" y="113230"/>
                    <a:pt x="120000" y="105000"/>
                  </a:cubicBezTo>
                  <a:lnTo>
                    <a:pt x="120000" y="15000"/>
                  </a:lnTo>
                  <a:cubicBezTo>
                    <a:pt x="120000" y="6769"/>
                    <a:pt x="115165" y="0"/>
                    <a:pt x="109073" y="0"/>
                  </a:cubicBezTo>
                  <a:close/>
                  <a:moveTo>
                    <a:pt x="10829" y="7566"/>
                  </a:moveTo>
                  <a:lnTo>
                    <a:pt x="109073" y="7566"/>
                  </a:lnTo>
                  <a:cubicBezTo>
                    <a:pt x="109653" y="7566"/>
                    <a:pt x="110523" y="7566"/>
                    <a:pt x="111007" y="7964"/>
                  </a:cubicBezTo>
                  <a:lnTo>
                    <a:pt x="63819" y="72743"/>
                  </a:lnTo>
                  <a:cubicBezTo>
                    <a:pt x="62755" y="74203"/>
                    <a:pt x="61595" y="75000"/>
                    <a:pt x="59951" y="75000"/>
                  </a:cubicBezTo>
                  <a:cubicBezTo>
                    <a:pt x="58597" y="75000"/>
                    <a:pt x="57244" y="74203"/>
                    <a:pt x="56180" y="72743"/>
                  </a:cubicBezTo>
                  <a:lnTo>
                    <a:pt x="8992" y="7964"/>
                  </a:lnTo>
                  <a:cubicBezTo>
                    <a:pt x="9476" y="7566"/>
                    <a:pt x="10346" y="7566"/>
                    <a:pt x="10829" y="7566"/>
                  </a:cubicBezTo>
                  <a:close/>
                  <a:moveTo>
                    <a:pt x="5414" y="105000"/>
                  </a:moveTo>
                  <a:lnTo>
                    <a:pt x="5414" y="15000"/>
                  </a:lnTo>
                  <a:lnTo>
                    <a:pt x="5414" y="13938"/>
                  </a:lnTo>
                  <a:lnTo>
                    <a:pt x="38968" y="60000"/>
                  </a:lnTo>
                  <a:lnTo>
                    <a:pt x="5414" y="106061"/>
                  </a:lnTo>
                  <a:lnTo>
                    <a:pt x="5414" y="105000"/>
                  </a:lnTo>
                  <a:close/>
                  <a:moveTo>
                    <a:pt x="109073" y="112433"/>
                  </a:moveTo>
                  <a:lnTo>
                    <a:pt x="10829" y="112433"/>
                  </a:lnTo>
                  <a:cubicBezTo>
                    <a:pt x="10346" y="112433"/>
                    <a:pt x="9476" y="112433"/>
                    <a:pt x="8992" y="112035"/>
                  </a:cubicBezTo>
                  <a:lnTo>
                    <a:pt x="43029" y="65309"/>
                  </a:lnTo>
                  <a:lnTo>
                    <a:pt x="52312" y="77920"/>
                  </a:lnTo>
                  <a:cubicBezTo>
                    <a:pt x="54536" y="80973"/>
                    <a:pt x="57244" y="82168"/>
                    <a:pt x="59951" y="82168"/>
                  </a:cubicBezTo>
                  <a:cubicBezTo>
                    <a:pt x="62755" y="82168"/>
                    <a:pt x="65463" y="80575"/>
                    <a:pt x="67590" y="77920"/>
                  </a:cubicBezTo>
                  <a:lnTo>
                    <a:pt x="76873" y="65309"/>
                  </a:lnTo>
                  <a:lnTo>
                    <a:pt x="111007" y="112035"/>
                  </a:lnTo>
                  <a:cubicBezTo>
                    <a:pt x="110523" y="112433"/>
                    <a:pt x="109653" y="112433"/>
                    <a:pt x="109073" y="112433"/>
                  </a:cubicBezTo>
                  <a:close/>
                  <a:moveTo>
                    <a:pt x="114585" y="105000"/>
                  </a:moveTo>
                  <a:lnTo>
                    <a:pt x="114585" y="106061"/>
                  </a:lnTo>
                  <a:lnTo>
                    <a:pt x="81031" y="60000"/>
                  </a:lnTo>
                  <a:lnTo>
                    <a:pt x="114585" y="13938"/>
                  </a:lnTo>
                  <a:lnTo>
                    <a:pt x="114585" y="15000"/>
                  </a:lnTo>
                  <a:lnTo>
                    <a:pt x="114585" y="105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923" name="Google Shape;923;p66"/>
          <p:cNvGrpSpPr/>
          <p:nvPr/>
        </p:nvGrpSpPr>
        <p:grpSpPr>
          <a:xfrm>
            <a:off x="4593663" y="3355884"/>
            <a:ext cx="776943" cy="772540"/>
            <a:chOff x="3445247" y="2135913"/>
            <a:chExt cx="582707" cy="579405"/>
          </a:xfrm>
        </p:grpSpPr>
        <p:sp>
          <p:nvSpPr>
            <p:cNvPr id="924" name="Google Shape;924;p66"/>
            <p:cNvSpPr/>
            <p:nvPr/>
          </p:nvSpPr>
          <p:spPr>
            <a:xfrm>
              <a:off x="3455253" y="2142617"/>
              <a:ext cx="572700" cy="572700"/>
            </a:xfrm>
            <a:prstGeom prst="ellipse">
              <a:avLst/>
            </a:prstGeom>
            <a:solidFill>
              <a:srgbClr val="595959">
                <a:alpha val="14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tx1"/>
                </a:solidFill>
              </a:endParaRPr>
            </a:p>
          </p:txBody>
        </p:sp>
        <p:sp>
          <p:nvSpPr>
            <p:cNvPr id="925" name="Google Shape;925;p66"/>
            <p:cNvSpPr/>
            <p:nvPr/>
          </p:nvSpPr>
          <p:spPr>
            <a:xfrm>
              <a:off x="3445247" y="2135913"/>
              <a:ext cx="548700" cy="548700"/>
            </a:xfrm>
            <a:prstGeom prst="ellipse">
              <a:avLst/>
            </a:prstGeom>
            <a:solidFill>
              <a:srgbClr val="4E6E9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tx1"/>
                </a:solidFill>
              </a:endParaRPr>
            </a:p>
          </p:txBody>
        </p:sp>
        <p:sp>
          <p:nvSpPr>
            <p:cNvPr id="926" name="Google Shape;926;p66"/>
            <p:cNvSpPr/>
            <p:nvPr/>
          </p:nvSpPr>
          <p:spPr>
            <a:xfrm>
              <a:off x="3539276" y="2198574"/>
              <a:ext cx="359100" cy="442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65507"/>
                  </a:moveTo>
                  <a:cubicBezTo>
                    <a:pt x="43346" y="65507"/>
                    <a:pt x="40039" y="73623"/>
                    <a:pt x="40039" y="81835"/>
                  </a:cubicBezTo>
                  <a:cubicBezTo>
                    <a:pt x="40039" y="90048"/>
                    <a:pt x="43346" y="109082"/>
                    <a:pt x="46771" y="114589"/>
                  </a:cubicBezTo>
                  <a:cubicBezTo>
                    <a:pt x="50078" y="120000"/>
                    <a:pt x="53385" y="120000"/>
                    <a:pt x="53385" y="120000"/>
                  </a:cubicBezTo>
                  <a:lnTo>
                    <a:pt x="66732" y="120000"/>
                  </a:lnTo>
                  <a:cubicBezTo>
                    <a:pt x="66732" y="120000"/>
                    <a:pt x="70039" y="120000"/>
                    <a:pt x="73346" y="114589"/>
                  </a:cubicBezTo>
                  <a:cubicBezTo>
                    <a:pt x="76771" y="109082"/>
                    <a:pt x="80078" y="90048"/>
                    <a:pt x="80078" y="81835"/>
                  </a:cubicBezTo>
                  <a:cubicBezTo>
                    <a:pt x="80078" y="73623"/>
                    <a:pt x="76771" y="65507"/>
                    <a:pt x="60000" y="65507"/>
                  </a:cubicBezTo>
                  <a:close/>
                  <a:moveTo>
                    <a:pt x="67440" y="112077"/>
                  </a:moveTo>
                  <a:cubicBezTo>
                    <a:pt x="66377" y="113429"/>
                    <a:pt x="65669" y="114299"/>
                    <a:pt x="65433" y="114589"/>
                  </a:cubicBezTo>
                  <a:lnTo>
                    <a:pt x="54685" y="114589"/>
                  </a:lnTo>
                  <a:cubicBezTo>
                    <a:pt x="54330" y="114299"/>
                    <a:pt x="53740" y="113429"/>
                    <a:pt x="52677" y="112077"/>
                  </a:cubicBezTo>
                  <a:cubicBezTo>
                    <a:pt x="50433" y="108019"/>
                    <a:pt x="46771" y="90338"/>
                    <a:pt x="46771" y="81835"/>
                  </a:cubicBezTo>
                  <a:cubicBezTo>
                    <a:pt x="46771" y="73623"/>
                    <a:pt x="50078" y="70917"/>
                    <a:pt x="60000" y="70917"/>
                  </a:cubicBezTo>
                  <a:cubicBezTo>
                    <a:pt x="70039" y="70917"/>
                    <a:pt x="73346" y="73623"/>
                    <a:pt x="73346" y="81835"/>
                  </a:cubicBezTo>
                  <a:cubicBezTo>
                    <a:pt x="73346" y="90338"/>
                    <a:pt x="69685" y="108019"/>
                    <a:pt x="67440" y="112077"/>
                  </a:cubicBezTo>
                  <a:close/>
                  <a:moveTo>
                    <a:pt x="60000" y="0"/>
                  </a:moveTo>
                  <a:cubicBezTo>
                    <a:pt x="27047" y="0"/>
                    <a:pt x="0" y="22125"/>
                    <a:pt x="0" y="49082"/>
                  </a:cubicBezTo>
                  <a:cubicBezTo>
                    <a:pt x="0" y="68792"/>
                    <a:pt x="14055" y="85700"/>
                    <a:pt x="34370" y="93526"/>
                  </a:cubicBezTo>
                  <a:cubicBezTo>
                    <a:pt x="34015" y="91400"/>
                    <a:pt x="33661" y="89178"/>
                    <a:pt x="33661" y="87053"/>
                  </a:cubicBezTo>
                  <a:cubicBezTo>
                    <a:pt x="17716" y="79420"/>
                    <a:pt x="6732" y="65507"/>
                    <a:pt x="6732" y="49082"/>
                  </a:cubicBezTo>
                  <a:cubicBezTo>
                    <a:pt x="6732" y="25120"/>
                    <a:pt x="30708" y="5507"/>
                    <a:pt x="60000" y="5507"/>
                  </a:cubicBezTo>
                  <a:cubicBezTo>
                    <a:pt x="89409" y="5507"/>
                    <a:pt x="113385" y="25120"/>
                    <a:pt x="113385" y="49082"/>
                  </a:cubicBezTo>
                  <a:cubicBezTo>
                    <a:pt x="113385" y="65217"/>
                    <a:pt x="102401" y="79420"/>
                    <a:pt x="86338" y="87053"/>
                  </a:cubicBezTo>
                  <a:cubicBezTo>
                    <a:pt x="86338" y="88888"/>
                    <a:pt x="86102" y="91111"/>
                    <a:pt x="85748" y="93526"/>
                  </a:cubicBezTo>
                  <a:cubicBezTo>
                    <a:pt x="106062" y="85700"/>
                    <a:pt x="120000" y="68792"/>
                    <a:pt x="120000" y="49371"/>
                  </a:cubicBezTo>
                  <a:cubicBezTo>
                    <a:pt x="120000" y="22125"/>
                    <a:pt x="93070" y="0"/>
                    <a:pt x="60000" y="0"/>
                  </a:cubicBezTo>
                  <a:close/>
                  <a:moveTo>
                    <a:pt x="96732" y="49082"/>
                  </a:moveTo>
                  <a:cubicBezTo>
                    <a:pt x="96732" y="32463"/>
                    <a:pt x="80433" y="19130"/>
                    <a:pt x="60000" y="19130"/>
                  </a:cubicBezTo>
                  <a:cubicBezTo>
                    <a:pt x="39685" y="19130"/>
                    <a:pt x="23385" y="32463"/>
                    <a:pt x="23385" y="49082"/>
                  </a:cubicBezTo>
                  <a:cubicBezTo>
                    <a:pt x="23385" y="58164"/>
                    <a:pt x="28110" y="65990"/>
                    <a:pt x="35669" y="71497"/>
                  </a:cubicBezTo>
                  <a:cubicBezTo>
                    <a:pt x="36732" y="69565"/>
                    <a:pt x="37677" y="68212"/>
                    <a:pt x="39094" y="66570"/>
                  </a:cubicBezTo>
                  <a:cubicBezTo>
                    <a:pt x="33425" y="62222"/>
                    <a:pt x="30000" y="55942"/>
                    <a:pt x="30000" y="49082"/>
                  </a:cubicBezTo>
                  <a:cubicBezTo>
                    <a:pt x="30000" y="35458"/>
                    <a:pt x="43346" y="24541"/>
                    <a:pt x="60000" y="24541"/>
                  </a:cubicBezTo>
                  <a:cubicBezTo>
                    <a:pt x="76771" y="24541"/>
                    <a:pt x="90000" y="35458"/>
                    <a:pt x="90000" y="49082"/>
                  </a:cubicBezTo>
                  <a:cubicBezTo>
                    <a:pt x="90000" y="56231"/>
                    <a:pt x="86338" y="62512"/>
                    <a:pt x="80669" y="66859"/>
                  </a:cubicBezTo>
                  <a:cubicBezTo>
                    <a:pt x="82086" y="68212"/>
                    <a:pt x="83385" y="69855"/>
                    <a:pt x="84094" y="71497"/>
                  </a:cubicBezTo>
                  <a:cubicBezTo>
                    <a:pt x="91771" y="65990"/>
                    <a:pt x="96732" y="58164"/>
                    <a:pt x="96732" y="49082"/>
                  </a:cubicBezTo>
                  <a:close/>
                  <a:moveTo>
                    <a:pt x="73346" y="49082"/>
                  </a:moveTo>
                  <a:cubicBezTo>
                    <a:pt x="73346" y="43091"/>
                    <a:pt x="67440" y="38260"/>
                    <a:pt x="60000" y="38260"/>
                  </a:cubicBezTo>
                  <a:cubicBezTo>
                    <a:pt x="52677" y="38260"/>
                    <a:pt x="46771" y="43091"/>
                    <a:pt x="46771" y="49082"/>
                  </a:cubicBezTo>
                  <a:cubicBezTo>
                    <a:pt x="46771" y="55169"/>
                    <a:pt x="52677" y="60000"/>
                    <a:pt x="60000" y="60000"/>
                  </a:cubicBezTo>
                  <a:cubicBezTo>
                    <a:pt x="67440" y="60000"/>
                    <a:pt x="73346" y="55169"/>
                    <a:pt x="73346" y="49082"/>
                  </a:cubicBezTo>
                  <a:close/>
                  <a:moveTo>
                    <a:pt x="53385" y="49082"/>
                  </a:moveTo>
                  <a:cubicBezTo>
                    <a:pt x="53385" y="46086"/>
                    <a:pt x="56338" y="43671"/>
                    <a:pt x="60000" y="43671"/>
                  </a:cubicBezTo>
                  <a:cubicBezTo>
                    <a:pt x="63661" y="43671"/>
                    <a:pt x="66732" y="46086"/>
                    <a:pt x="66732" y="49082"/>
                  </a:cubicBezTo>
                  <a:cubicBezTo>
                    <a:pt x="66732" y="52077"/>
                    <a:pt x="63661" y="54589"/>
                    <a:pt x="60000" y="54589"/>
                  </a:cubicBezTo>
                  <a:cubicBezTo>
                    <a:pt x="56338" y="54589"/>
                    <a:pt x="53385" y="52077"/>
                    <a:pt x="53385" y="490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931" name="Google Shape;931;p66"/>
          <p:cNvGrpSpPr/>
          <p:nvPr/>
        </p:nvGrpSpPr>
        <p:grpSpPr>
          <a:xfrm>
            <a:off x="4600329" y="4475889"/>
            <a:ext cx="776943" cy="763600"/>
            <a:chOff x="3450247" y="2975917"/>
            <a:chExt cx="582707" cy="572700"/>
          </a:xfrm>
        </p:grpSpPr>
        <p:sp>
          <p:nvSpPr>
            <p:cNvPr id="932" name="Google Shape;932;p66"/>
            <p:cNvSpPr/>
            <p:nvPr/>
          </p:nvSpPr>
          <p:spPr>
            <a:xfrm>
              <a:off x="3460253" y="2975917"/>
              <a:ext cx="572700" cy="572700"/>
            </a:xfrm>
            <a:prstGeom prst="ellipse">
              <a:avLst/>
            </a:prstGeom>
            <a:solidFill>
              <a:srgbClr val="595959">
                <a:alpha val="14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tx1"/>
                </a:solidFill>
              </a:endParaRPr>
            </a:p>
          </p:txBody>
        </p:sp>
        <p:sp>
          <p:nvSpPr>
            <p:cNvPr id="933" name="Google Shape;933;p66"/>
            <p:cNvSpPr/>
            <p:nvPr/>
          </p:nvSpPr>
          <p:spPr>
            <a:xfrm>
              <a:off x="3450247" y="2975925"/>
              <a:ext cx="548700" cy="548700"/>
            </a:xfrm>
            <a:prstGeom prst="ellipse">
              <a:avLst/>
            </a:prstGeom>
            <a:solidFill>
              <a:srgbClr val="4E6E9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tx1"/>
                </a:solidFill>
              </a:endParaRPr>
            </a:p>
          </p:txBody>
        </p:sp>
        <p:sp>
          <p:nvSpPr>
            <p:cNvPr id="934" name="Google Shape;934;p66"/>
            <p:cNvSpPr/>
            <p:nvPr/>
          </p:nvSpPr>
          <p:spPr>
            <a:xfrm>
              <a:off x="3560000" y="3070720"/>
              <a:ext cx="319200" cy="39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6425"/>
                  </a:moveTo>
                  <a:cubicBezTo>
                    <a:pt x="120000" y="7439"/>
                    <a:pt x="92952" y="0"/>
                    <a:pt x="60000" y="0"/>
                  </a:cubicBezTo>
                  <a:cubicBezTo>
                    <a:pt x="26929" y="0"/>
                    <a:pt x="0" y="7439"/>
                    <a:pt x="0" y="16425"/>
                  </a:cubicBezTo>
                  <a:lnTo>
                    <a:pt x="0" y="38260"/>
                  </a:lnTo>
                  <a:cubicBezTo>
                    <a:pt x="0" y="40096"/>
                    <a:pt x="1299" y="42028"/>
                    <a:pt x="3307" y="43671"/>
                  </a:cubicBezTo>
                  <a:cubicBezTo>
                    <a:pt x="944" y="45314"/>
                    <a:pt x="0" y="47246"/>
                    <a:pt x="0" y="49082"/>
                  </a:cubicBezTo>
                  <a:lnTo>
                    <a:pt x="0" y="70917"/>
                  </a:lnTo>
                  <a:cubicBezTo>
                    <a:pt x="0" y="72850"/>
                    <a:pt x="1299" y="74782"/>
                    <a:pt x="3307" y="76425"/>
                  </a:cubicBezTo>
                  <a:cubicBezTo>
                    <a:pt x="944" y="78067"/>
                    <a:pt x="0" y="79903"/>
                    <a:pt x="0" y="81835"/>
                  </a:cubicBezTo>
                  <a:lnTo>
                    <a:pt x="0" y="103671"/>
                  </a:lnTo>
                  <a:cubicBezTo>
                    <a:pt x="0" y="112657"/>
                    <a:pt x="26929" y="120000"/>
                    <a:pt x="60000" y="120000"/>
                  </a:cubicBezTo>
                  <a:cubicBezTo>
                    <a:pt x="92952" y="120000"/>
                    <a:pt x="120000" y="112657"/>
                    <a:pt x="120000" y="103671"/>
                  </a:cubicBezTo>
                  <a:lnTo>
                    <a:pt x="120000" y="81835"/>
                  </a:lnTo>
                  <a:cubicBezTo>
                    <a:pt x="120000" y="79903"/>
                    <a:pt x="118582" y="78067"/>
                    <a:pt x="116692" y="76425"/>
                  </a:cubicBezTo>
                  <a:cubicBezTo>
                    <a:pt x="118937" y="74782"/>
                    <a:pt x="120000" y="72850"/>
                    <a:pt x="120000" y="70917"/>
                  </a:cubicBezTo>
                  <a:lnTo>
                    <a:pt x="120000" y="49082"/>
                  </a:lnTo>
                  <a:cubicBezTo>
                    <a:pt x="120000" y="47246"/>
                    <a:pt x="118582" y="45314"/>
                    <a:pt x="116692" y="43671"/>
                  </a:cubicBezTo>
                  <a:cubicBezTo>
                    <a:pt x="118937" y="42028"/>
                    <a:pt x="120000" y="40096"/>
                    <a:pt x="120000" y="38260"/>
                  </a:cubicBezTo>
                  <a:lnTo>
                    <a:pt x="120000" y="16425"/>
                  </a:lnTo>
                  <a:close/>
                  <a:moveTo>
                    <a:pt x="113267" y="103671"/>
                  </a:moveTo>
                  <a:cubicBezTo>
                    <a:pt x="113267" y="109661"/>
                    <a:pt x="89291" y="114589"/>
                    <a:pt x="60000" y="114589"/>
                  </a:cubicBezTo>
                  <a:cubicBezTo>
                    <a:pt x="30590" y="114589"/>
                    <a:pt x="6614" y="109661"/>
                    <a:pt x="6614" y="103671"/>
                  </a:cubicBezTo>
                  <a:lnTo>
                    <a:pt x="6614" y="89178"/>
                  </a:lnTo>
                  <a:cubicBezTo>
                    <a:pt x="16653" y="94396"/>
                    <a:pt x="36614" y="98164"/>
                    <a:pt x="60000" y="98164"/>
                  </a:cubicBezTo>
                  <a:cubicBezTo>
                    <a:pt x="83267" y="98164"/>
                    <a:pt x="103346" y="94685"/>
                    <a:pt x="113267" y="89178"/>
                  </a:cubicBezTo>
                  <a:lnTo>
                    <a:pt x="113267" y="103671"/>
                  </a:lnTo>
                  <a:close/>
                  <a:moveTo>
                    <a:pt x="60000" y="92753"/>
                  </a:moveTo>
                  <a:cubicBezTo>
                    <a:pt x="30590" y="92753"/>
                    <a:pt x="6614" y="87826"/>
                    <a:pt x="6614" y="81835"/>
                  </a:cubicBezTo>
                  <a:cubicBezTo>
                    <a:pt x="6614" y="81062"/>
                    <a:pt x="7322" y="79903"/>
                    <a:pt x="8267" y="79130"/>
                  </a:cubicBezTo>
                  <a:cubicBezTo>
                    <a:pt x="18661" y="84057"/>
                    <a:pt x="38031" y="87342"/>
                    <a:pt x="60000" y="87342"/>
                  </a:cubicBezTo>
                  <a:cubicBezTo>
                    <a:pt x="81968" y="87342"/>
                    <a:pt x="101338" y="84057"/>
                    <a:pt x="111614" y="79130"/>
                  </a:cubicBezTo>
                  <a:cubicBezTo>
                    <a:pt x="112677" y="79903"/>
                    <a:pt x="113267" y="80772"/>
                    <a:pt x="113267" y="81835"/>
                  </a:cubicBezTo>
                  <a:cubicBezTo>
                    <a:pt x="113267" y="87826"/>
                    <a:pt x="89291" y="92753"/>
                    <a:pt x="60000" y="92753"/>
                  </a:cubicBezTo>
                  <a:close/>
                  <a:moveTo>
                    <a:pt x="113267" y="70917"/>
                  </a:moveTo>
                  <a:cubicBezTo>
                    <a:pt x="113267" y="76908"/>
                    <a:pt x="89291" y="81835"/>
                    <a:pt x="60000" y="81835"/>
                  </a:cubicBezTo>
                  <a:cubicBezTo>
                    <a:pt x="30590" y="81835"/>
                    <a:pt x="6614" y="76908"/>
                    <a:pt x="6614" y="70917"/>
                  </a:cubicBezTo>
                  <a:lnTo>
                    <a:pt x="6614" y="56521"/>
                  </a:lnTo>
                  <a:cubicBezTo>
                    <a:pt x="16653" y="61642"/>
                    <a:pt x="36614" y="65507"/>
                    <a:pt x="60000" y="65507"/>
                  </a:cubicBezTo>
                  <a:cubicBezTo>
                    <a:pt x="83267" y="65507"/>
                    <a:pt x="103346" y="61932"/>
                    <a:pt x="113267" y="56521"/>
                  </a:cubicBezTo>
                  <a:lnTo>
                    <a:pt x="113267" y="70917"/>
                  </a:lnTo>
                  <a:close/>
                  <a:moveTo>
                    <a:pt x="60000" y="60000"/>
                  </a:moveTo>
                  <a:cubicBezTo>
                    <a:pt x="30590" y="60000"/>
                    <a:pt x="6614" y="55169"/>
                    <a:pt x="6614" y="49082"/>
                  </a:cubicBezTo>
                  <a:cubicBezTo>
                    <a:pt x="6614" y="48309"/>
                    <a:pt x="7322" y="47246"/>
                    <a:pt x="8267" y="46376"/>
                  </a:cubicBezTo>
                  <a:cubicBezTo>
                    <a:pt x="18661" y="51304"/>
                    <a:pt x="38031" y="54589"/>
                    <a:pt x="60000" y="54589"/>
                  </a:cubicBezTo>
                  <a:cubicBezTo>
                    <a:pt x="81968" y="54589"/>
                    <a:pt x="101338" y="51304"/>
                    <a:pt x="111614" y="46376"/>
                  </a:cubicBezTo>
                  <a:cubicBezTo>
                    <a:pt x="112677" y="47246"/>
                    <a:pt x="113267" y="48019"/>
                    <a:pt x="113267" y="49082"/>
                  </a:cubicBezTo>
                  <a:cubicBezTo>
                    <a:pt x="113267" y="55169"/>
                    <a:pt x="89291" y="60000"/>
                    <a:pt x="60000" y="60000"/>
                  </a:cubicBezTo>
                  <a:close/>
                  <a:moveTo>
                    <a:pt x="113267" y="38260"/>
                  </a:moveTo>
                  <a:cubicBezTo>
                    <a:pt x="113267" y="44251"/>
                    <a:pt x="89291" y="49082"/>
                    <a:pt x="60000" y="49082"/>
                  </a:cubicBezTo>
                  <a:cubicBezTo>
                    <a:pt x="30590" y="49082"/>
                    <a:pt x="6614" y="44251"/>
                    <a:pt x="6614" y="38260"/>
                  </a:cubicBezTo>
                  <a:lnTo>
                    <a:pt x="6614" y="23768"/>
                  </a:lnTo>
                  <a:cubicBezTo>
                    <a:pt x="16653" y="28985"/>
                    <a:pt x="36614" y="32753"/>
                    <a:pt x="60000" y="32753"/>
                  </a:cubicBezTo>
                  <a:cubicBezTo>
                    <a:pt x="83267" y="32753"/>
                    <a:pt x="103346" y="29178"/>
                    <a:pt x="113267" y="23768"/>
                  </a:cubicBezTo>
                  <a:lnTo>
                    <a:pt x="113267" y="38260"/>
                  </a:lnTo>
                  <a:close/>
                  <a:moveTo>
                    <a:pt x="60000" y="27342"/>
                  </a:moveTo>
                  <a:cubicBezTo>
                    <a:pt x="30590" y="27342"/>
                    <a:pt x="6614" y="22415"/>
                    <a:pt x="6614" y="16425"/>
                  </a:cubicBezTo>
                  <a:cubicBezTo>
                    <a:pt x="6614" y="10434"/>
                    <a:pt x="30590" y="5507"/>
                    <a:pt x="60000" y="5507"/>
                  </a:cubicBezTo>
                  <a:cubicBezTo>
                    <a:pt x="89291" y="5507"/>
                    <a:pt x="113267" y="10434"/>
                    <a:pt x="113267" y="16425"/>
                  </a:cubicBezTo>
                  <a:cubicBezTo>
                    <a:pt x="113267" y="22415"/>
                    <a:pt x="89291" y="27342"/>
                    <a:pt x="60000" y="273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pic>
        <p:nvPicPr>
          <p:cNvPr id="935" name="Google Shape;935;p66" descr="work-iOS-03-mod.png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551200" y="2539967"/>
            <a:ext cx="1905000" cy="3344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6" name="Google Shape;936;p66"/>
          <p:cNvPicPr preferRelativeResize="0"/>
          <p:nvPr/>
        </p:nvPicPr>
        <p:blipFill>
          <a:blip r:embed="rId5"/>
          <a:srcRect l="19459" r="19459"/>
          <a:stretch>
            <a:fillRect/>
          </a:stretch>
        </p:blipFill>
        <p:spPr>
          <a:xfrm>
            <a:off x="1551199" y="2895749"/>
            <a:ext cx="1905001" cy="2988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5744" y="800935"/>
            <a:ext cx="9200731" cy="916853"/>
          </a:xfrm>
        </p:spPr>
        <p:txBody>
          <a:bodyPr/>
          <a:lstStyle/>
          <a:p>
            <a:r>
              <a:rPr lang="en-US" altLang="en-US" sz="426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 LIỆU HỌC TẬP  MÔN HỌC</a:t>
            </a:r>
            <a:endParaRPr lang="en-US" sz="4265" dirty="0"/>
          </a:p>
        </p:txBody>
      </p:sp>
      <p:sp>
        <p:nvSpPr>
          <p:cNvPr id="4" name="TextBox 3"/>
          <p:cNvSpPr txBox="1"/>
          <p:nvPr/>
        </p:nvSpPr>
        <p:spPr>
          <a:xfrm>
            <a:off x="1281495" y="1992636"/>
            <a:ext cx="9815895" cy="3338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6080" indent="-386080" algn="just">
              <a:buFont typeface="Arial" panose="020B0604020202020204" pitchFamily="34" charset="0"/>
              <a:buAutoNum type="arabicPeriod"/>
              <a:defRPr/>
            </a:pPr>
            <a:r>
              <a:rPr lang="pt-BR" altLang="en-US" sz="2135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Sách, giáo trình chính:</a:t>
            </a:r>
            <a:endParaRPr lang="en-US" altLang="en-US" sz="2135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defRPr/>
            </a:pPr>
            <a:r>
              <a:rPr lang="en-US" altLang="en-US" sz="2135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altLang="en-US" sz="213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35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altLang="en-US" sz="213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135" i="1" dirty="0">
                <a:solidFill>
                  <a:prstClr val="black"/>
                </a:solidFill>
              </a:rPr>
              <a:t>Kinh tế chính trị Mác – Lênin</a:t>
            </a:r>
            <a:r>
              <a:rPr lang="pt-BR" sz="2135" dirty="0">
                <a:solidFill>
                  <a:prstClr val="black"/>
                </a:solidFill>
              </a:rPr>
              <a:t> </a:t>
            </a:r>
            <a:r>
              <a:rPr lang="pt-BR" altLang="en-US" sz="213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(giáo trình tập huấn năm 2019- Bộ GDĐT)</a:t>
            </a:r>
            <a:endParaRPr lang="en-US" altLang="en-US" sz="2135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defRPr/>
            </a:pPr>
            <a:r>
              <a:rPr lang="pt-BR" altLang="en-US" sz="2135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Tài liệu tham khảo: </a:t>
            </a:r>
            <a:endParaRPr lang="en-US" altLang="en-US" sz="2135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pt-BR" sz="2135" dirty="0">
                <a:solidFill>
                  <a:prstClr val="black"/>
                </a:solidFill>
              </a:rPr>
              <a:t>[1] Bộ Giáo dục và Đào tạo, </a:t>
            </a:r>
            <a:r>
              <a:rPr lang="pt-BR" sz="2135" i="1" dirty="0">
                <a:solidFill>
                  <a:prstClr val="black"/>
                </a:solidFill>
              </a:rPr>
              <a:t>Giáo trình Những Nguyên lý cơ bản của Chủ nghĩa Mác-Lênin</a:t>
            </a:r>
            <a:r>
              <a:rPr lang="pt-BR" sz="2135" dirty="0">
                <a:solidFill>
                  <a:prstClr val="black"/>
                </a:solidFill>
              </a:rPr>
              <a:t>, Nxb.Chính trị quốc gia, Hà Nội, 2014.</a:t>
            </a:r>
            <a:endParaRPr lang="en-US" sz="2135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pt-BR" sz="2135" dirty="0">
                <a:solidFill>
                  <a:prstClr val="black"/>
                </a:solidFill>
              </a:rPr>
              <a:t>[2] Hội đồng Trung ương chỉ đạo biên soạn giáo trình quốc gia các bộ môn khoa học Mác – Lênin, </a:t>
            </a:r>
            <a:r>
              <a:rPr lang="pt-BR" sz="2135" i="1" dirty="0">
                <a:solidFill>
                  <a:prstClr val="black"/>
                </a:solidFill>
              </a:rPr>
              <a:t>Giáo trình Kinh tế chính trị Mác-Lênin, </a:t>
            </a:r>
            <a:r>
              <a:rPr lang="pt-BR" sz="2135" dirty="0">
                <a:solidFill>
                  <a:prstClr val="black"/>
                </a:solidFill>
              </a:rPr>
              <a:t>Nxb.Chính trị quốc gia, Hà Nội, 2010. </a:t>
            </a:r>
          </a:p>
          <a:p>
            <a:pPr>
              <a:defRPr/>
            </a:pPr>
            <a:r>
              <a:rPr lang="pt-BR" sz="2135" dirty="0">
                <a:solidFill>
                  <a:prstClr val="black"/>
                </a:solidFill>
              </a:rPr>
              <a:t>[3]website: https://www.marxists.org/</a:t>
            </a:r>
            <a:endParaRPr lang="en-US" sz="2135" dirty="0">
              <a:solidFill>
                <a:prstClr val="black"/>
              </a:solidFill>
            </a:endParaRPr>
          </a:p>
          <a:p>
            <a:pPr>
              <a:defRPr/>
            </a:pPr>
            <a:endParaRPr lang="en-US" sz="1865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69"/>
          <p:cNvSpPr txBox="1">
            <a:spLocks noGrp="1"/>
          </p:cNvSpPr>
          <p:nvPr>
            <p:ph type="title"/>
          </p:nvPr>
        </p:nvSpPr>
        <p:spPr>
          <a:xfrm>
            <a:off x="338844" y="4628933"/>
            <a:ext cx="11280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 dirty="0">
                <a:solidFill>
                  <a:srgbClr val="4E6E9A"/>
                </a:solidFill>
              </a:rPr>
              <a:t>Thank You</a:t>
            </a:r>
            <a:endParaRPr dirty="0"/>
          </a:p>
        </p:txBody>
      </p:sp>
      <p:grpSp>
        <p:nvGrpSpPr>
          <p:cNvPr id="1014" name="Google Shape;1014;p69"/>
          <p:cNvGrpSpPr/>
          <p:nvPr/>
        </p:nvGrpSpPr>
        <p:grpSpPr>
          <a:xfrm rot="5400000">
            <a:off x="1687588" y="2016951"/>
            <a:ext cx="1484728" cy="1845696"/>
            <a:chOff x="0" y="46600"/>
            <a:chExt cx="3121800" cy="5004600"/>
          </a:xfrm>
        </p:grpSpPr>
        <p:sp>
          <p:nvSpPr>
            <p:cNvPr id="1015" name="Google Shape;1015;p69"/>
            <p:cNvSpPr/>
            <p:nvPr/>
          </p:nvSpPr>
          <p:spPr>
            <a:xfrm>
              <a:off x="0" y="466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6" name="Google Shape;1016;p69"/>
            <p:cNvSpPr/>
            <p:nvPr/>
          </p:nvSpPr>
          <p:spPr>
            <a:xfrm flipH="1">
              <a:off x="0" y="2548900"/>
              <a:ext cx="3121800" cy="2502300"/>
            </a:xfrm>
            <a:prstGeom prst="parallelogram">
              <a:avLst>
                <a:gd name="adj" fmla="val 55860"/>
              </a:avLst>
            </a:prstGeom>
            <a:solidFill>
              <a:srgbClr val="5E85B9">
                <a:alpha val="9115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7" name="Google Shape;1017;p69"/>
            <p:cNvSpPr/>
            <p:nvPr/>
          </p:nvSpPr>
          <p:spPr>
            <a:xfrm rot="5400000">
              <a:off x="-1450150" y="1671525"/>
              <a:ext cx="4647600" cy="1747200"/>
            </a:xfrm>
            <a:prstGeom prst="triangle">
              <a:avLst>
                <a:gd name="adj" fmla="val 50126"/>
              </a:avLst>
            </a:prstGeom>
            <a:solidFill>
              <a:srgbClr val="38444A">
                <a:alpha val="5962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3"/>
          <p:cNvSpPr txBox="1">
            <a:spLocks noGrp="1"/>
          </p:cNvSpPr>
          <p:nvPr>
            <p:ph type="title"/>
          </p:nvPr>
        </p:nvSpPr>
        <p:spPr>
          <a:xfrm>
            <a:off x="493977" y="593367"/>
            <a:ext cx="11280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Instructions</a:t>
            </a:r>
            <a:endParaRPr dirty="0"/>
          </a:p>
        </p:txBody>
      </p:sp>
      <p:sp>
        <p:nvSpPr>
          <p:cNvPr id="302" name="Google Shape;302;p43"/>
          <p:cNvSpPr txBox="1"/>
          <p:nvPr/>
        </p:nvSpPr>
        <p:spPr>
          <a:xfrm>
            <a:off x="1025213" y="2765100"/>
            <a:ext cx="4390000" cy="7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935" dirty="0">
                <a:solidFill>
                  <a:srgbClr val="59595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Outline</a:t>
            </a:r>
            <a:endParaRPr sz="2935" dirty="0">
              <a:solidFill>
                <a:srgbClr val="595959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04" name="Google Shape;304;p43"/>
          <p:cNvSpPr txBox="1"/>
          <p:nvPr/>
        </p:nvSpPr>
        <p:spPr>
          <a:xfrm>
            <a:off x="607060" y="1680633"/>
            <a:ext cx="11053233" cy="761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5" dirty="0">
                <a:solidFill>
                  <a:srgbClr val="43434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</a:t>
            </a:r>
            <a:r>
              <a:rPr lang="en-GB" sz="2135" dirty="0">
                <a:solidFill>
                  <a:srgbClr val="43434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ội dung chương 1 cung cấp những tri thức cơ bản về sự ra đời và phát triển của môn học kinh tế chính trị Mác – Lênin; về đối tượng, phương pháp nghiên cứu và chức năng khoa học kinh tế chính trị Mác - Lênin</a:t>
            </a:r>
            <a:endParaRPr lang="en-GB" sz="2135" i="1" dirty="0">
              <a:solidFill>
                <a:srgbClr val="434343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05" name="Google Shape;305;p43"/>
          <p:cNvSpPr txBox="1"/>
          <p:nvPr/>
        </p:nvSpPr>
        <p:spPr>
          <a:xfrm>
            <a:off x="1025313" y="3526367"/>
            <a:ext cx="9795933" cy="4224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Clr>
                <a:srgbClr val="595959"/>
              </a:buClr>
              <a:buFont typeface="+mj-lt"/>
              <a:buAutoNum type="arabicPeriod"/>
            </a:pPr>
            <a:r>
              <a:rPr lang="en-US" sz="2265" dirty="0">
                <a:solidFill>
                  <a:srgbClr val="59595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Khái quát sự hình thành và phát triển của kinh tế chính trị Mác - Lênin</a:t>
            </a:r>
          </a:p>
          <a:p>
            <a:pPr marL="342900" lvl="0" indent="-342900" algn="l" rtl="0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Clr>
                <a:srgbClr val="595959"/>
              </a:buClr>
              <a:buFont typeface="+mj-lt"/>
              <a:buAutoNum type="arabicPeriod"/>
            </a:pPr>
            <a:r>
              <a:rPr lang="en-US" sz="2265" dirty="0">
                <a:solidFill>
                  <a:srgbClr val="59595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Đối tượng, mục đích và phương pháp nghiên cứu của kinh tế chính trị Mác - Lênin</a:t>
            </a:r>
          </a:p>
          <a:p>
            <a:pPr marL="342900" lvl="0" indent="-342900" algn="l" rtl="0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Clr>
                <a:srgbClr val="595959"/>
              </a:buClr>
              <a:buFont typeface="+mj-lt"/>
              <a:buAutoNum type="arabicPeriod"/>
            </a:pPr>
            <a:r>
              <a:rPr lang="en-US" sz="2265" dirty="0">
                <a:solidFill>
                  <a:srgbClr val="595959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Chức năng của kinh tế chính trị Mác - Lênin</a:t>
            </a:r>
            <a:endParaRPr sz="2265" dirty="0">
              <a:solidFill>
                <a:srgbClr val="595959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306" name="Google Shape;306;p4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15627" y="2909033"/>
            <a:ext cx="478789" cy="4728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/>
          </p:nvPr>
        </p:nvSpPr>
        <p:spPr>
          <a:xfrm>
            <a:off x="718700" y="2865120"/>
            <a:ext cx="8072000" cy="256032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265" dirty="0">
                <a:effectLst/>
                <a:ea typeface="Calibri" panose="020F0502020204030204" charset="0"/>
                <a:cs typeface="Times New Roman" panose="02020603050405020304" pitchFamily="18" charset="0"/>
              </a:rPr>
              <a:t>2. </a:t>
            </a:r>
            <a:r>
              <a:rPr lang="en-US" sz="4265" dirty="0" err="1">
                <a:effectLst/>
                <a:ea typeface="Calibri" panose="020F0502020204030204" charset="0"/>
                <a:cs typeface="Times New Roman" panose="02020603050405020304" pitchFamily="18" charset="0"/>
              </a:rPr>
              <a:t>Đối</a:t>
            </a:r>
            <a:r>
              <a:rPr lang="en-US" sz="4265" dirty="0">
                <a:effectLst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4265" dirty="0" err="1">
                <a:effectLst/>
                <a:ea typeface="Calibri" panose="020F0502020204030204" charset="0"/>
                <a:cs typeface="Times New Roman" panose="02020603050405020304" pitchFamily="18" charset="0"/>
              </a:rPr>
              <a:t>tượng</a:t>
            </a:r>
            <a:r>
              <a:rPr lang="en-US" sz="4265" dirty="0">
                <a:effectLst/>
                <a:ea typeface="Calibri" panose="020F0502020204030204" charset="0"/>
                <a:cs typeface="Times New Roman" panose="02020603050405020304" pitchFamily="18" charset="0"/>
              </a:rPr>
              <a:t>, </a:t>
            </a:r>
            <a:r>
              <a:rPr lang="en-US" sz="4265" dirty="0" err="1">
                <a:effectLst/>
                <a:ea typeface="Calibri" panose="020F0502020204030204" charset="0"/>
                <a:cs typeface="Times New Roman" panose="02020603050405020304" pitchFamily="18" charset="0"/>
              </a:rPr>
              <a:t>mục</a:t>
            </a:r>
            <a:r>
              <a:rPr lang="en-US" sz="4265" dirty="0">
                <a:effectLst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4265" dirty="0" err="1">
                <a:effectLst/>
                <a:ea typeface="Calibri" panose="020F0502020204030204" charset="0"/>
                <a:cs typeface="Times New Roman" panose="02020603050405020304" pitchFamily="18" charset="0"/>
              </a:rPr>
              <a:t>đích</a:t>
            </a:r>
            <a:r>
              <a:rPr lang="en-US" sz="4265" dirty="0">
                <a:effectLst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4265" dirty="0" err="1">
                <a:effectLst/>
                <a:ea typeface="Calibri" panose="020F0502020204030204" charset="0"/>
                <a:cs typeface="Times New Roman" panose="02020603050405020304" pitchFamily="18" charset="0"/>
              </a:rPr>
              <a:t>và</a:t>
            </a:r>
            <a:r>
              <a:rPr lang="en-US" sz="4265" dirty="0">
                <a:effectLst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4265" dirty="0" err="1">
                <a:effectLst/>
                <a:ea typeface="Calibri" panose="020F0502020204030204" charset="0"/>
                <a:cs typeface="Times New Roman" panose="02020603050405020304" pitchFamily="18" charset="0"/>
              </a:rPr>
              <a:t>phương</a:t>
            </a:r>
            <a:r>
              <a:rPr lang="en-US" sz="4265" dirty="0">
                <a:effectLst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4265" dirty="0" err="1">
                <a:effectLst/>
                <a:ea typeface="Calibri" panose="020F0502020204030204" charset="0"/>
                <a:cs typeface="Times New Roman" panose="02020603050405020304" pitchFamily="18" charset="0"/>
              </a:rPr>
              <a:t>pháp</a:t>
            </a:r>
            <a:r>
              <a:rPr lang="en-US" sz="4265" dirty="0">
                <a:effectLst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4265" dirty="0" err="1">
                <a:effectLst/>
                <a:ea typeface="Calibri" panose="020F0502020204030204" charset="0"/>
                <a:cs typeface="Times New Roman" panose="02020603050405020304" pitchFamily="18" charset="0"/>
              </a:rPr>
              <a:t>nghiên</a:t>
            </a:r>
            <a:r>
              <a:rPr lang="en-US" sz="4265" dirty="0">
                <a:effectLst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4265" dirty="0" err="1">
                <a:effectLst/>
                <a:ea typeface="Calibri" panose="020F0502020204030204" charset="0"/>
                <a:cs typeface="Times New Roman" panose="02020603050405020304" pitchFamily="18" charset="0"/>
              </a:rPr>
              <a:t>cứu</a:t>
            </a:r>
            <a:r>
              <a:rPr lang="en-US" sz="4265" dirty="0">
                <a:effectLst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4265" dirty="0" err="1">
                <a:effectLst/>
                <a:ea typeface="Calibri" panose="020F0502020204030204" charset="0"/>
                <a:cs typeface="Times New Roman" panose="02020603050405020304" pitchFamily="18" charset="0"/>
              </a:rPr>
              <a:t>của</a:t>
            </a:r>
            <a:r>
              <a:rPr lang="en-US" sz="4265" dirty="0">
                <a:effectLst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4265" dirty="0" err="1">
                <a:solidFill>
                  <a:srgbClr val="00B0F0"/>
                </a:solidFill>
                <a:effectLst/>
                <a:ea typeface="Calibri" panose="020F0502020204030204" charset="0"/>
                <a:cs typeface="Times New Roman" panose="02020603050405020304" pitchFamily="18" charset="0"/>
              </a:rPr>
              <a:t>kinh</a:t>
            </a:r>
            <a:r>
              <a:rPr lang="en-US" sz="4265" dirty="0">
                <a:solidFill>
                  <a:srgbClr val="00B0F0"/>
                </a:solidFill>
                <a:effectLst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4265" dirty="0" err="1">
                <a:solidFill>
                  <a:srgbClr val="00B0F0"/>
                </a:solidFill>
                <a:effectLst/>
                <a:ea typeface="Calibri" panose="020F0502020204030204" charset="0"/>
                <a:cs typeface="Times New Roman" panose="02020603050405020304" pitchFamily="18" charset="0"/>
              </a:rPr>
              <a:t>tế</a:t>
            </a:r>
            <a:r>
              <a:rPr lang="en-US" sz="4265" dirty="0">
                <a:solidFill>
                  <a:srgbClr val="00B0F0"/>
                </a:solidFill>
                <a:effectLst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4265" dirty="0" err="1">
                <a:solidFill>
                  <a:srgbClr val="00B0F0"/>
                </a:solidFill>
                <a:effectLst/>
                <a:ea typeface="Calibri" panose="020F0502020204030204" charset="0"/>
                <a:cs typeface="Times New Roman" panose="02020603050405020304" pitchFamily="18" charset="0"/>
              </a:rPr>
              <a:t>chính</a:t>
            </a:r>
            <a:r>
              <a:rPr lang="en-US" sz="4265" dirty="0">
                <a:solidFill>
                  <a:srgbClr val="00B0F0"/>
                </a:solidFill>
                <a:effectLst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4265" dirty="0" err="1">
                <a:solidFill>
                  <a:srgbClr val="00B0F0"/>
                </a:solidFill>
                <a:effectLst/>
                <a:ea typeface="Calibri" panose="020F0502020204030204" charset="0"/>
                <a:cs typeface="Times New Roman" panose="02020603050405020304" pitchFamily="18" charset="0"/>
              </a:rPr>
              <a:t>trị</a:t>
            </a:r>
            <a:r>
              <a:rPr lang="en-US" sz="4265" dirty="0">
                <a:effectLst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4265" dirty="0" err="1">
                <a:effectLst/>
                <a:ea typeface="Calibri" panose="020F0502020204030204" charset="0"/>
                <a:cs typeface="Times New Roman" panose="02020603050405020304" pitchFamily="18" charset="0"/>
              </a:rPr>
              <a:t>Mác</a:t>
            </a:r>
            <a:r>
              <a:rPr lang="en-US" sz="4265" dirty="0">
                <a:effectLst/>
                <a:ea typeface="Calibri" panose="020F0502020204030204" charset="0"/>
                <a:cs typeface="Times New Roman" panose="02020603050405020304" pitchFamily="18" charset="0"/>
              </a:rPr>
              <a:t> – </a:t>
            </a:r>
            <a:r>
              <a:rPr lang="en-US" sz="4265" dirty="0" err="1">
                <a:effectLst/>
                <a:ea typeface="Calibri" panose="020F0502020204030204" charset="0"/>
                <a:cs typeface="Times New Roman" panose="02020603050405020304" pitchFamily="18" charset="0"/>
              </a:rPr>
              <a:t>Lênin</a:t>
            </a:r>
            <a:endParaRPr lang="en-US" sz="4265" dirty="0">
              <a:effectLst/>
              <a:ea typeface="Calibri" panose="020F050202020403020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/>
          </p:nvPr>
        </p:nvSpPr>
        <p:spPr>
          <a:xfrm>
            <a:off x="718700" y="2865120"/>
            <a:ext cx="8072000" cy="256032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265" dirty="0">
                <a:effectLst/>
                <a:ea typeface="Calibri" panose="020F0502020204030204" charset="0"/>
                <a:cs typeface="Times New Roman" panose="02020603050405020304" pitchFamily="18" charset="0"/>
              </a:rPr>
              <a:t>2.1. </a:t>
            </a:r>
            <a:r>
              <a:rPr lang="en-US" sz="4265" dirty="0" err="1">
                <a:effectLst/>
                <a:ea typeface="Calibri" panose="020F0502020204030204" charset="0"/>
                <a:cs typeface="Times New Roman" panose="02020603050405020304" pitchFamily="18" charset="0"/>
              </a:rPr>
              <a:t>Đối</a:t>
            </a:r>
            <a:r>
              <a:rPr lang="en-US" sz="4265" dirty="0">
                <a:effectLst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4265" dirty="0" err="1">
                <a:effectLst/>
                <a:ea typeface="Calibri" panose="020F0502020204030204" charset="0"/>
                <a:cs typeface="Times New Roman" panose="02020603050405020304" pitchFamily="18" charset="0"/>
              </a:rPr>
              <a:t>tượng</a:t>
            </a:r>
            <a:r>
              <a:rPr lang="en-US" sz="4265" dirty="0"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4265" dirty="0" err="1">
                <a:effectLst/>
                <a:ea typeface="Calibri" panose="020F0502020204030204" charset="0"/>
                <a:cs typeface="Times New Roman" panose="02020603050405020304" pitchFamily="18" charset="0"/>
              </a:rPr>
              <a:t>nghiên</a:t>
            </a:r>
            <a:r>
              <a:rPr lang="en-US" sz="4265" dirty="0">
                <a:effectLst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4265" dirty="0" err="1">
                <a:effectLst/>
                <a:ea typeface="Calibri" panose="020F0502020204030204" charset="0"/>
                <a:cs typeface="Times New Roman" panose="02020603050405020304" pitchFamily="18" charset="0"/>
              </a:rPr>
              <a:t>cứu</a:t>
            </a:r>
            <a:r>
              <a:rPr lang="en-US" sz="4265" dirty="0">
                <a:effectLst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4265" dirty="0" err="1">
                <a:effectLst/>
                <a:ea typeface="Calibri" panose="020F0502020204030204" charset="0"/>
                <a:cs typeface="Times New Roman" panose="02020603050405020304" pitchFamily="18" charset="0"/>
              </a:rPr>
              <a:t>của</a:t>
            </a:r>
            <a:r>
              <a:rPr lang="en-US" sz="4265" dirty="0">
                <a:effectLst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4265" dirty="0" err="1">
                <a:solidFill>
                  <a:srgbClr val="00B0F0"/>
                </a:solidFill>
                <a:effectLst/>
                <a:ea typeface="Calibri" panose="020F0502020204030204" charset="0"/>
                <a:cs typeface="Times New Roman" panose="02020603050405020304" pitchFamily="18" charset="0"/>
              </a:rPr>
              <a:t>kinh</a:t>
            </a:r>
            <a:r>
              <a:rPr lang="en-US" sz="4265" dirty="0">
                <a:solidFill>
                  <a:srgbClr val="00B0F0"/>
                </a:solidFill>
                <a:effectLst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4265" dirty="0" err="1">
                <a:solidFill>
                  <a:srgbClr val="00B0F0"/>
                </a:solidFill>
                <a:effectLst/>
                <a:ea typeface="Calibri" panose="020F0502020204030204" charset="0"/>
                <a:cs typeface="Times New Roman" panose="02020603050405020304" pitchFamily="18" charset="0"/>
              </a:rPr>
              <a:t>tế</a:t>
            </a:r>
            <a:r>
              <a:rPr lang="en-US" sz="4265" dirty="0">
                <a:solidFill>
                  <a:srgbClr val="00B0F0"/>
                </a:solidFill>
                <a:effectLst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4265" dirty="0" err="1">
                <a:solidFill>
                  <a:srgbClr val="00B0F0"/>
                </a:solidFill>
                <a:effectLst/>
                <a:ea typeface="Calibri" panose="020F0502020204030204" charset="0"/>
                <a:cs typeface="Times New Roman" panose="02020603050405020304" pitchFamily="18" charset="0"/>
              </a:rPr>
              <a:t>chính</a:t>
            </a:r>
            <a:r>
              <a:rPr lang="en-US" sz="4265" dirty="0">
                <a:solidFill>
                  <a:srgbClr val="00B0F0"/>
                </a:solidFill>
                <a:effectLst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4265" dirty="0" err="1">
                <a:solidFill>
                  <a:srgbClr val="00B0F0"/>
                </a:solidFill>
                <a:effectLst/>
                <a:ea typeface="Calibri" panose="020F0502020204030204" charset="0"/>
                <a:cs typeface="Times New Roman" panose="02020603050405020304" pitchFamily="18" charset="0"/>
              </a:rPr>
              <a:t>trị</a:t>
            </a:r>
            <a:r>
              <a:rPr lang="en-US" sz="4265" dirty="0">
                <a:effectLst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4265" dirty="0" err="1">
                <a:effectLst/>
                <a:ea typeface="Calibri" panose="020F0502020204030204" charset="0"/>
                <a:cs typeface="Times New Roman" panose="02020603050405020304" pitchFamily="18" charset="0"/>
              </a:rPr>
              <a:t>Mác</a:t>
            </a:r>
            <a:r>
              <a:rPr lang="en-US" sz="4265" dirty="0">
                <a:effectLst/>
                <a:ea typeface="Calibri" panose="020F0502020204030204" charset="0"/>
                <a:cs typeface="Times New Roman" panose="02020603050405020304" pitchFamily="18" charset="0"/>
              </a:rPr>
              <a:t> – </a:t>
            </a:r>
            <a:r>
              <a:rPr lang="en-US" sz="4265" dirty="0" err="1">
                <a:effectLst/>
                <a:ea typeface="Calibri" panose="020F0502020204030204" charset="0"/>
                <a:cs typeface="Times New Roman" panose="02020603050405020304" pitchFamily="18" charset="0"/>
              </a:rPr>
              <a:t>Lênin</a:t>
            </a:r>
            <a:endParaRPr lang="en-US" sz="4265" dirty="0">
              <a:effectLst/>
              <a:ea typeface="Calibri" panose="020F050202020403020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72"/>
          <p:cNvSpPr txBox="1">
            <a:spLocks noGrp="1"/>
          </p:cNvSpPr>
          <p:nvPr>
            <p:ph type="title"/>
          </p:nvPr>
        </p:nvSpPr>
        <p:spPr>
          <a:xfrm>
            <a:off x="493977" y="593365"/>
            <a:ext cx="8586523" cy="132963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Kinh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tế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nghiên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cứu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xuất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trao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xuất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đó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triển</a:t>
            </a:r>
            <a:b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</a:br>
            <a:endParaRPr dirty="0"/>
          </a:p>
        </p:txBody>
      </p:sp>
      <p:sp>
        <p:nvSpPr>
          <p:cNvPr id="1054" name="Google Shape;1054;p72"/>
          <p:cNvSpPr txBox="1"/>
          <p:nvPr/>
        </p:nvSpPr>
        <p:spPr>
          <a:xfrm>
            <a:off x="7981300" y="2241600"/>
            <a:ext cx="3622400" cy="29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135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“</a:t>
            </a:r>
            <a:r>
              <a:rPr lang="en-US" sz="2135" dirty="0" err="1"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K</a:t>
            </a:r>
            <a:r>
              <a:rPr lang="en-US" sz="2135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inh</a:t>
            </a:r>
            <a:r>
              <a:rPr lang="en-US" sz="2135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135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tế</a:t>
            </a:r>
            <a:r>
              <a:rPr lang="en-US" sz="2135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135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chính</a:t>
            </a:r>
            <a:r>
              <a:rPr lang="en-US" sz="2135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135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trị</a:t>
            </a:r>
            <a:r>
              <a:rPr lang="en-US" sz="2135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135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là</a:t>
            </a:r>
            <a:r>
              <a:rPr lang="en-US" sz="2135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khoa </a:t>
            </a:r>
            <a:r>
              <a:rPr lang="en-US" sz="2135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học</a:t>
            </a:r>
            <a:r>
              <a:rPr lang="en-US" sz="2135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135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về</a:t>
            </a:r>
            <a:r>
              <a:rPr lang="en-US" sz="2135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135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những</a:t>
            </a:r>
            <a:r>
              <a:rPr lang="en-US" sz="2135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135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quy</a:t>
            </a:r>
            <a:r>
              <a:rPr lang="en-US" sz="2135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135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luật</a:t>
            </a:r>
            <a:r>
              <a:rPr lang="en-US" sz="2135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chi </a:t>
            </a:r>
            <a:r>
              <a:rPr lang="en-US" sz="2135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phối</a:t>
            </a:r>
            <a:r>
              <a:rPr lang="en-US" sz="2135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135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sự</a:t>
            </a:r>
            <a:r>
              <a:rPr lang="en-US" sz="2135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135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sản</a:t>
            </a:r>
            <a:r>
              <a:rPr lang="en-US" sz="2135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135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xuất</a:t>
            </a:r>
            <a:r>
              <a:rPr lang="en-US" sz="2135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135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vật</a:t>
            </a:r>
            <a:r>
              <a:rPr lang="en-US" sz="2135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135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chất</a:t>
            </a:r>
            <a:r>
              <a:rPr lang="en-US" sz="2135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135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và</a:t>
            </a:r>
            <a:r>
              <a:rPr lang="en-US" sz="2135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135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sự</a:t>
            </a:r>
            <a:r>
              <a:rPr lang="en-US" sz="2135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135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trao</a:t>
            </a:r>
            <a:r>
              <a:rPr lang="en-US" sz="2135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135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đổi</a:t>
            </a:r>
            <a:r>
              <a:rPr lang="en-US" sz="2135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135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những</a:t>
            </a:r>
            <a:r>
              <a:rPr lang="en-US" sz="2135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135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tư</a:t>
            </a:r>
            <a:r>
              <a:rPr lang="en-US" sz="2135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135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liệu</a:t>
            </a:r>
            <a:r>
              <a:rPr lang="en-US" sz="2135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135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sinh</a:t>
            </a:r>
            <a:r>
              <a:rPr lang="en-US" sz="2135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135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hoạt</a:t>
            </a:r>
            <a:r>
              <a:rPr lang="en-US" sz="2135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135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vật</a:t>
            </a:r>
            <a:r>
              <a:rPr lang="en-US" sz="2135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135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chất</a:t>
            </a:r>
            <a:r>
              <a:rPr lang="en-US" sz="2135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135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trong</a:t>
            </a:r>
            <a:r>
              <a:rPr lang="en-US" sz="2135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135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xã</a:t>
            </a:r>
            <a:r>
              <a:rPr lang="en-US" sz="2135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135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hội</a:t>
            </a:r>
            <a:r>
              <a:rPr lang="en-US" sz="2135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135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loài</a:t>
            </a:r>
            <a:r>
              <a:rPr lang="en-US" sz="2135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135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người</a:t>
            </a:r>
            <a:r>
              <a:rPr lang="en-US" sz="2135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” – Ph. </a:t>
            </a:r>
            <a:r>
              <a:rPr lang="en-US" sz="2135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Ăngghen</a:t>
            </a:r>
            <a:endParaRPr lang="en-US" sz="2135" dirty="0">
              <a:effectLst/>
              <a:latin typeface="Calibri" panose="020F0502020204030204" charset="0"/>
              <a:ea typeface="Calibri" panose="020F0502020204030204" charset="0"/>
              <a:cs typeface="Times New Roman" panose="02020603050405020304" pitchFamily="18" charset="0"/>
            </a:endParaRPr>
          </a:p>
        </p:txBody>
      </p:sp>
      <p:sp>
        <p:nvSpPr>
          <p:cNvPr id="1057" name="Google Shape;1057;p72"/>
          <p:cNvSpPr txBox="1"/>
          <p:nvPr/>
        </p:nvSpPr>
        <p:spPr>
          <a:xfrm>
            <a:off x="415600" y="2241608"/>
            <a:ext cx="3622400" cy="1647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5" dirty="0" err="1"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K</a:t>
            </a:r>
            <a:r>
              <a:rPr lang="en-US" sz="2135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inh</a:t>
            </a:r>
            <a:r>
              <a:rPr lang="en-US" sz="2135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135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tế</a:t>
            </a:r>
            <a:r>
              <a:rPr lang="en-US" sz="2135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135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chính</a:t>
            </a:r>
            <a:r>
              <a:rPr lang="en-US" sz="2135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135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trị</a:t>
            </a:r>
            <a:r>
              <a:rPr lang="en-US" sz="2135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135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nghiên</a:t>
            </a:r>
            <a:r>
              <a:rPr lang="en-US" sz="2135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135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cứu</a:t>
            </a:r>
            <a:r>
              <a:rPr lang="en-US" sz="2135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135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quan</a:t>
            </a:r>
            <a:r>
              <a:rPr lang="en-US" sz="2135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135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hệ</a:t>
            </a:r>
            <a:r>
              <a:rPr lang="en-US" sz="2135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135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sản</a:t>
            </a:r>
            <a:r>
              <a:rPr lang="en-US" sz="2135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135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xuất</a:t>
            </a:r>
            <a:r>
              <a:rPr lang="en-US" sz="2135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135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và</a:t>
            </a:r>
            <a:r>
              <a:rPr lang="en-US" sz="2135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135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trao</a:t>
            </a:r>
            <a:r>
              <a:rPr lang="en-US" sz="2135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135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đổi</a:t>
            </a:r>
            <a:r>
              <a:rPr lang="en-US" sz="2135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135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trong</a:t>
            </a:r>
            <a:r>
              <a:rPr lang="en-US" sz="2135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135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một</a:t>
            </a:r>
            <a:r>
              <a:rPr lang="en-US" sz="2135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135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phương</a:t>
            </a:r>
            <a:r>
              <a:rPr lang="en-US" sz="2135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135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thức</a:t>
            </a:r>
            <a:r>
              <a:rPr lang="en-US" sz="2135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135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sản</a:t>
            </a:r>
            <a:r>
              <a:rPr lang="en-US" sz="2135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135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xuất</a:t>
            </a:r>
            <a:r>
              <a:rPr lang="en-US" sz="2135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135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nhất</a:t>
            </a:r>
            <a:r>
              <a:rPr lang="en-US" sz="2135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135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định</a:t>
            </a:r>
            <a:endParaRPr sz="2135" dirty="0">
              <a:solidFill>
                <a:srgbClr val="434343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58" name="Google Shape;1058;p72"/>
          <p:cNvSpPr txBox="1"/>
          <p:nvPr/>
        </p:nvSpPr>
        <p:spPr>
          <a:xfrm>
            <a:off x="415600" y="1650800"/>
            <a:ext cx="36224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Theo </a:t>
            </a:r>
            <a:r>
              <a:rPr lang="en-US" sz="2400" b="1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nghĩa</a:t>
            </a:r>
            <a:r>
              <a:rPr lang="en-US" sz="2400" b="1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hẹp</a:t>
            </a:r>
            <a:endParaRPr sz="2400" b="1" dirty="0">
              <a:solidFill>
                <a:srgbClr val="666666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60" name="Google Shape;1060;p72"/>
          <p:cNvSpPr txBox="1"/>
          <p:nvPr/>
        </p:nvSpPr>
        <p:spPr>
          <a:xfrm>
            <a:off x="7981300" y="1650800"/>
            <a:ext cx="3622400" cy="5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Theo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nghĩa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rộng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: </a:t>
            </a:r>
            <a:endParaRPr sz="2400" b="1" dirty="0">
              <a:solidFill>
                <a:srgbClr val="666666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701" y="1923000"/>
            <a:ext cx="3271747" cy="24603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5" name="Google Shape;1057;p72"/>
          <p:cNvSpPr txBox="1"/>
          <p:nvPr/>
        </p:nvSpPr>
        <p:spPr>
          <a:xfrm>
            <a:off x="948073" y="4972201"/>
            <a:ext cx="7337147" cy="1647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"/>
            </a:pPr>
            <a:r>
              <a:rPr lang="en-US" sz="2135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Không</a:t>
            </a:r>
            <a:r>
              <a:rPr lang="en-US" sz="2135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135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có</a:t>
            </a:r>
            <a:r>
              <a:rPr lang="en-US" sz="2135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135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một</a:t>
            </a:r>
            <a:r>
              <a:rPr lang="en-US" sz="2135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135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bộ</a:t>
            </a:r>
            <a:r>
              <a:rPr lang="en-US" sz="2135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135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môn</a:t>
            </a:r>
            <a:r>
              <a:rPr lang="en-US" sz="2135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135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kinh</a:t>
            </a:r>
            <a:r>
              <a:rPr lang="en-US" sz="2135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135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tế</a:t>
            </a:r>
            <a:r>
              <a:rPr lang="en-US" sz="2135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135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chính</a:t>
            </a:r>
            <a:r>
              <a:rPr lang="en-US" sz="2135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135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trị</a:t>
            </a:r>
            <a:r>
              <a:rPr lang="en-US" sz="2135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135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duy</a:t>
            </a:r>
            <a:r>
              <a:rPr lang="en-US" sz="2135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135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nhất</a:t>
            </a:r>
            <a:r>
              <a:rPr lang="en-US" sz="2135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135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cho</a:t>
            </a:r>
            <a:r>
              <a:rPr lang="en-US" sz="2135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135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tất</a:t>
            </a:r>
            <a:r>
              <a:rPr lang="en-US" sz="2135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135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cả</a:t>
            </a:r>
            <a:r>
              <a:rPr lang="en-US" sz="2135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135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mọi</a:t>
            </a:r>
            <a:r>
              <a:rPr lang="en-US" sz="2135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135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quốc</a:t>
            </a:r>
            <a:r>
              <a:rPr lang="en-US" sz="2135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135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gia</a:t>
            </a:r>
            <a:r>
              <a:rPr lang="en-US" sz="2135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, </a:t>
            </a:r>
            <a:r>
              <a:rPr lang="en-US" sz="2135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mọi</a:t>
            </a:r>
            <a:r>
              <a:rPr lang="en-US" sz="2135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135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thời</a:t>
            </a:r>
            <a:r>
              <a:rPr lang="en-US" sz="2135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135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đại</a:t>
            </a:r>
            <a:r>
              <a:rPr lang="en-US" sz="2135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135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kinh</a:t>
            </a:r>
            <a:r>
              <a:rPr lang="en-US" sz="2135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135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tế</a:t>
            </a:r>
            <a:endParaRPr lang="en-US" sz="2135" dirty="0">
              <a:effectLst/>
              <a:latin typeface="Calibri" panose="020F0502020204030204" charset="0"/>
              <a:ea typeface="Calibri" panose="020F050202020403020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"/>
            </a:pPr>
            <a:r>
              <a:rPr lang="en-US" sz="2135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Nghiên</a:t>
            </a:r>
            <a:r>
              <a:rPr lang="en-US" sz="2135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135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cứu</a:t>
            </a:r>
            <a:r>
              <a:rPr lang="en-US" sz="2135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135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các</a:t>
            </a:r>
            <a:r>
              <a:rPr lang="en-US" sz="2135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135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hệ</a:t>
            </a:r>
            <a:r>
              <a:rPr lang="en-US" sz="2135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135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thống</a:t>
            </a:r>
            <a:r>
              <a:rPr lang="en-US" sz="2135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135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các</a:t>
            </a:r>
            <a:r>
              <a:rPr lang="en-US" sz="2135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135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quan</a:t>
            </a:r>
            <a:r>
              <a:rPr lang="en-US" sz="2135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135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hệ</a:t>
            </a:r>
            <a:r>
              <a:rPr lang="en-US" sz="2135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135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xã</a:t>
            </a:r>
            <a:r>
              <a:rPr lang="en-US" sz="2135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135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hội</a:t>
            </a:r>
            <a:r>
              <a:rPr lang="en-US" sz="2135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135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của</a:t>
            </a:r>
            <a:r>
              <a:rPr lang="en-US" sz="2135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135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sản</a:t>
            </a:r>
            <a:r>
              <a:rPr lang="en-US" sz="2135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135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xuất</a:t>
            </a:r>
            <a:r>
              <a:rPr lang="en-US" sz="2135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135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và</a:t>
            </a:r>
            <a:r>
              <a:rPr lang="en-US" sz="2135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135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trao</a:t>
            </a:r>
            <a:r>
              <a:rPr lang="en-US" sz="2135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135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đổi</a:t>
            </a:r>
            <a:endParaRPr lang="en-US" sz="2135" dirty="0">
              <a:effectLst/>
              <a:latin typeface="Calibri" panose="020F0502020204030204" charset="0"/>
              <a:ea typeface="Calibri" panose="020F050202020403020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63"/>
          <p:cNvSpPr txBox="1">
            <a:spLocks noGrp="1"/>
          </p:cNvSpPr>
          <p:nvPr>
            <p:ph type="title"/>
          </p:nvPr>
        </p:nvSpPr>
        <p:spPr>
          <a:xfrm>
            <a:off x="493977" y="593367"/>
            <a:ext cx="11280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nghiên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cứu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kinh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tế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Mác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-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Lênin</a:t>
            </a:r>
            <a:endParaRPr lang="en-US" sz="2400" dirty="0">
              <a:effectLst/>
              <a:latin typeface="Calibri" panose="020F0502020204030204" charset="0"/>
              <a:ea typeface="Calibri" panose="020F0502020204030204" charset="0"/>
              <a:cs typeface="Times New Roman" panose="02020603050405020304" pitchFamily="18" charset="0"/>
            </a:endParaRPr>
          </a:p>
        </p:txBody>
      </p:sp>
      <p:sp>
        <p:nvSpPr>
          <p:cNvPr id="850" name="Google Shape;850;p63"/>
          <p:cNvSpPr txBox="1">
            <a:spLocks noGrp="1"/>
          </p:cNvSpPr>
          <p:nvPr>
            <p:ph type="subTitle" idx="2"/>
          </p:nvPr>
        </p:nvSpPr>
        <p:spPr>
          <a:xfrm>
            <a:off x="493977" y="1255367"/>
            <a:ext cx="11280000" cy="5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Kiến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trúc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thượng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tầng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=&gt;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cơ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sở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hạ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tầng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=&gt;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lực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lượng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xuất</a:t>
            </a:r>
            <a:endParaRPr lang="en-US" sz="2400" dirty="0">
              <a:effectLst/>
              <a:latin typeface="Calibri" panose="020F0502020204030204" charset="0"/>
              <a:ea typeface="Calibri" panose="020F0502020204030204" charset="0"/>
              <a:cs typeface="Times New Roman" panose="02020603050405020304" pitchFamily="18" charset="0"/>
            </a:endParaRPr>
          </a:p>
        </p:txBody>
      </p:sp>
      <p:sp>
        <p:nvSpPr>
          <p:cNvPr id="851" name="Google Shape;851;p63"/>
          <p:cNvSpPr txBox="1"/>
          <p:nvPr/>
        </p:nvSpPr>
        <p:spPr>
          <a:xfrm>
            <a:off x="415600" y="1943033"/>
            <a:ext cx="11360800" cy="1396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"/>
            </a:pP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Nghiên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cứu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xuất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khâu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quá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tái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xuất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xã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hội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xuất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–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phối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–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trao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–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tiêu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dùng</a:t>
            </a:r>
            <a:endParaRPr lang="en-US" sz="2400" dirty="0">
              <a:effectLst/>
              <a:latin typeface="Calibri" panose="020F0502020204030204" charset="0"/>
              <a:ea typeface="Calibri" panose="020F050202020403020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640" y="3132356"/>
            <a:ext cx="9390719" cy="345299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/>
          </p:nvPr>
        </p:nvSpPr>
        <p:spPr>
          <a:xfrm>
            <a:off x="718700" y="2865120"/>
            <a:ext cx="8072000" cy="256032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265" dirty="0">
                <a:ea typeface="Calibri" panose="020F0502020204030204" charset="0"/>
                <a:cs typeface="Times New Roman" panose="02020603050405020304" pitchFamily="18" charset="0"/>
              </a:rPr>
              <a:t>2.2</a:t>
            </a:r>
            <a:r>
              <a:rPr lang="en-US" sz="4265" dirty="0">
                <a:effectLst/>
                <a:ea typeface="Calibri" panose="020F0502020204030204" charset="0"/>
                <a:cs typeface="Times New Roman" panose="02020603050405020304" pitchFamily="18" charset="0"/>
              </a:rPr>
              <a:t>. </a:t>
            </a:r>
            <a:r>
              <a:rPr lang="en-US" sz="4265" dirty="0" err="1">
                <a:ea typeface="Calibri" panose="020F0502020204030204" charset="0"/>
                <a:cs typeface="Times New Roman" panose="02020603050405020304" pitchFamily="18" charset="0"/>
              </a:rPr>
              <a:t>Mục</a:t>
            </a:r>
            <a:r>
              <a:rPr lang="en-US" sz="4265" dirty="0"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4265" dirty="0" err="1">
                <a:ea typeface="Calibri" panose="020F0502020204030204" charset="0"/>
                <a:cs typeface="Times New Roman" panose="02020603050405020304" pitchFamily="18" charset="0"/>
              </a:rPr>
              <a:t>đích</a:t>
            </a:r>
            <a:r>
              <a:rPr lang="en-US" sz="4265" dirty="0"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4265" dirty="0" err="1">
                <a:effectLst/>
                <a:ea typeface="Calibri" panose="020F0502020204030204" charset="0"/>
                <a:cs typeface="Times New Roman" panose="02020603050405020304" pitchFamily="18" charset="0"/>
              </a:rPr>
              <a:t>nghiên</a:t>
            </a:r>
            <a:r>
              <a:rPr lang="en-US" sz="4265" dirty="0">
                <a:effectLst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4265" dirty="0" err="1">
                <a:effectLst/>
                <a:ea typeface="Calibri" panose="020F0502020204030204" charset="0"/>
                <a:cs typeface="Times New Roman" panose="02020603050405020304" pitchFamily="18" charset="0"/>
              </a:rPr>
              <a:t>cứu</a:t>
            </a:r>
            <a:r>
              <a:rPr lang="en-US" sz="4265" dirty="0">
                <a:effectLst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4265" dirty="0" err="1">
                <a:effectLst/>
                <a:ea typeface="Calibri" panose="020F0502020204030204" charset="0"/>
                <a:cs typeface="Times New Roman" panose="02020603050405020304" pitchFamily="18" charset="0"/>
              </a:rPr>
              <a:t>của</a:t>
            </a:r>
            <a:r>
              <a:rPr lang="en-US" sz="4265" dirty="0">
                <a:effectLst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4265" dirty="0" err="1">
                <a:solidFill>
                  <a:srgbClr val="00B0F0"/>
                </a:solidFill>
                <a:effectLst/>
                <a:ea typeface="Calibri" panose="020F0502020204030204" charset="0"/>
                <a:cs typeface="Times New Roman" panose="02020603050405020304" pitchFamily="18" charset="0"/>
              </a:rPr>
              <a:t>kinh</a:t>
            </a:r>
            <a:r>
              <a:rPr lang="en-US" sz="4265" dirty="0">
                <a:solidFill>
                  <a:srgbClr val="00B0F0"/>
                </a:solidFill>
                <a:effectLst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4265" dirty="0" err="1">
                <a:solidFill>
                  <a:srgbClr val="00B0F0"/>
                </a:solidFill>
                <a:effectLst/>
                <a:ea typeface="Calibri" panose="020F0502020204030204" charset="0"/>
                <a:cs typeface="Times New Roman" panose="02020603050405020304" pitchFamily="18" charset="0"/>
              </a:rPr>
              <a:t>tế</a:t>
            </a:r>
            <a:r>
              <a:rPr lang="en-US" sz="4265" dirty="0">
                <a:solidFill>
                  <a:srgbClr val="00B0F0"/>
                </a:solidFill>
                <a:effectLst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4265" dirty="0" err="1">
                <a:solidFill>
                  <a:srgbClr val="00B0F0"/>
                </a:solidFill>
                <a:effectLst/>
                <a:ea typeface="Calibri" panose="020F0502020204030204" charset="0"/>
                <a:cs typeface="Times New Roman" panose="02020603050405020304" pitchFamily="18" charset="0"/>
              </a:rPr>
              <a:t>chính</a:t>
            </a:r>
            <a:r>
              <a:rPr lang="en-US" sz="4265" dirty="0">
                <a:solidFill>
                  <a:srgbClr val="00B0F0"/>
                </a:solidFill>
                <a:effectLst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4265" dirty="0" err="1">
                <a:solidFill>
                  <a:srgbClr val="00B0F0"/>
                </a:solidFill>
                <a:effectLst/>
                <a:ea typeface="Calibri" panose="020F0502020204030204" charset="0"/>
                <a:cs typeface="Times New Roman" panose="02020603050405020304" pitchFamily="18" charset="0"/>
              </a:rPr>
              <a:t>trị</a:t>
            </a:r>
            <a:r>
              <a:rPr lang="en-US" sz="4265" dirty="0">
                <a:effectLst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4265" dirty="0" err="1">
                <a:effectLst/>
                <a:ea typeface="Calibri" panose="020F0502020204030204" charset="0"/>
                <a:cs typeface="Times New Roman" panose="02020603050405020304" pitchFamily="18" charset="0"/>
              </a:rPr>
              <a:t>Mác</a:t>
            </a:r>
            <a:r>
              <a:rPr lang="en-US" sz="4265" dirty="0">
                <a:effectLst/>
                <a:ea typeface="Calibri" panose="020F0502020204030204" charset="0"/>
                <a:cs typeface="Times New Roman" panose="02020603050405020304" pitchFamily="18" charset="0"/>
              </a:rPr>
              <a:t> – </a:t>
            </a:r>
            <a:r>
              <a:rPr lang="en-US" sz="4265" dirty="0" err="1">
                <a:effectLst/>
                <a:ea typeface="Calibri" panose="020F0502020204030204" charset="0"/>
                <a:cs typeface="Times New Roman" panose="02020603050405020304" pitchFamily="18" charset="0"/>
              </a:rPr>
              <a:t>Lênin</a:t>
            </a:r>
            <a:endParaRPr lang="en-US" sz="4265" dirty="0">
              <a:effectLst/>
              <a:ea typeface="Calibri" panose="020F050202020403020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9"/>
          <p:cNvSpPr txBox="1">
            <a:spLocks noGrp="1"/>
          </p:cNvSpPr>
          <p:nvPr>
            <p:ph type="title"/>
          </p:nvPr>
        </p:nvSpPr>
        <p:spPr>
          <a:xfrm>
            <a:off x="493977" y="593367"/>
            <a:ext cx="11280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Mục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đích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nghiên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cứu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kinh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tế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trị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Mác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–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Lênin</a:t>
            </a:r>
            <a:endParaRPr lang="en-US" sz="2400" dirty="0">
              <a:effectLst/>
              <a:latin typeface="Calibri" panose="020F0502020204030204" charset="0"/>
              <a:ea typeface="Calibri" panose="020F0502020204030204" charset="0"/>
              <a:cs typeface="Times New Roman" panose="02020603050405020304" pitchFamily="18" charset="0"/>
            </a:endParaRPr>
          </a:p>
        </p:txBody>
      </p:sp>
      <p:sp>
        <p:nvSpPr>
          <p:cNvPr id="388" name="Google Shape;388;p49"/>
          <p:cNvSpPr txBox="1">
            <a:spLocks noGrp="1"/>
          </p:cNvSpPr>
          <p:nvPr>
            <p:ph type="subTitle" idx="2"/>
          </p:nvPr>
        </p:nvSpPr>
        <p:spPr>
          <a:xfrm>
            <a:off x="418023" y="1356967"/>
            <a:ext cx="11280000" cy="217363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ra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quy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luật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kinh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tế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chi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phối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vận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xuất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=&gt;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hoạch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sách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kinh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tế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=&gt;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quyết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hài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hòa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lợi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ích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=&gt;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lực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con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sáng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=&gt;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thúc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đẩy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toàn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diện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xã</a:t>
            </a:r>
            <a:r>
              <a:rPr lang="en-US" sz="2400" dirty="0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charset="0"/>
                <a:ea typeface="Calibri" panose="020F0502020204030204" charset="0"/>
                <a:cs typeface="Times New Roman" panose="02020603050405020304" pitchFamily="18" charset="0"/>
              </a:rPr>
              <a:t>hội</a:t>
            </a:r>
            <a:endParaRPr lang="en-US" sz="2400" dirty="0">
              <a:effectLst/>
              <a:latin typeface="Calibri" panose="020F0502020204030204" charset="0"/>
              <a:ea typeface="Calibri" panose="020F050202020403020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7486"/>
          <a:stretch>
            <a:fillRect/>
          </a:stretch>
        </p:blipFill>
        <p:spPr>
          <a:xfrm>
            <a:off x="663064" y="3016852"/>
            <a:ext cx="10426013" cy="30791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title"/>
          </p:nvPr>
        </p:nvSpPr>
        <p:spPr>
          <a:xfrm>
            <a:off x="718700" y="2865120"/>
            <a:ext cx="8072000" cy="256032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265" dirty="0">
                <a:ea typeface="Calibri" panose="020F0502020204030204" charset="0"/>
                <a:cs typeface="Times New Roman" panose="02020603050405020304" pitchFamily="18" charset="0"/>
              </a:rPr>
              <a:t>2.3</a:t>
            </a:r>
            <a:r>
              <a:rPr lang="en-US" sz="4265" dirty="0">
                <a:effectLst/>
                <a:ea typeface="Calibri" panose="020F0502020204030204" charset="0"/>
                <a:cs typeface="Times New Roman" panose="02020603050405020304" pitchFamily="18" charset="0"/>
              </a:rPr>
              <a:t>. </a:t>
            </a:r>
            <a:r>
              <a:rPr lang="en-US" sz="4265" dirty="0" err="1">
                <a:ea typeface="Calibri" panose="020F0502020204030204" charset="0"/>
                <a:cs typeface="Times New Roman" panose="02020603050405020304" pitchFamily="18" charset="0"/>
              </a:rPr>
              <a:t>Phương</a:t>
            </a:r>
            <a:r>
              <a:rPr lang="en-US" sz="4265" dirty="0"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4265" dirty="0" err="1">
                <a:ea typeface="Calibri" panose="020F0502020204030204" charset="0"/>
                <a:cs typeface="Times New Roman" panose="02020603050405020304" pitchFamily="18" charset="0"/>
              </a:rPr>
              <a:t>pháp</a:t>
            </a:r>
            <a:r>
              <a:rPr lang="en-US" sz="4265" dirty="0"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4265" dirty="0" err="1">
                <a:effectLst/>
                <a:ea typeface="Calibri" panose="020F0502020204030204" charset="0"/>
                <a:cs typeface="Times New Roman" panose="02020603050405020304" pitchFamily="18" charset="0"/>
              </a:rPr>
              <a:t>nghiên</a:t>
            </a:r>
            <a:r>
              <a:rPr lang="en-US" sz="4265" dirty="0">
                <a:effectLst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4265" dirty="0" err="1">
                <a:effectLst/>
                <a:ea typeface="Calibri" panose="020F0502020204030204" charset="0"/>
                <a:cs typeface="Times New Roman" panose="02020603050405020304" pitchFamily="18" charset="0"/>
              </a:rPr>
              <a:t>cứu</a:t>
            </a:r>
            <a:r>
              <a:rPr lang="en-US" sz="4265" dirty="0">
                <a:effectLst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4265" dirty="0" err="1">
                <a:effectLst/>
                <a:ea typeface="Calibri" panose="020F0502020204030204" charset="0"/>
                <a:cs typeface="Times New Roman" panose="02020603050405020304" pitchFamily="18" charset="0"/>
              </a:rPr>
              <a:t>của</a:t>
            </a:r>
            <a:r>
              <a:rPr lang="en-US" sz="4265" dirty="0">
                <a:effectLst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4265" dirty="0" err="1">
                <a:solidFill>
                  <a:srgbClr val="00B0F0"/>
                </a:solidFill>
                <a:effectLst/>
                <a:ea typeface="Calibri" panose="020F0502020204030204" charset="0"/>
                <a:cs typeface="Times New Roman" panose="02020603050405020304" pitchFamily="18" charset="0"/>
              </a:rPr>
              <a:t>kinh</a:t>
            </a:r>
            <a:r>
              <a:rPr lang="en-US" sz="4265" dirty="0">
                <a:solidFill>
                  <a:srgbClr val="00B0F0"/>
                </a:solidFill>
                <a:effectLst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4265" dirty="0" err="1">
                <a:solidFill>
                  <a:srgbClr val="00B0F0"/>
                </a:solidFill>
                <a:effectLst/>
                <a:ea typeface="Calibri" panose="020F0502020204030204" charset="0"/>
                <a:cs typeface="Times New Roman" panose="02020603050405020304" pitchFamily="18" charset="0"/>
              </a:rPr>
              <a:t>tế</a:t>
            </a:r>
            <a:r>
              <a:rPr lang="en-US" sz="4265" dirty="0">
                <a:solidFill>
                  <a:srgbClr val="00B0F0"/>
                </a:solidFill>
                <a:effectLst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4265" dirty="0" err="1">
                <a:solidFill>
                  <a:srgbClr val="00B0F0"/>
                </a:solidFill>
                <a:effectLst/>
                <a:ea typeface="Calibri" panose="020F0502020204030204" charset="0"/>
                <a:cs typeface="Times New Roman" panose="02020603050405020304" pitchFamily="18" charset="0"/>
              </a:rPr>
              <a:t>chính</a:t>
            </a:r>
            <a:r>
              <a:rPr lang="en-US" sz="4265" dirty="0">
                <a:solidFill>
                  <a:srgbClr val="00B0F0"/>
                </a:solidFill>
                <a:effectLst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4265" dirty="0" err="1">
                <a:solidFill>
                  <a:srgbClr val="00B0F0"/>
                </a:solidFill>
                <a:effectLst/>
                <a:ea typeface="Calibri" panose="020F0502020204030204" charset="0"/>
                <a:cs typeface="Times New Roman" panose="02020603050405020304" pitchFamily="18" charset="0"/>
              </a:rPr>
              <a:t>trị</a:t>
            </a:r>
            <a:r>
              <a:rPr lang="en-US" sz="4265" dirty="0">
                <a:effectLst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lang="en-US" sz="4265" dirty="0" err="1">
                <a:effectLst/>
                <a:ea typeface="Calibri" panose="020F0502020204030204" charset="0"/>
                <a:cs typeface="Times New Roman" panose="02020603050405020304" pitchFamily="18" charset="0"/>
              </a:rPr>
              <a:t>Mác</a:t>
            </a:r>
            <a:r>
              <a:rPr lang="en-US" sz="4265" dirty="0">
                <a:effectLst/>
                <a:ea typeface="Calibri" panose="020F0502020204030204" charset="0"/>
                <a:cs typeface="Times New Roman" panose="02020603050405020304" pitchFamily="18" charset="0"/>
              </a:rPr>
              <a:t> – </a:t>
            </a:r>
            <a:r>
              <a:rPr lang="en-US" sz="4265" dirty="0" err="1">
                <a:effectLst/>
                <a:ea typeface="Calibri" panose="020F0502020204030204" charset="0"/>
                <a:cs typeface="Times New Roman" panose="02020603050405020304" pitchFamily="18" charset="0"/>
              </a:rPr>
              <a:t>Lênin</a:t>
            </a:r>
            <a:endParaRPr lang="en-US" sz="4265" dirty="0">
              <a:effectLst/>
              <a:ea typeface="Calibri" panose="020F050202020403020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613</Words>
  <Application>Microsoft Macintosh PowerPoint</Application>
  <PresentationFormat>Widescreen</PresentationFormat>
  <Paragraphs>37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Muli</vt:lpstr>
      <vt:lpstr>Times New Roman</vt:lpstr>
      <vt:lpstr>Wingdings</vt:lpstr>
      <vt:lpstr>Office Theme</vt:lpstr>
      <vt:lpstr>Chương 1:  Đối tượng, phương pháp nghiên cứu và chức năng của kinh tế chính trị Mác - Lênin</vt:lpstr>
      <vt:lpstr>Instructions</vt:lpstr>
      <vt:lpstr>2. Đối tượng, mục đích và phương pháp nghiên cứu của kinh tế chính trị Mác – Lênin</vt:lpstr>
      <vt:lpstr>2.1. Đối tượng nghiên cứu của kinh tế chính trị Mác – Lênin</vt:lpstr>
      <vt:lpstr>Kinh tế chính trị nghiên cứu các quan hệ sản xuất và trao đổi trong phương thức sản xuất mà các quan hệ đó hình thành và phát triển </vt:lpstr>
      <vt:lpstr>Đối tượng nghiên cứu kinh tế chính trị Mác - Lênin</vt:lpstr>
      <vt:lpstr>2.2. Mục đích nghiên cứu của kinh tế chính trị Mác – Lênin</vt:lpstr>
      <vt:lpstr>Mục đích nghiên cứu của kinh tế chính trị Mác – Lênin</vt:lpstr>
      <vt:lpstr>2.3. Phương pháp nghiên cứu của kinh tế chính trị Mác – Lênin</vt:lpstr>
      <vt:lpstr>iPhone Demo</vt:lpstr>
      <vt:lpstr>TÀI LIỆU HỌC TẬP  MÔN HỌC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1:  Đối tượng, phương pháp nghiên cứu và chức năng của kinh tế chính trị Mác - Lênin</dc:title>
  <dc:creator/>
  <cp:lastModifiedBy>Pham Ngoc Anh (FE FPTU HN)</cp:lastModifiedBy>
  <cp:revision>2</cp:revision>
  <dcterms:created xsi:type="dcterms:W3CDTF">2024-03-10T05:51:12Z</dcterms:created>
  <dcterms:modified xsi:type="dcterms:W3CDTF">2024-03-31T04:15:07Z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CD671512588B40A88E1FCFB04D1D060D_11</vt:lpwstr>
  </property>
  <property fmtid="{D5CDD505-2E9C-101B-9397-08002B2CF9AE}" pid="3" name="KSOProductBuildVer">
    <vt:lpwstr>1033-12.2.0.13518</vt:lpwstr>
  </property>
</Properties>
</file>