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1" r:id="rId4"/>
    <p:sldId id="310" r:id="rId5"/>
    <p:sldId id="309" r:id="rId6"/>
    <p:sldId id="311" r:id="rId7"/>
    <p:sldId id="278" r:id="rId8"/>
  </p:sldIdLst>
  <p:sldSz cx="9144000" cy="5143500" type="screen16x9"/>
  <p:notesSz cx="6858000" cy="9144000"/>
  <p:embeddedFontLst>
    <p:embeddedFont>
      <p:font typeface="Barlow Light" panose="020F0302020204030204" pitchFamily="34" charset="0"/>
      <p:regular r:id="rId10"/>
      <p:italic r:id="rId11"/>
    </p:embeddedFont>
    <p:embeddedFont>
      <p:font typeface="Work Sans" pitchFamily="2" charset="77"/>
      <p:regular r:id="rId12"/>
      <p:bold r:id="rId13"/>
      <p:italic r:id="rId14"/>
      <p:boldItalic r:id="rId15"/>
    </p:embeddedFont>
    <p:embeddedFont>
      <p:font typeface="Work Sans Light" panose="020F0302020204030204" pitchFamily="34" charset="0"/>
      <p:regular r:id="rId16"/>
      <p:italic r:id="rId17"/>
    </p:embeddedFont>
    <p:embeddedFont>
      <p:font typeface="Work Sans Medium" pitchFamily="2" charset="77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92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9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#1">
  <dgm:title val=""/>
  <dgm:desc val=""/>
  <dgm:catLst>
    <dgm:cat type="mainScheme" pri="10100"/>
  </dgm:catLst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2CD7F4-58A8-4F36-A84D-50D55F516DB2}" type="doc">
      <dgm:prSet loTypeId="urn:microsoft.com/office/officeart/2005/8/layout/cycle3#1" loCatId="cycle" qsTypeId="urn:microsoft.com/office/officeart/2005/8/quickstyle/simple2#1" qsCatId="simple" csTypeId="urn:microsoft.com/office/officeart/2005/8/colors/accent0_1#1" csCatId="mainScheme" phldr="1"/>
      <dgm:spPr/>
      <dgm:t>
        <a:bodyPr/>
        <a:lstStyle/>
        <a:p>
          <a:endParaRPr lang="en-US"/>
        </a:p>
      </dgm:t>
    </dgm:pt>
    <dgm:pt modelId="{8B61427A-14B6-4C24-B4F4-2B0369B18C89}">
      <dgm:prSet phldrT="[Text]" custT="1"/>
      <dgm:spPr/>
      <dgm:t>
        <a:bodyPr/>
        <a:lstStyle/>
        <a:p>
          <a:r>
            <a:rPr lang="en-US" sz="1800" dirty="0" err="1">
              <a:latin typeface="Work Sans" pitchFamily="2" charset="0"/>
            </a:rPr>
            <a:t>Sở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hữu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và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các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thành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phần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kinh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tế</a:t>
          </a:r>
          <a:endParaRPr lang="en-US" sz="1800" dirty="0">
            <a:latin typeface="Work Sans" pitchFamily="2" charset="0"/>
          </a:endParaRPr>
        </a:p>
      </dgm:t>
    </dgm:pt>
    <dgm:pt modelId="{24149574-F083-4104-9FBF-18120018C648}" type="parTrans" cxnId="{0195CBA2-5F1D-4A83-9A05-E3CD094D37C3}">
      <dgm:prSet/>
      <dgm:spPr/>
      <dgm:t>
        <a:bodyPr/>
        <a:lstStyle/>
        <a:p>
          <a:endParaRPr lang="en-US" sz="3200"/>
        </a:p>
      </dgm:t>
    </dgm:pt>
    <dgm:pt modelId="{B237D0FE-F5AE-4135-B175-A7AA890387AD}" type="sibTrans" cxnId="{0195CBA2-5F1D-4A83-9A05-E3CD094D37C3}">
      <dgm:prSet/>
      <dgm:spPr/>
      <dgm:t>
        <a:bodyPr/>
        <a:lstStyle/>
        <a:p>
          <a:endParaRPr lang="en-US" sz="1800">
            <a:latin typeface="Work Sans" pitchFamily="2" charset="0"/>
          </a:endParaRPr>
        </a:p>
      </dgm:t>
    </dgm:pt>
    <dgm:pt modelId="{075F7D73-E51D-4269-AE80-7E8274CC9D0B}">
      <dgm:prSet phldrT="[Text]" custT="1"/>
      <dgm:spPr/>
      <dgm:t>
        <a:bodyPr/>
        <a:lstStyle/>
        <a:p>
          <a:pPr algn="l"/>
          <a:r>
            <a:rPr lang="en-US" sz="1800" b="0" i="0" dirty="0" err="1">
              <a:latin typeface="Work Sans" pitchFamily="2" charset="0"/>
            </a:rPr>
            <a:t>Phát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triển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đồng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bộ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các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yếu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tố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và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các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loại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thị</a:t>
          </a:r>
          <a:r>
            <a:rPr lang="en-US" sz="1800" b="0" i="0" dirty="0">
              <a:latin typeface="Work Sans" pitchFamily="2" charset="0"/>
            </a:rPr>
            <a:t> </a:t>
          </a:r>
          <a:r>
            <a:rPr lang="en-US" sz="1800" b="0" i="0" dirty="0" err="1">
              <a:latin typeface="Work Sans" pitchFamily="2" charset="0"/>
            </a:rPr>
            <a:t>trường</a:t>
          </a:r>
          <a:endParaRPr lang="en-US" sz="1800" b="0" i="0" dirty="0">
            <a:latin typeface="Work Sans" pitchFamily="2" charset="0"/>
          </a:endParaRPr>
        </a:p>
      </dgm:t>
    </dgm:pt>
    <dgm:pt modelId="{F02373F2-F00E-4BE0-B287-8C0C95EB395E}" type="parTrans" cxnId="{657F2BF6-4A4E-4CAB-A1B2-8BBD0163BEA7}">
      <dgm:prSet/>
      <dgm:spPr/>
      <dgm:t>
        <a:bodyPr/>
        <a:lstStyle/>
        <a:p>
          <a:endParaRPr lang="en-US" sz="3200"/>
        </a:p>
      </dgm:t>
    </dgm:pt>
    <dgm:pt modelId="{E44C47F3-55D0-436E-B761-125A250711C1}" type="sibTrans" cxnId="{657F2BF6-4A4E-4CAB-A1B2-8BBD0163BEA7}">
      <dgm:prSet/>
      <dgm:spPr/>
      <dgm:t>
        <a:bodyPr/>
        <a:lstStyle/>
        <a:p>
          <a:endParaRPr lang="en-US" sz="3200"/>
        </a:p>
      </dgm:t>
    </dgm:pt>
    <dgm:pt modelId="{DD152DEA-F2BE-470F-B55B-602C0857DB84}">
      <dgm:prSet phldrT="[Text]" custT="1"/>
      <dgm:spPr/>
      <dgm:t>
        <a:bodyPr/>
        <a:lstStyle/>
        <a:p>
          <a:r>
            <a:rPr lang="en-US" sz="1800" dirty="0" err="1">
              <a:latin typeface="Work Sans" pitchFamily="2" charset="0"/>
            </a:rPr>
            <a:t>Gắn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tăng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trưởng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kinh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tế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với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tiến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bộ</a:t>
          </a:r>
          <a:r>
            <a:rPr lang="en-US" sz="1800" dirty="0">
              <a:latin typeface="Work Sans" pitchFamily="2" charset="0"/>
            </a:rPr>
            <a:t>, </a:t>
          </a:r>
          <a:r>
            <a:rPr lang="en-US" sz="1800" dirty="0" err="1">
              <a:latin typeface="Work Sans" pitchFamily="2" charset="0"/>
            </a:rPr>
            <a:t>công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bằng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xã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hội</a:t>
          </a:r>
          <a:endParaRPr lang="en-US" sz="1800" dirty="0">
            <a:latin typeface="Work Sans" pitchFamily="2" charset="0"/>
          </a:endParaRPr>
        </a:p>
      </dgm:t>
    </dgm:pt>
    <dgm:pt modelId="{4CA7DE53-A9D3-4B24-AC80-19DDC7D7723C}" type="parTrans" cxnId="{DA194D74-59D8-40D1-8999-AA46E6B43D81}">
      <dgm:prSet/>
      <dgm:spPr/>
      <dgm:t>
        <a:bodyPr/>
        <a:lstStyle/>
        <a:p>
          <a:endParaRPr lang="en-US" sz="3200"/>
        </a:p>
      </dgm:t>
    </dgm:pt>
    <dgm:pt modelId="{3CD634A8-DD4D-4D28-8DDC-221C32BDBDA5}" type="sibTrans" cxnId="{DA194D74-59D8-40D1-8999-AA46E6B43D81}">
      <dgm:prSet/>
      <dgm:spPr/>
      <dgm:t>
        <a:bodyPr/>
        <a:lstStyle/>
        <a:p>
          <a:endParaRPr lang="en-US" sz="3200"/>
        </a:p>
      </dgm:t>
    </dgm:pt>
    <dgm:pt modelId="{C82E6149-6E13-40B4-B9DE-BFEDB6ADE973}">
      <dgm:prSet phldrT="[Text]" custT="1"/>
      <dgm:spPr/>
      <dgm:t>
        <a:bodyPr/>
        <a:lstStyle/>
        <a:p>
          <a:r>
            <a:rPr lang="en-US" sz="1800" dirty="0" err="1">
              <a:latin typeface="Work Sans" pitchFamily="2" charset="0"/>
            </a:rPr>
            <a:t>Hội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nhập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kinh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tế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quốc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tế</a:t>
          </a:r>
          <a:endParaRPr lang="en-US" sz="1800" dirty="0">
            <a:latin typeface="Work Sans" pitchFamily="2" charset="0"/>
          </a:endParaRPr>
        </a:p>
      </dgm:t>
    </dgm:pt>
    <dgm:pt modelId="{D39AC1C7-09B7-4442-A314-64291ED869DC}" type="parTrans" cxnId="{EE0BD3B2-6E95-4DFF-9C48-7C9E98DCE78D}">
      <dgm:prSet/>
      <dgm:spPr/>
      <dgm:t>
        <a:bodyPr/>
        <a:lstStyle/>
        <a:p>
          <a:endParaRPr lang="en-US" sz="3200"/>
        </a:p>
      </dgm:t>
    </dgm:pt>
    <dgm:pt modelId="{D5B52B64-08A1-4F35-B6A6-6ED0A8739B9F}" type="sibTrans" cxnId="{EE0BD3B2-6E95-4DFF-9C48-7C9E98DCE78D}">
      <dgm:prSet/>
      <dgm:spPr/>
      <dgm:t>
        <a:bodyPr/>
        <a:lstStyle/>
        <a:p>
          <a:endParaRPr lang="en-US" sz="3200"/>
        </a:p>
      </dgm:t>
    </dgm:pt>
    <dgm:pt modelId="{0CB20449-3DEB-4974-9A04-DC460E807CBF}">
      <dgm:prSet phldrT="[Text]" custT="1"/>
      <dgm:spPr/>
      <dgm:t>
        <a:bodyPr/>
        <a:lstStyle/>
        <a:p>
          <a:r>
            <a:rPr lang="en-US" sz="1800" dirty="0" err="1">
              <a:latin typeface="Work Sans" pitchFamily="2" charset="0"/>
            </a:rPr>
            <a:t>Nâng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cao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năng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lực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chính</a:t>
          </a:r>
          <a:r>
            <a:rPr lang="en-US" sz="1800" dirty="0">
              <a:latin typeface="Work Sans" pitchFamily="2" charset="0"/>
            </a:rPr>
            <a:t> </a:t>
          </a:r>
          <a:r>
            <a:rPr lang="en-US" sz="1800" dirty="0" err="1">
              <a:latin typeface="Work Sans" pitchFamily="2" charset="0"/>
            </a:rPr>
            <a:t>trị</a:t>
          </a:r>
          <a:endParaRPr lang="en-US" sz="1800" dirty="0">
            <a:latin typeface="Work Sans" pitchFamily="2" charset="0"/>
          </a:endParaRPr>
        </a:p>
      </dgm:t>
    </dgm:pt>
    <dgm:pt modelId="{70748D8B-3F6F-40CA-91C2-76883EA4BEB6}" type="parTrans" cxnId="{733E1536-21B3-40E1-BB5D-B8FFC4CEE1A7}">
      <dgm:prSet/>
      <dgm:spPr/>
      <dgm:t>
        <a:bodyPr/>
        <a:lstStyle/>
        <a:p>
          <a:endParaRPr lang="en-US" sz="3200"/>
        </a:p>
      </dgm:t>
    </dgm:pt>
    <dgm:pt modelId="{9C001FE6-3984-4BB5-B2A6-CF03A7965B41}" type="sibTrans" cxnId="{733E1536-21B3-40E1-BB5D-B8FFC4CEE1A7}">
      <dgm:prSet/>
      <dgm:spPr/>
      <dgm:t>
        <a:bodyPr/>
        <a:lstStyle/>
        <a:p>
          <a:endParaRPr lang="en-US" sz="3200"/>
        </a:p>
      </dgm:t>
    </dgm:pt>
    <dgm:pt modelId="{DBAFCE99-2E4A-4D0F-A6C8-F4D304AB047B}" type="pres">
      <dgm:prSet presAssocID="{522CD7F4-58A8-4F36-A84D-50D55F516DB2}" presName="Name0" presStyleCnt="0">
        <dgm:presLayoutVars>
          <dgm:dir/>
          <dgm:resizeHandles val="exact"/>
        </dgm:presLayoutVars>
      </dgm:prSet>
      <dgm:spPr/>
    </dgm:pt>
    <dgm:pt modelId="{38996FCB-6762-4267-8B5C-796AE41DD186}" type="pres">
      <dgm:prSet presAssocID="{522CD7F4-58A8-4F36-A84D-50D55F516DB2}" presName="cycle" presStyleCnt="0"/>
      <dgm:spPr/>
    </dgm:pt>
    <dgm:pt modelId="{A32361BF-5010-4BFC-92BF-8D6ECA9CB427}" type="pres">
      <dgm:prSet presAssocID="{8B61427A-14B6-4C24-B4F4-2B0369B18C89}" presName="nodeFirstNode" presStyleLbl="node1" presStyleIdx="0" presStyleCnt="5" custRadScaleRad="102035" custRadScaleInc="-16980">
        <dgm:presLayoutVars>
          <dgm:bulletEnabled val="1"/>
        </dgm:presLayoutVars>
      </dgm:prSet>
      <dgm:spPr/>
    </dgm:pt>
    <dgm:pt modelId="{2868E976-5F2C-40BE-942E-CA01419907EB}" type="pres">
      <dgm:prSet presAssocID="{B237D0FE-F5AE-4135-B175-A7AA890387AD}" presName="sibTransFirstNode" presStyleLbl="bgShp" presStyleIdx="0" presStyleCnt="1" custLinFactNeighborX="7066" custLinFactNeighborY="7301"/>
      <dgm:spPr/>
    </dgm:pt>
    <dgm:pt modelId="{3F9F102B-2665-4FE7-8ACA-9B83708C0D46}" type="pres">
      <dgm:prSet presAssocID="{075F7D73-E51D-4269-AE80-7E8274CC9D0B}" presName="nodeFollowingNodes" presStyleLbl="node1" presStyleIdx="1" presStyleCnt="5" custScaleX="132375" custScaleY="142197">
        <dgm:presLayoutVars>
          <dgm:bulletEnabled val="1"/>
        </dgm:presLayoutVars>
      </dgm:prSet>
      <dgm:spPr/>
    </dgm:pt>
    <dgm:pt modelId="{264A3FBA-815D-48E0-B6D4-7781C61F533D}" type="pres">
      <dgm:prSet presAssocID="{DD152DEA-F2BE-470F-B55B-602C0857DB84}" presName="nodeFollowingNodes" presStyleLbl="node1" presStyleIdx="2" presStyleCnt="5" custScaleX="132056" custScaleY="143364" custRadScaleRad="96449" custRadScaleInc="-15596">
        <dgm:presLayoutVars>
          <dgm:bulletEnabled val="1"/>
        </dgm:presLayoutVars>
      </dgm:prSet>
      <dgm:spPr/>
    </dgm:pt>
    <dgm:pt modelId="{AFE403D8-DDC8-47EA-BF60-B09F98F34D70}" type="pres">
      <dgm:prSet presAssocID="{C82E6149-6E13-40B4-B9DE-BFEDB6ADE973}" presName="nodeFollowingNodes" presStyleLbl="node1" presStyleIdx="3" presStyleCnt="5" custScaleX="116248" custRadScaleRad="114772" custRadScaleInc="27117">
        <dgm:presLayoutVars>
          <dgm:bulletEnabled val="1"/>
        </dgm:presLayoutVars>
      </dgm:prSet>
      <dgm:spPr/>
    </dgm:pt>
    <dgm:pt modelId="{1582C128-A875-4FED-BD2A-E49E43C432FD}" type="pres">
      <dgm:prSet presAssocID="{0CB20449-3DEB-4974-9A04-DC460E807CBF}" presName="nodeFollowingNodes" presStyleLbl="node1" presStyleIdx="4" presStyleCnt="5" custScaleX="120802" custScaleY="100916">
        <dgm:presLayoutVars>
          <dgm:bulletEnabled val="1"/>
        </dgm:presLayoutVars>
      </dgm:prSet>
      <dgm:spPr/>
    </dgm:pt>
  </dgm:ptLst>
  <dgm:cxnLst>
    <dgm:cxn modelId="{733E1536-21B3-40E1-BB5D-B8FFC4CEE1A7}" srcId="{522CD7F4-58A8-4F36-A84D-50D55F516DB2}" destId="{0CB20449-3DEB-4974-9A04-DC460E807CBF}" srcOrd="4" destOrd="0" parTransId="{70748D8B-3F6F-40CA-91C2-76883EA4BEB6}" sibTransId="{9C001FE6-3984-4BB5-B2A6-CF03A7965B41}"/>
    <dgm:cxn modelId="{DA194D74-59D8-40D1-8999-AA46E6B43D81}" srcId="{522CD7F4-58A8-4F36-A84D-50D55F516DB2}" destId="{DD152DEA-F2BE-470F-B55B-602C0857DB84}" srcOrd="2" destOrd="0" parTransId="{4CA7DE53-A9D3-4B24-AC80-19DDC7D7723C}" sibTransId="{3CD634A8-DD4D-4D28-8DDC-221C32BDBDA5}"/>
    <dgm:cxn modelId="{0C505983-3376-4529-8808-D555467EDD5E}" type="presOf" srcId="{075F7D73-E51D-4269-AE80-7E8274CC9D0B}" destId="{3F9F102B-2665-4FE7-8ACA-9B83708C0D46}" srcOrd="0" destOrd="0" presId="urn:microsoft.com/office/officeart/2005/8/layout/cycle3#1"/>
    <dgm:cxn modelId="{0195CBA2-5F1D-4A83-9A05-E3CD094D37C3}" srcId="{522CD7F4-58A8-4F36-A84D-50D55F516DB2}" destId="{8B61427A-14B6-4C24-B4F4-2B0369B18C89}" srcOrd="0" destOrd="0" parTransId="{24149574-F083-4104-9FBF-18120018C648}" sibTransId="{B237D0FE-F5AE-4135-B175-A7AA890387AD}"/>
    <dgm:cxn modelId="{29AD29A8-A774-47A8-B27A-13D6471D9F38}" type="presOf" srcId="{522CD7F4-58A8-4F36-A84D-50D55F516DB2}" destId="{DBAFCE99-2E4A-4D0F-A6C8-F4D304AB047B}" srcOrd="0" destOrd="0" presId="urn:microsoft.com/office/officeart/2005/8/layout/cycle3#1"/>
    <dgm:cxn modelId="{EE0BD3B2-6E95-4DFF-9C48-7C9E98DCE78D}" srcId="{522CD7F4-58A8-4F36-A84D-50D55F516DB2}" destId="{C82E6149-6E13-40B4-B9DE-BFEDB6ADE973}" srcOrd="3" destOrd="0" parTransId="{D39AC1C7-09B7-4442-A314-64291ED869DC}" sibTransId="{D5B52B64-08A1-4F35-B6A6-6ED0A8739B9F}"/>
    <dgm:cxn modelId="{D6D5FBB3-C09F-4F8E-9EF7-4200570F8B6D}" type="presOf" srcId="{C82E6149-6E13-40B4-B9DE-BFEDB6ADE973}" destId="{AFE403D8-DDC8-47EA-BF60-B09F98F34D70}" srcOrd="0" destOrd="0" presId="urn:microsoft.com/office/officeart/2005/8/layout/cycle3#1"/>
    <dgm:cxn modelId="{B93A7BBB-12DF-4BE4-A54B-C65D3EB8F35A}" type="presOf" srcId="{B237D0FE-F5AE-4135-B175-A7AA890387AD}" destId="{2868E976-5F2C-40BE-942E-CA01419907EB}" srcOrd="0" destOrd="0" presId="urn:microsoft.com/office/officeart/2005/8/layout/cycle3#1"/>
    <dgm:cxn modelId="{897D62BE-A327-41D5-9196-B66255C0651B}" type="presOf" srcId="{8B61427A-14B6-4C24-B4F4-2B0369B18C89}" destId="{A32361BF-5010-4BFC-92BF-8D6ECA9CB427}" srcOrd="0" destOrd="0" presId="urn:microsoft.com/office/officeart/2005/8/layout/cycle3#1"/>
    <dgm:cxn modelId="{657F2BF6-4A4E-4CAB-A1B2-8BBD0163BEA7}" srcId="{522CD7F4-58A8-4F36-A84D-50D55F516DB2}" destId="{075F7D73-E51D-4269-AE80-7E8274CC9D0B}" srcOrd="1" destOrd="0" parTransId="{F02373F2-F00E-4BE0-B287-8C0C95EB395E}" sibTransId="{E44C47F3-55D0-436E-B761-125A250711C1}"/>
    <dgm:cxn modelId="{7EFDDFFB-6E73-4902-864A-46D5840851D3}" type="presOf" srcId="{0CB20449-3DEB-4974-9A04-DC460E807CBF}" destId="{1582C128-A875-4FED-BD2A-E49E43C432FD}" srcOrd="0" destOrd="0" presId="urn:microsoft.com/office/officeart/2005/8/layout/cycle3#1"/>
    <dgm:cxn modelId="{D0AE68FF-DB93-47C3-A3ED-5E115A6715D4}" type="presOf" srcId="{DD152DEA-F2BE-470F-B55B-602C0857DB84}" destId="{264A3FBA-815D-48E0-B6D4-7781C61F533D}" srcOrd="0" destOrd="0" presId="urn:microsoft.com/office/officeart/2005/8/layout/cycle3#1"/>
    <dgm:cxn modelId="{9AC08B78-F425-4FA8-9B0A-6F5630F7AAC3}" type="presParOf" srcId="{DBAFCE99-2E4A-4D0F-A6C8-F4D304AB047B}" destId="{38996FCB-6762-4267-8B5C-796AE41DD186}" srcOrd="0" destOrd="0" presId="urn:microsoft.com/office/officeart/2005/8/layout/cycle3#1"/>
    <dgm:cxn modelId="{5F0B6ED7-2D74-4975-800E-AB640C85207D}" type="presParOf" srcId="{38996FCB-6762-4267-8B5C-796AE41DD186}" destId="{A32361BF-5010-4BFC-92BF-8D6ECA9CB427}" srcOrd="0" destOrd="0" presId="urn:microsoft.com/office/officeart/2005/8/layout/cycle3#1"/>
    <dgm:cxn modelId="{4470FFAE-DFB7-4513-ABF7-E02D39ABA16C}" type="presParOf" srcId="{38996FCB-6762-4267-8B5C-796AE41DD186}" destId="{2868E976-5F2C-40BE-942E-CA01419907EB}" srcOrd="1" destOrd="0" presId="urn:microsoft.com/office/officeart/2005/8/layout/cycle3#1"/>
    <dgm:cxn modelId="{FDFCD90A-C3EA-4996-A639-208798B9C996}" type="presParOf" srcId="{38996FCB-6762-4267-8B5C-796AE41DD186}" destId="{3F9F102B-2665-4FE7-8ACA-9B83708C0D46}" srcOrd="2" destOrd="0" presId="urn:microsoft.com/office/officeart/2005/8/layout/cycle3#1"/>
    <dgm:cxn modelId="{AD6DFA0B-D5C7-4521-A0E3-1410F3A13BD3}" type="presParOf" srcId="{38996FCB-6762-4267-8B5C-796AE41DD186}" destId="{264A3FBA-815D-48E0-B6D4-7781C61F533D}" srcOrd="3" destOrd="0" presId="urn:microsoft.com/office/officeart/2005/8/layout/cycle3#1"/>
    <dgm:cxn modelId="{76B25D36-296D-448B-8685-61F2840A81E8}" type="presParOf" srcId="{38996FCB-6762-4267-8B5C-796AE41DD186}" destId="{AFE403D8-DDC8-47EA-BF60-B09F98F34D70}" srcOrd="4" destOrd="0" presId="urn:microsoft.com/office/officeart/2005/8/layout/cycle3#1"/>
    <dgm:cxn modelId="{6CF25FFF-AF28-4F07-866C-F06B3FBC8990}" type="presParOf" srcId="{38996FCB-6762-4267-8B5C-796AE41DD186}" destId="{1582C128-A875-4FED-BD2A-E49E43C432FD}" srcOrd="5" destOrd="0" presId="urn:microsoft.com/office/officeart/2005/8/layout/cycle3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68E976-5F2C-40BE-942E-CA01419907EB}">
      <dsp:nvSpPr>
        <dsp:cNvPr id="0" name=""/>
        <dsp:cNvSpPr/>
      </dsp:nvSpPr>
      <dsp:spPr>
        <a:xfrm>
          <a:off x="2654426" y="143039"/>
          <a:ext cx="3489504" cy="3489504"/>
        </a:xfrm>
        <a:prstGeom prst="circularArrow">
          <a:avLst>
            <a:gd name="adj1" fmla="val 5544"/>
            <a:gd name="adj2" fmla="val 330680"/>
            <a:gd name="adj3" fmla="val 13753687"/>
            <a:gd name="adj4" fmla="val 17399513"/>
            <a:gd name="adj5" fmla="val 5757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361BF-5010-4BFC-92BF-8D6ECA9CB427}">
      <dsp:nvSpPr>
        <dsp:cNvPr id="0" name=""/>
        <dsp:cNvSpPr/>
      </dsp:nvSpPr>
      <dsp:spPr bwMode="white">
        <a:xfrm>
          <a:off x="3327783" y="-88847"/>
          <a:ext cx="1649653" cy="8248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Work Sans" pitchFamily="2" charset="0"/>
            </a:rPr>
            <a:t>Sở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hữu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và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các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thành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phần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kinh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tế</a:t>
          </a:r>
          <a:endParaRPr lang="en-US" sz="1800" kern="1200" dirty="0">
            <a:latin typeface="Work Sans" pitchFamily="2" charset="0"/>
          </a:endParaRPr>
        </a:p>
      </dsp:txBody>
      <dsp:txXfrm>
        <a:off x="3368048" y="-48582"/>
        <a:ext cx="1569123" cy="744296"/>
      </dsp:txXfrm>
    </dsp:sp>
    <dsp:sp modelId="{3F9F102B-2665-4FE7-8ACA-9B83708C0D46}">
      <dsp:nvSpPr>
        <dsp:cNvPr id="0" name=""/>
        <dsp:cNvSpPr/>
      </dsp:nvSpPr>
      <dsp:spPr bwMode="white">
        <a:xfrm>
          <a:off x="4744539" y="765352"/>
          <a:ext cx="2183728" cy="117287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 err="1">
              <a:latin typeface="Work Sans" pitchFamily="2" charset="0"/>
            </a:rPr>
            <a:t>Phát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triển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đồng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bộ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các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yếu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tố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và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các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loại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thị</a:t>
          </a:r>
          <a:r>
            <a:rPr lang="en-US" sz="1800" b="0" i="0" kern="1200" dirty="0">
              <a:latin typeface="Work Sans" pitchFamily="2" charset="0"/>
            </a:rPr>
            <a:t> </a:t>
          </a:r>
          <a:r>
            <a:rPr lang="en-US" sz="1800" b="0" i="0" kern="1200" dirty="0" err="1">
              <a:latin typeface="Work Sans" pitchFamily="2" charset="0"/>
            </a:rPr>
            <a:t>trường</a:t>
          </a:r>
          <a:endParaRPr lang="en-US" sz="1800" b="0" i="0" kern="1200" dirty="0">
            <a:latin typeface="Work Sans" pitchFamily="2" charset="0"/>
          </a:endParaRPr>
        </a:p>
      </dsp:txBody>
      <dsp:txXfrm>
        <a:off x="4801794" y="822607"/>
        <a:ext cx="2069218" cy="1058368"/>
      </dsp:txXfrm>
    </dsp:sp>
    <dsp:sp modelId="{264A3FBA-815D-48E0-B6D4-7781C61F533D}">
      <dsp:nvSpPr>
        <dsp:cNvPr id="0" name=""/>
        <dsp:cNvSpPr/>
      </dsp:nvSpPr>
      <dsp:spPr bwMode="white">
        <a:xfrm>
          <a:off x="4353108" y="2228876"/>
          <a:ext cx="2178465" cy="1182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Work Sans" pitchFamily="2" charset="0"/>
            </a:rPr>
            <a:t>Gắn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tăng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trưởng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kinh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tế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với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tiến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bộ</a:t>
          </a:r>
          <a:r>
            <a:rPr lang="en-US" sz="1800" kern="1200" dirty="0">
              <a:latin typeface="Work Sans" pitchFamily="2" charset="0"/>
            </a:rPr>
            <a:t>, </a:t>
          </a:r>
          <a:r>
            <a:rPr lang="en-US" sz="1800" kern="1200" dirty="0" err="1">
              <a:latin typeface="Work Sans" pitchFamily="2" charset="0"/>
            </a:rPr>
            <a:t>công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bằng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xã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hội</a:t>
          </a:r>
          <a:endParaRPr lang="en-US" sz="1800" kern="1200" dirty="0">
            <a:latin typeface="Work Sans" pitchFamily="2" charset="0"/>
          </a:endParaRPr>
        </a:p>
      </dsp:txBody>
      <dsp:txXfrm>
        <a:off x="4410833" y="2286601"/>
        <a:ext cx="2063015" cy="1067054"/>
      </dsp:txXfrm>
    </dsp:sp>
    <dsp:sp modelId="{AFE403D8-DDC8-47EA-BF60-B09F98F34D70}">
      <dsp:nvSpPr>
        <dsp:cNvPr id="0" name=""/>
        <dsp:cNvSpPr/>
      </dsp:nvSpPr>
      <dsp:spPr bwMode="white">
        <a:xfrm>
          <a:off x="2111558" y="2444330"/>
          <a:ext cx="1917688" cy="82482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Work Sans" pitchFamily="2" charset="0"/>
            </a:rPr>
            <a:t>Hội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nhập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kinh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tế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quốc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tế</a:t>
          </a:r>
          <a:endParaRPr lang="en-US" sz="1800" kern="1200" dirty="0">
            <a:latin typeface="Work Sans" pitchFamily="2" charset="0"/>
          </a:endParaRPr>
        </a:p>
      </dsp:txBody>
      <dsp:txXfrm>
        <a:off x="2151823" y="2484595"/>
        <a:ext cx="1837158" cy="744296"/>
      </dsp:txXfrm>
    </dsp:sp>
    <dsp:sp modelId="{1582C128-A875-4FED-BD2A-E49E43C432FD}">
      <dsp:nvSpPr>
        <dsp:cNvPr id="0" name=""/>
        <dsp:cNvSpPr/>
      </dsp:nvSpPr>
      <dsp:spPr bwMode="white">
        <a:xfrm>
          <a:off x="2009535" y="935600"/>
          <a:ext cx="1992813" cy="83238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Work Sans" pitchFamily="2" charset="0"/>
            </a:rPr>
            <a:t>Nâng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cao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năng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lực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chính</a:t>
          </a:r>
          <a:r>
            <a:rPr lang="en-US" sz="1800" kern="1200" dirty="0">
              <a:latin typeface="Work Sans" pitchFamily="2" charset="0"/>
            </a:rPr>
            <a:t> </a:t>
          </a:r>
          <a:r>
            <a:rPr lang="en-US" sz="1800" kern="1200" dirty="0" err="1">
              <a:latin typeface="Work Sans" pitchFamily="2" charset="0"/>
            </a:rPr>
            <a:t>trị</a:t>
          </a:r>
          <a:endParaRPr lang="en-US" sz="1800" kern="1200" dirty="0">
            <a:latin typeface="Work Sans" pitchFamily="2" charset="0"/>
          </a:endParaRPr>
        </a:p>
      </dsp:txBody>
      <dsp:txXfrm>
        <a:off x="2050168" y="976233"/>
        <a:ext cx="1911547" cy="7511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#1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dstNode" val="node1"/>
                <dgm:param type="connRout" val="longCurve"/>
                <dgm:param type="begPts" val="midR"/>
                <dgm:param type="endPts" val="midL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dstNode" val="node1"/>
                <dgm:param type="connRout" val="longCurve"/>
                <dgm:param type="begPts" val="midL"/>
                <dgm:param type="endPts" val="midR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dstNode" val="nodeFirstNode"/>
                      <dgm:param type="connRout" val="longCurve"/>
                      <dgm:param type="begPts" val="midR"/>
                      <dgm:param type="endPts" val="midL"/>
                    </dgm:alg>
                  </dgm:if>
                  <dgm:else name="Name15">
                    <dgm:alg type="conn">
                      <dgm:param type="dstNode" val="nodeFirstNode"/>
                      <dgm:param type="connRout" val="longCurve"/>
                      <dgm:param type="begPts" val="midL"/>
                      <dgm:param type="endPts" val="midR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048725" y="3058625"/>
            <a:ext cx="4914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49500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012800" y="3678252"/>
            <a:ext cx="4950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804525" y="854775"/>
            <a:ext cx="5152200" cy="35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31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▪"/>
              <a:defRPr sz="3200" i="1"/>
            </a:lvl1pPr>
            <a:lvl2pPr marL="914400" lvl="1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2pPr>
            <a:lvl3pPr marL="1371600" lvl="2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3pPr>
            <a:lvl4pPr marL="1828800" lvl="3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□"/>
              <a:defRPr sz="3200" i="1"/>
            </a:lvl4pPr>
            <a:lvl5pPr marL="2286000" lvl="4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5pPr>
            <a:lvl6pPr marL="2743200" lvl="5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6pPr>
            <a:lvl7pPr marL="3200400" lvl="6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 i="1"/>
            </a:lvl7pPr>
            <a:lvl8pPr marL="3657600" lvl="7" indent="-431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 i="1"/>
            </a:lvl8pPr>
            <a:lvl9pPr marL="4114800" lvl="8" indent="-431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 i="1"/>
            </a:lvl9pPr>
          </a:lstStyle>
          <a:p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617750" y="603375"/>
            <a:ext cx="948000" cy="94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809196" y="854775"/>
            <a:ext cx="565108" cy="4452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rgbClr val="FFFFFF"/>
                </a:solidFill>
                <a:latin typeface="Arial" panose="020B0604020202020204"/>
              </a:rPr>
              <a:t>“</a:t>
            </a: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4680228" y="2312925"/>
            <a:ext cx="3594600" cy="21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□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335673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5844329" y="2312925"/>
            <a:ext cx="2366400" cy="20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□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198600" y="198600"/>
            <a:ext cx="8746800" cy="4760700"/>
          </a:xfrm>
          <a:prstGeom prst="frame">
            <a:avLst>
              <a:gd name="adj1" fmla="val 4126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69150" y="847600"/>
            <a:ext cx="5092200" cy="13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Work Sans"/>
              <a:buNone/>
              <a:defRPr sz="4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69150" y="2312925"/>
            <a:ext cx="7405800" cy="20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▪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□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●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○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 Light"/>
              <a:buChar char="■"/>
              <a:defRPr sz="2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lvl="1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lvl="2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lvl="3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lvl="4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lvl="5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lvl="6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lvl="7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lvl="8" algn="r">
              <a:buNone/>
              <a:defRPr sz="13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C1FC8-6E0F-C4FE-F497-94A55C5A0FEF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591828" y="418887"/>
            <a:ext cx="1116371" cy="560172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ctrTitle"/>
          </p:nvPr>
        </p:nvSpPr>
        <p:spPr>
          <a:xfrm>
            <a:off x="963173" y="1804445"/>
            <a:ext cx="4914000" cy="19495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600" dirty="0"/>
              <a:t>KINH TẾ THỊ TRƯỜNG ĐỊNH HƯỚNG XÃ HỘI CHỦ NGHĨA VÀ CÁC QUAN HỆ LỢI ÍCH KINH TẾ</a:t>
            </a:r>
          </a:p>
        </p:txBody>
      </p:sp>
      <p:grpSp>
        <p:nvGrpSpPr>
          <p:cNvPr id="59" name="Google Shape;59;p12"/>
          <p:cNvGrpSpPr/>
          <p:nvPr/>
        </p:nvGrpSpPr>
        <p:grpSpPr>
          <a:xfrm>
            <a:off x="6867248" y="952500"/>
            <a:ext cx="1305202" cy="1384990"/>
            <a:chOff x="5970800" y="1619250"/>
            <a:chExt cx="428650" cy="456725"/>
          </a:xfrm>
        </p:grpSpPr>
        <p:sp>
          <p:nvSpPr>
            <p:cNvPr id="60" name="Google Shape;60;p12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2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2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2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2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 Box 3"/>
          <p:cNvSpPr txBox="1"/>
          <p:nvPr/>
        </p:nvSpPr>
        <p:spPr>
          <a:xfrm>
            <a:off x="2771140" y="3871595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Session 20</a:t>
            </a: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60806" y="1376720"/>
            <a:ext cx="5092200" cy="7146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</a:t>
            </a:r>
            <a:r>
              <a:rPr lang="en-GB" dirty="0"/>
              <a:t>iới thiệu</a:t>
            </a:r>
            <a:endParaRPr dirty="0"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2"/>
          </p:nvPr>
        </p:nvSpPr>
        <p:spPr>
          <a:xfrm>
            <a:off x="4706924" y="1800200"/>
            <a:ext cx="3876421" cy="2417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Mục</a:t>
            </a:r>
            <a:r>
              <a:rPr lang="en-US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lục</a:t>
            </a:r>
            <a:endParaRPr lang="en-US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Hoàn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thiện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thể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thị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trường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định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hướng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xã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hội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chủ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nghĩa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Các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quan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hệ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lợi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ích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kinh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tế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ở </a:t>
            </a:r>
            <a:r>
              <a:rPr lang="en-US" dirty="0" err="1">
                <a:solidFill>
                  <a:srgbClr val="000000"/>
                </a:solidFill>
                <a:latin typeface="Work Sans Medium"/>
                <a:sym typeface="Work Sans Medium"/>
              </a:rPr>
              <a:t>Việt</a:t>
            </a:r>
            <a:r>
              <a:rPr lang="en-US" dirty="0">
                <a:solidFill>
                  <a:srgbClr val="000000"/>
                </a:solidFill>
                <a:latin typeface="Work Sans Medium"/>
                <a:sym typeface="Work Sans Medium"/>
              </a:rPr>
              <a:t> Nam</a:t>
            </a:r>
          </a:p>
          <a:p>
            <a:pPr marL="22860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AutoNum type="arabicPeriod"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660806" y="2081958"/>
            <a:ext cx="3594600" cy="155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học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này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sẽ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cung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cấp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tri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thức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lý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luận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cơ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nền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kinh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tế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thị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trường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mang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đặc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thù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của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vấn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đề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và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đảm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bảo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hài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hòa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các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quan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hệ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lợi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ích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trong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phát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triển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ở </a:t>
            </a:r>
            <a:r>
              <a:rPr lang="en-US" sz="1400" dirty="0" err="1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Việt</a:t>
            </a:r>
            <a:r>
              <a:rPr lang="en-US" sz="14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 Nam.</a:t>
            </a:r>
            <a:br>
              <a:rPr lang="en-GB" sz="1000" dirty="0">
                <a:solidFill>
                  <a:srgbClr val="000000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</a:br>
            <a:endParaRPr sz="1000" dirty="0">
              <a:solidFill>
                <a:srgbClr val="000000"/>
              </a:solidFill>
              <a:latin typeface="Work Sans Medium"/>
              <a:ea typeface="Work Sans Medium"/>
              <a:cs typeface="Work Sans Medium"/>
              <a:sym typeface="Work Sans Medium"/>
            </a:endParaRPr>
          </a:p>
        </p:txBody>
      </p:sp>
      <p:grpSp>
        <p:nvGrpSpPr>
          <p:cNvPr id="73" name="Google Shape;73;p13"/>
          <p:cNvGrpSpPr/>
          <p:nvPr/>
        </p:nvGrpSpPr>
        <p:grpSpPr>
          <a:xfrm>
            <a:off x="7245745" y="847599"/>
            <a:ext cx="1029106" cy="777177"/>
            <a:chOff x="1926350" y="995225"/>
            <a:chExt cx="428650" cy="356600"/>
          </a:xfrm>
        </p:grpSpPr>
        <p:sp>
          <p:nvSpPr>
            <p:cNvPr id="74" name="Google Shape;74;p13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1012800" y="2497750"/>
            <a:ext cx="74382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/>
              <a:t>HOÀN THIỆN THỂ CHẾ KINH TẾ THỊ TRƯỜNG ĐỊNH HƯỚNG XÃ HỘI CHỦ NGHĨA Ở VIỆT NAM</a:t>
            </a:r>
            <a:endParaRPr sz="3200" dirty="0"/>
          </a:p>
        </p:txBody>
      </p:sp>
      <p:sp>
        <p:nvSpPr>
          <p:cNvPr id="93" name="Google Shape;93;p15"/>
          <p:cNvSpPr txBox="1"/>
          <p:nvPr/>
        </p:nvSpPr>
        <p:spPr>
          <a:xfrm>
            <a:off x="6219050" y="337750"/>
            <a:ext cx="2232000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r>
              <a:rPr lang="en-GB" sz="9600" b="1" dirty="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9600" b="1" dirty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8807" y="2071868"/>
            <a:ext cx="7290349" cy="1617492"/>
          </a:xfrm>
        </p:spPr>
        <p:txBody>
          <a:bodyPr/>
          <a:lstStyle/>
          <a:p>
            <a:pPr algn="just"/>
            <a:r>
              <a:rPr lang="en-US" sz="3200" dirty="0"/>
              <a:t>2.2.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hoàn</a:t>
            </a:r>
            <a:r>
              <a:rPr lang="en-US" sz="3200" dirty="0"/>
              <a:t> </a:t>
            </a:r>
            <a:r>
              <a:rPr lang="en-US" sz="3200" dirty="0" err="1"/>
              <a:t>thiện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chế</a:t>
            </a:r>
            <a:r>
              <a:rPr lang="en-US" sz="3200" dirty="0"/>
              <a:t> </a:t>
            </a:r>
            <a:r>
              <a:rPr lang="en-US" sz="3200" dirty="0" err="1"/>
              <a:t>kinh</a:t>
            </a:r>
            <a:r>
              <a:rPr lang="en-US" sz="3200" dirty="0"/>
              <a:t> </a:t>
            </a:r>
            <a:r>
              <a:rPr lang="en-US" sz="3200" dirty="0" err="1"/>
              <a:t>tế</a:t>
            </a:r>
            <a:r>
              <a:rPr lang="en-US" sz="3200" dirty="0"/>
              <a:t>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trường</a:t>
            </a:r>
            <a:r>
              <a:rPr lang="en-US" sz="3200" dirty="0"/>
              <a:t> </a:t>
            </a:r>
            <a:r>
              <a:rPr lang="en-US" sz="3200" dirty="0" err="1"/>
              <a:t>định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xã</a:t>
            </a:r>
            <a:r>
              <a:rPr lang="en-US" sz="3200" dirty="0"/>
              <a:t> </a:t>
            </a:r>
            <a:r>
              <a:rPr lang="en-US" sz="3200" dirty="0" err="1"/>
              <a:t>hội</a:t>
            </a:r>
            <a:r>
              <a:rPr lang="en-US" sz="3200" dirty="0"/>
              <a:t> </a:t>
            </a:r>
            <a:r>
              <a:rPr lang="en-US" sz="3200" dirty="0" err="1"/>
              <a:t>chủ</a:t>
            </a:r>
            <a:r>
              <a:rPr lang="en-US" sz="3200" dirty="0"/>
              <a:t> </a:t>
            </a:r>
            <a:r>
              <a:rPr lang="en-US" sz="3200" dirty="0" err="1"/>
              <a:t>nghĩa</a:t>
            </a:r>
            <a:r>
              <a:rPr lang="en-US" sz="3200" dirty="0"/>
              <a:t> ở </a:t>
            </a:r>
            <a:r>
              <a:rPr lang="en-US" sz="3200" dirty="0" err="1"/>
              <a:t>Việt</a:t>
            </a:r>
            <a:r>
              <a:rPr lang="en-US" sz="3200" dirty="0"/>
              <a:t> Nam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  <p:sp>
        <p:nvSpPr>
          <p:cNvPr id="11" name="Google Shape;711;p47"/>
          <p:cNvSpPr/>
          <p:nvPr/>
        </p:nvSpPr>
        <p:spPr>
          <a:xfrm>
            <a:off x="707969" y="2258163"/>
            <a:ext cx="315432" cy="313587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4" name="Content Placeholder 3"/>
          <p:cNvGraphicFramePr/>
          <p:nvPr/>
        </p:nvGraphicFramePr>
        <p:xfrm>
          <a:off x="-92254" y="812800"/>
          <a:ext cx="8937803" cy="3517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3" name="Slide Number Placeholder 1"/>
          <p:cNvSpPr>
            <a:spLocks noGrp="1"/>
          </p:cNvSpPr>
          <p:nvPr/>
        </p:nvSpPr>
        <p:spPr>
          <a:xfrm>
            <a:off x="8413136" y="4382161"/>
            <a:ext cx="6537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buNone/>
              <a:defRPr sz="1300" b="0" i="0" u="none" strike="noStrike" cap="none">
                <a:solidFill>
                  <a:schemeClr val="dk1"/>
                </a:solidFill>
                <a:latin typeface="Barlow Light" panose="00000400000000000000"/>
                <a:ea typeface="Barlow Light" panose="00000400000000000000"/>
                <a:cs typeface="Barlow Light" panose="00000400000000000000"/>
                <a:sym typeface="Barlow Light" panose="00000400000000000000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/>
        </p:nvSpPr>
        <p:spPr bwMode="gray">
          <a:xfrm>
            <a:off x="1338451" y="755339"/>
            <a:ext cx="6900548" cy="68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91425" rIns="91425" bIns="91425" numCol="1" anchor="b" anchorCtr="0" compatLnSpc="1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r>
              <a:rPr lang="en-US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 LIỆU HỌC TẬP  MÔN HỌC</a:t>
            </a:r>
            <a:endParaRPr lang="en-US" sz="3200" dirty="0"/>
          </a:p>
        </p:txBody>
      </p:sp>
      <p:sp>
        <p:nvSpPr>
          <p:cNvPr id="5" name="TextBox 3"/>
          <p:cNvSpPr txBox="1"/>
          <p:nvPr/>
        </p:nvSpPr>
        <p:spPr>
          <a:xfrm>
            <a:off x="750265" y="1649115"/>
            <a:ext cx="7361921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386080" indent="-386080" algn="just">
              <a:buFont typeface="Arial" panose="020B0604020202020204" pitchFamily="34" charset="0"/>
              <a:buAutoNum type="arabicPeriod"/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Sách, giáo trình chính: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i="1" dirty="0">
                <a:solidFill>
                  <a:prstClr val="black"/>
                </a:solidFill>
              </a:rPr>
              <a:t>Kinh tế chính trị Mác – Lênin</a:t>
            </a:r>
            <a:r>
              <a:rPr lang="pt-BR" sz="1600" dirty="0">
                <a:solidFill>
                  <a:prstClr val="black"/>
                </a:solidFill>
              </a:rPr>
              <a:t> </a:t>
            </a:r>
            <a:r>
              <a:rPr lang="pt-BR" altLang="en-US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(giáo trình tập huấn năm 2019- Bộ GDĐT)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pt-BR" altLang="en-US" sz="16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Tài liệu tham khảo: 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[1] Bộ Giáo dục và Đào tạo, </a:t>
            </a:r>
            <a:r>
              <a:rPr lang="pt-BR" sz="1600" i="1" dirty="0">
                <a:solidFill>
                  <a:prstClr val="black"/>
                </a:solidFill>
              </a:rPr>
              <a:t>Giáo trình Những Nguyên lý cơ bản của Chủ nghĩa Mác-Lênin</a:t>
            </a:r>
            <a:r>
              <a:rPr lang="pt-BR" sz="1600" dirty="0">
                <a:solidFill>
                  <a:prstClr val="black"/>
                </a:solidFill>
              </a:rPr>
              <a:t>, Nxb.Chính trị quốc gia, Hà Nội, 2014.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[2] Hội đồng Trung ương chỉ đạo biên soạn giáo trình quốc gia các bộ môn khoa học Mác – Lênin, </a:t>
            </a:r>
            <a:r>
              <a:rPr lang="pt-BR" sz="1600" i="1" dirty="0">
                <a:solidFill>
                  <a:prstClr val="black"/>
                </a:solidFill>
              </a:rPr>
              <a:t>Giáo trình Kinh tế chính trị Mác-Lênin, </a:t>
            </a:r>
            <a:r>
              <a:rPr lang="pt-BR" sz="1600" dirty="0">
                <a:solidFill>
                  <a:prstClr val="black"/>
                </a:solidFill>
              </a:rPr>
              <a:t>Nxb.Chính trị quốc gia, Hà Nội, 2010. </a:t>
            </a:r>
          </a:p>
          <a:p>
            <a:pPr>
              <a:defRPr/>
            </a:pPr>
            <a:r>
              <a:rPr lang="pt-BR" sz="1600" dirty="0">
                <a:solidFill>
                  <a:prstClr val="black"/>
                </a:solidFill>
              </a:rPr>
              <a:t>[3]website: https://www.marxists.org/</a:t>
            </a:r>
            <a:endParaRPr lang="en-US" sz="1600" dirty="0">
              <a:solidFill>
                <a:prstClr val="black"/>
              </a:solidFill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811950"/>
            <a:ext cx="546735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 dirty="0"/>
              <a:t>Thank You!</a:t>
            </a:r>
            <a:endParaRPr sz="6000" dirty="0"/>
          </a:p>
        </p:txBody>
      </p:sp>
      <p:sp>
        <p:nvSpPr>
          <p:cNvPr id="341" name="Google Shape;341;p34"/>
          <p:cNvSpPr/>
          <p:nvPr/>
        </p:nvSpPr>
        <p:spPr>
          <a:xfrm>
            <a:off x="6543431" y="805362"/>
            <a:ext cx="1752310" cy="1752310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34"/>
          <p:cNvSpPr txBox="1">
            <a:spLocks noGrp="1"/>
          </p:cNvSpPr>
          <p:nvPr>
            <p:ph type="sldNum" idx="12"/>
          </p:nvPr>
        </p:nvSpPr>
        <p:spPr>
          <a:xfrm>
            <a:off x="8159499" y="439327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7</a:t>
            </a:fld>
            <a:endParaRPr lang="en-GB"/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Jacquenett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F3F3F3"/>
      </a:lt2>
      <a:accent1>
        <a:srgbClr val="000000"/>
      </a:accent1>
      <a:accent2>
        <a:srgbClr val="666666"/>
      </a:accent2>
      <a:accent3>
        <a:srgbClr val="999999"/>
      </a:accent3>
      <a:accent4>
        <a:srgbClr val="CCCCCC"/>
      </a:accent4>
      <a:accent5>
        <a:srgbClr val="EFEFEF"/>
      </a:accent5>
      <a:accent6>
        <a:srgbClr val="F6B26B"/>
      </a:accent6>
      <a:hlink>
        <a:srgbClr val="000000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</Words>
  <Application>Microsoft Macintosh PowerPoint</Application>
  <PresentationFormat>On-screen Show (16:9)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Times New Roman</vt:lpstr>
      <vt:lpstr>Work Sans</vt:lpstr>
      <vt:lpstr>Work Sans Medium</vt:lpstr>
      <vt:lpstr>Work Sans Light</vt:lpstr>
      <vt:lpstr>Barlow Light</vt:lpstr>
      <vt:lpstr>Jacquenetta template</vt:lpstr>
      <vt:lpstr>KINH TẾ THỊ TRƯỜNG ĐỊNH HƯỚNG XÃ HỘI CHỦ NGHĨA VÀ CÁC QUAN HỆ LỢI ÍCH KINH TẾ</vt:lpstr>
      <vt:lpstr>Giới thiệu</vt:lpstr>
      <vt:lpstr>HOÀN THIỆN THỂ CHẾ KINH TẾ THỊ TRƯỜNG ĐỊNH HƯỚNG XÃ HỘI CHỦ NGHĨA Ở VIỆT NAM</vt:lpstr>
      <vt:lpstr>2.2. Nội dung hoàn thiện thể chế kinh tế thị trường định hướng xã hội chủ nghĩa ở Việt Nam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KINH TẾ THỊ TRƯỜNG ĐỊNH HƯỚNG XÃ HỘI CHỦ NGHĨA VÀ CÁC QUAN HỆ LỢI ÍCH KINH TẾ</dc:title>
  <dc:creator>admin</dc:creator>
  <cp:lastModifiedBy>Pham Ngoc Anh (FE FPTU HN)</cp:lastModifiedBy>
  <cp:revision>12</cp:revision>
  <dcterms:created xsi:type="dcterms:W3CDTF">2024-03-10T06:50:00Z</dcterms:created>
  <dcterms:modified xsi:type="dcterms:W3CDTF">2024-03-31T04:37:35Z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53BA996AAD674C0687143514CA149B9E_12</vt:lpwstr>
  </property>
  <property fmtid="{D5CDD505-2E9C-101B-9397-08002B2CF9AE}" pid="3" name="KSOProductBuildVer">
    <vt:lpwstr>1033-12.2.0.13518</vt:lpwstr>
  </property>
</Properties>
</file>