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11" r:id="rId4"/>
    <p:sldId id="312" r:id="rId5"/>
    <p:sldId id="299" r:id="rId6"/>
    <p:sldId id="263" r:id="rId7"/>
    <p:sldId id="313" r:id="rId8"/>
    <p:sldId id="265" r:id="rId9"/>
    <p:sldId id="314" r:id="rId10"/>
    <p:sldId id="315" r:id="rId11"/>
    <p:sldId id="316" r:id="rId12"/>
    <p:sldId id="317" r:id="rId13"/>
    <p:sldId id="318" r:id="rId14"/>
    <p:sldId id="279" r:id="rId15"/>
    <p:sldId id="324" r:id="rId16"/>
    <p:sldId id="278" r:id="rId17"/>
  </p:sldIdLst>
  <p:sldSz cx="9144000" cy="5143500" type="screen16x9"/>
  <p:notesSz cx="6858000" cy="9144000"/>
  <p:embeddedFontLst>
    <p:embeddedFont>
      <p:font typeface="Amatic SC" pitchFamily="2" charset="-79"/>
      <p:regular r:id="rId19"/>
      <p:bold r:id="rId20"/>
    </p:embeddedFont>
    <p:embeddedFont>
      <p:font typeface="Barlow Light" panose="020F0302020204030204" pitchFamily="34" charset="0"/>
      <p:regular r:id="rId21"/>
      <p:italic r:id="rId22"/>
    </p:embeddedFont>
    <p:embeddedFont>
      <p:font typeface="Work Sans" pitchFamily="2" charset="77"/>
      <p:regular r:id="rId23"/>
      <p:bold r:id="rId24"/>
      <p:italic r:id="rId25"/>
      <p:boldItalic r:id="rId26"/>
    </p:embeddedFont>
    <p:embeddedFont>
      <p:font typeface="Work Sans Light" panose="020F0302020204030204" pitchFamily="34" charset="0"/>
      <p:regular r:id="rId27"/>
      <p:italic r:id="rId28"/>
    </p:embeddedFont>
    <p:embeddedFont>
      <p:font typeface="Work Sans Medium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c680f8dda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c680f8dda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D5A98-2526-C378-EE2C-A79F0AC9660E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798312" y="401120"/>
            <a:ext cx="953075" cy="47823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871126" y="1099595"/>
            <a:ext cx="4914000" cy="1949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dirty="0"/>
              <a:t>KINH TẾ THỊ TRƯỜNG ĐỊNH HƯỚNG XÃ HỘI CHỦ NGHĨA VÀ CÁC QUAN HỆ LỢI ÍCH KINH TẾ</a:t>
            </a:r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839749"/>
            <a:ext cx="1405626" cy="1497741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2736850" y="317055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Session 21</a:t>
            </a: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420880"/>
            <a:ext cx="6202210" cy="1360200"/>
          </a:xfrm>
        </p:spPr>
        <p:txBody>
          <a:bodyPr/>
          <a:lstStyle/>
          <a:p>
            <a:r>
              <a:rPr lang="en-US" sz="3200" dirty="0"/>
              <a:t>3.1.2. Quan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49" y="2067382"/>
            <a:ext cx="7290349" cy="2522696"/>
          </a:xfrm>
        </p:spPr>
        <p:txBody>
          <a:bodyPr/>
          <a:lstStyle/>
          <a:p>
            <a:r>
              <a:rPr lang="en-US" sz="1800" b="1" i="1" dirty="0"/>
              <a:t>Quan </a:t>
            </a:r>
            <a:r>
              <a:rPr lang="en-US" sz="1800" b="1" i="1" dirty="0" err="1"/>
              <a:t>hệ</a:t>
            </a:r>
            <a:r>
              <a:rPr lang="en-US" sz="1800" b="1" i="1" dirty="0"/>
              <a:t> </a:t>
            </a:r>
            <a:r>
              <a:rPr lang="en-US" sz="1800" b="1" i="1" dirty="0" err="1"/>
              <a:t>lợi</a:t>
            </a:r>
            <a:r>
              <a:rPr lang="en-US" sz="1800" b="1" i="1" dirty="0"/>
              <a:t> </a:t>
            </a:r>
            <a:r>
              <a:rPr lang="en-US" sz="1800" b="1" i="1" dirty="0" err="1"/>
              <a:t>ích</a:t>
            </a:r>
            <a:r>
              <a:rPr lang="en-US" sz="1800" b="1" i="1" dirty="0"/>
              <a:t> </a:t>
            </a:r>
            <a:r>
              <a:rPr lang="en-US" sz="1800" b="1" i="1" dirty="0" err="1"/>
              <a:t>kinh</a:t>
            </a:r>
            <a:r>
              <a:rPr lang="en-US" sz="1800" b="1" i="1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những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tác</a:t>
            </a:r>
            <a:r>
              <a:rPr lang="en-US" sz="1800" dirty="0"/>
              <a:t> </a:t>
            </a:r>
            <a:r>
              <a:rPr lang="en-US" sz="1800" dirty="0" err="1"/>
              <a:t>giữa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cộng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bộ</a:t>
            </a:r>
            <a:r>
              <a:rPr lang="en-US" sz="1800" dirty="0"/>
              <a:t> </a:t>
            </a:r>
            <a:r>
              <a:rPr lang="en-US" sz="1800" dirty="0" err="1"/>
              <a:t>phận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tổ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,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quốc</a:t>
            </a:r>
            <a:r>
              <a:rPr lang="en-US" sz="1800" dirty="0"/>
              <a:t> </a:t>
            </a:r>
            <a:r>
              <a:rPr lang="en-US" sz="1800" dirty="0" err="1"/>
              <a:t>gia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lại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thế</a:t>
            </a:r>
            <a:r>
              <a:rPr lang="en-US" sz="1800" dirty="0"/>
              <a:t> </a:t>
            </a:r>
            <a:r>
              <a:rPr lang="en-US" sz="1800" dirty="0" err="1"/>
              <a:t>giới</a:t>
            </a:r>
            <a:r>
              <a:rPr lang="en-US" sz="1800" dirty="0"/>
              <a:t>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mục</a:t>
            </a:r>
            <a:r>
              <a:rPr lang="en-US" sz="1800" dirty="0"/>
              <a:t>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lập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liên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lực</a:t>
            </a:r>
            <a:r>
              <a:rPr lang="en-US" sz="1800" dirty="0"/>
              <a:t> </a:t>
            </a:r>
            <a:r>
              <a:rPr lang="en-US" sz="1800" dirty="0" err="1"/>
              <a:t>lượng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thượng</a:t>
            </a:r>
            <a:r>
              <a:rPr lang="en-US" sz="1800" dirty="0"/>
              <a:t> </a:t>
            </a:r>
            <a:r>
              <a:rPr lang="en-US" sz="1800" dirty="0" err="1"/>
              <a:t>tầng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giai</a:t>
            </a:r>
            <a:r>
              <a:rPr lang="en-US" sz="1800" dirty="0"/>
              <a:t> </a:t>
            </a:r>
            <a:r>
              <a:rPr lang="en-US" sz="1800" dirty="0" err="1"/>
              <a:t>đoạn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6000"/>
            <a:lum/>
          </a:blip>
          <a:srcRect/>
          <a:stretch>
            <a:fillRect l="3000" t="4000" r="1000" b="9000"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226;p27"/>
          <p:cNvSpPr/>
          <p:nvPr/>
        </p:nvSpPr>
        <p:spPr>
          <a:xfrm>
            <a:off x="4520381" y="2288631"/>
            <a:ext cx="3441207" cy="1379411"/>
          </a:xfrm>
          <a:prstGeom prst="roundRect">
            <a:avLst>
              <a:gd name="adj" fmla="val 6859"/>
            </a:avLst>
          </a:prstGeom>
          <a:solidFill>
            <a:schemeClr val="accent5">
              <a:alpha val="7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tx1"/>
              </a:solidFill>
              <a:latin typeface="Amatic SC" panose="00000500000000000000"/>
              <a:ea typeface="Amatic SC" panose="00000500000000000000"/>
              <a:cs typeface="Amatic SC" panose="00000500000000000000"/>
              <a:sym typeface="Amatic SC" panose="00000500000000000000"/>
            </a:endParaRPr>
          </a:p>
        </p:txBody>
      </p:sp>
      <p:sp>
        <p:nvSpPr>
          <p:cNvPr id="12" name="Google Shape;226;p27"/>
          <p:cNvSpPr/>
          <p:nvPr/>
        </p:nvSpPr>
        <p:spPr>
          <a:xfrm>
            <a:off x="752167" y="2307843"/>
            <a:ext cx="3281517" cy="1360200"/>
          </a:xfrm>
          <a:prstGeom prst="roundRect">
            <a:avLst>
              <a:gd name="adj" fmla="val 6859"/>
            </a:avLst>
          </a:prstGeom>
          <a:solidFill>
            <a:schemeClr val="accent5">
              <a:alpha val="72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tx1"/>
              </a:solidFill>
              <a:latin typeface="Amatic SC" panose="00000500000000000000"/>
              <a:ea typeface="Amatic SC" panose="00000500000000000000"/>
              <a:cs typeface="Amatic SC" panose="00000500000000000000"/>
              <a:sym typeface="Amatic SC" panose="00000500000000000000"/>
            </a:endParaRPr>
          </a:p>
        </p:txBody>
      </p:sp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1" y="2312925"/>
            <a:ext cx="3024424" cy="135511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>
                <a:latin typeface="Work Sans"/>
                <a:sym typeface="Work Sans"/>
              </a:rPr>
              <a:t>Chúng </a:t>
            </a:r>
            <a:r>
              <a:rPr lang="en-US" dirty="0" err="1">
                <a:latin typeface="Work Sans"/>
                <a:sym typeface="Work Sans"/>
              </a:rPr>
              <a:t>thống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nhất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với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nhau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vì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một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chủ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có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trở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thành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bộ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phận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cấu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thành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của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chủ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thể</a:t>
            </a:r>
            <a:r>
              <a:rPr lang="en-US" dirty="0">
                <a:latin typeface="Work Sans"/>
                <a:sym typeface="Work Sans"/>
              </a:rPr>
              <a:t> </a:t>
            </a:r>
            <a:r>
              <a:rPr lang="en-US" dirty="0" err="1">
                <a:latin typeface="Work Sans"/>
                <a:sym typeface="Work Sans"/>
              </a:rPr>
              <a:t>khác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r>
              <a:rPr lang="en-US" sz="3200" dirty="0"/>
              <a:t> </a:t>
            </a:r>
            <a:r>
              <a:rPr lang="en-US" sz="3200" dirty="0" err="1"/>
              <a:t>nhất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520381" y="2207800"/>
            <a:ext cx="3594600" cy="1683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chủ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thể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kinh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tế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hành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động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vì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mục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tiêu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chúng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hoặc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mục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tiêu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thống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nhất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với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nhau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thì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lợi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ích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kinh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tế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của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các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chủ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thể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đó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thống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nhất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với</a:t>
            </a:r>
            <a:r>
              <a:rPr lang="en-US" dirty="0">
                <a:latin typeface="Work Sans" pitchFamily="2" charset="0"/>
              </a:rPr>
              <a:t> </a:t>
            </a:r>
            <a:r>
              <a:rPr lang="en-US" dirty="0" err="1">
                <a:latin typeface="Work Sans" pitchFamily="2" charset="0"/>
              </a:rPr>
              <a:t>nhau</a:t>
            </a:r>
            <a:endParaRPr dirty="0">
              <a:latin typeface="Work Sans" pitchFamily="2" charset="0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t="7000" r="1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1135626"/>
            <a:ext cx="4668869" cy="1072174"/>
          </a:xfrm>
          <a:solidFill>
            <a:schemeClr val="lt1">
              <a:alpha val="86000"/>
            </a:schemeClr>
          </a:solidFill>
        </p:spPr>
        <p:txBody>
          <a:bodyPr/>
          <a:lstStyle/>
          <a:p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mâu</a:t>
            </a:r>
            <a:r>
              <a:rPr lang="en-US" sz="3200" dirty="0"/>
              <a:t> </a:t>
            </a:r>
            <a:r>
              <a:rPr lang="en-US" sz="3200" dirty="0" err="1"/>
              <a:t>thuẫn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50" y="2312925"/>
            <a:ext cx="3594600" cy="2221704"/>
          </a:xfrm>
          <a:solidFill>
            <a:schemeClr val="lt1">
              <a:alpha val="96000"/>
            </a:schemeClr>
          </a:solidFill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mâu</a:t>
            </a:r>
            <a:r>
              <a:rPr lang="en-US" dirty="0"/>
              <a:t> </a:t>
            </a:r>
            <a:r>
              <a:rPr lang="en-US" dirty="0" err="1"/>
              <a:t>thuẫn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4680228" y="2312925"/>
            <a:ext cx="3594600" cy="2221704"/>
          </a:xfrm>
          <a:solidFill>
            <a:schemeClr val="lt1"/>
          </a:solidFill>
        </p:spPr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</a:t>
            </a:r>
            <a:r>
              <a:rPr lang="en-US" dirty="0" err="1"/>
              <a:t>sống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err="1"/>
              <a:t>Thứ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,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khác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  <p:grpSp>
        <p:nvGrpSpPr>
          <p:cNvPr id="6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7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 lang="en-GB"/>
          </a:p>
        </p:txBody>
      </p:sp>
      <p:sp>
        <p:nvSpPr>
          <p:cNvPr id="456" name="Google Shape;456;p41"/>
          <p:cNvSpPr/>
          <p:nvPr/>
        </p:nvSpPr>
        <p:spPr>
          <a:xfrm>
            <a:off x="977050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Thứ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nhất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-GB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rình độ phát triển của lực lượng sản xuất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7" name="Google Shape;457;p41"/>
          <p:cNvSpPr/>
          <p:nvPr/>
        </p:nvSpPr>
        <p:spPr>
          <a:xfrm>
            <a:off x="4641042" y="1469239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Thứ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hai</a:t>
            </a: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Đ</a:t>
            </a:r>
            <a:r>
              <a:rPr lang="en-GB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ịa vị của chủ thể trong hệ thống quan hệ sản xuất xã hội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8" name="Google Shape;458;p41"/>
          <p:cNvSpPr/>
          <p:nvPr/>
        </p:nvSpPr>
        <p:spPr>
          <a:xfrm>
            <a:off x="977050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Hội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kinh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tế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quốc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tế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-GB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hứ tư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59" name="Google Shape;459;p41"/>
          <p:cNvSpPr/>
          <p:nvPr/>
        </p:nvSpPr>
        <p:spPr>
          <a:xfrm>
            <a:off x="4641042" y="2940172"/>
            <a:ext cx="3518400" cy="1325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Chính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sách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phân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phối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thu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của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nhà</a:t>
            </a:r>
            <a:r>
              <a:rPr lang="en-US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nước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-GB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hứ ba</a:t>
            </a:r>
            <a:endParaRPr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460" name="Google Shape;460;p41"/>
          <p:cNvSpPr/>
          <p:nvPr/>
        </p:nvSpPr>
        <p:spPr>
          <a:xfrm>
            <a:off x="3485499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1" name="Google Shape;461;p41"/>
          <p:cNvSpPr/>
          <p:nvPr/>
        </p:nvSpPr>
        <p:spPr>
          <a:xfrm rot="5400000">
            <a:off x="3631390" y="1782906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1"/>
          <p:cNvSpPr/>
          <p:nvPr/>
        </p:nvSpPr>
        <p:spPr>
          <a:xfrm rot="10800000">
            <a:off x="3631390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1"/>
          <p:cNvSpPr/>
          <p:nvPr/>
        </p:nvSpPr>
        <p:spPr>
          <a:xfrm rot="-5400000">
            <a:off x="3485499" y="1929937"/>
            <a:ext cx="2021700" cy="20217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3802395" y="2205936"/>
            <a:ext cx="559098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solidFill>
                  <a:schemeClr val="lt1"/>
                </a:solidFill>
                <a:latin typeface="Work Sans"/>
              </a:rPr>
              <a:t>Lợi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5" name="Google Shape;465;p41"/>
          <p:cNvSpPr/>
          <p:nvPr/>
        </p:nvSpPr>
        <p:spPr>
          <a:xfrm>
            <a:off x="4800511" y="2211102"/>
            <a:ext cx="504733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solidFill>
                  <a:schemeClr val="lt1"/>
                </a:solidFill>
                <a:latin typeface="Work Sans"/>
              </a:rPr>
              <a:t>ích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6" name="Google Shape;466;p41"/>
          <p:cNvSpPr/>
          <p:nvPr/>
        </p:nvSpPr>
        <p:spPr>
          <a:xfrm>
            <a:off x="3769491" y="3131386"/>
            <a:ext cx="624906" cy="35129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 err="1">
                <a:ln>
                  <a:noFill/>
                </a:ln>
                <a:solidFill>
                  <a:schemeClr val="lt1"/>
                </a:solidFill>
                <a:latin typeface="Work Sans"/>
              </a:rPr>
              <a:t>Kinh</a:t>
            </a:r>
            <a:r>
              <a:rPr lang="en-US" b="1" i="0" dirty="0">
                <a:ln>
                  <a:noFill/>
                </a:ln>
                <a:solidFill>
                  <a:schemeClr val="lt1"/>
                </a:solidFill>
                <a:latin typeface="Work Sans"/>
              </a:rPr>
              <a:t> 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7" name="Google Shape;467;p41"/>
          <p:cNvSpPr/>
          <p:nvPr/>
        </p:nvSpPr>
        <p:spPr>
          <a:xfrm>
            <a:off x="4840290" y="3153820"/>
            <a:ext cx="464954" cy="340958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dirty="0" err="1">
                <a:solidFill>
                  <a:schemeClr val="lt1"/>
                </a:solidFill>
                <a:latin typeface="Work Sans"/>
              </a:rPr>
              <a:t>Tế</a:t>
            </a:r>
            <a:endParaRPr b="1" i="0" dirty="0">
              <a:ln>
                <a:noFill/>
              </a:ln>
              <a:solidFill>
                <a:schemeClr val="lt1"/>
              </a:solidFill>
              <a:latin typeface="Work Sans"/>
            </a:endParaRPr>
          </a:p>
        </p:txBody>
      </p:sp>
      <p:sp>
        <p:nvSpPr>
          <p:cNvPr id="468" name="Google Shape;468;p4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60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</a:t>
            </a:r>
            <a:r>
              <a:rPr lang="en-GB" sz="3200" dirty="0"/>
              <a:t>ác nhân tố ảnh hưởng tới lợi ích kinh tế</a:t>
            </a:r>
            <a:endParaRPr sz="3200" dirty="0"/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P</a:t>
            </a:r>
            <a:r>
              <a:rPr lang="en-GB" sz="3200" dirty="0"/>
              <a:t>hương thức thực hiện lợi ích kinh tế trong các quan hệ lợi ích chủ yếu</a:t>
            </a:r>
            <a:endParaRPr sz="3200" dirty="0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869150" y="2312924"/>
            <a:ext cx="7405800" cy="2830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 dirty="0" err="1">
                <a:solidFill>
                  <a:srgbClr val="000000"/>
                </a:solidFill>
              </a:rPr>
              <a:t>Mặc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dù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có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nhiều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quan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hệ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lợi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ích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đan</a:t>
            </a:r>
            <a:r>
              <a:rPr lang="en-US" sz="1900" dirty="0">
                <a:solidFill>
                  <a:srgbClr val="000000"/>
                </a:solidFill>
              </a:rPr>
              <a:t> xen, </a:t>
            </a:r>
            <a:r>
              <a:rPr lang="en-US" sz="1900" dirty="0" err="1">
                <a:solidFill>
                  <a:srgbClr val="000000"/>
                </a:solidFill>
              </a:rPr>
              <a:t>nhưng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trong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điều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kiện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tế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thị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trường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định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hướng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xã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hội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chủ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nghĩa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có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hai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phương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thức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cơ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bản</a:t>
            </a:r>
            <a:r>
              <a:rPr lang="en-US" sz="1900" dirty="0">
                <a:solidFill>
                  <a:srgbClr val="000000"/>
                </a:solidFill>
              </a:rPr>
              <a:t>: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sz="1900" i="1" dirty="0" err="1">
                <a:solidFill>
                  <a:srgbClr val="000000"/>
                </a:solidFill>
              </a:rPr>
              <a:t>Thứ</a:t>
            </a:r>
            <a:r>
              <a:rPr lang="en-US" sz="1900" i="1" dirty="0">
                <a:solidFill>
                  <a:srgbClr val="000000"/>
                </a:solidFill>
              </a:rPr>
              <a:t> </a:t>
            </a:r>
            <a:r>
              <a:rPr lang="en-US" sz="1900" i="1" dirty="0" err="1">
                <a:solidFill>
                  <a:srgbClr val="000000"/>
                </a:solidFill>
              </a:rPr>
              <a:t>nhất</a:t>
            </a:r>
            <a:r>
              <a:rPr lang="en-US" sz="1900" dirty="0">
                <a:solidFill>
                  <a:srgbClr val="000000"/>
                </a:solidFill>
              </a:rPr>
              <a:t>, </a:t>
            </a:r>
            <a:r>
              <a:rPr lang="en-US" sz="1900" dirty="0" err="1">
                <a:solidFill>
                  <a:srgbClr val="000000"/>
                </a:solidFill>
              </a:rPr>
              <a:t>thực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hiện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lợi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ích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kinh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tế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theo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nguyên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tắc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thị</a:t>
            </a:r>
            <a:r>
              <a:rPr lang="en-US" sz="1900" dirty="0">
                <a:solidFill>
                  <a:srgbClr val="000000"/>
                </a:solidFill>
              </a:rPr>
              <a:t> </a:t>
            </a:r>
            <a:r>
              <a:rPr lang="en-US" sz="1900" dirty="0" err="1">
                <a:solidFill>
                  <a:srgbClr val="000000"/>
                </a:solidFill>
              </a:rPr>
              <a:t>trường</a:t>
            </a:r>
            <a:endParaRPr sz="1900" dirty="0">
              <a:solidFill>
                <a:srgbClr val="000000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▪"/>
            </a:pPr>
            <a:r>
              <a:rPr lang="en-US" sz="1900" i="1" dirty="0">
                <a:solidFill>
                  <a:srgbClr val="000000"/>
                </a:solidFill>
              </a:rPr>
              <a:t>T</a:t>
            </a:r>
            <a:r>
              <a:rPr lang="en-GB" sz="1900" i="1" dirty="0">
                <a:solidFill>
                  <a:srgbClr val="000000"/>
                </a:solidFill>
              </a:rPr>
              <a:t>hứ hai</a:t>
            </a:r>
            <a:r>
              <a:rPr lang="en-GB" sz="1900" dirty="0">
                <a:solidFill>
                  <a:srgbClr val="000000"/>
                </a:solidFill>
              </a:rPr>
              <a:t>, thực hiện lợi ích kinh tế theo chính sách của nhà nước và vai trò của các tổ chức xã hội</a:t>
            </a:r>
            <a:endParaRPr sz="1900" dirty="0">
              <a:solidFill>
                <a:srgbClr val="000000"/>
              </a:solidFill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7434236" y="711718"/>
            <a:ext cx="1006453" cy="903419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3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3" name="Slide Number Placeholder 1"/>
          <p:cNvSpPr>
            <a:spLocks noGrp="1"/>
          </p:cNvSpPr>
          <p:nvPr/>
        </p:nvSpPr>
        <p:spPr>
          <a:xfrm>
            <a:off x="8553910" y="4489800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1479225" y="862978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/>
          <p:cNvSpPr txBox="1"/>
          <p:nvPr/>
        </p:nvSpPr>
        <p:spPr>
          <a:xfrm>
            <a:off x="891039" y="1756754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799" y="1811950"/>
            <a:ext cx="5857631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Thank You!</a:t>
            </a:r>
            <a:endParaRPr sz="72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iới thiệu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706924" y="1800200"/>
            <a:ext cx="3876421" cy="241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lục</a:t>
            </a:r>
            <a:endParaRPr lang="en-US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thiện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Các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quan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hệ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lợi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ích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0806" y="2081958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học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này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cung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cấp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tri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thức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luận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cơ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nền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kinh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tế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thị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trường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đặc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thù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vấn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đảm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bảo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hòa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các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ở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Nam.</a:t>
            </a:r>
            <a:br>
              <a:rPr lang="en-GB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4" y="711703"/>
            <a:ext cx="1097515" cy="913074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QUAN HỆ LỢI ÍCH KINH TẾ Ở VIỆT NAM</a:t>
            </a:r>
            <a:endParaRPr sz="32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3</a:t>
            </a:r>
            <a:r>
              <a:rPr lang="en-GB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270" y="2292669"/>
            <a:ext cx="7290349" cy="1117610"/>
          </a:xfrm>
        </p:spPr>
        <p:txBody>
          <a:bodyPr/>
          <a:lstStyle/>
          <a:p>
            <a:pPr algn="just"/>
            <a:r>
              <a:rPr lang="en-US" sz="3200" dirty="0"/>
              <a:t>3.1.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1" name="Google Shape;711;p47"/>
          <p:cNvSpPr/>
          <p:nvPr/>
        </p:nvSpPr>
        <p:spPr>
          <a:xfrm>
            <a:off x="742475" y="2414956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150" y="420880"/>
            <a:ext cx="5092200" cy="1360200"/>
          </a:xfrm>
        </p:spPr>
        <p:txBody>
          <a:bodyPr/>
          <a:lstStyle/>
          <a:p>
            <a:r>
              <a:rPr lang="en-US" dirty="0"/>
              <a:t>3.1.1.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150" y="2067382"/>
            <a:ext cx="3702850" cy="2522696"/>
          </a:xfrm>
        </p:spPr>
        <p:txBody>
          <a:bodyPr/>
          <a:lstStyle/>
          <a:p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</a:t>
            </a:r>
            <a:r>
              <a:rPr lang="en-US" sz="1800" dirty="0" err="1"/>
              <a:t>mã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mà</a:t>
            </a:r>
            <a:r>
              <a:rPr lang="en-US" sz="1800" dirty="0"/>
              <a:t> </a:t>
            </a:r>
            <a:r>
              <a:rPr lang="en-US" sz="1800" dirty="0" err="1"/>
              <a:t>sự</a:t>
            </a:r>
            <a:r>
              <a:rPr lang="en-US" sz="1800" dirty="0"/>
              <a:t> </a:t>
            </a:r>
            <a:r>
              <a:rPr lang="en-US" sz="1800" dirty="0" err="1"/>
              <a:t>thỏa</a:t>
            </a:r>
            <a:r>
              <a:rPr lang="en-US" sz="1800" dirty="0"/>
              <a:t> </a:t>
            </a:r>
            <a:r>
              <a:rPr lang="en-US" sz="1800" dirty="0" err="1"/>
              <a:t>mãn</a:t>
            </a:r>
            <a:r>
              <a:rPr lang="en-US" sz="1800" dirty="0"/>
              <a:t> </a:t>
            </a:r>
            <a:r>
              <a:rPr lang="en-US" sz="1800" dirty="0" err="1"/>
              <a:t>nhu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này</a:t>
            </a:r>
            <a:r>
              <a:rPr lang="en-US" sz="1800" dirty="0"/>
              <a:t> </a:t>
            </a:r>
            <a:r>
              <a:rPr lang="en-US" sz="1800" dirty="0" err="1"/>
              <a:t>phải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nhận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đặc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mối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trình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nhất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xuất</a:t>
            </a:r>
            <a:r>
              <a:rPr lang="en-US" sz="1800" dirty="0"/>
              <a:t> </a:t>
            </a:r>
            <a:r>
              <a:rPr lang="en-US" sz="1800" dirty="0" err="1"/>
              <a:t>xã</a:t>
            </a:r>
            <a:r>
              <a:rPr lang="en-US" sz="1800" dirty="0"/>
              <a:t> </a:t>
            </a:r>
            <a:r>
              <a:rPr lang="en-US" sz="1800" dirty="0" err="1"/>
              <a:t>hội</a:t>
            </a:r>
            <a:r>
              <a:rPr lang="en-US" sz="1800" dirty="0"/>
              <a:t> </a:t>
            </a:r>
            <a:r>
              <a:rPr lang="en-US" sz="1800" dirty="0" err="1"/>
              <a:t>đó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sp>
        <p:nvSpPr>
          <p:cNvPr id="5" name="Text Placeholder 2"/>
          <p:cNvSpPr txBox="1"/>
          <p:nvPr/>
        </p:nvSpPr>
        <p:spPr>
          <a:xfrm>
            <a:off x="4349966" y="2067382"/>
            <a:ext cx="3702850" cy="2522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vật</a:t>
            </a:r>
            <a:r>
              <a:rPr lang="en-US" sz="1800" dirty="0"/>
              <a:t> </a:t>
            </a:r>
            <a:r>
              <a:rPr lang="en-US" sz="1800" dirty="0" err="1"/>
              <a:t>chất</a:t>
            </a:r>
            <a:r>
              <a:rPr lang="en-US" sz="1800" dirty="0"/>
              <a:t>, </a:t>
            </a:r>
            <a:r>
              <a:rPr lang="en-US" sz="1800" dirty="0" err="1"/>
              <a:t>lợi</a:t>
            </a:r>
            <a:r>
              <a:rPr lang="en-US" sz="1800" dirty="0"/>
              <a:t> </a:t>
            </a:r>
            <a:r>
              <a:rPr lang="en-US" sz="1800" dirty="0" err="1"/>
              <a:t>ích</a:t>
            </a:r>
            <a:r>
              <a:rPr lang="en-US" sz="1800" dirty="0"/>
              <a:t> </a:t>
            </a:r>
            <a:r>
              <a:rPr lang="en-US" sz="1800" dirty="0" err="1"/>
              <a:t>thu</a:t>
            </a:r>
            <a:r>
              <a:rPr lang="en-US" sz="1800" dirty="0"/>
              <a:t> </a:t>
            </a:r>
            <a:r>
              <a:rPr lang="en-US" sz="1800" dirty="0" err="1"/>
              <a:t>được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kinh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con </a:t>
            </a:r>
            <a:r>
              <a:rPr lang="en-US" sz="1800" dirty="0" err="1"/>
              <a:t>người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bản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chất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GB" dirty="0"/>
              <a:t>ợi ịch kinh tế phản ánh mục đích và động cơ của các quan hệ giữa các chủ thể trong nền sản xuất xã hội.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-GB" sz="3200" dirty="0"/>
              <a:t>ản chất và biểu hiện của lợi ích kinh 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biểu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hiện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ắn với các chủ thể kinh tế khác nhau là những lợi ích tương ứng: lợi ích của chủ doanh nghiệp trước hết là lợi nhuận, lợi ích của người lao động là thu nhập.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6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bản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chất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</a:t>
            </a:r>
            <a:r>
              <a:rPr lang="en-GB" dirty="0"/>
              <a:t>ợi ịch kinh tế phản ánh mục đích và động cơ của các quan hệ giữa các chủ thể trong nền sản xuất xã hội.</a:t>
            </a:r>
            <a:endParaRPr dirty="0"/>
          </a:p>
        </p:txBody>
      </p: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</a:t>
            </a:r>
            <a:r>
              <a:rPr lang="en-GB" sz="3200" dirty="0"/>
              <a:t>ản chất và biểu hiện của lợi ích kinh tế</a:t>
            </a:r>
            <a:endParaRPr sz="3200" dirty="0"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Xét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về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biểu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 b="1" dirty="0" err="1">
                <a:latin typeface="Work Sans"/>
                <a:ea typeface="Work Sans"/>
                <a:cs typeface="Work Sans"/>
                <a:sym typeface="Work Sans"/>
              </a:rPr>
              <a:t>hiện</a:t>
            </a:r>
            <a:r>
              <a:rPr lang="en-US" b="1" dirty="0">
                <a:latin typeface="Work Sans"/>
                <a:ea typeface="Work Sans"/>
                <a:cs typeface="Work Sans"/>
                <a:sym typeface="Work Sans"/>
              </a:rPr>
              <a:t>	</a:t>
            </a:r>
            <a:endParaRPr b="1" dirty="0">
              <a:latin typeface="Work Sans"/>
              <a:ea typeface="Work Sans"/>
              <a:cs typeface="Work Sans"/>
              <a:sym typeface="Work Sans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ắn với các chủ thể kinh tế khác nhau là những lợi ích tương ứng: lợi ích của chủ doanh nghiệp trước hết là lợi nhuận, lợi ích của người lao động là thu nhập.</a:t>
            </a:r>
            <a:endParaRPr dirty="0"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516121" y="711701"/>
            <a:ext cx="903434" cy="903434"/>
            <a:chOff x="2594325" y="1627175"/>
            <a:chExt cx="440850" cy="440850"/>
          </a:xfrm>
        </p:grpSpPr>
        <p:sp>
          <p:nvSpPr>
            <p:cNvPr id="139" name="Google Shape;139;p1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3738" y="107769"/>
            <a:ext cx="3337200" cy="256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</a:t>
            </a:r>
            <a:r>
              <a:rPr lang="en-GB" sz="3200" dirty="0"/>
              <a:t>ai trò của lợi ích kinh tế đối với các chủ thể kinh tế - xã hội</a:t>
            </a:r>
            <a:endParaRPr sz="32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3738" y="2854951"/>
            <a:ext cx="397717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/>
              <a:t>L</a:t>
            </a:r>
            <a:r>
              <a:rPr lang="en-GB" sz="1800" i="1" dirty="0"/>
              <a:t>ợi ích kinh tế là động lực trực tiếp của các chủ thể và hoạt động kinh tế - xã hội</a:t>
            </a:r>
            <a:endParaRPr sz="1800" i="1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265" y="942462"/>
            <a:ext cx="3337200" cy="33270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13738" y="107769"/>
            <a:ext cx="3337200" cy="25656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V</a:t>
            </a:r>
            <a:r>
              <a:rPr lang="en-GB" sz="3200" dirty="0"/>
              <a:t>ai trò của lợi ích kinh tế đối với các chủ thể kinh tế - xã hội</a:t>
            </a:r>
            <a:endParaRPr sz="3200" dirty="0"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716750" y="3303525"/>
            <a:ext cx="3977170" cy="12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i="1" dirty="0"/>
              <a:t>L</a:t>
            </a:r>
            <a:r>
              <a:rPr lang="en-GB" sz="1800" i="1" dirty="0"/>
              <a:t>ợi ích kinh tế là cơ sở thúc đẩy sự phát triển các lợi ích khác</a:t>
            </a:r>
            <a:endParaRPr sz="1800" i="1" dirty="0"/>
          </a:p>
        </p:txBody>
      </p:sp>
      <p:grpSp>
        <p:nvGrpSpPr>
          <p:cNvPr id="163" name="Google Shape;163;p21"/>
          <p:cNvGrpSpPr/>
          <p:nvPr/>
        </p:nvGrpSpPr>
        <p:grpSpPr>
          <a:xfrm>
            <a:off x="7604244" y="711688"/>
            <a:ext cx="815570" cy="678894"/>
            <a:chOff x="1244325" y="314425"/>
            <a:chExt cx="444525" cy="370050"/>
          </a:xfrm>
        </p:grpSpPr>
        <p:sp>
          <p:nvSpPr>
            <p:cNvPr id="164" name="Google Shape;164;p21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FFFF"/>
                </a:solidFill>
              </a:endParaRPr>
            </a:p>
          </p:txBody>
        </p:sp>
      </p:grpSp>
      <p:sp>
        <p:nvSpPr>
          <p:cNvPr id="166" name="Google Shape;166;p2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774317"/>
            <a:ext cx="3389476" cy="34004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1037</Words>
  <Application>Microsoft Macintosh PowerPoint</Application>
  <PresentationFormat>On-screen Show (16:9)</PresentationFormat>
  <Paragraphs>80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Times New Roman</vt:lpstr>
      <vt:lpstr>Work Sans</vt:lpstr>
      <vt:lpstr>Work Sans Medium</vt:lpstr>
      <vt:lpstr>Amatic SC</vt:lpstr>
      <vt:lpstr>Work Sans Light</vt:lpstr>
      <vt:lpstr>Courier New</vt:lpstr>
      <vt:lpstr>Barlow Light</vt:lpstr>
      <vt:lpstr>Jacquenetta template</vt:lpstr>
      <vt:lpstr>KINH TẾ THỊ TRƯỜNG ĐỊNH HƯỚNG XÃ HỘI CHỦ NGHĨA VÀ CÁC QUAN HỆ LỢI ÍCH KINH TẾ</vt:lpstr>
      <vt:lpstr>Giới thiệu</vt:lpstr>
      <vt:lpstr>QUAN HỆ LỢI ÍCH KINH TẾ Ở VIỆT NAM</vt:lpstr>
      <vt:lpstr>3.1. Lợi ích kinh tế và quan hệ lợi ích kinh tế</vt:lpstr>
      <vt:lpstr>3.1.1. lợi ích kinh tế</vt:lpstr>
      <vt:lpstr>Bản chất và biểu hiện của lợi ích kinh tế</vt:lpstr>
      <vt:lpstr>Bản chất và biểu hiện của lợi ích kinh tế</vt:lpstr>
      <vt:lpstr>Vai trò của lợi ích kinh tế đối với các chủ thể kinh tế - xã hội</vt:lpstr>
      <vt:lpstr>Vai trò của lợi ích kinh tế đối với các chủ thể kinh tế - xã hội</vt:lpstr>
      <vt:lpstr>3.1.2. Quan hệ lợi ích kinh tế</vt:lpstr>
      <vt:lpstr>Sự thống nhất của các quan hệ lợi ích kinh tế</vt:lpstr>
      <vt:lpstr>Sự mâu thuẫn trong quan hệ lợi ích kinh tế</vt:lpstr>
      <vt:lpstr>Các nhân tố ảnh hưởng tới lợi ích kinh tế</vt:lpstr>
      <vt:lpstr>Phương thức thực hiện lợi ích kinh tế trong các quan hệ lợi ích chủ yếu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THỊ TRƯỜNG ĐỊNH HƯỚNG XÃ HỘI CHỦ NGHĨA VÀ CÁC QUAN HỆ LỢI ÍCH KINH TẾ</dc:title>
  <dc:creator>admin</dc:creator>
  <cp:lastModifiedBy>Pham Ngoc Anh (FE FPTU HN)</cp:lastModifiedBy>
  <cp:revision>10</cp:revision>
  <dcterms:created xsi:type="dcterms:W3CDTF">2024-03-10T06:53:27Z</dcterms:created>
  <dcterms:modified xsi:type="dcterms:W3CDTF">2024-03-31T04:38:28Z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1395427FCB6C4F0E9D079E064890BD12_13</vt:lpwstr>
  </property>
  <property fmtid="{D5CDD505-2E9C-101B-9397-08002B2CF9AE}" pid="3" name="KSOProductBuildVer">
    <vt:lpwstr>1033-12.2.0.13518</vt:lpwstr>
  </property>
</Properties>
</file>