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9" r:id="rId4"/>
    <p:sldId id="276" r:id="rId5"/>
    <p:sldId id="260" r:id="rId6"/>
    <p:sldId id="295" r:id="rId7"/>
    <p:sldId id="261" r:id="rId8"/>
    <p:sldId id="296" r:id="rId9"/>
    <p:sldId id="297" r:id="rId10"/>
    <p:sldId id="298" r:id="rId11"/>
    <p:sldId id="262" r:id="rId12"/>
    <p:sldId id="264" r:id="rId13"/>
    <p:sldId id="299" r:id="rId14"/>
    <p:sldId id="300" r:id="rId15"/>
    <p:sldId id="301" r:id="rId16"/>
    <p:sldId id="277" r:id="rId17"/>
    <p:sldId id="302" r:id="rId18"/>
    <p:sldId id="303" r:id="rId19"/>
    <p:sldId id="306" r:id="rId20"/>
    <p:sldId id="27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aleway" pitchFamily="2" charset="77"/>
      <p:regular r:id="rId27"/>
      <p:bold r:id="rId28"/>
      <p:italic r:id="rId29"/>
      <p:boldItalic r:id="rId30"/>
    </p:embeddedFont>
    <p:embeddedFont>
      <p:font typeface="Raleway ExtraBold" panose="020F0502020204030204" pitchFamily="34" charset="0"/>
      <p:bold r:id="rId31"/>
      <p:italic r:id="rId32"/>
      <p:boldItalic r:id="rId33"/>
    </p:embeddedFont>
    <p:embeddedFont>
      <p:font typeface="Raleway Light" panose="020F0302020204030204"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5" autoAdjust="0"/>
    <p:restoredTop sz="94660"/>
  </p:normalViewPr>
  <p:slideViewPr>
    <p:cSldViewPr snapToGrid="0">
      <p:cViewPr varScale="1">
        <p:scale>
          <a:sx n="155" d="100"/>
          <a:sy n="155" d="100"/>
        </p:scale>
        <p:origin x="20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56" name="Google Shape;56;p1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520BB6C7-C25C-4BF2-B11F-665F31B5E6C4}"/>
              </a:ext>
            </a:extLst>
          </p:cNvPr>
          <p:cNvPicPr>
            <a:picLocks noChangeAspect="1"/>
          </p:cNvPicPr>
          <p:nvPr userDrawn="1"/>
        </p:nvPicPr>
        <p:blipFill>
          <a:blip r:embed="rId11"/>
          <a:stretch>
            <a:fillRect/>
          </a:stretch>
        </p:blipFill>
        <p:spPr>
          <a:xfrm>
            <a:off x="7788100" y="250532"/>
            <a:ext cx="1153298" cy="504467"/>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048390" y="1961270"/>
            <a:ext cx="7772400" cy="20973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solidFill>
                  <a:schemeClr val="dk1"/>
                </a:solidFill>
              </a:rPr>
              <a:t>CÔNG NGHIỆP HÓA, HIỆN ĐẠI HÓA VÀ </a:t>
            </a:r>
            <a:r>
              <a:rPr lang="en-GB" sz="4000" dirty="0">
                <a:solidFill>
                  <a:schemeClr val="bg1"/>
                </a:solidFill>
              </a:rPr>
              <a:t>HỘI NHẬP KINH TẾ QUỐC TẾ</a:t>
            </a:r>
            <a:r>
              <a:rPr lang="en-GB" sz="4000" dirty="0">
                <a:solidFill>
                  <a:schemeClr val="dk1"/>
                </a:solidFill>
              </a:rPr>
              <a:t> CỦA VIỆT NAM</a:t>
            </a:r>
            <a:endParaRPr sz="4000" dirty="0"/>
          </a:p>
        </p:txBody>
      </p:sp>
      <p:sp>
        <p:nvSpPr>
          <p:cNvPr id="2" name="TextBox 1">
            <a:extLst>
              <a:ext uri="{FF2B5EF4-FFF2-40B4-BE49-F238E27FC236}">
                <a16:creationId xmlns:a16="http://schemas.microsoft.com/office/drawing/2014/main" id="{43892A3A-7A15-C6E5-C243-304B54D2389B}"/>
              </a:ext>
            </a:extLst>
          </p:cNvPr>
          <p:cNvSpPr txBox="1"/>
          <p:nvPr/>
        </p:nvSpPr>
        <p:spPr>
          <a:xfrm>
            <a:off x="2850292" y="1003241"/>
            <a:ext cx="2026508" cy="461665"/>
          </a:xfrm>
          <a:prstGeom prst="rect">
            <a:avLst/>
          </a:prstGeom>
          <a:noFill/>
        </p:spPr>
        <p:txBody>
          <a:bodyPr wrap="square" rtlCol="0">
            <a:spAutoFit/>
          </a:bodyPr>
          <a:lstStyle/>
          <a:p>
            <a:pPr algn="ctr"/>
            <a:r>
              <a:rPr lang="en-VN" sz="2400" dirty="0"/>
              <a:t>Session 24</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Cách mạng </a:t>
            </a:r>
            <a:r>
              <a:rPr lang="en-GB" sz="3200" dirty="0">
                <a:solidFill>
                  <a:schemeClr val="accent1"/>
                </a:solidFill>
              </a:rPr>
              <a:t>công nghiệp </a:t>
            </a:r>
            <a:r>
              <a:rPr lang="en-GB" sz="3200" dirty="0"/>
              <a:t>lần thứ tư</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Được</a:t>
            </a:r>
            <a:r>
              <a:rPr lang="en-US" dirty="0"/>
              <a:t> </a:t>
            </a:r>
            <a:r>
              <a:rPr lang="en-US" dirty="0" err="1"/>
              <a:t>đề</a:t>
            </a:r>
            <a:r>
              <a:rPr lang="en-US" dirty="0"/>
              <a:t> </a:t>
            </a:r>
            <a:r>
              <a:rPr lang="en-US" dirty="0" err="1"/>
              <a:t>cập</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tại</a:t>
            </a:r>
            <a:r>
              <a:rPr lang="en-US" dirty="0"/>
              <a:t> </a:t>
            </a:r>
            <a:r>
              <a:rPr lang="en-US" dirty="0" err="1"/>
              <a:t>hội</a:t>
            </a:r>
            <a:r>
              <a:rPr lang="en-US" dirty="0"/>
              <a:t> </a:t>
            </a:r>
            <a:r>
              <a:rPr lang="en-US" dirty="0" err="1"/>
              <a:t>chơi</a:t>
            </a:r>
            <a:r>
              <a:rPr lang="en-US" dirty="0"/>
              <a:t> </a:t>
            </a:r>
            <a:r>
              <a:rPr lang="en-US" dirty="0" err="1"/>
              <a:t>triển</a:t>
            </a:r>
            <a:r>
              <a:rPr lang="en-US" dirty="0"/>
              <a:t> </a:t>
            </a:r>
            <a:r>
              <a:rPr lang="en-US" dirty="0" err="1"/>
              <a:t>lãm</a:t>
            </a:r>
            <a:r>
              <a:rPr lang="en-US" dirty="0"/>
              <a:t> </a:t>
            </a:r>
            <a:r>
              <a:rPr lang="en-US" dirty="0" err="1"/>
              <a:t>công</a:t>
            </a:r>
            <a:r>
              <a:rPr lang="en-US" dirty="0"/>
              <a:t> </a:t>
            </a:r>
            <a:r>
              <a:rPr lang="en-US" dirty="0" err="1"/>
              <a:t>nghệ</a:t>
            </a:r>
            <a:r>
              <a:rPr lang="en-US" dirty="0"/>
              <a:t> Hannover (CHLB </a:t>
            </a:r>
            <a:r>
              <a:rPr lang="en-US" dirty="0" err="1"/>
              <a:t>Đức</a:t>
            </a:r>
            <a:r>
              <a:rPr lang="en-US" dirty="0"/>
              <a:t>) </a:t>
            </a:r>
            <a:r>
              <a:rPr lang="en-US" dirty="0" err="1"/>
              <a:t>năm</a:t>
            </a:r>
            <a:r>
              <a:rPr lang="en-US" dirty="0"/>
              <a:t> 2011 </a:t>
            </a:r>
            <a:r>
              <a:rPr lang="en-US" dirty="0" err="1"/>
              <a:t>và</a:t>
            </a:r>
            <a:r>
              <a:rPr lang="en-US" dirty="0"/>
              <a:t> </a:t>
            </a:r>
            <a:r>
              <a:rPr lang="en-US" dirty="0" err="1"/>
              <a:t>được</a:t>
            </a:r>
            <a:r>
              <a:rPr lang="en-US" dirty="0"/>
              <a:t> </a:t>
            </a:r>
            <a:r>
              <a:rPr lang="en-US" dirty="0" err="1"/>
              <a:t>chính</a:t>
            </a:r>
            <a:r>
              <a:rPr lang="en-US" dirty="0"/>
              <a:t> </a:t>
            </a:r>
            <a:r>
              <a:rPr lang="en-US" dirty="0" err="1"/>
              <a:t>phủ</a:t>
            </a:r>
            <a:r>
              <a:rPr lang="en-US" dirty="0"/>
              <a:t> </a:t>
            </a:r>
            <a:r>
              <a:rPr lang="en-US" dirty="0" err="1"/>
              <a:t>Đức</a:t>
            </a:r>
            <a:r>
              <a:rPr lang="en-US" dirty="0"/>
              <a:t> </a:t>
            </a:r>
            <a:r>
              <a:rPr lang="en-US" dirty="0" err="1"/>
              <a:t>đưa</a:t>
            </a:r>
            <a:r>
              <a:rPr lang="en-US" dirty="0"/>
              <a:t> </a:t>
            </a:r>
            <a:r>
              <a:rPr lang="en-US" dirty="0" err="1"/>
              <a:t>vào</a:t>
            </a:r>
            <a:r>
              <a:rPr lang="en-US" dirty="0"/>
              <a:t> “</a:t>
            </a:r>
            <a:r>
              <a:rPr lang="en-US" dirty="0" err="1"/>
              <a:t>kết</a:t>
            </a:r>
            <a:r>
              <a:rPr lang="en-US" dirty="0"/>
              <a:t> </a:t>
            </a:r>
            <a:r>
              <a:rPr lang="en-US" dirty="0" err="1"/>
              <a:t>hoạch</a:t>
            </a:r>
            <a:r>
              <a:rPr lang="en-US" dirty="0"/>
              <a:t> </a:t>
            </a:r>
            <a:r>
              <a:rPr lang="en-US" dirty="0" err="1"/>
              <a:t>hành</a:t>
            </a:r>
            <a:r>
              <a:rPr lang="en-US" dirty="0"/>
              <a:t> </a:t>
            </a:r>
            <a:r>
              <a:rPr lang="en-US" dirty="0" err="1"/>
              <a:t>động</a:t>
            </a:r>
            <a:r>
              <a:rPr lang="en-US" dirty="0"/>
              <a:t> </a:t>
            </a:r>
            <a:r>
              <a:rPr lang="en-US" dirty="0" err="1"/>
              <a:t>chiến</a:t>
            </a:r>
            <a:r>
              <a:rPr lang="en-US" dirty="0"/>
              <a:t> </a:t>
            </a:r>
            <a:r>
              <a:rPr lang="en-US" dirty="0" err="1"/>
              <a:t>lược</a:t>
            </a:r>
            <a:r>
              <a:rPr lang="en-US" dirty="0"/>
              <a:t> </a:t>
            </a:r>
            <a:r>
              <a:rPr lang="en-US" dirty="0" err="1"/>
              <a:t>công</a:t>
            </a:r>
            <a:r>
              <a:rPr lang="en-US" dirty="0"/>
              <a:t> </a:t>
            </a:r>
            <a:r>
              <a:rPr lang="en-US" dirty="0" err="1"/>
              <a:t>nghệ</a:t>
            </a:r>
            <a:r>
              <a:rPr lang="en-US" dirty="0"/>
              <a:t> </a:t>
            </a:r>
            <a:r>
              <a:rPr lang="en-US" dirty="0" err="1"/>
              <a:t>cao</a:t>
            </a:r>
            <a:r>
              <a:rPr lang="en-US" dirty="0"/>
              <a:t>” </a:t>
            </a:r>
            <a:r>
              <a:rPr lang="en-US" dirty="0" err="1"/>
              <a:t>năm</a:t>
            </a:r>
            <a:r>
              <a:rPr lang="en-US" dirty="0"/>
              <a:t> 2012</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có</a:t>
            </a:r>
            <a:r>
              <a:rPr lang="en-US" dirty="0"/>
              <a:t> </a:t>
            </a:r>
            <a:r>
              <a:rPr lang="en-US" dirty="0" err="1"/>
              <a:t>tính</a:t>
            </a:r>
            <a:r>
              <a:rPr lang="en-US" dirty="0"/>
              <a:t> </a:t>
            </a:r>
            <a:r>
              <a:rPr lang="en-US" dirty="0" err="1"/>
              <a:t>đột</a:t>
            </a:r>
            <a:r>
              <a:rPr lang="en-US" dirty="0"/>
              <a:t> </a:t>
            </a:r>
            <a:r>
              <a:rPr lang="en-US" dirty="0" err="1"/>
              <a:t>phá</a:t>
            </a:r>
            <a:r>
              <a:rPr lang="en-US" dirty="0"/>
              <a:t> </a:t>
            </a:r>
            <a:r>
              <a:rPr lang="en-US" dirty="0" err="1"/>
              <a:t>về</a:t>
            </a:r>
            <a:r>
              <a:rPr lang="en-US" dirty="0"/>
              <a:t> </a:t>
            </a:r>
            <a:r>
              <a:rPr lang="en-US" dirty="0" err="1"/>
              <a:t>chất</a:t>
            </a:r>
            <a:r>
              <a:rPr lang="en-US" dirty="0"/>
              <a:t> </a:t>
            </a:r>
            <a:r>
              <a:rPr lang="en-US" dirty="0" err="1"/>
              <a:t>như</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big data, in 3D</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a:p>
        </p:txBody>
      </p:sp>
      <p:pic>
        <p:nvPicPr>
          <p:cNvPr id="4" name="Picture 3"/>
          <p:cNvPicPr>
            <a:picLocks noChangeAspect="1"/>
          </p:cNvPicPr>
          <p:nvPr/>
        </p:nvPicPr>
        <p:blipFill>
          <a:blip r:embed="rId3"/>
          <a:stretch>
            <a:fillRect/>
          </a:stretch>
        </p:blipFill>
        <p:spPr>
          <a:xfrm>
            <a:off x="6037119" y="2047440"/>
            <a:ext cx="2567281" cy="1749174"/>
          </a:xfrm>
          <a:prstGeom prst="rect">
            <a:avLst/>
          </a:prstGeom>
          <a:ln>
            <a:noFill/>
          </a:ln>
          <a:effectLst>
            <a:softEdge rad="112500"/>
          </a:effec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dirty="0">
                <a:solidFill>
                  <a:schemeClr val="tx1"/>
                </a:solidFill>
              </a:rPr>
              <a:t>Vai trò của </a:t>
            </a:r>
            <a:r>
              <a:rPr lang="en-GB" sz="3600" dirty="0">
                <a:solidFill>
                  <a:schemeClr val="accent1"/>
                </a:solidFill>
              </a:rPr>
              <a:t>cách mạng công nghiệp </a:t>
            </a:r>
            <a:r>
              <a:rPr lang="en-GB" sz="3600" dirty="0">
                <a:solidFill>
                  <a:schemeClr val="tx1"/>
                </a:solidFill>
              </a:rPr>
              <a:t>với sự phát triển</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11</a:t>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09300" y="49099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Vai trò của </a:t>
            </a:r>
            <a:r>
              <a:rPr lang="en-GB" sz="3200" dirty="0">
                <a:solidFill>
                  <a:schemeClr val="accent1"/>
                </a:solidFill>
              </a:rPr>
              <a:t>cách mạng công nghiệp</a:t>
            </a:r>
            <a:r>
              <a:rPr lang="en-GB" sz="3200" dirty="0"/>
              <a:t> với phát triển</a:t>
            </a:r>
            <a:endParaRPr sz="3200" dirty="0"/>
          </a:p>
        </p:txBody>
      </p:sp>
      <p:sp>
        <p:nvSpPr>
          <p:cNvPr id="148" name="Google Shape;148;p21"/>
          <p:cNvSpPr txBox="1">
            <a:spLocks noGrp="1"/>
          </p:cNvSpPr>
          <p:nvPr>
            <p:ph type="body" idx="1"/>
          </p:nvPr>
        </p:nvSpPr>
        <p:spPr>
          <a:xfrm>
            <a:off x="685849" y="1640574"/>
            <a:ext cx="2332200" cy="2949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t>Một</a:t>
            </a:r>
            <a:r>
              <a:rPr lang="en-US" b="1" dirty="0"/>
              <a:t>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sự</a:t>
            </a:r>
            <a:r>
              <a:rPr lang="en-US" b="1" dirty="0"/>
              <a:t> </a:t>
            </a:r>
            <a:r>
              <a:rPr lang="en-US" b="1" dirty="0" err="1"/>
              <a:t>phát</a:t>
            </a:r>
            <a:r>
              <a:rPr lang="en-US" b="1" dirty="0"/>
              <a:t> </a:t>
            </a:r>
            <a:r>
              <a:rPr lang="en-US" b="1" dirty="0" err="1"/>
              <a:t>triển</a:t>
            </a:r>
            <a:r>
              <a:rPr lang="en-US" b="1" dirty="0"/>
              <a:t> </a:t>
            </a:r>
            <a:r>
              <a:rPr lang="en-US" b="1" dirty="0" err="1"/>
              <a:t>của</a:t>
            </a:r>
            <a:r>
              <a:rPr lang="en-US" b="1" dirty="0"/>
              <a:t> </a:t>
            </a:r>
            <a:r>
              <a:rPr lang="en-US" b="1" dirty="0" err="1"/>
              <a:t>lực</a:t>
            </a:r>
            <a:r>
              <a:rPr lang="en-US" b="1" dirty="0"/>
              <a:t> </a:t>
            </a:r>
            <a:r>
              <a:rPr lang="en-US" b="1" dirty="0" err="1"/>
              <a:t>lượng</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GB" dirty="0"/>
              <a:t>ác cuộc cách mạng công nghiệp có tác động vô cùng to lớn đến sự phát triển lực lượng sản xuất ở các quốc gia, đồng thời tác động mạnh mẽ tới cấu trúc và vai trò của các nhân tô trong lực lượng sản xuất xã hội</a:t>
            </a:r>
            <a:endParaRPr dirty="0"/>
          </a:p>
        </p:txBody>
      </p:sp>
      <p:sp>
        <p:nvSpPr>
          <p:cNvPr id="149" name="Google Shape;149;p21"/>
          <p:cNvSpPr txBox="1">
            <a:spLocks noGrp="1"/>
          </p:cNvSpPr>
          <p:nvPr>
            <p:ph type="body" idx="2"/>
          </p:nvPr>
        </p:nvSpPr>
        <p:spPr>
          <a:xfrm>
            <a:off x="3318449" y="1640574"/>
            <a:ext cx="2332200" cy="284119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Hai </a:t>
            </a:r>
            <a:r>
              <a:rPr lang="en-US" b="1" dirty="0" err="1"/>
              <a:t>là</a:t>
            </a:r>
            <a:r>
              <a:rPr lang="en-US" b="1" dirty="0"/>
              <a:t>, </a:t>
            </a:r>
            <a:r>
              <a:rPr lang="en-US" b="1" dirty="0" err="1"/>
              <a:t>thúc</a:t>
            </a:r>
            <a:r>
              <a:rPr lang="en-US" b="1" dirty="0"/>
              <a:t> </a:t>
            </a:r>
            <a:r>
              <a:rPr lang="en-US" b="1" dirty="0" err="1"/>
              <a:t>đẩy</a:t>
            </a:r>
            <a:r>
              <a:rPr lang="en-US" b="1" dirty="0"/>
              <a:t> </a:t>
            </a:r>
            <a:r>
              <a:rPr lang="en-US" b="1" dirty="0" err="1"/>
              <a:t>hoàn</a:t>
            </a:r>
            <a:r>
              <a:rPr lang="en-US" b="1" dirty="0"/>
              <a:t> </a:t>
            </a:r>
            <a:r>
              <a:rPr lang="en-US" b="1" dirty="0" err="1"/>
              <a:t>thiện</a:t>
            </a:r>
            <a:r>
              <a:rPr lang="en-US" b="1" dirty="0"/>
              <a:t> </a:t>
            </a:r>
            <a:r>
              <a:rPr lang="en-US" b="1" dirty="0" err="1"/>
              <a:t>quan</a:t>
            </a:r>
            <a:r>
              <a:rPr lang="en-US" b="1" dirty="0"/>
              <a:t> </a:t>
            </a:r>
            <a:r>
              <a:rPr lang="en-US" b="1" dirty="0" err="1"/>
              <a:t>hệ</a:t>
            </a:r>
            <a:r>
              <a:rPr lang="en-US" b="1" dirty="0"/>
              <a:t> </a:t>
            </a:r>
            <a:r>
              <a:rPr lang="en-US" b="1" dirty="0" err="1"/>
              <a:t>sản</a:t>
            </a:r>
            <a:r>
              <a:rPr lang="en-US" b="1" dirty="0"/>
              <a:t> </a:t>
            </a:r>
            <a:r>
              <a:rPr lang="en-US" b="1" dirty="0" err="1"/>
              <a:t>xuất</a:t>
            </a:r>
            <a:endParaRPr b="1" dirty="0"/>
          </a:p>
          <a:p>
            <a:pPr marL="0" lvl="0" indent="0" algn="l" rtl="0">
              <a:spcBef>
                <a:spcPts val="600"/>
              </a:spcBef>
              <a:spcAft>
                <a:spcPts val="0"/>
              </a:spcAft>
              <a:buNone/>
            </a:pPr>
            <a:r>
              <a:rPr lang="en-US" dirty="0"/>
              <a:t>C</a:t>
            </a:r>
            <a:r>
              <a:rPr lang="en-GB" dirty="0"/>
              <a:t>ác cuộc cách mạng công nghiệp tạo sự phát triển nhảy vọt về chất trong lực lượng sản xuất và phát triển này tất yếu dẫn đến điều chỉnh, phát triển và hoàn thiện quan hệ sản xuất xã hội</a:t>
            </a:r>
            <a:endParaRPr dirty="0"/>
          </a:p>
        </p:txBody>
      </p:sp>
      <p:sp>
        <p:nvSpPr>
          <p:cNvPr id="150" name="Google Shape;150;p21"/>
          <p:cNvSpPr txBox="1">
            <a:spLocks noGrp="1"/>
          </p:cNvSpPr>
          <p:nvPr>
            <p:ph type="body" idx="3"/>
          </p:nvPr>
        </p:nvSpPr>
        <p:spPr>
          <a:xfrm>
            <a:off x="5951049" y="1640573"/>
            <a:ext cx="2332200" cy="284118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dirty="0"/>
              <a:t>Ba là, thúc đẩy đổi mới phương thức quản trị phát triển</a:t>
            </a:r>
            <a:endParaRPr b="1" dirty="0"/>
          </a:p>
          <a:p>
            <a:pPr marL="0" lvl="0" indent="0" algn="l" rtl="0">
              <a:spcBef>
                <a:spcPts val="600"/>
              </a:spcBef>
              <a:spcAft>
                <a:spcPts val="0"/>
              </a:spcAft>
              <a:buNone/>
            </a:pPr>
            <a:r>
              <a:rPr lang="en-US" dirty="0" err="1"/>
              <a:t>Phương</a:t>
            </a:r>
            <a:r>
              <a:rPr lang="en-US" dirty="0"/>
              <a:t> </a:t>
            </a:r>
            <a:r>
              <a:rPr lang="en-US" dirty="0" err="1"/>
              <a:t>thức</a:t>
            </a:r>
            <a:r>
              <a:rPr lang="en-US" dirty="0"/>
              <a:t> </a:t>
            </a:r>
            <a:r>
              <a:rPr lang="en-US" dirty="0" err="1"/>
              <a:t>quản</a:t>
            </a:r>
            <a:r>
              <a:rPr lang="en-US" dirty="0"/>
              <a:t> </a:t>
            </a:r>
            <a:r>
              <a:rPr lang="en-US" dirty="0" err="1"/>
              <a:t>trị</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chính</a:t>
            </a:r>
            <a:r>
              <a:rPr lang="en-US" dirty="0"/>
              <a:t> </a:t>
            </a:r>
            <a:r>
              <a:rPr lang="en-US" dirty="0" err="1"/>
              <a:t>phủ</a:t>
            </a:r>
            <a:r>
              <a:rPr lang="en-US" dirty="0"/>
              <a:t> </a:t>
            </a:r>
            <a:r>
              <a:rPr lang="en-US" dirty="0" err="1"/>
              <a:t>có</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hình</a:t>
            </a:r>
            <a:r>
              <a:rPr lang="en-US" dirty="0"/>
              <a:t> </a:t>
            </a:r>
            <a:r>
              <a:rPr lang="en-US" dirty="0" err="1"/>
              <a:t>thành</a:t>
            </a:r>
            <a:r>
              <a:rPr lang="en-US" dirty="0"/>
              <a:t> </a:t>
            </a:r>
            <a:r>
              <a:rPr lang="en-US" dirty="0" err="1"/>
              <a:t>hệ</a:t>
            </a:r>
            <a:r>
              <a:rPr lang="en-US" dirty="0"/>
              <a:t> </a:t>
            </a:r>
            <a:r>
              <a:rPr lang="en-US" dirty="0" err="1"/>
              <a:t>thống</a:t>
            </a:r>
            <a:r>
              <a:rPr lang="en-US" dirty="0"/>
              <a:t> tin </a:t>
            </a:r>
            <a:r>
              <a:rPr lang="en-US" dirty="0" err="1"/>
              <a:t>học</a:t>
            </a:r>
            <a:r>
              <a:rPr lang="en-US" dirty="0"/>
              <a:t> </a:t>
            </a:r>
            <a:r>
              <a:rPr lang="en-US" dirty="0" err="1"/>
              <a:t>hóa</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chính</a:t>
            </a:r>
            <a:r>
              <a:rPr lang="en-US" dirty="0"/>
              <a:t> </a:t>
            </a:r>
            <a:r>
              <a:rPr lang="en-US" dirty="0" err="1"/>
              <a:t>phủ</a:t>
            </a:r>
            <a:r>
              <a:rPr lang="en-US" dirty="0"/>
              <a:t> </a:t>
            </a:r>
            <a:r>
              <a:rPr lang="en-US" dirty="0" err="1"/>
              <a:t>điện</a:t>
            </a:r>
            <a:r>
              <a:rPr lang="en-US" dirty="0"/>
              <a:t> </a:t>
            </a:r>
            <a:r>
              <a:rPr lang="en-US" dirty="0" err="1"/>
              <a:t>tử</a:t>
            </a:r>
            <a:r>
              <a:rPr lang="en-US" dirty="0"/>
              <a:t>.</a:t>
            </a:r>
            <a:endParaRPr dirty="0"/>
          </a:p>
          <a:p>
            <a:pPr marL="0" lvl="0" indent="0" algn="l" rtl="0">
              <a:spcBef>
                <a:spcPts val="600"/>
              </a:spcBef>
              <a:spcAft>
                <a:spcPts val="0"/>
              </a:spcAft>
              <a:buNone/>
            </a:pPr>
            <a:endParaRPr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12</a:t>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lang="en-GB"/>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1.1.2.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và</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mô</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hình</a:t>
            </a:r>
            <a:r>
              <a:rPr lang="en-US" sz="3600" dirty="0">
                <a:solidFill>
                  <a:schemeClr val="tx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công</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nghiệp</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hóa</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trên</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thế</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giới</a:t>
            </a:r>
            <a:endParaRPr sz="1400" dirty="0">
              <a:solidFill>
                <a:schemeClr val="tx1"/>
              </a:solidFill>
            </a:endParaRPr>
          </a:p>
        </p:txBody>
      </p:sp>
      <p:grpSp>
        <p:nvGrpSpPr>
          <p:cNvPr id="362" name="Google Shape;362;p33"/>
          <p:cNvGrpSpPr/>
          <p:nvPr/>
        </p:nvGrpSpPr>
        <p:grpSpPr>
          <a:xfrm>
            <a:off x="4787008" y="761619"/>
            <a:ext cx="2353109" cy="363097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4862380" y="1098367"/>
            <a:ext cx="2222115" cy="2961786"/>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err="1"/>
              <a:t>Công</a:t>
            </a:r>
            <a:r>
              <a:rPr lang="en-US" sz="2400" dirty="0"/>
              <a:t> </a:t>
            </a:r>
            <a:r>
              <a:rPr lang="en-US" sz="2400" dirty="0" err="1"/>
              <a:t>nghiệp</a:t>
            </a:r>
            <a:r>
              <a:rPr lang="en-US" sz="2400" dirty="0"/>
              <a:t> </a:t>
            </a:r>
            <a:r>
              <a:rPr lang="en-US" sz="2400" dirty="0" err="1"/>
              <a:t>hóa</a:t>
            </a:r>
            <a:r>
              <a:rPr lang="en-US" sz="2400" dirty="0"/>
              <a:t> </a:t>
            </a:r>
            <a:r>
              <a:rPr lang="en-US" sz="2400" dirty="0" err="1"/>
              <a:t>là</a:t>
            </a:r>
            <a:r>
              <a:rPr lang="en-US" sz="2400" dirty="0"/>
              <a:t> </a:t>
            </a:r>
            <a:r>
              <a:rPr lang="en-US" sz="2400" dirty="0" err="1"/>
              <a:t>quá</a:t>
            </a:r>
            <a:r>
              <a:rPr lang="en-US" sz="2400" dirty="0"/>
              <a:t> </a:t>
            </a:r>
            <a:r>
              <a:rPr lang="en-US" sz="2400" dirty="0" err="1"/>
              <a:t>trình</a:t>
            </a:r>
            <a:r>
              <a:rPr lang="en-US" sz="2400" dirty="0"/>
              <a:t> </a:t>
            </a:r>
            <a:r>
              <a:rPr lang="en-US" sz="2400" dirty="0" err="1"/>
              <a:t>chuyển</a:t>
            </a:r>
            <a:r>
              <a:rPr lang="en-US" sz="2400" dirty="0"/>
              <a:t> </a:t>
            </a:r>
            <a:r>
              <a:rPr lang="en-US" sz="2400" dirty="0" err="1"/>
              <a:t>đổi</a:t>
            </a:r>
            <a:r>
              <a:rPr lang="en-US" sz="2400" dirty="0"/>
              <a:t>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từ</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thủ</a:t>
            </a:r>
            <a:r>
              <a:rPr lang="en-US" sz="2400" dirty="0"/>
              <a:t> </a:t>
            </a:r>
            <a:r>
              <a:rPr lang="en-US" sz="2400" dirty="0" err="1"/>
              <a:t>công</a:t>
            </a:r>
            <a:r>
              <a:rPr lang="en-US" sz="2400" dirty="0"/>
              <a:t> </a:t>
            </a:r>
            <a:r>
              <a:rPr lang="en-US" sz="2400" dirty="0" err="1"/>
              <a:t>là</a:t>
            </a:r>
            <a:r>
              <a:rPr lang="en-US" sz="2400" dirty="0"/>
              <a:t> </a:t>
            </a:r>
            <a:r>
              <a:rPr lang="en-US" sz="2400" dirty="0" err="1"/>
              <a:t>chính</a:t>
            </a:r>
            <a:r>
              <a:rPr lang="en-US" sz="2400" dirty="0"/>
              <a:t> sang </a:t>
            </a:r>
            <a:r>
              <a:rPr lang="en-US" sz="2400" dirty="0" err="1"/>
              <a:t>nền</a:t>
            </a:r>
            <a:r>
              <a:rPr lang="en-US" sz="2400" dirty="0"/>
              <a:t> </a:t>
            </a:r>
            <a:r>
              <a:rPr lang="en-US" sz="2400" dirty="0" err="1"/>
              <a:t>sản</a:t>
            </a:r>
            <a:r>
              <a:rPr lang="en-US" sz="2400" dirty="0"/>
              <a:t> </a:t>
            </a:r>
            <a:r>
              <a:rPr lang="en-US" sz="2400" dirty="0" err="1"/>
              <a:t>xuất</a:t>
            </a:r>
            <a:r>
              <a:rPr lang="en-US" sz="2400" dirty="0"/>
              <a:t> </a:t>
            </a:r>
            <a:r>
              <a:rPr lang="en-US" sz="2400" dirty="0" err="1"/>
              <a:t>xã</a:t>
            </a:r>
            <a:r>
              <a:rPr lang="en-US" sz="2400" dirty="0"/>
              <a:t> </a:t>
            </a:r>
            <a:r>
              <a:rPr lang="en-US" sz="2400" dirty="0" err="1"/>
              <a:t>hội</a:t>
            </a:r>
            <a:r>
              <a:rPr lang="en-US" sz="2400" dirty="0"/>
              <a:t> </a:t>
            </a:r>
            <a:r>
              <a:rPr lang="en-US" sz="2400" dirty="0" err="1"/>
              <a:t>chủ</a:t>
            </a:r>
            <a:r>
              <a:rPr lang="en-US" sz="2400" dirty="0"/>
              <a:t> </a:t>
            </a:r>
            <a:r>
              <a:rPr lang="en-US" sz="2400" dirty="0" err="1"/>
              <a:t>yếu</a:t>
            </a:r>
            <a:r>
              <a:rPr lang="en-US" sz="2400" dirty="0"/>
              <a:t> </a:t>
            </a:r>
            <a:r>
              <a:rPr lang="en-US" sz="2400" dirty="0" err="1"/>
              <a:t>dựa</a:t>
            </a:r>
            <a:r>
              <a:rPr lang="en-US" sz="2400" dirty="0"/>
              <a:t> </a:t>
            </a:r>
            <a:r>
              <a:rPr lang="en-US" sz="2400" dirty="0" err="1"/>
              <a:t>trên</a:t>
            </a:r>
            <a:r>
              <a:rPr lang="en-US" sz="2400" dirty="0"/>
              <a:t> </a:t>
            </a:r>
            <a:r>
              <a:rPr lang="en-US" sz="2400" dirty="0" err="1"/>
              <a:t>lao</a:t>
            </a:r>
            <a:r>
              <a:rPr lang="en-US" sz="2400" dirty="0"/>
              <a:t> </a:t>
            </a:r>
            <a:r>
              <a:rPr lang="en-US" sz="2400" dirty="0" err="1"/>
              <a:t>động</a:t>
            </a:r>
            <a:r>
              <a:rPr lang="en-US" sz="2400" dirty="0"/>
              <a:t> </a:t>
            </a:r>
            <a:r>
              <a:rPr lang="en-US" sz="2400" dirty="0" err="1"/>
              <a:t>máy</a:t>
            </a:r>
            <a:r>
              <a:rPr lang="en-US" sz="2400" dirty="0"/>
              <a:t> </a:t>
            </a:r>
            <a:r>
              <a:rPr lang="en-US" sz="2400" dirty="0" err="1"/>
              <a:t>móc</a:t>
            </a:r>
            <a:r>
              <a:rPr lang="en-US" sz="2400" dirty="0"/>
              <a:t> </a:t>
            </a:r>
            <a:r>
              <a:rPr lang="en-US" sz="2400" dirty="0" err="1"/>
              <a:t>nhằm</a:t>
            </a:r>
            <a:r>
              <a:rPr lang="en-US" sz="2400" dirty="0"/>
              <a:t> </a:t>
            </a:r>
            <a:r>
              <a:rPr lang="en-US" sz="2400" dirty="0" err="1"/>
              <a:t>tạo</a:t>
            </a:r>
            <a:r>
              <a:rPr lang="en-US" sz="2400" dirty="0"/>
              <a:t> ra </a:t>
            </a:r>
            <a:r>
              <a:rPr lang="en-US" sz="2400" dirty="0" err="1"/>
              <a:t>năng</a:t>
            </a:r>
            <a:r>
              <a:rPr lang="en-US" sz="2400" dirty="0"/>
              <a:t> </a:t>
            </a:r>
            <a:r>
              <a:rPr lang="en-US" sz="2400" dirty="0" err="1"/>
              <a:t>suất</a:t>
            </a:r>
            <a:r>
              <a:rPr lang="en-US" sz="2400" dirty="0"/>
              <a:t> </a:t>
            </a:r>
            <a:r>
              <a:rPr lang="en-US" sz="2400" dirty="0" err="1"/>
              <a:t>lao</a:t>
            </a:r>
            <a:r>
              <a:rPr lang="en-US" sz="2400" dirty="0"/>
              <a:t> </a:t>
            </a:r>
            <a:r>
              <a:rPr lang="en-US" sz="2400" dirty="0" err="1"/>
              <a:t>động</a:t>
            </a:r>
            <a:r>
              <a:rPr lang="en-US" sz="2400" dirty="0"/>
              <a:t> </a:t>
            </a:r>
            <a:r>
              <a:rPr lang="en-US" sz="2400" dirty="0" err="1"/>
              <a:t>xã</a:t>
            </a:r>
            <a:r>
              <a:rPr lang="en-US" sz="2400" dirty="0"/>
              <a:t> </a:t>
            </a:r>
            <a:r>
              <a:rPr lang="en-US" sz="2400" dirty="0" err="1"/>
              <a:t>hội</a:t>
            </a:r>
            <a:r>
              <a:rPr lang="en-US" sz="2400" dirty="0"/>
              <a:t> </a:t>
            </a:r>
            <a:r>
              <a:rPr lang="en-US" sz="2400" dirty="0" err="1"/>
              <a:t>cao</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14</a:t>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dirty="0">
                <a:solidFill>
                  <a:schemeClr val="tx1"/>
                </a:solidFill>
              </a:rPr>
              <a:t>Các mô </a:t>
            </a:r>
            <a:r>
              <a:rPr lang="en-GB" sz="3600" dirty="0">
                <a:solidFill>
                  <a:schemeClr val="accent1"/>
                </a:solidFill>
              </a:rPr>
              <a:t>hình công nghiệp</a:t>
            </a:r>
            <a:r>
              <a:rPr lang="en-GB" sz="3600" dirty="0">
                <a:solidFill>
                  <a:schemeClr val="tx1"/>
                </a:solidFill>
              </a:rPr>
              <a:t> hóa tiêu biểu trên thế giới</a:t>
            </a:r>
            <a:endParaRPr sz="3600" dirty="0">
              <a:solidFill>
                <a:schemeClr val="tx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15</a:t>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16</a:t>
            </a:fld>
            <a:endParaRPr lang="en-GB"/>
          </a:p>
        </p:txBody>
      </p:sp>
      <p:sp>
        <p:nvSpPr>
          <p:cNvPr id="379" name="Google Shape;379;p34"/>
          <p:cNvSpPr txBox="1">
            <a:spLocks noGrp="1"/>
          </p:cNvSpPr>
          <p:nvPr>
            <p:ph type="body" idx="4294967295"/>
          </p:nvPr>
        </p:nvSpPr>
        <p:spPr>
          <a:xfrm>
            <a:off x="600423" y="378750"/>
            <a:ext cx="2676807"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cổ</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điển</a:t>
            </a:r>
            <a:endParaRPr sz="3200" dirty="0">
              <a:solidFill>
                <a:schemeClr val="tx1"/>
              </a:solidFill>
              <a:latin typeface="Raleway ExtraBold"/>
              <a:ea typeface="Raleway ExtraBold"/>
              <a:cs typeface="Raleway ExtraBold"/>
              <a:sym typeface="Raleway ExtraBold"/>
            </a:endParaRPr>
          </a:p>
          <a:p>
            <a:pPr marL="285750" indent="-285750"/>
            <a:r>
              <a:rPr lang="en-GB" sz="1600" dirty="0"/>
              <a:t>Gắn liền với cuộc cách mạng công nghiệp lần thứ nhất, bắt đầu từ công nghiệp nhẹ, với những ngành đòi hỏi ít vốn mà thu lợi nhuận cao</a:t>
            </a:r>
          </a:p>
          <a:p>
            <a:pPr marL="285750" indent="-285750"/>
            <a:r>
              <a:rPr lang="en-US" sz="1600" dirty="0"/>
              <a:t>Q</a:t>
            </a:r>
            <a:r>
              <a:rPr lang="en-GB" sz="1600" dirty="0"/>
              <a:t>uá trình diễn ra tương đối dài, trung bình từ 60 -80 năm</a:t>
            </a:r>
            <a:endParaRPr sz="1600" dirty="0"/>
          </a:p>
        </p:txBody>
      </p:sp>
      <p:pic>
        <p:nvPicPr>
          <p:cNvPr id="3" name="Picture 2"/>
          <p:cNvPicPr>
            <a:picLocks noChangeAspect="1"/>
          </p:cNvPicPr>
          <p:nvPr/>
        </p:nvPicPr>
        <p:blipFill>
          <a:blip r:embed="rId3"/>
          <a:stretch>
            <a:fillRect/>
          </a:stretch>
        </p:blipFill>
        <p:spPr>
          <a:xfrm>
            <a:off x="3782899" y="1196133"/>
            <a:ext cx="4102736" cy="2626519"/>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17</a:t>
            </a:fld>
            <a:endParaRPr lang="en-GB"/>
          </a:p>
        </p:txBody>
      </p:sp>
      <p:sp>
        <p:nvSpPr>
          <p:cNvPr id="379" name="Google Shape;379;p34"/>
          <p:cNvSpPr txBox="1">
            <a:spLocks noGrp="1"/>
          </p:cNvSpPr>
          <p:nvPr>
            <p:ph type="body" idx="4294967295"/>
          </p:nvPr>
        </p:nvSpPr>
        <p:spPr>
          <a:xfrm>
            <a:off x="383079" y="378750"/>
            <a:ext cx="2894152"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200" dirty="0" err="1">
                <a:solidFill>
                  <a:schemeClr val="tx1"/>
                </a:solidFill>
                <a:latin typeface="Raleway ExtraBold"/>
                <a:ea typeface="Raleway ExtraBold"/>
                <a:cs typeface="Raleway ExtraBold"/>
                <a:sym typeface="Raleway ExtraBold"/>
              </a:rPr>
              <a:t>Mô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hình</a:t>
            </a:r>
            <a:r>
              <a:rPr lang="en-US" sz="3200" dirty="0">
                <a:solidFill>
                  <a:schemeClr val="tx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công</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nghiệp</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accent1"/>
                </a:solidFill>
                <a:latin typeface="Raleway ExtraBold"/>
                <a:ea typeface="Raleway ExtraBold"/>
                <a:cs typeface="Raleway ExtraBold"/>
                <a:sym typeface="Raleway ExtraBold"/>
              </a:rPr>
              <a:t>hóa</a:t>
            </a:r>
            <a:r>
              <a:rPr lang="en-US" sz="3200" dirty="0">
                <a:solidFill>
                  <a:schemeClr val="accent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kiểu</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Liên</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Xô</a:t>
            </a:r>
            <a:r>
              <a:rPr lang="en-US" sz="3200" dirty="0">
                <a:solidFill>
                  <a:schemeClr val="tx1"/>
                </a:solidFill>
                <a:latin typeface="Raleway ExtraBold"/>
                <a:ea typeface="Raleway ExtraBold"/>
                <a:cs typeface="Raleway ExtraBold"/>
                <a:sym typeface="Raleway ExtraBold"/>
              </a:rPr>
              <a:t> (</a:t>
            </a:r>
            <a:r>
              <a:rPr lang="en-US" sz="3200" dirty="0" err="1">
                <a:solidFill>
                  <a:schemeClr val="tx1"/>
                </a:solidFill>
                <a:latin typeface="Raleway ExtraBold"/>
                <a:ea typeface="Raleway ExtraBold"/>
                <a:cs typeface="Raleway ExtraBold"/>
                <a:sym typeface="Raleway ExtraBold"/>
              </a:rPr>
              <a:t>cũ</a:t>
            </a:r>
            <a:r>
              <a:rPr lang="en-US" sz="3200" dirty="0">
                <a:solidFill>
                  <a:schemeClr val="tx1"/>
                </a:solidFill>
                <a:latin typeface="Raleway ExtraBold"/>
                <a:ea typeface="Raleway ExtraBold"/>
                <a:cs typeface="Raleway ExtraBold"/>
                <a:sym typeface="Raleway ExtraBold"/>
              </a:rPr>
              <a:t>)</a:t>
            </a:r>
            <a:endParaRPr sz="3200" dirty="0">
              <a:solidFill>
                <a:schemeClr val="tx1"/>
              </a:solidFill>
              <a:latin typeface="Raleway ExtraBold"/>
              <a:ea typeface="Raleway ExtraBold"/>
              <a:cs typeface="Raleway ExtraBold"/>
              <a:sym typeface="Raleway ExtraBold"/>
            </a:endParaRPr>
          </a:p>
          <a:p>
            <a:pPr marL="285750" indent="-285750"/>
            <a:r>
              <a:rPr lang="en-GB" sz="1600" dirty="0"/>
              <a:t>Bắt đầu ở Liên Xô (cũ) thực hiện theo xu hướng ưu tiên phát triển công nghiệp nặng.</a:t>
            </a:r>
          </a:p>
          <a:p>
            <a:pPr marL="285750" indent="-285750"/>
            <a:r>
              <a:rPr lang="en-US" sz="1600" dirty="0"/>
              <a:t>Cho </a:t>
            </a:r>
            <a:r>
              <a:rPr lang="en-US" sz="1600" dirty="0" err="1"/>
              <a:t>phép</a:t>
            </a:r>
            <a:r>
              <a:rPr lang="en-US" sz="1600" dirty="0"/>
              <a:t> </a:t>
            </a:r>
            <a:r>
              <a:rPr lang="en-US" sz="1600" dirty="0" err="1"/>
              <a:t>trong</a:t>
            </a:r>
            <a:r>
              <a:rPr lang="en-US" sz="1600" dirty="0"/>
              <a:t> </a:t>
            </a:r>
            <a:r>
              <a:rPr lang="en-US" sz="1600" dirty="0" err="1"/>
              <a:t>thời</a:t>
            </a:r>
            <a:r>
              <a:rPr lang="en-US" sz="1600" dirty="0"/>
              <a:t> </a:t>
            </a:r>
            <a:r>
              <a:rPr lang="en-US" sz="1600" dirty="0" err="1"/>
              <a:t>gian</a:t>
            </a:r>
            <a:r>
              <a:rPr lang="en-US" sz="1600" dirty="0"/>
              <a:t> </a:t>
            </a:r>
            <a:r>
              <a:rPr lang="en-US" sz="1600" dirty="0" err="1"/>
              <a:t>ngắn</a:t>
            </a:r>
            <a:r>
              <a:rPr lang="en-US" sz="1600" dirty="0"/>
              <a:t> </a:t>
            </a:r>
            <a:r>
              <a:rPr lang="en-US" sz="1600" dirty="0" err="1"/>
              <a:t>mô</a:t>
            </a:r>
            <a:r>
              <a:rPr lang="en-US" sz="1600" dirty="0"/>
              <a:t> </a:t>
            </a:r>
            <a:r>
              <a:rPr lang="en-US" sz="1600" dirty="0" err="1"/>
              <a:t>hình</a:t>
            </a:r>
            <a:r>
              <a:rPr lang="en-US" sz="1600" dirty="0"/>
              <a:t> </a:t>
            </a:r>
            <a:r>
              <a:rPr lang="en-US" sz="1600" dirty="0" err="1"/>
              <a:t>Liên</a:t>
            </a:r>
            <a:r>
              <a:rPr lang="en-US" sz="1600" dirty="0"/>
              <a:t> </a:t>
            </a:r>
            <a:r>
              <a:rPr lang="en-US" sz="1600" dirty="0" err="1"/>
              <a:t>Xô</a:t>
            </a:r>
            <a:r>
              <a:rPr lang="en-US" sz="1600" dirty="0"/>
              <a:t> (</a:t>
            </a:r>
            <a:r>
              <a:rPr lang="en-US" sz="1600" dirty="0" err="1"/>
              <a:t>cũ</a:t>
            </a:r>
            <a:r>
              <a:rPr lang="en-US" sz="1600" dirty="0"/>
              <a:t>) </a:t>
            </a:r>
            <a:r>
              <a:rPr lang="en-US" sz="1600" dirty="0" err="1"/>
              <a:t>xây</a:t>
            </a:r>
            <a:r>
              <a:rPr lang="en-US" sz="1600" dirty="0"/>
              <a:t> </a:t>
            </a:r>
            <a:r>
              <a:rPr lang="en-US" sz="1600" dirty="0" err="1"/>
              <a:t>dựng</a:t>
            </a:r>
            <a:r>
              <a:rPr lang="en-US" sz="1600" dirty="0"/>
              <a:t> </a:t>
            </a:r>
            <a:r>
              <a:rPr lang="en-US" sz="1600" dirty="0" err="1"/>
              <a:t>được</a:t>
            </a:r>
            <a:r>
              <a:rPr lang="en-US" sz="1600" dirty="0"/>
              <a:t> </a:t>
            </a:r>
            <a:r>
              <a:rPr lang="en-US" sz="1600" dirty="0" err="1"/>
              <a:t>hệ</a:t>
            </a:r>
            <a:r>
              <a:rPr lang="en-US" sz="1600" dirty="0"/>
              <a:t> </a:t>
            </a:r>
            <a:r>
              <a:rPr lang="en-US" sz="1600" dirty="0" err="1"/>
              <a:t>thống</a:t>
            </a:r>
            <a:r>
              <a:rPr lang="en-US" sz="1600" dirty="0"/>
              <a:t> </a:t>
            </a:r>
            <a:r>
              <a:rPr lang="en-US" sz="1600" dirty="0" err="1"/>
              <a:t>cơ</a:t>
            </a:r>
            <a:r>
              <a:rPr lang="en-US" sz="1600" dirty="0"/>
              <a:t> </a:t>
            </a:r>
            <a:r>
              <a:rPr lang="en-US" sz="1600" dirty="0" err="1"/>
              <a:t>sở</a:t>
            </a:r>
            <a:r>
              <a:rPr lang="en-US" sz="1600" dirty="0"/>
              <a:t> </a:t>
            </a:r>
            <a:r>
              <a:rPr lang="en-US" sz="1600" dirty="0" err="1"/>
              <a:t>vật</a:t>
            </a:r>
            <a:r>
              <a:rPr lang="en-US" sz="1600" dirty="0"/>
              <a:t> </a:t>
            </a:r>
            <a:r>
              <a:rPr lang="en-US" sz="1600" dirty="0" err="1"/>
              <a:t>chất</a:t>
            </a:r>
            <a:r>
              <a:rPr lang="en-US" sz="1600" dirty="0"/>
              <a:t> – </a:t>
            </a:r>
            <a:r>
              <a:rPr lang="en-US" sz="1600" dirty="0" err="1"/>
              <a:t>kỹ</a:t>
            </a:r>
            <a:r>
              <a:rPr lang="en-US" sz="1600" dirty="0"/>
              <a:t> </a:t>
            </a:r>
            <a:r>
              <a:rPr lang="en-US" sz="1600" dirty="0" err="1"/>
              <a:t>thuật</a:t>
            </a:r>
            <a:r>
              <a:rPr lang="en-US" sz="1600" dirty="0"/>
              <a:t> to </a:t>
            </a:r>
            <a:r>
              <a:rPr lang="en-US" sz="1600" dirty="0" err="1"/>
              <a:t>lớn</a:t>
            </a:r>
            <a:endParaRPr sz="1600" dirty="0"/>
          </a:p>
        </p:txBody>
      </p:sp>
      <p:pic>
        <p:nvPicPr>
          <p:cNvPr id="15" name="Picture 14"/>
          <p:cNvPicPr>
            <a:picLocks noChangeAspect="1"/>
          </p:cNvPicPr>
          <p:nvPr/>
        </p:nvPicPr>
        <p:blipFill>
          <a:blip r:embed="rId3"/>
          <a:stretch>
            <a:fillRect/>
          </a:stretch>
        </p:blipFill>
        <p:spPr>
          <a:xfrm>
            <a:off x="3769022" y="1213153"/>
            <a:ext cx="4149922" cy="2609499"/>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3146737" y="1014903"/>
            <a:ext cx="5333603" cy="3124894"/>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18</a:t>
            </a:fld>
            <a:endParaRPr lang="en-GB"/>
          </a:p>
        </p:txBody>
      </p:sp>
      <p:sp>
        <p:nvSpPr>
          <p:cNvPr id="379" name="Google Shape;379;p34"/>
          <p:cNvSpPr txBox="1">
            <a:spLocks noGrp="1"/>
          </p:cNvSpPr>
          <p:nvPr>
            <p:ph type="body" idx="4294967295"/>
          </p:nvPr>
        </p:nvSpPr>
        <p:spPr>
          <a:xfrm>
            <a:off x="383079" y="378750"/>
            <a:ext cx="2894152"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2400" dirty="0" err="1">
                <a:solidFill>
                  <a:schemeClr val="tx1"/>
                </a:solidFill>
                <a:latin typeface="Raleway ExtraBold"/>
                <a:ea typeface="Raleway ExtraBold"/>
                <a:cs typeface="Raleway ExtraBold"/>
                <a:sym typeface="Raleway ExtraBold"/>
              </a:rPr>
              <a:t>Mô</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hình</a:t>
            </a:r>
            <a:r>
              <a:rPr lang="en-US" sz="2400" dirty="0">
                <a:solidFill>
                  <a:schemeClr val="tx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công</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nghiệp</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accent1"/>
                </a:solidFill>
                <a:latin typeface="Raleway ExtraBold"/>
                <a:ea typeface="Raleway ExtraBold"/>
                <a:cs typeface="Raleway ExtraBold"/>
                <a:sym typeface="Raleway ExtraBold"/>
              </a:rPr>
              <a:t>hóa</a:t>
            </a:r>
            <a:r>
              <a:rPr lang="en-US" sz="2400" dirty="0">
                <a:solidFill>
                  <a:schemeClr val="accent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của</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Nhật</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Bản</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và</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các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nước</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công</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nghiệp</a:t>
            </a:r>
            <a:r>
              <a:rPr lang="en-US" sz="2400" dirty="0">
                <a:solidFill>
                  <a:schemeClr val="tx1"/>
                </a:solidFill>
                <a:latin typeface="Raleway ExtraBold"/>
                <a:ea typeface="Raleway ExtraBold"/>
                <a:cs typeface="Raleway ExtraBold"/>
                <a:sym typeface="Raleway ExtraBold"/>
              </a:rPr>
              <a:t> </a:t>
            </a:r>
            <a:r>
              <a:rPr lang="en-US" sz="2400" dirty="0" err="1">
                <a:solidFill>
                  <a:schemeClr val="tx1"/>
                </a:solidFill>
                <a:latin typeface="Raleway ExtraBold"/>
                <a:ea typeface="Raleway ExtraBold"/>
                <a:cs typeface="Raleway ExtraBold"/>
                <a:sym typeface="Raleway ExtraBold"/>
              </a:rPr>
              <a:t>mới</a:t>
            </a:r>
            <a:r>
              <a:rPr lang="en-US" sz="2400" dirty="0">
                <a:solidFill>
                  <a:schemeClr val="tx1"/>
                </a:solidFill>
                <a:latin typeface="Raleway ExtraBold"/>
                <a:ea typeface="Raleway ExtraBold"/>
                <a:cs typeface="Raleway ExtraBold"/>
                <a:sym typeface="Raleway ExtraBold"/>
              </a:rPr>
              <a:t> (NICs)</a:t>
            </a:r>
            <a:endParaRPr sz="2400" dirty="0">
              <a:solidFill>
                <a:schemeClr val="tx1"/>
              </a:solidFill>
              <a:latin typeface="Raleway ExtraBold"/>
              <a:ea typeface="Raleway ExtraBold"/>
              <a:cs typeface="Raleway ExtraBold"/>
              <a:sym typeface="Raleway ExtraBold"/>
            </a:endParaRPr>
          </a:p>
          <a:p>
            <a:pPr marL="285750" indent="-285750"/>
            <a:r>
              <a:rPr lang="en-GB" sz="1600" dirty="0"/>
              <a:t>Gắn liền với cuộc cách mạng công nghiệp lần thứ nhất, bắt đầu từ công nghiệp nhẹ, với những ngành đòi hỏi ít vốn mà thu lợi nhuận cao</a:t>
            </a:r>
          </a:p>
          <a:p>
            <a:pPr marL="285750" indent="-285750"/>
            <a:r>
              <a:rPr lang="en-US" sz="1600" dirty="0"/>
              <a:t>Q</a:t>
            </a:r>
            <a:r>
              <a:rPr lang="en-GB" sz="1600" dirty="0"/>
              <a:t>uá trình diễn ra tương đối dài, trung bình từ 60 -80 năm</a:t>
            </a:r>
            <a:endParaRPr sz="1600" dirty="0"/>
          </a:p>
        </p:txBody>
      </p:sp>
      <p:pic>
        <p:nvPicPr>
          <p:cNvPr id="6" name="Picture 5"/>
          <p:cNvPicPr>
            <a:picLocks noChangeAspect="1"/>
          </p:cNvPicPr>
          <p:nvPr/>
        </p:nvPicPr>
        <p:blipFill>
          <a:blip r:embed="rId3"/>
          <a:stretch>
            <a:fillRect/>
          </a:stretch>
        </p:blipFill>
        <p:spPr>
          <a:xfrm>
            <a:off x="3696424" y="1151387"/>
            <a:ext cx="4274024" cy="267126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19</a:t>
            </a:fld>
            <a:endParaRPr lang="en-GB"/>
          </a:p>
        </p:txBody>
      </p:sp>
      <p:sp>
        <p:nvSpPr>
          <p:cNvPr id="4" name="Title 1"/>
          <p:cNvSpPr>
            <a:spLocks noGrp="1"/>
          </p:cNvSpPr>
          <p:nvPr/>
        </p:nvSpPr>
        <p:spPr bwMode="gray">
          <a:xfrm>
            <a:off x="1059051" y="578696"/>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p:cNvSpPr txBox="1"/>
          <p:nvPr/>
        </p:nvSpPr>
        <p:spPr>
          <a:xfrm>
            <a:off x="597678" y="1697216"/>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661447" y="889481"/>
            <a:ext cx="3763414"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t>NỘI DUNG</a:t>
            </a:r>
            <a:endParaRPr sz="4800" dirty="0">
              <a:solidFill>
                <a:schemeClr val="accent1"/>
              </a:solidFill>
            </a:endParaRPr>
          </a:p>
        </p:txBody>
      </p:sp>
      <p:sp>
        <p:nvSpPr>
          <p:cNvPr id="73" name="Google Shape;73;p14"/>
          <p:cNvSpPr txBox="1">
            <a:spLocks noGrp="1"/>
          </p:cNvSpPr>
          <p:nvPr>
            <p:ph type="body" idx="1"/>
          </p:nvPr>
        </p:nvSpPr>
        <p:spPr>
          <a:xfrm>
            <a:off x="612453" y="1757559"/>
            <a:ext cx="3742597" cy="2153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panose="020B0604020202020204"/>
              <a:buNone/>
            </a:pPr>
            <a:r>
              <a:rPr lang="en-US" dirty="0" err="1"/>
              <a:t>Bài</a:t>
            </a:r>
            <a:r>
              <a:rPr lang="en-US" dirty="0"/>
              <a:t> </a:t>
            </a:r>
            <a:r>
              <a:rPr lang="en-US" dirty="0" err="1"/>
              <a:t>học</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hệ</a:t>
            </a:r>
            <a:r>
              <a:rPr lang="en-US" dirty="0"/>
              <a:t> </a:t>
            </a:r>
            <a:r>
              <a:rPr lang="en-US" dirty="0" err="1"/>
              <a:t>thống</a:t>
            </a:r>
            <a:r>
              <a:rPr lang="en-US" dirty="0"/>
              <a:t> </a:t>
            </a:r>
            <a:r>
              <a:rPr lang="en-US" dirty="0" err="1"/>
              <a:t>trị</a:t>
            </a:r>
            <a:r>
              <a:rPr lang="en-US" dirty="0"/>
              <a:t> </a:t>
            </a:r>
            <a:r>
              <a:rPr lang="en-US" dirty="0" err="1"/>
              <a:t>thức</a:t>
            </a:r>
            <a:r>
              <a:rPr lang="en-US" dirty="0"/>
              <a:t> </a:t>
            </a:r>
            <a:r>
              <a:rPr lang="en-US" dirty="0" err="1"/>
              <a:t>về</a:t>
            </a:r>
            <a:r>
              <a:rPr lang="en-US" dirty="0"/>
              <a:t> </a:t>
            </a: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 </a:t>
            </a:r>
            <a:r>
              <a:rPr lang="en-US" dirty="0" err="1"/>
              <a:t>trong</a:t>
            </a:r>
            <a:r>
              <a:rPr lang="en-US" dirty="0"/>
              <a:t> </a:t>
            </a:r>
            <a:r>
              <a:rPr lang="en-US" dirty="0" err="1"/>
              <a:t>bối</a:t>
            </a:r>
            <a:r>
              <a:rPr lang="en-US" dirty="0"/>
              <a:t> </a:t>
            </a:r>
            <a:r>
              <a:rPr lang="en-US" dirty="0" err="1"/>
              <a:t>cảnh</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tư</a:t>
            </a:r>
            <a:endParaRPr dirty="0"/>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17" name="Google Shape;73;p14"/>
          <p:cNvSpPr txBox="1"/>
          <p:nvPr/>
        </p:nvSpPr>
        <p:spPr>
          <a:xfrm>
            <a:off x="4739956" y="1753231"/>
            <a:ext cx="3742597" cy="21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342900">
              <a:buClr>
                <a:schemeClr val="dk1"/>
              </a:buClr>
              <a:buSzPts val="1100"/>
              <a:buFont typeface="Arial" panose="020B0604020202020204"/>
              <a:buAutoNum type="arabicPeriod"/>
            </a:pPr>
            <a:r>
              <a:rPr lang="en-US" dirty="0" err="1"/>
              <a:t>Công</a:t>
            </a:r>
            <a:r>
              <a:rPr lang="en-US" dirty="0"/>
              <a:t> </a:t>
            </a:r>
            <a:r>
              <a:rPr lang="en-US" dirty="0" err="1"/>
              <a:t>nghiệp</a:t>
            </a:r>
            <a:r>
              <a:rPr lang="en-US" dirty="0"/>
              <a:t> </a:t>
            </a:r>
            <a:r>
              <a:rPr lang="en-US" dirty="0" err="1"/>
              <a:t>hóa</a:t>
            </a:r>
            <a:r>
              <a:rPr lang="en-US" dirty="0"/>
              <a:t>, </a:t>
            </a:r>
            <a:r>
              <a:rPr lang="en-US" dirty="0" err="1"/>
              <a:t>hiện</a:t>
            </a:r>
            <a:r>
              <a:rPr lang="en-US" dirty="0"/>
              <a:t> </a:t>
            </a:r>
            <a:r>
              <a:rPr lang="en-US" dirty="0" err="1"/>
              <a:t>đại</a:t>
            </a:r>
            <a:r>
              <a:rPr lang="en-US" dirty="0"/>
              <a:t> </a:t>
            </a:r>
            <a:r>
              <a:rPr lang="en-US" dirty="0" err="1"/>
              <a:t>hóa</a:t>
            </a:r>
            <a:r>
              <a:rPr lang="en-US" dirty="0"/>
              <a:t> ở </a:t>
            </a:r>
            <a:r>
              <a:rPr lang="en-US" dirty="0" err="1"/>
              <a:t>Việt</a:t>
            </a:r>
            <a:r>
              <a:rPr lang="en-US" dirty="0"/>
              <a:t> Nam</a:t>
            </a:r>
          </a:p>
          <a:p>
            <a:pPr marL="342900">
              <a:buClr>
                <a:schemeClr val="dk1"/>
              </a:buClr>
              <a:buSzPts val="1100"/>
              <a:buFont typeface="Arial" panose="020B0604020202020204"/>
              <a:buAutoNum type="arabicPeriod"/>
            </a:pPr>
            <a:r>
              <a:rPr lang="en-US" dirty="0" err="1"/>
              <a:t>Hội</a:t>
            </a:r>
            <a:r>
              <a:rPr lang="en-US" dirty="0"/>
              <a:t> </a:t>
            </a:r>
            <a:r>
              <a:rPr lang="en-US" dirty="0" err="1"/>
              <a:t>nhập</a:t>
            </a:r>
            <a:r>
              <a:rPr lang="en-US" dirty="0"/>
              <a:t> </a:t>
            </a:r>
            <a:r>
              <a:rPr lang="en-US" dirty="0" err="1"/>
              <a:t>kinh</a:t>
            </a:r>
            <a:r>
              <a:rPr lang="en-US" dirty="0"/>
              <a:t> </a:t>
            </a:r>
            <a:r>
              <a:rPr lang="en-US" dirty="0" err="1"/>
              <a:t>tế</a:t>
            </a:r>
            <a:r>
              <a:rPr lang="en-US" dirty="0"/>
              <a:t> </a:t>
            </a:r>
            <a:r>
              <a:rPr lang="en-US" dirty="0" err="1"/>
              <a:t>quốc</a:t>
            </a:r>
            <a:r>
              <a:rPr lang="en-US" dirty="0"/>
              <a:t> </a:t>
            </a:r>
            <a:r>
              <a:rPr lang="en-US" dirty="0" err="1"/>
              <a:t>tế</a:t>
            </a:r>
            <a:r>
              <a:rPr lang="en-US" dirty="0"/>
              <a:t> </a:t>
            </a:r>
            <a:r>
              <a:rPr lang="en-US" dirty="0" err="1"/>
              <a:t>của</a:t>
            </a:r>
            <a:r>
              <a:rPr lang="en-US" dirty="0"/>
              <a:t> </a:t>
            </a:r>
            <a:r>
              <a:rPr lang="en-US" dirty="0" err="1"/>
              <a:t>Việt</a:t>
            </a:r>
            <a:r>
              <a:rPr lang="en-US" dirty="0"/>
              <a:t> Nam</a:t>
            </a:r>
            <a:endParaRPr lang="vi-VN" dirty="0"/>
          </a:p>
        </p:txBody>
      </p:sp>
      <p:sp>
        <p:nvSpPr>
          <p:cNvPr id="18" name="Google Shape;71;p14"/>
          <p:cNvSpPr txBox="1"/>
          <p:nvPr/>
        </p:nvSpPr>
        <p:spPr>
          <a:xfrm>
            <a:off x="4941991" y="889481"/>
            <a:ext cx="376341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r>
              <a:rPr lang="en-US" sz="4800" b="1" dirty="0"/>
              <a:t>Outline</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20</a:t>
            </a:fld>
            <a:endParaRPr lang="en-GB"/>
          </a:p>
        </p:txBody>
      </p:sp>
      <p:sp>
        <p:nvSpPr>
          <p:cNvPr id="390" name="Google Shape;390;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7200" dirty="0">
                <a:solidFill>
                  <a:schemeClr val="accent1"/>
                </a:solidFill>
              </a:rPr>
              <a:t>Thank You!</a:t>
            </a:r>
            <a:endParaRPr sz="7200" dirty="0">
              <a:solidFill>
                <a:schemeClr val="accent1"/>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CÔNG NGIỆP HÓA, HIỆN ĐẠI HÓA Ở VIỆT NAM</a:t>
            </a:r>
            <a:endParaRPr dirty="0"/>
          </a:p>
        </p:txBody>
      </p:sp>
      <p:sp>
        <p:nvSpPr>
          <p:cNvPr id="93" name="Google Shape;93;p16"/>
          <p:cNvSpPr txBox="1">
            <a:spLocks noGrp="1"/>
          </p:cNvSpPr>
          <p:nvPr>
            <p:ph type="subTitle" idx="1"/>
          </p:nvPr>
        </p:nvSpPr>
        <p:spPr>
          <a:xfrm>
            <a:off x="685800" y="3830653"/>
            <a:ext cx="791419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t>1.1. Khái quát cách mạng công nghiệp và công nghiệp hóa</a:t>
            </a:r>
            <a:endParaRPr sz="2400" b="1" dirty="0"/>
          </a:p>
        </p:txBody>
      </p:sp>
      <p:sp>
        <p:nvSpPr>
          <p:cNvPr id="94" name="Google Shape;94;p16"/>
          <p:cNvSpPr txBox="1"/>
          <p:nvPr/>
        </p:nvSpPr>
        <p:spPr>
          <a:xfrm>
            <a:off x="7794850" y="897925"/>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ExtraBold"/>
                <a:ea typeface="Raleway ExtraBold"/>
                <a:cs typeface="Raleway ExtraBold"/>
                <a:sym typeface="Raleway ExtraBold"/>
              </a:rPr>
              <a:t>1</a:t>
            </a:r>
            <a:endParaRPr sz="9600" dirty="0">
              <a:solidFill>
                <a:schemeClr val="dk1"/>
              </a:solidFill>
              <a:latin typeface="Raleway ExtraBold"/>
              <a:ea typeface="Raleway ExtraBold"/>
              <a:cs typeface="Raleway ExtraBold"/>
              <a:sym typeface="Raleway ExtraBo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
        <p:nvSpPr>
          <p:cNvPr id="356" name="Google Shape;356;p33"/>
          <p:cNvSpPr txBox="1">
            <a:spLocks noGrp="1"/>
          </p:cNvSpPr>
          <p:nvPr>
            <p:ph type="body" idx="4294967295"/>
          </p:nvPr>
        </p:nvSpPr>
        <p:spPr>
          <a:xfrm>
            <a:off x="573024" y="384350"/>
            <a:ext cx="3783969"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accent1"/>
                </a:solidFill>
                <a:latin typeface="Raleway ExtraBold"/>
                <a:ea typeface="Raleway ExtraBold"/>
                <a:cs typeface="Raleway ExtraBold"/>
                <a:sym typeface="Raleway ExtraBold"/>
              </a:rPr>
              <a:t>1.1.1. </a:t>
            </a:r>
            <a:r>
              <a:rPr lang="en-US" sz="3600" dirty="0" err="1">
                <a:solidFill>
                  <a:schemeClr val="accent1"/>
                </a:solidFill>
                <a:latin typeface="Raleway ExtraBold"/>
                <a:ea typeface="Raleway ExtraBold"/>
                <a:cs typeface="Raleway ExtraBold"/>
                <a:sym typeface="Raleway ExtraBold"/>
              </a:rPr>
              <a:t>Khái</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quát</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accent1"/>
                </a:solidFill>
                <a:latin typeface="Raleway ExtraBold"/>
                <a:ea typeface="Raleway ExtraBold"/>
                <a:cs typeface="Raleway ExtraBold"/>
                <a:sym typeface="Raleway ExtraBold"/>
              </a:rPr>
              <a:t>về</a:t>
            </a:r>
            <a:r>
              <a:rPr lang="en-US" sz="3600" dirty="0">
                <a:solidFill>
                  <a:schemeClr val="accent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cách</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mạng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công</a:t>
            </a:r>
            <a:r>
              <a:rPr lang="en-US" sz="3600" dirty="0">
                <a:solidFill>
                  <a:schemeClr val="tx1"/>
                </a:solidFill>
                <a:latin typeface="Raleway ExtraBold"/>
                <a:ea typeface="Raleway ExtraBold"/>
                <a:cs typeface="Raleway ExtraBold"/>
                <a:sym typeface="Raleway ExtraBold"/>
              </a:rPr>
              <a:t> </a:t>
            </a:r>
            <a:r>
              <a:rPr lang="en-US" sz="3600" dirty="0" err="1">
                <a:solidFill>
                  <a:schemeClr val="tx1"/>
                </a:solidFill>
                <a:latin typeface="Raleway ExtraBold"/>
                <a:ea typeface="Raleway ExtraBold"/>
                <a:cs typeface="Raleway ExtraBold"/>
                <a:sym typeface="Raleway ExtraBold"/>
              </a:rPr>
              <a:t>nghiệp</a:t>
            </a:r>
            <a:endParaRPr sz="1400" dirty="0">
              <a:solidFill>
                <a:schemeClr val="tx1"/>
              </a:solidFill>
            </a:endParaRPr>
          </a:p>
        </p:txBody>
      </p:sp>
      <p:grpSp>
        <p:nvGrpSpPr>
          <p:cNvPr id="362" name="Google Shape;362;p33"/>
          <p:cNvGrpSpPr/>
          <p:nvPr/>
        </p:nvGrpSpPr>
        <p:grpSpPr>
          <a:xfrm>
            <a:off x="4432935" y="795020"/>
            <a:ext cx="3341370" cy="3630930"/>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4470400" y="1098550"/>
            <a:ext cx="3248660" cy="2995295"/>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1757100" y="612454"/>
            <a:ext cx="5629800" cy="4254446"/>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2400" dirty="0"/>
              <a:t>C</a:t>
            </a:r>
            <a:r>
              <a:rPr lang="en-GB" sz="2400" dirty="0"/>
              <a:t>ách mạng công nghiệp là những bước phát triển nhảy vọt về chất trình độ của tư liệu lao động trên cơ sở những phát triển của nhân loại kéo theo sự thay đổi căn bản về phân công lao động xã hội cũng như tạo bước phát triển năng suất lao động cao hơn hẳn nhờ áp dung một cách phổ biến những tính năng mới trong kỹ thuật – công nghiệ đó vào đời sống xã hội</a:t>
            </a:r>
            <a:endParaRPr sz="24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L</a:t>
            </a:r>
            <a:r>
              <a:rPr lang="en-GB" sz="3200" dirty="0"/>
              <a:t>ịch sử cách mạng công nghiệp</a:t>
            </a:r>
            <a:endParaRPr sz="3200" dirty="0"/>
          </a:p>
        </p:txBody>
      </p:sp>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473" name="Google Shape;473;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40"/>
          <p:cNvSpPr/>
          <p:nvPr/>
        </p:nvSpPr>
        <p:spPr>
          <a:xfrm>
            <a:off x="0" y="25996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475" name="Google Shape;475;p40"/>
          <p:cNvGrpSpPr/>
          <p:nvPr/>
        </p:nvGrpSpPr>
        <p:grpSpPr>
          <a:xfrm>
            <a:off x="1786339" y="19320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83742" y="2001329"/>
            <a:ext cx="334744" cy="334744"/>
            <a:chOff x="3883742" y="1772729"/>
            <a:chExt cx="334744" cy="334744"/>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2</a:t>
              </a:r>
              <a:endParaRPr sz="600" dirty="0">
                <a:solidFill>
                  <a:schemeClr val="dk2"/>
                </a:solidFill>
                <a:latin typeface="Raleway"/>
                <a:ea typeface="Raleway"/>
                <a:cs typeface="Raleway"/>
                <a:sym typeface="Raleway"/>
              </a:endParaRPr>
            </a:p>
          </p:txBody>
        </p:sp>
      </p:grpSp>
      <p:grpSp>
        <p:nvGrpSpPr>
          <p:cNvPr id="484" name="Google Shape;484;p40"/>
          <p:cNvGrpSpPr/>
          <p:nvPr/>
        </p:nvGrpSpPr>
        <p:grpSpPr>
          <a:xfrm>
            <a:off x="6880814" y="3804900"/>
            <a:ext cx="473400" cy="473400"/>
            <a:chOff x="6880814" y="3576300"/>
            <a:chExt cx="473400" cy="473400"/>
          </a:xfrm>
        </p:grpSpPr>
        <p:sp>
          <p:nvSpPr>
            <p:cNvPr id="485" name="Google Shape;48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6" name="Google Shape;48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4</a:t>
              </a:r>
              <a:endParaRPr sz="600" dirty="0">
                <a:solidFill>
                  <a:schemeClr val="dk2"/>
                </a:solidFill>
                <a:latin typeface="Raleway"/>
                <a:ea typeface="Raleway"/>
                <a:cs typeface="Raleway"/>
                <a:sym typeface="Raleway"/>
              </a:endParaRPr>
            </a:p>
          </p:txBody>
        </p:sp>
      </p:grpSp>
      <p:grpSp>
        <p:nvGrpSpPr>
          <p:cNvPr id="487" name="Google Shape;487;p40"/>
          <p:cNvGrpSpPr/>
          <p:nvPr/>
        </p:nvGrpSpPr>
        <p:grpSpPr>
          <a:xfrm>
            <a:off x="4852739" y="3804900"/>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chemeClr val="dk2"/>
                  </a:solidFill>
                  <a:latin typeface="Raleway"/>
                  <a:ea typeface="Raleway"/>
                  <a:cs typeface="Raleway"/>
                  <a:sym typeface="Raleway"/>
                </a:rPr>
                <a:t>3</a:t>
              </a:r>
              <a:endParaRPr sz="600" dirty="0">
                <a:solidFill>
                  <a:schemeClr val="dk2"/>
                </a:solidFill>
                <a:latin typeface="Raleway"/>
                <a:ea typeface="Raleway"/>
                <a:cs typeface="Raleway"/>
                <a:sym typeface="Raleway"/>
              </a:endParaRPr>
            </a:p>
          </p:txBody>
        </p:sp>
      </p:grpSp>
      <p:sp>
        <p:nvSpPr>
          <p:cNvPr id="493" name="Google Shape;493;p40"/>
          <p:cNvSpPr txBox="1"/>
          <p:nvPr/>
        </p:nvSpPr>
        <p:spPr>
          <a:xfrm>
            <a:off x="704335" y="1384700"/>
            <a:ext cx="228997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GB" dirty="0">
                <a:solidFill>
                  <a:schemeClr val="dk2"/>
                </a:solidFill>
                <a:latin typeface="Raleway"/>
                <a:ea typeface="Raleway"/>
                <a:cs typeface="Raleway"/>
                <a:sym typeface="Raleway"/>
              </a:rPr>
              <a:t>ách mạng công nghiệp lần thứ nhất</a:t>
            </a:r>
            <a:endParaRPr dirty="0">
              <a:solidFill>
                <a:schemeClr val="dk2"/>
              </a:solidFill>
              <a:latin typeface="Raleway"/>
              <a:ea typeface="Raleway"/>
              <a:cs typeface="Raleway"/>
              <a:sym typeface="Raleway"/>
            </a:endParaRPr>
          </a:p>
        </p:txBody>
      </p:sp>
      <p:sp>
        <p:nvSpPr>
          <p:cNvPr id="494" name="Google Shape;494;p40"/>
          <p:cNvSpPr txBox="1"/>
          <p:nvPr/>
        </p:nvSpPr>
        <p:spPr>
          <a:xfrm>
            <a:off x="3283518" y="1398601"/>
            <a:ext cx="166929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GB" dirty="0">
                <a:solidFill>
                  <a:schemeClr val="dk2"/>
                </a:solidFill>
                <a:latin typeface="Raleway"/>
                <a:ea typeface="Raleway"/>
                <a:cs typeface="Raleway"/>
                <a:sym typeface="Raleway"/>
              </a:rPr>
              <a:t>ách mạng công nghiệp lần thứ hai</a:t>
            </a:r>
            <a:endParaRPr dirty="0">
              <a:solidFill>
                <a:schemeClr val="dk2"/>
              </a:solidFill>
              <a:latin typeface="Raleway"/>
              <a:ea typeface="Raleway"/>
              <a:cs typeface="Raleway"/>
              <a:sym typeface="Raleway"/>
            </a:endParaRPr>
          </a:p>
        </p:txBody>
      </p:sp>
      <p:sp>
        <p:nvSpPr>
          <p:cNvPr id="497" name="Google Shape;497;p40"/>
          <p:cNvSpPr txBox="1"/>
          <p:nvPr/>
        </p:nvSpPr>
        <p:spPr>
          <a:xfrm>
            <a:off x="4215159" y="4292200"/>
            <a:ext cx="174859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GB" dirty="0">
                <a:solidFill>
                  <a:schemeClr val="dk2"/>
                </a:solidFill>
                <a:latin typeface="Raleway"/>
                <a:ea typeface="Raleway"/>
                <a:cs typeface="Raleway"/>
                <a:sym typeface="Raleway"/>
              </a:rPr>
              <a:t>ách mạng công nghiệp lần thứ 3</a:t>
            </a:r>
            <a:endParaRPr dirty="0">
              <a:solidFill>
                <a:schemeClr val="dk2"/>
              </a:solidFill>
              <a:latin typeface="Raleway"/>
              <a:ea typeface="Raleway"/>
              <a:cs typeface="Raleway"/>
              <a:sym typeface="Raleway"/>
            </a:endParaRPr>
          </a:p>
        </p:txBody>
      </p:sp>
      <p:sp>
        <p:nvSpPr>
          <p:cNvPr id="498" name="Google Shape;498;p40"/>
          <p:cNvSpPr txBox="1"/>
          <p:nvPr/>
        </p:nvSpPr>
        <p:spPr>
          <a:xfrm>
            <a:off x="6404655" y="4292200"/>
            <a:ext cx="17346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dirty="0">
                <a:solidFill>
                  <a:schemeClr val="dk2"/>
                </a:solidFill>
                <a:latin typeface="Raleway"/>
                <a:ea typeface="Raleway"/>
                <a:cs typeface="Raleway"/>
                <a:sym typeface="Raleway"/>
              </a:rPr>
              <a:t>C</a:t>
            </a:r>
            <a:r>
              <a:rPr lang="en-GB" dirty="0">
                <a:solidFill>
                  <a:schemeClr val="dk2"/>
                </a:solidFill>
                <a:latin typeface="Raleway"/>
                <a:ea typeface="Raleway"/>
                <a:cs typeface="Raleway"/>
                <a:sym typeface="Raleway"/>
              </a:rPr>
              <a:t>ách mạng công nghiệp lần thứ 4</a:t>
            </a:r>
            <a:endParaRPr dirty="0">
              <a:solidFill>
                <a:schemeClr val="dk2"/>
              </a:solidFill>
              <a:latin typeface="Raleway"/>
              <a:ea typeface="Raleway"/>
              <a:cs typeface="Raleway"/>
              <a:sym typeface="Raleway"/>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Cách mạng </a:t>
            </a:r>
            <a:r>
              <a:rPr lang="en-GB" sz="3200" dirty="0">
                <a:solidFill>
                  <a:schemeClr val="accent1"/>
                </a:solidFill>
              </a:rPr>
              <a:t>công nghiệp </a:t>
            </a:r>
            <a:r>
              <a:rPr lang="en-GB" sz="3200" dirty="0"/>
              <a:t>lần thứ nhất</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nhất</a:t>
            </a:r>
            <a:r>
              <a:rPr lang="en-US" dirty="0"/>
              <a:t> </a:t>
            </a:r>
            <a:r>
              <a:rPr lang="en-US" dirty="0" err="1"/>
              <a:t>khởi</a:t>
            </a:r>
            <a:r>
              <a:rPr lang="en-US" dirty="0"/>
              <a:t> </a:t>
            </a:r>
            <a:r>
              <a:rPr lang="en-US" dirty="0" err="1"/>
              <a:t>phát</a:t>
            </a:r>
            <a:r>
              <a:rPr lang="en-US" dirty="0"/>
              <a:t> ở Anh, </a:t>
            </a:r>
            <a:r>
              <a:rPr lang="en-US" dirty="0" err="1"/>
              <a:t>bắt</a:t>
            </a:r>
            <a:r>
              <a:rPr lang="en-US" dirty="0"/>
              <a:t> </a:t>
            </a:r>
            <a:r>
              <a:rPr lang="en-US" dirty="0" err="1"/>
              <a:t>đầu</a:t>
            </a:r>
            <a:r>
              <a:rPr lang="en-US" dirty="0"/>
              <a:t> </a:t>
            </a:r>
            <a:r>
              <a:rPr lang="en-US" dirty="0" err="1"/>
              <a:t>từ</a:t>
            </a:r>
            <a:r>
              <a:rPr lang="en-US" dirty="0"/>
              <a:t> </a:t>
            </a:r>
            <a:r>
              <a:rPr lang="en-US" dirty="0" err="1"/>
              <a:t>thế</a:t>
            </a:r>
            <a:r>
              <a:rPr lang="en-US" dirty="0"/>
              <a:t> </a:t>
            </a:r>
            <a:r>
              <a:rPr lang="en-US" dirty="0" err="1"/>
              <a:t>kỷ</a:t>
            </a:r>
            <a:r>
              <a:rPr lang="en-US" dirty="0"/>
              <a:t> XVIII </a:t>
            </a:r>
            <a:r>
              <a:rPr lang="en-US" dirty="0" err="1"/>
              <a:t>đến</a:t>
            </a:r>
            <a:r>
              <a:rPr lang="en-US" dirty="0"/>
              <a:t> </a:t>
            </a:r>
            <a:r>
              <a:rPr lang="en-US" dirty="0" err="1"/>
              <a:t>giữa</a:t>
            </a:r>
            <a:r>
              <a:rPr lang="en-US" dirty="0"/>
              <a:t> </a:t>
            </a:r>
            <a:r>
              <a:rPr lang="en-US" dirty="0" err="1"/>
              <a:t>thế</a:t>
            </a:r>
            <a:r>
              <a:rPr lang="en-US" dirty="0"/>
              <a:t> </a:t>
            </a:r>
            <a:r>
              <a:rPr lang="en-US" dirty="0" err="1"/>
              <a:t>kỷ</a:t>
            </a:r>
            <a:r>
              <a:rPr lang="en-US" dirty="0"/>
              <a:t> XIX</a:t>
            </a:r>
          </a:p>
          <a:p>
            <a:pPr marL="457200" lvl="0" indent="-342900" algn="l" rtl="0">
              <a:spcBef>
                <a:spcPts val="600"/>
              </a:spcBef>
              <a:spcAft>
                <a:spcPts val="0"/>
              </a:spcAft>
              <a:buSzPts val="1800"/>
              <a:buChar char="●"/>
            </a:pPr>
            <a:r>
              <a:rPr lang="en-US" dirty="0" err="1"/>
              <a:t>Diễn</a:t>
            </a:r>
            <a:r>
              <a:rPr lang="en-US" dirty="0"/>
              <a:t> ra </a:t>
            </a:r>
            <a:r>
              <a:rPr lang="en-US" dirty="0" err="1"/>
              <a:t>trước</a:t>
            </a:r>
            <a:r>
              <a:rPr lang="en-US" dirty="0"/>
              <a:t> </a:t>
            </a:r>
            <a:r>
              <a:rPr lang="en-US" dirty="0" err="1"/>
              <a:t>hết</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dệt</a:t>
            </a:r>
            <a:r>
              <a:rPr lang="en-US" dirty="0"/>
              <a:t> </a:t>
            </a:r>
            <a:r>
              <a:rPr lang="en-US" dirty="0" err="1"/>
              <a:t>vải</a:t>
            </a:r>
            <a:endParaRPr lang="en-US" dirty="0"/>
          </a:p>
          <a:p>
            <a:pPr marL="457200" lvl="0" indent="-342900" algn="l" rtl="0">
              <a:spcBef>
                <a:spcPts val="600"/>
              </a:spcBef>
              <a:spcAft>
                <a:spcPts val="0"/>
              </a:spcAft>
              <a:buSzPts val="1800"/>
              <a:buChar char="●"/>
            </a:pPr>
            <a:r>
              <a:rPr lang="en-US" dirty="0" err="1"/>
              <a:t>Nội</a:t>
            </a:r>
            <a:r>
              <a:rPr lang="en-US" dirty="0"/>
              <a:t> dung </a:t>
            </a:r>
            <a:r>
              <a:rPr lang="en-US" dirty="0" err="1"/>
              <a:t>cơ</a:t>
            </a:r>
            <a:r>
              <a:rPr lang="en-US" dirty="0"/>
              <a:t> </a:t>
            </a:r>
            <a:r>
              <a:rPr lang="en-US" dirty="0" err="1"/>
              <a:t>bản</a:t>
            </a:r>
            <a:r>
              <a:rPr lang="en-US" dirty="0"/>
              <a:t> </a:t>
            </a:r>
            <a:r>
              <a:rPr lang="en-US" dirty="0" err="1"/>
              <a:t>là</a:t>
            </a:r>
            <a:r>
              <a:rPr lang="en-US" dirty="0"/>
              <a:t> </a:t>
            </a:r>
            <a:r>
              <a:rPr lang="en-US" dirty="0" err="1"/>
              <a:t>chuyển</a:t>
            </a:r>
            <a:r>
              <a:rPr lang="en-US" dirty="0"/>
              <a:t> </a:t>
            </a:r>
            <a:r>
              <a:rPr lang="en-US" dirty="0" err="1"/>
              <a:t>từ</a:t>
            </a:r>
            <a:r>
              <a:rPr lang="en-US" dirty="0"/>
              <a:t> </a:t>
            </a:r>
            <a:r>
              <a:rPr lang="en-US" dirty="0" err="1"/>
              <a:t>lao</a:t>
            </a:r>
            <a:r>
              <a:rPr lang="en-US" dirty="0"/>
              <a:t> </a:t>
            </a:r>
            <a:r>
              <a:rPr lang="en-US" dirty="0" err="1"/>
              <a:t>động</a:t>
            </a:r>
            <a:r>
              <a:rPr lang="en-US" dirty="0"/>
              <a:t> </a:t>
            </a:r>
            <a:r>
              <a:rPr lang="en-US" dirty="0" err="1"/>
              <a:t>thủ</a:t>
            </a:r>
            <a:r>
              <a:rPr lang="en-US" dirty="0"/>
              <a:t> </a:t>
            </a:r>
            <a:r>
              <a:rPr lang="en-US" dirty="0" err="1"/>
              <a:t>công</a:t>
            </a:r>
            <a:r>
              <a:rPr lang="en-US" dirty="0"/>
              <a:t> sang </a:t>
            </a:r>
            <a:r>
              <a:rPr lang="en-US" dirty="0" err="1"/>
              <a:t>lao</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máy</a:t>
            </a:r>
            <a:r>
              <a:rPr lang="en-US" dirty="0"/>
              <a:t> </a:t>
            </a:r>
            <a:r>
              <a:rPr lang="en-US" dirty="0" err="1"/>
              <a:t>móc</a:t>
            </a:r>
            <a:r>
              <a:rPr lang="en-US" dirty="0"/>
              <a:t>, </a:t>
            </a:r>
            <a:r>
              <a:rPr lang="en-US" dirty="0" err="1"/>
              <a:t>thực</a:t>
            </a:r>
            <a:r>
              <a:rPr lang="en-US" dirty="0"/>
              <a:t> </a:t>
            </a:r>
            <a:r>
              <a:rPr lang="en-US" dirty="0" err="1"/>
              <a:t>hiện</a:t>
            </a:r>
            <a:r>
              <a:rPr lang="en-US" dirty="0"/>
              <a:t> </a:t>
            </a:r>
            <a:r>
              <a:rPr lang="en-US" dirty="0" err="1"/>
              <a:t>cơ</a:t>
            </a:r>
            <a:r>
              <a:rPr lang="en-US" dirty="0"/>
              <a:t> </a:t>
            </a:r>
            <a:r>
              <a:rPr lang="en-US" dirty="0" err="1"/>
              <a:t>giới</a:t>
            </a:r>
            <a:r>
              <a:rPr lang="en-US" dirty="0"/>
              <a:t> </a:t>
            </a:r>
            <a:r>
              <a:rPr lang="en-US" dirty="0" err="1"/>
              <a:t>hóa</a:t>
            </a:r>
            <a:r>
              <a:rPr lang="en-US" dirty="0"/>
              <a:t> </a:t>
            </a:r>
            <a:r>
              <a:rPr lang="en-US" dirty="0" err="1"/>
              <a:t>sản</a:t>
            </a:r>
            <a:r>
              <a:rPr lang="en-US" dirty="0"/>
              <a:t> </a:t>
            </a:r>
            <a:r>
              <a:rPr lang="en-US" dirty="0" err="1"/>
              <a:t>xuất</a:t>
            </a:r>
            <a:r>
              <a:rPr lang="en-US" dirty="0"/>
              <a:t> </a:t>
            </a:r>
            <a:r>
              <a:rPr lang="en-US" dirty="0" err="1"/>
              <a:t>bằng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năng</a:t>
            </a:r>
            <a:r>
              <a:rPr lang="en-US" dirty="0"/>
              <a:t> </a:t>
            </a:r>
            <a:r>
              <a:rPr lang="en-US" dirty="0" err="1"/>
              <a:t>lượng</a:t>
            </a:r>
            <a:r>
              <a:rPr lang="en-US" dirty="0"/>
              <a:t> </a:t>
            </a:r>
            <a:r>
              <a:rPr lang="en-US" dirty="0" err="1"/>
              <a:t>nước</a:t>
            </a:r>
            <a:r>
              <a:rPr lang="en-US" dirty="0"/>
              <a:t> </a:t>
            </a:r>
            <a:r>
              <a:rPr lang="en-US" dirty="0" err="1"/>
              <a:t>và</a:t>
            </a:r>
            <a:r>
              <a:rPr lang="en-US" dirty="0"/>
              <a:t> </a:t>
            </a:r>
            <a:r>
              <a:rPr lang="en-US" dirty="0" err="1"/>
              <a:t>hơi</a:t>
            </a:r>
            <a:r>
              <a:rPr lang="en-US" dirty="0"/>
              <a:t> </a:t>
            </a:r>
            <a:r>
              <a:rPr lang="en-US" dirty="0" err="1"/>
              <a:t>nước</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a:p>
        </p:txBody>
      </p:sp>
      <p:pic>
        <p:nvPicPr>
          <p:cNvPr id="3" name="Picture 2"/>
          <p:cNvPicPr>
            <a:picLocks noChangeAspect="1"/>
          </p:cNvPicPr>
          <p:nvPr/>
        </p:nvPicPr>
        <p:blipFill>
          <a:blip r:embed="rId3"/>
          <a:stretch>
            <a:fillRect/>
          </a:stretch>
        </p:blipFill>
        <p:spPr>
          <a:xfrm>
            <a:off x="6213000" y="2052637"/>
            <a:ext cx="2283816" cy="2193716"/>
          </a:xfrm>
          <a:prstGeom prst="rect">
            <a:avLst/>
          </a:prstGeom>
          <a:ln>
            <a:noFill/>
          </a:ln>
          <a:effectLst>
            <a:softEdge rad="112500"/>
          </a:effec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Cách mạng </a:t>
            </a:r>
            <a:r>
              <a:rPr lang="en-GB" sz="3200" dirty="0">
                <a:solidFill>
                  <a:schemeClr val="accent1"/>
                </a:solidFill>
              </a:rPr>
              <a:t>công nghiệp </a:t>
            </a:r>
            <a:r>
              <a:rPr lang="en-GB" sz="3200" dirty="0"/>
              <a:t>lần thứ hai</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hai</a:t>
            </a:r>
            <a:r>
              <a:rPr lang="en-US" dirty="0"/>
              <a:t> </a:t>
            </a:r>
            <a:r>
              <a:rPr lang="en-US" dirty="0" err="1"/>
              <a:t>diễn</a:t>
            </a:r>
            <a:r>
              <a:rPr lang="en-US" dirty="0"/>
              <a:t> ra </a:t>
            </a:r>
            <a:r>
              <a:rPr lang="en-US" dirty="0" err="1"/>
              <a:t>nửa</a:t>
            </a:r>
            <a:r>
              <a:rPr lang="en-US" dirty="0"/>
              <a:t> </a:t>
            </a:r>
            <a:r>
              <a:rPr lang="en-US" dirty="0" err="1"/>
              <a:t>cuối</a:t>
            </a:r>
            <a:r>
              <a:rPr lang="en-US" dirty="0"/>
              <a:t> </a:t>
            </a:r>
            <a:r>
              <a:rPr lang="en-US" dirty="0" err="1"/>
              <a:t>thể</a:t>
            </a:r>
            <a:r>
              <a:rPr lang="en-US" dirty="0"/>
              <a:t> </a:t>
            </a:r>
            <a:r>
              <a:rPr lang="en-US" dirty="0" err="1"/>
              <a:t>kỷ</a:t>
            </a:r>
            <a:r>
              <a:rPr lang="en-US" dirty="0"/>
              <a:t> XIX </a:t>
            </a:r>
            <a:r>
              <a:rPr lang="en-US" dirty="0" err="1"/>
              <a:t>đến</a:t>
            </a:r>
            <a:r>
              <a:rPr lang="en-US" dirty="0"/>
              <a:t> </a:t>
            </a:r>
            <a:r>
              <a:rPr lang="en-US" dirty="0" err="1"/>
              <a:t>đầu</a:t>
            </a:r>
            <a:r>
              <a:rPr lang="en-US" dirty="0"/>
              <a:t> </a:t>
            </a:r>
            <a:r>
              <a:rPr lang="en-US" dirty="0" err="1"/>
              <a:t>thế</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Nội</a:t>
            </a:r>
            <a:r>
              <a:rPr lang="en-US" dirty="0"/>
              <a:t> dung </a:t>
            </a:r>
            <a:r>
              <a:rPr lang="en-US" dirty="0" err="1"/>
              <a:t>của</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hai</a:t>
            </a:r>
            <a:r>
              <a:rPr lang="en-US" dirty="0"/>
              <a:t> </a:t>
            </a:r>
            <a:r>
              <a:rPr lang="en-US" dirty="0" err="1"/>
              <a:t>thể</a:t>
            </a:r>
            <a:r>
              <a:rPr lang="en-US" dirty="0"/>
              <a:t> </a:t>
            </a:r>
            <a:r>
              <a:rPr lang="en-US" dirty="0" err="1"/>
              <a:t>hiện</a:t>
            </a:r>
            <a:r>
              <a:rPr lang="en-US" dirty="0"/>
              <a:t> ở </a:t>
            </a:r>
            <a:r>
              <a:rPr lang="en-US" dirty="0" err="1"/>
              <a:t>việc</a:t>
            </a:r>
            <a:r>
              <a:rPr lang="en-US" dirty="0"/>
              <a:t> </a:t>
            </a:r>
            <a:r>
              <a:rPr lang="en-US" dirty="0" err="1"/>
              <a:t>chuyển</a:t>
            </a:r>
            <a:r>
              <a:rPr lang="en-US" dirty="0"/>
              <a:t> </a:t>
            </a:r>
            <a:r>
              <a:rPr lang="en-US" dirty="0" err="1"/>
              <a:t>nền</a:t>
            </a:r>
            <a:r>
              <a:rPr lang="en-US" dirty="0"/>
              <a:t> </a:t>
            </a:r>
            <a:r>
              <a:rPr lang="en-US" dirty="0" err="1"/>
              <a:t>sản</a:t>
            </a:r>
            <a:r>
              <a:rPr lang="en-US" dirty="0"/>
              <a:t> </a:t>
            </a:r>
            <a:r>
              <a:rPr lang="en-US" dirty="0" err="1"/>
              <a:t>xuất</a:t>
            </a:r>
            <a:r>
              <a:rPr lang="en-US" dirty="0"/>
              <a:t> </a:t>
            </a:r>
            <a:r>
              <a:rPr lang="en-US" dirty="0" err="1"/>
              <a:t>cơ</a:t>
            </a:r>
            <a:r>
              <a:rPr lang="en-US" dirty="0"/>
              <a:t> </a:t>
            </a:r>
            <a:r>
              <a:rPr lang="en-US" dirty="0" err="1"/>
              <a:t>khí</a:t>
            </a:r>
            <a:r>
              <a:rPr lang="en-US" dirty="0"/>
              <a:t> sang </a:t>
            </a:r>
            <a:r>
              <a:rPr lang="en-US" dirty="0" err="1"/>
              <a:t>nền</a:t>
            </a:r>
            <a:r>
              <a:rPr lang="en-US" dirty="0"/>
              <a:t> </a:t>
            </a:r>
            <a:r>
              <a:rPr lang="en-US" dirty="0" err="1"/>
              <a:t>sản</a:t>
            </a:r>
            <a:r>
              <a:rPr lang="en-US" dirty="0"/>
              <a:t> </a:t>
            </a:r>
            <a:r>
              <a:rPr lang="en-US" dirty="0" err="1"/>
              <a:t>xuất</a:t>
            </a:r>
            <a:r>
              <a:rPr lang="en-US" dirty="0"/>
              <a:t> </a:t>
            </a:r>
            <a:r>
              <a:rPr lang="en-US" dirty="0" err="1"/>
              <a:t>điện</a:t>
            </a:r>
            <a:r>
              <a:rPr lang="en-US" dirty="0"/>
              <a:t> – </a:t>
            </a:r>
            <a:r>
              <a:rPr lang="en-US" dirty="0" err="1"/>
              <a:t>cơ</a:t>
            </a:r>
            <a:r>
              <a:rPr lang="en-US" dirty="0"/>
              <a:t> </a:t>
            </a:r>
            <a:r>
              <a:rPr lang="en-US" dirty="0" err="1"/>
              <a:t>khí</a:t>
            </a:r>
            <a:r>
              <a:rPr lang="en-US" dirty="0"/>
              <a:t> </a:t>
            </a:r>
            <a:r>
              <a:rPr lang="en-US" dirty="0" err="1"/>
              <a:t>và</a:t>
            </a:r>
            <a:r>
              <a:rPr lang="en-US" dirty="0"/>
              <a:t> sang </a:t>
            </a:r>
            <a:r>
              <a:rPr lang="en-US" dirty="0" err="1"/>
              <a:t>giai</a:t>
            </a:r>
            <a:r>
              <a:rPr lang="en-US" dirty="0"/>
              <a:t> </a:t>
            </a:r>
            <a:r>
              <a:rPr lang="en-US" dirty="0" err="1"/>
              <a:t>đoạn</a:t>
            </a:r>
            <a:r>
              <a:rPr lang="en-US" dirty="0"/>
              <a:t> </a:t>
            </a:r>
            <a:r>
              <a:rPr lang="en-US" dirty="0" err="1"/>
              <a:t>tự</a:t>
            </a:r>
            <a:r>
              <a:rPr lang="en-US" dirty="0"/>
              <a:t> </a:t>
            </a:r>
            <a:r>
              <a:rPr lang="en-US" dirty="0" err="1"/>
              <a:t>động</a:t>
            </a:r>
            <a:r>
              <a:rPr lang="en-US" dirty="0"/>
              <a:t> </a:t>
            </a:r>
            <a:r>
              <a:rPr lang="en-US" dirty="0" err="1"/>
              <a:t>hóa</a:t>
            </a:r>
            <a:r>
              <a:rPr lang="en-US" dirty="0"/>
              <a:t> </a:t>
            </a:r>
            <a:r>
              <a:rPr lang="en-US" dirty="0" err="1"/>
              <a:t>cục</a:t>
            </a:r>
            <a:r>
              <a:rPr lang="en-US" dirty="0"/>
              <a:t> </a:t>
            </a:r>
            <a:r>
              <a:rPr lang="en-US" dirty="0" err="1"/>
              <a:t>bộ</a:t>
            </a:r>
            <a:r>
              <a:rPr lang="en-US" dirty="0"/>
              <a:t> </a:t>
            </a:r>
            <a:r>
              <a:rPr lang="en-US" dirty="0" err="1"/>
              <a:t>trong</a:t>
            </a:r>
            <a:r>
              <a:rPr lang="en-US" dirty="0"/>
              <a:t> </a:t>
            </a:r>
            <a:r>
              <a:rPr lang="en-US" dirty="0" err="1"/>
              <a:t>sản</a:t>
            </a:r>
            <a:r>
              <a:rPr lang="en-US" dirty="0"/>
              <a:t> </a:t>
            </a:r>
            <a:r>
              <a:rPr lang="en-US" dirty="0" err="1"/>
              <a:t>xuất</a:t>
            </a:r>
            <a:r>
              <a:rPr lang="en-US" dirty="0"/>
              <a:t>.</a:t>
            </a: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a:p>
        </p:txBody>
      </p:sp>
      <p:pic>
        <p:nvPicPr>
          <p:cNvPr id="4" name="Picture 3"/>
          <p:cNvPicPr>
            <a:picLocks noChangeAspect="1"/>
          </p:cNvPicPr>
          <p:nvPr/>
        </p:nvPicPr>
        <p:blipFill>
          <a:blip r:embed="rId3"/>
          <a:stretch>
            <a:fillRect/>
          </a:stretch>
        </p:blipFill>
        <p:spPr>
          <a:xfrm>
            <a:off x="5880250" y="2091896"/>
            <a:ext cx="2724150" cy="1676400"/>
          </a:xfrm>
          <a:prstGeom prst="rect">
            <a:avLst/>
          </a:prstGeom>
          <a:ln>
            <a:noFill/>
          </a:ln>
          <a:effectLst>
            <a:softEdge rad="112500"/>
          </a:effectLst>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921999" y="891775"/>
            <a:ext cx="7574817"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Cách mạng </a:t>
            </a:r>
            <a:r>
              <a:rPr lang="en-GB" sz="3200" dirty="0">
                <a:solidFill>
                  <a:schemeClr val="accent1"/>
                </a:solidFill>
              </a:rPr>
              <a:t>công nghiệp </a:t>
            </a:r>
            <a:r>
              <a:rPr lang="en-GB" sz="3200" dirty="0"/>
              <a:t>lần thứ ba</a:t>
            </a:r>
            <a:endParaRPr sz="3200" dirty="0"/>
          </a:p>
        </p:txBody>
      </p:sp>
      <p:sp>
        <p:nvSpPr>
          <p:cNvPr id="106" name="Google Shape;106;p18"/>
          <p:cNvSpPr txBox="1">
            <a:spLocks noGrp="1"/>
          </p:cNvSpPr>
          <p:nvPr>
            <p:ph type="body" idx="1"/>
          </p:nvPr>
        </p:nvSpPr>
        <p:spPr>
          <a:xfrm>
            <a:off x="403300" y="1885951"/>
            <a:ext cx="5618500" cy="2704349"/>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lần</a:t>
            </a:r>
            <a:r>
              <a:rPr lang="en-US" dirty="0"/>
              <a:t> </a:t>
            </a:r>
            <a:r>
              <a:rPr lang="en-US" dirty="0" err="1"/>
              <a:t>thứ</a:t>
            </a:r>
            <a:r>
              <a:rPr lang="en-US" dirty="0"/>
              <a:t> </a:t>
            </a:r>
            <a:r>
              <a:rPr lang="en-US" dirty="0" err="1"/>
              <a:t>ba</a:t>
            </a:r>
            <a:r>
              <a:rPr lang="en-US" dirty="0"/>
              <a:t> </a:t>
            </a:r>
            <a:r>
              <a:rPr lang="en-US" dirty="0" err="1"/>
              <a:t>bắt</a:t>
            </a:r>
            <a:r>
              <a:rPr lang="en-US" dirty="0"/>
              <a:t> </a:t>
            </a:r>
            <a:r>
              <a:rPr lang="en-US" dirty="0" err="1"/>
              <a:t>đầu</a:t>
            </a:r>
            <a:r>
              <a:rPr lang="en-US" dirty="0"/>
              <a:t> </a:t>
            </a:r>
            <a:r>
              <a:rPr lang="en-US" dirty="0" err="1"/>
              <a:t>từ</a:t>
            </a:r>
            <a:r>
              <a:rPr lang="en-US" dirty="0"/>
              <a:t> </a:t>
            </a:r>
            <a:r>
              <a:rPr lang="en-US" dirty="0" err="1"/>
              <a:t>khoảng</a:t>
            </a:r>
            <a:r>
              <a:rPr lang="en-US" dirty="0"/>
              <a:t> </a:t>
            </a:r>
            <a:r>
              <a:rPr lang="en-US" dirty="0" err="1"/>
              <a:t>những</a:t>
            </a:r>
            <a:r>
              <a:rPr lang="en-US" dirty="0"/>
              <a:t> </a:t>
            </a:r>
            <a:r>
              <a:rPr lang="en-US" dirty="0" err="1"/>
              <a:t>năm</a:t>
            </a:r>
            <a:r>
              <a:rPr lang="en-US" dirty="0"/>
              <a:t> </a:t>
            </a:r>
            <a:r>
              <a:rPr lang="en-US" dirty="0" err="1"/>
              <a:t>đầu</a:t>
            </a:r>
            <a:r>
              <a:rPr lang="en-US" dirty="0"/>
              <a:t> </a:t>
            </a:r>
            <a:r>
              <a:rPr lang="en-US" dirty="0" err="1"/>
              <a:t>thập</a:t>
            </a:r>
            <a:r>
              <a:rPr lang="en-US" dirty="0"/>
              <a:t> </a:t>
            </a:r>
            <a:r>
              <a:rPr lang="en-US" dirty="0" err="1"/>
              <a:t>niên</a:t>
            </a:r>
            <a:r>
              <a:rPr lang="en-US" dirty="0"/>
              <a:t> 60 </a:t>
            </a:r>
            <a:r>
              <a:rPr lang="en-US" dirty="0" err="1"/>
              <a:t>của</a:t>
            </a:r>
            <a:r>
              <a:rPr lang="en-US" dirty="0"/>
              <a:t> </a:t>
            </a:r>
            <a:r>
              <a:rPr lang="en-US" dirty="0" err="1"/>
              <a:t>thế</a:t>
            </a:r>
            <a:r>
              <a:rPr lang="en-US" dirty="0"/>
              <a:t> </a:t>
            </a:r>
            <a:r>
              <a:rPr lang="en-US" dirty="0" err="1"/>
              <a:t>kỷ</a:t>
            </a:r>
            <a:r>
              <a:rPr lang="en-US" dirty="0"/>
              <a:t> XX </a:t>
            </a:r>
            <a:r>
              <a:rPr lang="en-US" dirty="0" err="1"/>
              <a:t>đến</a:t>
            </a:r>
            <a:r>
              <a:rPr lang="en-US" dirty="0"/>
              <a:t> </a:t>
            </a:r>
            <a:r>
              <a:rPr lang="en-US" dirty="0" err="1"/>
              <a:t>cuối</a:t>
            </a:r>
            <a:r>
              <a:rPr lang="en-US" dirty="0"/>
              <a:t> </a:t>
            </a:r>
            <a:r>
              <a:rPr lang="en-US" dirty="0" err="1"/>
              <a:t>thể</a:t>
            </a:r>
            <a:r>
              <a:rPr lang="en-US" dirty="0"/>
              <a:t> </a:t>
            </a:r>
            <a:r>
              <a:rPr lang="en-US" dirty="0" err="1"/>
              <a:t>kỷ</a:t>
            </a:r>
            <a:r>
              <a:rPr lang="en-US" dirty="0"/>
              <a:t> XX</a:t>
            </a:r>
          </a:p>
          <a:p>
            <a:pPr marL="457200" lvl="0" indent="-342900" algn="l" rtl="0">
              <a:spcBef>
                <a:spcPts val="600"/>
              </a:spcBef>
              <a:spcAft>
                <a:spcPts val="0"/>
              </a:spcAft>
              <a:buSzPts val="1800"/>
              <a:buChar char="●"/>
            </a:pPr>
            <a:r>
              <a:rPr lang="en-US" dirty="0" err="1"/>
              <a:t>Đặc</a:t>
            </a:r>
            <a:r>
              <a:rPr lang="en-US" dirty="0"/>
              <a:t> </a:t>
            </a:r>
            <a:r>
              <a:rPr lang="en-US" dirty="0" err="1"/>
              <a:t>trưng</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sự</a:t>
            </a:r>
            <a:r>
              <a:rPr lang="en-US" dirty="0"/>
              <a:t> </a:t>
            </a:r>
            <a:r>
              <a:rPr lang="en-US" dirty="0" err="1"/>
              <a:t>xuất</a:t>
            </a:r>
            <a:r>
              <a:rPr lang="en-US" dirty="0"/>
              <a:t> </a:t>
            </a:r>
            <a:r>
              <a:rPr lang="en-US" dirty="0" err="1"/>
              <a:t>hiện</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tự</a:t>
            </a:r>
            <a:r>
              <a:rPr lang="en-US" dirty="0"/>
              <a:t> </a:t>
            </a:r>
            <a:r>
              <a:rPr lang="en-US" dirty="0" err="1"/>
              <a:t>động</a:t>
            </a:r>
            <a:r>
              <a:rPr lang="en-US" dirty="0"/>
              <a:t> </a:t>
            </a:r>
            <a:r>
              <a:rPr lang="en-US" dirty="0" err="1"/>
              <a:t>hóa</a:t>
            </a:r>
            <a:r>
              <a:rPr lang="en-US" dirty="0"/>
              <a:t> </a:t>
            </a:r>
            <a:r>
              <a:rPr lang="en-US" dirty="0" err="1"/>
              <a:t>sản</a:t>
            </a:r>
            <a:r>
              <a:rPr lang="en-US" dirty="0"/>
              <a:t> </a:t>
            </a:r>
            <a:r>
              <a:rPr lang="en-US" dirty="0" err="1"/>
              <a:t>xuất</a:t>
            </a:r>
            <a:endParaRPr dirty="0"/>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a:p>
        </p:txBody>
      </p:sp>
      <p:pic>
        <p:nvPicPr>
          <p:cNvPr id="4" name="Picture 3"/>
          <p:cNvPicPr>
            <a:picLocks noChangeAspect="1"/>
          </p:cNvPicPr>
          <p:nvPr/>
        </p:nvPicPr>
        <p:blipFill rotWithShape="1">
          <a:blip r:embed="rId3"/>
          <a:srcRect t="19682" b="-19682"/>
          <a:stretch>
            <a:fillRect/>
          </a:stretch>
        </p:blipFill>
        <p:spPr>
          <a:xfrm>
            <a:off x="6144739" y="1961348"/>
            <a:ext cx="2646761" cy="2646761"/>
          </a:xfrm>
          <a:prstGeom prst="rect">
            <a:avLst/>
          </a:prstGeom>
          <a:ln>
            <a:noFill/>
          </a:ln>
          <a:effectLst>
            <a:softEdge rad="112500"/>
          </a:effectLst>
        </p:spPr>
      </p:pic>
    </p:spTree>
  </p:cSld>
  <p:clrMapOvr>
    <a:masterClrMapping/>
  </p:clrMapOvr>
  <p:transition>
    <p:fade thruBlk="1"/>
  </p:transition>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1088</Words>
  <Application>Microsoft Macintosh PowerPoint</Application>
  <PresentationFormat>On-screen Show (16:9)</PresentationFormat>
  <Paragraphs>80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 ExtraBold</vt:lpstr>
      <vt:lpstr>Arial</vt:lpstr>
      <vt:lpstr>Times New Roman</vt:lpstr>
      <vt:lpstr>Calibri</vt:lpstr>
      <vt:lpstr>Raleway</vt:lpstr>
      <vt:lpstr>Raleway Light</vt:lpstr>
      <vt:lpstr>Olivia template</vt:lpstr>
      <vt:lpstr>CÔNG NGHIỆP HÓA, HIỆN ĐẠI HÓA VÀ HỘI NHẬP KINH TẾ QUỐC TẾ CỦA VIỆT NAM</vt:lpstr>
      <vt:lpstr>NỘI DUNG</vt:lpstr>
      <vt:lpstr>CÔNG NGIỆP HÓA, HIỆN ĐẠI HÓA Ở VIỆT NAM</vt:lpstr>
      <vt:lpstr>PowerPoint Presentation</vt:lpstr>
      <vt:lpstr>PowerPoint Presentation</vt:lpstr>
      <vt:lpstr>Lịch sử cách mạng công nghiệp</vt:lpstr>
      <vt:lpstr>Cách mạng công nghiệp lần thứ nhất</vt:lpstr>
      <vt:lpstr>Cách mạng công nghiệp lần thứ hai</vt:lpstr>
      <vt:lpstr>Cách mạng công nghiệp lần thứ ba</vt:lpstr>
      <vt:lpstr>Cách mạng công nghiệp lần thứ tư</vt:lpstr>
      <vt:lpstr>Vai trò của cách mạng công nghiệp với sự phát triển</vt:lpstr>
      <vt:lpstr>Vai trò của cách mạng công nghiệp với phát triển</vt:lpstr>
      <vt:lpstr>PowerPoint Presentation</vt:lpstr>
      <vt:lpstr>PowerPoint Presentation</vt:lpstr>
      <vt:lpstr>Các mô hình công nghiệp hóa tiêu biểu trên thế giới</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HÓA, HIỆN ĐẠI HÓA VÀ HỘI NHẬP KINH TẾ QUỐC TẾ CỦA VIỆT NAM</dc:title>
  <dc:creator>admin</dc:creator>
  <cp:lastModifiedBy>Pham Ngoc Anh (FE FPTU HN)</cp:lastModifiedBy>
  <cp:revision>16</cp:revision>
  <dcterms:created xsi:type="dcterms:W3CDTF">2024-03-10T07:28:33Z</dcterms:created>
  <dcterms:modified xsi:type="dcterms:W3CDTF">2024-04-01T08:59:51Z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8576DEBF42B5441F8FFE05F67A61F914_12</vt:lpwstr>
  </property>
  <property fmtid="{D5CDD505-2E9C-101B-9397-08002B2CF9AE}" pid="3" name="KSOProductBuildVer">
    <vt:lpwstr>1033-12.2.0.13518</vt:lpwstr>
  </property>
</Properties>
</file>