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6" r:id="rId5"/>
    <p:sldId id="304" r:id="rId6"/>
    <p:sldId id="305" r:id="rId7"/>
    <p:sldId id="273" r:id="rId8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58"/>
  </p:normalViewPr>
  <p:slideViewPr>
    <p:cSldViewPr snapToGrid="0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C9F66-F5A4-E64A-A312-34D835C30966}" type="datetimeFigureOut">
              <a:rPr lang="en-VN" smtClean="0"/>
              <a:t>01/04/2024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7FA28-D9C2-084F-A31F-684E34E40BF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1476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ADF3C-9DE6-81F3-9D49-B125BF142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6A449-E0DD-9F69-4FBB-09F9F303F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8B144-96AE-9B82-887C-5841CEB55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A27B-1654-1C44-9CD8-6CA0556E865A}" type="datetimeFigureOut">
              <a:rPr lang="en-VN" smtClean="0"/>
              <a:t>01/04/2024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68C28-DF10-686A-ABD2-588B7807B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CB6FD-886F-1461-2D10-B9E7F95E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4A1F-79E0-F340-A1D1-B733C33C58B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1758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CC7A2-B9B8-01FE-5591-D8D61A84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AD6EF-CB7E-0E43-D965-5EBA5D7E9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B4B7D-2398-F9ED-B039-981639F0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A27B-1654-1C44-9CD8-6CA0556E865A}" type="datetimeFigureOut">
              <a:rPr lang="en-VN" smtClean="0"/>
              <a:t>01/04/2024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631D8-AD72-F729-995B-59D73D53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E1689-379A-7C8A-B8EC-AD398EDE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4A1F-79E0-F340-A1D1-B733C33C58B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7321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E1708D-5CC0-9100-8D5B-7657993DD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EF570-33EF-FF79-3A9C-69806CAA0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D763D-099D-1B6A-A223-2C4E3CB46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A27B-1654-1C44-9CD8-6CA0556E865A}" type="datetimeFigureOut">
              <a:rPr lang="en-VN" smtClean="0"/>
              <a:t>01/04/2024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4FC0F-154E-32E8-8704-AEAC9D6D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669A3-676D-BCFD-F7C6-B611840A6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4A1F-79E0-F340-A1D1-B733C33C58B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618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20981" y="506503"/>
            <a:ext cx="11150039" cy="5844995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4400" y="4382951"/>
            <a:ext cx="1036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232627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520981" y="506503"/>
            <a:ext cx="11150039" cy="5844995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229333" y="1189033"/>
            <a:ext cx="91548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229333" y="2516504"/>
            <a:ext cx="4724400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6238249" y="2516504"/>
            <a:ext cx="4724400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472533" y="6120400"/>
            <a:ext cx="719600" cy="7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algn="ctr"/>
            <a:fld id="{00000000-1234-1234-1234-123412341234}" type="slidenum">
              <a:rPr lang="en-GB" smtClean="0"/>
              <a:pPr algn="ctr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17587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chemeClr val="accen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520981" y="506503"/>
            <a:ext cx="11150039" cy="5844995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914400" y="3635123"/>
            <a:ext cx="1036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5107537"/>
            <a:ext cx="1036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1865938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ed">
  <p:cSld name="Blank colored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11472533" y="6120400"/>
            <a:ext cx="719600" cy="7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ctr"/>
            <a:fld id="{00000000-1234-1234-1234-123412341234}" type="slidenum">
              <a:rPr lang="en-GB" smtClean="0"/>
              <a:pPr algn="ctr"/>
              <a:t>‹#›</a:t>
            </a:fld>
            <a:endParaRPr lang="en-GB"/>
          </a:p>
        </p:txBody>
      </p:sp>
      <p:sp>
        <p:nvSpPr>
          <p:cNvPr id="56" name="Google Shape;56;p12"/>
          <p:cNvSpPr/>
          <p:nvPr/>
        </p:nvSpPr>
        <p:spPr>
          <a:xfrm>
            <a:off x="520981" y="506503"/>
            <a:ext cx="11150039" cy="5844995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94632255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520981" y="506503"/>
            <a:ext cx="11150039" cy="5844995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42933" y="2882400"/>
            <a:ext cx="75064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58786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4000" i="1">
                <a:solidFill>
                  <a:schemeClr val="dk1"/>
                </a:solidFill>
              </a:defRPr>
            </a:lvl1pPr>
            <a:lvl2pPr marL="1219170" lvl="1" indent="-55878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sz="4000" i="1">
                <a:solidFill>
                  <a:schemeClr val="dk1"/>
                </a:solidFill>
              </a:defRPr>
            </a:lvl2pPr>
            <a:lvl3pPr marL="1828754" lvl="2" indent="-55878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sz="4000" i="1">
                <a:solidFill>
                  <a:schemeClr val="dk1"/>
                </a:solidFill>
              </a:defRPr>
            </a:lvl3pPr>
            <a:lvl4pPr marL="2438339" lvl="3" indent="-55878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4000" i="1">
                <a:solidFill>
                  <a:schemeClr val="dk1"/>
                </a:solidFill>
              </a:defRPr>
            </a:lvl4pPr>
            <a:lvl5pPr marL="3047924" lvl="4" indent="-55878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sz="4000" i="1">
                <a:solidFill>
                  <a:schemeClr val="dk1"/>
                </a:solidFill>
              </a:defRPr>
            </a:lvl5pPr>
            <a:lvl6pPr marL="3657509" lvl="5" indent="-55878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sz="4000" i="1">
                <a:solidFill>
                  <a:schemeClr val="dk1"/>
                </a:solidFill>
              </a:defRPr>
            </a:lvl6pPr>
            <a:lvl7pPr marL="4267093" lvl="6" indent="-55878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4000" i="1">
                <a:solidFill>
                  <a:schemeClr val="dk1"/>
                </a:solidFill>
              </a:defRPr>
            </a:lvl7pPr>
            <a:lvl8pPr marL="4876678" lvl="7" indent="-55878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sz="4000" i="1">
                <a:solidFill>
                  <a:schemeClr val="dk1"/>
                </a:solidFill>
              </a:defRPr>
            </a:lvl8pPr>
            <a:lvl9pPr marL="5486263" lvl="8" indent="-55878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sz="4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274067" y="100100"/>
            <a:ext cx="1066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160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472533" y="6120400"/>
            <a:ext cx="719600" cy="7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fld id="{00000000-1234-1234-1234-123412341234}" type="slidenum">
              <a:rPr lang="en-GB" smtClean="0"/>
              <a:pPr algn="ctr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645762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520981" y="506503"/>
            <a:ext cx="11150039" cy="5844995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229333" y="1189033"/>
            <a:ext cx="91548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1229333" y="2574000"/>
            <a:ext cx="3109600" cy="3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4498371" y="2574000"/>
            <a:ext cx="3109600" cy="3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7767409" y="2574000"/>
            <a:ext cx="3109600" cy="3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472533" y="6120400"/>
            <a:ext cx="719600" cy="7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fld id="{00000000-1234-1234-1234-123412341234}" type="slidenum">
              <a:rPr lang="en-GB" smtClean="0"/>
              <a:pPr algn="ctr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287587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0D111-EE1B-07CC-A0DB-679EA743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183AC-DE7F-8E2C-1C08-325177F61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91205-8DA7-D7B6-C5E9-3E66BCDA2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A27B-1654-1C44-9CD8-6CA0556E865A}" type="datetimeFigureOut">
              <a:rPr lang="en-VN" smtClean="0"/>
              <a:t>01/04/2024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155F1-D97A-7891-23B4-CF20AF25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71ABB-4AE1-6175-A28C-EF69061D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4A1F-79E0-F340-A1D1-B733C33C58B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3679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13A4-0C93-51E6-ED2F-EB68E68DB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EAA81-5D86-BCED-0078-A010D02EE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0A753-C85A-292D-CD25-14F71495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A27B-1654-1C44-9CD8-6CA0556E865A}" type="datetimeFigureOut">
              <a:rPr lang="en-VN" smtClean="0"/>
              <a:t>01/04/2024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A6A0D-C66C-2027-36A3-17C1BB82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DC213-92B6-BC68-581B-7F467D4B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4A1F-79E0-F340-A1D1-B733C33C58B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6502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FF1AF-1C8E-4A04-0F9B-CE0F456E1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E011-54EC-7842-91BB-13EB23C60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F7777-A293-0291-816E-432B1D3D3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3605B-8900-F08A-EA52-D100AA31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A27B-1654-1C44-9CD8-6CA0556E865A}" type="datetimeFigureOut">
              <a:rPr lang="en-VN" smtClean="0"/>
              <a:t>01/04/2024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D9583-02A7-0B39-6D4E-2CCBEA15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C268E-CF34-79EF-8413-A1135BA3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4A1F-79E0-F340-A1D1-B733C33C58B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7204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71866-DAF8-EA5F-3DB2-91553999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B8563-D295-90C5-A565-FEB0CF9E1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07911-D5C6-A5F3-7DA8-8CC069B67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AED14-8107-03DC-D119-48876387F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08B2A-9E18-067C-3BC2-143CFE0D3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D4CBA-0EA9-434A-CCDC-89D09B9BE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A27B-1654-1C44-9CD8-6CA0556E865A}" type="datetimeFigureOut">
              <a:rPr lang="en-VN" smtClean="0"/>
              <a:t>01/04/2024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D48553-AEAC-1C98-CDD0-BAF9A440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088C9A-4DA2-1538-6610-D8F763C4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4A1F-79E0-F340-A1D1-B733C33C58B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276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A592-1576-BB79-43EF-5033F97C5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72584E-6ECA-9FB6-B99F-8E32D16C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A27B-1654-1C44-9CD8-6CA0556E865A}" type="datetimeFigureOut">
              <a:rPr lang="en-VN" smtClean="0"/>
              <a:t>01/04/2024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FA2A4-E8BD-8162-83C9-17DDC314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5C4F6-F960-4304-6144-4249773F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4A1F-79E0-F340-A1D1-B733C33C58B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3285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013AC-D49C-43DE-2954-17704C8F5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A27B-1654-1C44-9CD8-6CA0556E865A}" type="datetimeFigureOut">
              <a:rPr lang="en-VN" smtClean="0"/>
              <a:t>01/04/2024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70A9BA-AF5A-6298-B16F-728345B5E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116DE-DCC2-BCB9-FD6B-F556DA071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4A1F-79E0-F340-A1D1-B733C33C58B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3717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90CE-FBD5-8F9B-9F45-75AB11537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00747-3112-5494-0BE2-4431FA7C0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3ADB2-9ACF-E61C-3820-A55157B15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F6817-A246-3F0B-4A80-7ACF96D77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A27B-1654-1C44-9CD8-6CA0556E865A}" type="datetimeFigureOut">
              <a:rPr lang="en-VN" smtClean="0"/>
              <a:t>01/04/2024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EA5E0-7FA3-E1AA-8E08-A1C9AD85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5DD05-100F-C20F-1F5A-0681F38D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4A1F-79E0-F340-A1D1-B733C33C58B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6589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2FAA-12EA-8281-B937-2CFDCBA85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EBF50-06CB-ED55-D4D9-86CE88487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6BA2B-1D72-DC94-D7BF-CAB4FDDD5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5D6F9-D5BF-B6B1-4A14-42EED936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A27B-1654-1C44-9CD8-6CA0556E865A}" type="datetimeFigureOut">
              <a:rPr lang="en-VN" smtClean="0"/>
              <a:t>01/04/2024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9CBBF-8E23-0D47-22B0-C374513B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B902F-C11C-086C-7D9D-89E07EB0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4A1F-79E0-F340-A1D1-B733C33C58B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6331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0FF99B-A9DB-0D45-0D6C-FF942B20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EC373-C664-9748-6400-64F3BFFD8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985E1-BEB9-79AF-0B3B-F1AF9FA63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0A27B-1654-1C44-9CD8-6CA0556E865A}" type="datetimeFigureOut">
              <a:rPr lang="en-VN" smtClean="0"/>
              <a:t>01/04/2024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65D09-E330-A6BC-3020-EB2B17AAF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87B09-1603-8701-CFAD-DFF1B9118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64A1F-79E0-F340-A1D1-B733C33C58BF}" type="slidenum">
              <a:rPr lang="en-VN" smtClean="0"/>
              <a:t>‹#›</a:t>
            </a:fld>
            <a:endParaRPr lang="en-V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552A2F-068A-5DEB-B3E9-16790EAF6CF3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0036629" y="365125"/>
            <a:ext cx="1425122" cy="71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8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1397853" y="2615027"/>
            <a:ext cx="10363200" cy="279646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 sz="5333" dirty="0">
                <a:solidFill>
                  <a:schemeClr val="tx1"/>
                </a:solidFill>
              </a:rPr>
              <a:t>CÔNG NGHIỆP HÓA, HIỆN ĐẠI HÓA VÀ HỘI NHẬP KINH TẾ QUỐC TẾ CỦA VIỆT NAM</a:t>
            </a:r>
            <a:endParaRPr sz="5333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969954-4AC7-6648-4577-154B2032D6DD}"/>
              </a:ext>
            </a:extLst>
          </p:cNvPr>
          <p:cNvSpPr txBox="1"/>
          <p:nvPr/>
        </p:nvSpPr>
        <p:spPr>
          <a:xfrm>
            <a:off x="4272692" y="1142314"/>
            <a:ext cx="3086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3200" dirty="0"/>
              <a:t>Session 25</a:t>
            </a: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881930" y="1185975"/>
            <a:ext cx="5017885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6400" dirty="0"/>
              <a:t>NỘI DUNG</a:t>
            </a:r>
            <a:endParaRPr sz="6400" dirty="0">
              <a:solidFill>
                <a:schemeClr val="accent1"/>
              </a:solidFill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816605" y="2343412"/>
            <a:ext cx="4990129" cy="287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ở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bối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tư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11472533" y="6120400"/>
            <a:ext cx="719600" cy="73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fld id="{00000000-1234-1234-1234-123412341234}" type="slidenum">
              <a:rPr lang="en-GB"/>
              <a:pPr algn="ctr"/>
              <a:t>2</a:t>
            </a:fld>
            <a:endParaRPr lang="en-GB"/>
          </a:p>
        </p:txBody>
      </p:sp>
      <p:sp>
        <p:nvSpPr>
          <p:cNvPr id="17" name="Google Shape;73;p14"/>
          <p:cNvSpPr txBox="1"/>
          <p:nvPr/>
        </p:nvSpPr>
        <p:spPr>
          <a:xfrm>
            <a:off x="6319942" y="2337641"/>
            <a:ext cx="4990129" cy="2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457189">
              <a:buClr>
                <a:schemeClr val="dk1"/>
              </a:buClr>
              <a:buSzPts val="1100"/>
              <a:buFont typeface="Arial" panose="020B0604020202020204"/>
              <a:buAutoNum type="arabicPeriod"/>
            </a:pP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nghiệp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,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đại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ở </a:t>
            </a:r>
            <a:r>
              <a:rPr lang="en-US" sz="2400" dirty="0" err="1"/>
              <a:t>Việt</a:t>
            </a:r>
            <a:r>
              <a:rPr lang="en-US" sz="2400" dirty="0"/>
              <a:t> Nam</a:t>
            </a:r>
          </a:p>
          <a:p>
            <a:pPr marL="457189">
              <a:buClr>
                <a:schemeClr val="dk1"/>
              </a:buClr>
              <a:buSzPts val="1100"/>
              <a:buFont typeface="Arial" panose="020B0604020202020204"/>
              <a:buAutoNum type="arabicPeriod"/>
            </a:pPr>
            <a:r>
              <a:rPr lang="en-US" sz="2400" dirty="0" err="1"/>
              <a:t>Hội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kinh</a:t>
            </a:r>
            <a:r>
              <a:rPr lang="en-US" sz="2400" dirty="0"/>
              <a:t> </a:t>
            </a:r>
            <a:r>
              <a:rPr lang="en-US" sz="2400" dirty="0" err="1"/>
              <a:t>tế</a:t>
            </a:r>
            <a:r>
              <a:rPr lang="en-US" sz="2400" dirty="0"/>
              <a:t> </a:t>
            </a:r>
            <a:r>
              <a:rPr lang="en-US" sz="2400" dirty="0" err="1"/>
              <a:t>quốc</a:t>
            </a:r>
            <a:r>
              <a:rPr lang="en-US" sz="2400" dirty="0"/>
              <a:t> </a:t>
            </a:r>
            <a:r>
              <a:rPr lang="en-US" sz="2400" dirty="0" err="1"/>
              <a:t>tế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Việt</a:t>
            </a:r>
            <a:r>
              <a:rPr lang="en-US" sz="2400" dirty="0"/>
              <a:t> Nam</a:t>
            </a:r>
            <a:endParaRPr lang="vi-VN" sz="2400" dirty="0"/>
          </a:p>
        </p:txBody>
      </p:sp>
      <p:sp>
        <p:nvSpPr>
          <p:cNvPr id="18" name="Google Shape;71;p14"/>
          <p:cNvSpPr txBox="1"/>
          <p:nvPr/>
        </p:nvSpPr>
        <p:spPr>
          <a:xfrm>
            <a:off x="6589322" y="1185975"/>
            <a:ext cx="5017885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-US" sz="6400" b="1" dirty="0"/>
              <a:t>Outline</a:t>
            </a: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ctrTitle"/>
          </p:nvPr>
        </p:nvSpPr>
        <p:spPr>
          <a:xfrm>
            <a:off x="914400" y="3635123"/>
            <a:ext cx="103632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 dirty="0"/>
              <a:t>CÔNG NGIỆP HÓA, HIỆN ĐẠI HÓA Ở VIỆT NAM</a:t>
            </a:r>
            <a:endParaRPr dirty="0"/>
          </a:p>
        </p:txBody>
      </p:sp>
      <p:sp>
        <p:nvSpPr>
          <p:cNvPr id="94" name="Google Shape;94;p16"/>
          <p:cNvSpPr txBox="1"/>
          <p:nvPr/>
        </p:nvSpPr>
        <p:spPr>
          <a:xfrm>
            <a:off x="10271881" y="1189821"/>
            <a:ext cx="1281200" cy="18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800" dirty="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12800" dirty="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 idx="4294967295"/>
          </p:nvPr>
        </p:nvSpPr>
        <p:spPr>
          <a:xfrm>
            <a:off x="876302" y="3844567"/>
            <a:ext cx="9333261" cy="2518267"/>
          </a:xfrm>
          <a:prstGeom prst="rect">
            <a:avLst/>
          </a:prstGeom>
          <a:solidFill>
            <a:schemeClr val="bg1">
              <a:alpha val="88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 sz="4800" b="1" dirty="0">
                <a:solidFill>
                  <a:schemeClr val="tx1"/>
                </a:solidFill>
              </a:rPr>
              <a:t>1.2. Tính tất yếu khách quan và nội dung của</a:t>
            </a:r>
            <a:r>
              <a:rPr lang="en-GB" sz="4800" b="1" dirty="0">
                <a:solidFill>
                  <a:schemeClr val="bg1"/>
                </a:solidFill>
              </a:rPr>
              <a:t> </a:t>
            </a:r>
            <a:r>
              <a:rPr lang="en-GB" sz="4800" b="1" dirty="0">
                <a:solidFill>
                  <a:schemeClr val="accent1"/>
                </a:solidFill>
              </a:rPr>
              <a:t>công nghiệp hóa, hiện đại hóa </a:t>
            </a:r>
            <a:r>
              <a:rPr lang="en-GB" sz="4800" b="1" dirty="0">
                <a:solidFill>
                  <a:schemeClr val="tx1"/>
                </a:solidFill>
              </a:rPr>
              <a:t>ở Việt Nam</a:t>
            </a:r>
            <a:endParaRPr sz="4800" b="1" dirty="0">
              <a:solidFill>
                <a:schemeClr val="tx1"/>
              </a:solidFill>
            </a:endParaRPr>
          </a:p>
        </p:txBody>
      </p:sp>
      <p:sp>
        <p:nvSpPr>
          <p:cNvPr id="169" name="Google Shape;169;p23"/>
          <p:cNvSpPr txBox="1">
            <a:spLocks noGrp="1"/>
          </p:cNvSpPr>
          <p:nvPr>
            <p:ph type="sldNum" idx="12"/>
          </p:nvPr>
        </p:nvSpPr>
        <p:spPr>
          <a:xfrm>
            <a:off x="11472533" y="6120400"/>
            <a:ext cx="719600" cy="73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fld id="{00000000-1234-1234-1234-123412341234}" type="slidenum">
              <a:rPr lang="en-GB"/>
              <a:pPr algn="ctr"/>
              <a:t>4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"/>
          <p:cNvSpPr txBox="1">
            <a:spLocks noGrp="1"/>
          </p:cNvSpPr>
          <p:nvPr>
            <p:ph type="sldNum" idx="12"/>
          </p:nvPr>
        </p:nvSpPr>
        <p:spPr>
          <a:xfrm>
            <a:off x="11472533" y="6120400"/>
            <a:ext cx="719600" cy="73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fld id="{00000000-1234-1234-1234-123412341234}" type="slidenum">
              <a:rPr lang="en-GB"/>
              <a:pPr algn="ctr"/>
              <a:t>5</a:t>
            </a:fld>
            <a:endParaRPr lang="en-GB"/>
          </a:p>
        </p:txBody>
      </p:sp>
      <p:sp>
        <p:nvSpPr>
          <p:cNvPr id="356" name="Google Shape;356;p33"/>
          <p:cNvSpPr txBox="1">
            <a:spLocks noGrp="1"/>
          </p:cNvSpPr>
          <p:nvPr>
            <p:ph type="body" idx="4294967295"/>
          </p:nvPr>
        </p:nvSpPr>
        <p:spPr>
          <a:xfrm>
            <a:off x="764033" y="512467"/>
            <a:ext cx="5045292" cy="584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US" sz="4800" dirty="0">
                <a:latin typeface="Raleway ExtraBold"/>
                <a:ea typeface="Raleway ExtraBold"/>
                <a:cs typeface="Raleway ExtraBold"/>
                <a:sym typeface="Raleway ExtraBold"/>
              </a:rPr>
              <a:t>1.2.1. </a:t>
            </a:r>
            <a:r>
              <a:rPr lang="en-US" sz="4800" dirty="0" err="1">
                <a:latin typeface="Raleway ExtraBold"/>
                <a:ea typeface="Raleway ExtraBold"/>
                <a:cs typeface="Raleway ExtraBold"/>
                <a:sym typeface="Raleway ExtraBold"/>
              </a:rPr>
              <a:t>Tính</a:t>
            </a:r>
            <a:r>
              <a:rPr lang="en-US" sz="4800" dirty="0"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4800" dirty="0" err="1">
                <a:latin typeface="Raleway ExtraBold"/>
                <a:ea typeface="Raleway ExtraBold"/>
                <a:cs typeface="Raleway ExtraBold"/>
                <a:sym typeface="Raleway ExtraBold"/>
              </a:rPr>
              <a:t>tất</a:t>
            </a:r>
            <a:r>
              <a:rPr lang="en-US" sz="4800" dirty="0"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4800" dirty="0" err="1">
                <a:latin typeface="Raleway ExtraBold"/>
                <a:ea typeface="Raleway ExtraBold"/>
                <a:cs typeface="Raleway ExtraBold"/>
                <a:sym typeface="Raleway ExtraBold"/>
              </a:rPr>
              <a:t>yếu</a:t>
            </a:r>
            <a:r>
              <a:rPr lang="en-US" sz="4800" dirty="0"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4800" dirty="0" err="1">
                <a:latin typeface="Raleway ExtraBold"/>
                <a:ea typeface="Raleway ExtraBold"/>
                <a:cs typeface="Raleway ExtraBold"/>
                <a:sym typeface="Raleway ExtraBold"/>
              </a:rPr>
              <a:t>của</a:t>
            </a:r>
            <a:r>
              <a:rPr lang="en-US" sz="4800" dirty="0"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4800" dirty="0" err="1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công</a:t>
            </a:r>
            <a:r>
              <a:rPr lang="en-US" sz="4800" dirty="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4800" dirty="0" err="1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nghiệp</a:t>
            </a:r>
            <a:r>
              <a:rPr lang="en-US" sz="4800" dirty="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4800" dirty="0" err="1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hóa</a:t>
            </a:r>
            <a:r>
              <a:rPr lang="en-US" sz="4800" dirty="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, </a:t>
            </a:r>
            <a:r>
              <a:rPr lang="en-US" sz="4800" dirty="0" err="1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hiện</a:t>
            </a:r>
            <a:r>
              <a:rPr lang="en-US" sz="4800" dirty="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4800" dirty="0" err="1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đại</a:t>
            </a:r>
            <a:r>
              <a:rPr lang="en-US" sz="4800" dirty="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4800" dirty="0" err="1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hóa</a:t>
            </a:r>
            <a:r>
              <a:rPr lang="en-US" sz="4800" dirty="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4800" dirty="0">
                <a:latin typeface="Raleway ExtraBold"/>
                <a:ea typeface="Raleway ExtraBold"/>
                <a:cs typeface="Raleway ExtraBold"/>
                <a:sym typeface="Raleway ExtraBold"/>
              </a:rPr>
              <a:t>ở </a:t>
            </a:r>
            <a:r>
              <a:rPr lang="en-US" sz="4800" dirty="0" err="1">
                <a:latin typeface="Raleway ExtraBold"/>
                <a:ea typeface="Raleway ExtraBold"/>
                <a:cs typeface="Raleway ExtraBold"/>
                <a:sym typeface="Raleway ExtraBold"/>
              </a:rPr>
              <a:t>Việt</a:t>
            </a:r>
            <a:r>
              <a:rPr lang="en-US" sz="4800" dirty="0">
                <a:latin typeface="Raleway ExtraBold"/>
                <a:ea typeface="Raleway ExtraBold"/>
                <a:cs typeface="Raleway ExtraBold"/>
                <a:sym typeface="Raleway ExtraBold"/>
              </a:rPr>
              <a:t> Nam</a:t>
            </a:r>
            <a:endParaRPr sz="1867" dirty="0"/>
          </a:p>
        </p:txBody>
      </p:sp>
      <p:grpSp>
        <p:nvGrpSpPr>
          <p:cNvPr id="362" name="Google Shape;362;p33"/>
          <p:cNvGrpSpPr/>
          <p:nvPr/>
        </p:nvGrpSpPr>
        <p:grpSpPr>
          <a:xfrm>
            <a:off x="6382678" y="1015492"/>
            <a:ext cx="3137479" cy="4841304"/>
            <a:chOff x="2112475" y="238125"/>
            <a:chExt cx="3395050" cy="5238750"/>
          </a:xfrm>
        </p:grpSpPr>
        <p:sp>
          <p:nvSpPr>
            <p:cNvPr id="363" name="Google Shape;363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140" y="1464489"/>
            <a:ext cx="2936552" cy="39490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2342800" y="816605"/>
            <a:ext cx="7506400" cy="56725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buNone/>
            </a:pP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nghiệp</a:t>
            </a:r>
            <a:r>
              <a:rPr lang="en-US" sz="3200" dirty="0"/>
              <a:t> </a:t>
            </a:r>
            <a:r>
              <a:rPr lang="en-US" sz="3200" dirty="0" err="1"/>
              <a:t>hóa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quá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chuyển</a:t>
            </a:r>
            <a:r>
              <a:rPr lang="en-US" sz="3200" dirty="0"/>
              <a:t> </a:t>
            </a:r>
            <a:r>
              <a:rPr lang="en-US" sz="3200" dirty="0" err="1"/>
              <a:t>đổi</a:t>
            </a:r>
            <a:r>
              <a:rPr lang="en-US" sz="3200" dirty="0"/>
              <a:t> </a:t>
            </a:r>
            <a:r>
              <a:rPr lang="en-US" sz="3200" dirty="0" err="1"/>
              <a:t>căn</a:t>
            </a:r>
            <a:r>
              <a:rPr lang="en-US" sz="3200" dirty="0"/>
              <a:t> </a:t>
            </a:r>
            <a:r>
              <a:rPr lang="en-US" sz="3200" dirty="0" err="1"/>
              <a:t>bản</a:t>
            </a:r>
            <a:r>
              <a:rPr lang="en-US" sz="3200" dirty="0"/>
              <a:t>, </a:t>
            </a:r>
            <a:r>
              <a:rPr lang="en-US" sz="3200" dirty="0" err="1"/>
              <a:t>toàn</a:t>
            </a:r>
            <a:r>
              <a:rPr lang="en-US" sz="3200" dirty="0"/>
              <a:t> </a:t>
            </a:r>
            <a:r>
              <a:rPr lang="en-US" sz="3200" dirty="0" err="1"/>
              <a:t>diện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hoạt</a:t>
            </a:r>
            <a:r>
              <a:rPr lang="en-US" sz="3200" dirty="0"/>
              <a:t> </a:t>
            </a:r>
            <a:r>
              <a:rPr lang="en-US" sz="3200" dirty="0" err="1"/>
              <a:t>động</a:t>
            </a:r>
            <a:r>
              <a:rPr lang="en-US" sz="3200" dirty="0"/>
              <a:t> </a:t>
            </a:r>
            <a:r>
              <a:rPr lang="en-US" sz="3200" dirty="0" err="1"/>
              <a:t>sản</a:t>
            </a:r>
            <a:r>
              <a:rPr lang="en-US" sz="3200" dirty="0"/>
              <a:t> </a:t>
            </a:r>
            <a:r>
              <a:rPr lang="en-US" sz="3200" dirty="0" err="1"/>
              <a:t>xuất</a:t>
            </a:r>
            <a:r>
              <a:rPr lang="en-US" sz="3200" dirty="0"/>
              <a:t> </a:t>
            </a:r>
            <a:r>
              <a:rPr lang="en-US" sz="3200" dirty="0" err="1"/>
              <a:t>kinh</a:t>
            </a:r>
            <a:r>
              <a:rPr lang="en-US" sz="3200" dirty="0"/>
              <a:t> </a:t>
            </a:r>
            <a:r>
              <a:rPr lang="en-US" sz="3200" dirty="0" err="1"/>
              <a:t>doanh</a:t>
            </a:r>
            <a:r>
              <a:rPr lang="en-US" sz="3200" dirty="0"/>
              <a:t>, </a:t>
            </a:r>
            <a:r>
              <a:rPr lang="en-US" sz="3200" dirty="0" err="1"/>
              <a:t>dịch</a:t>
            </a:r>
            <a:r>
              <a:rPr lang="en-US" sz="3200" dirty="0"/>
              <a:t> </a:t>
            </a:r>
            <a:r>
              <a:rPr lang="en-US" sz="3200" dirty="0" err="1"/>
              <a:t>vụ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quản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 </a:t>
            </a:r>
            <a:r>
              <a:rPr lang="en-US" sz="3200" dirty="0" err="1"/>
              <a:t>kinh</a:t>
            </a:r>
            <a:r>
              <a:rPr lang="en-US" sz="3200" dirty="0"/>
              <a:t> </a:t>
            </a:r>
            <a:r>
              <a:rPr lang="en-US" sz="3200" dirty="0" err="1"/>
              <a:t>tế</a:t>
            </a:r>
            <a:r>
              <a:rPr lang="en-US" sz="3200" dirty="0"/>
              <a:t> - </a:t>
            </a:r>
            <a:r>
              <a:rPr lang="en-US" sz="3200" dirty="0" err="1"/>
              <a:t>xã</a:t>
            </a:r>
            <a:r>
              <a:rPr lang="en-US" sz="3200" dirty="0"/>
              <a:t> </a:t>
            </a:r>
            <a:r>
              <a:rPr lang="en-US" sz="3200" dirty="0" err="1"/>
              <a:t>hội</a:t>
            </a:r>
            <a:r>
              <a:rPr lang="en-US" sz="3200" dirty="0"/>
              <a:t>,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sử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sức</a:t>
            </a:r>
            <a:r>
              <a:rPr lang="en-US" sz="3200" dirty="0"/>
              <a:t> </a:t>
            </a:r>
            <a:r>
              <a:rPr lang="en-US" sz="3200" dirty="0" err="1"/>
              <a:t>lao</a:t>
            </a:r>
            <a:r>
              <a:rPr lang="en-US" sz="3200" dirty="0"/>
              <a:t> </a:t>
            </a:r>
            <a:r>
              <a:rPr lang="en-US" sz="3200" dirty="0" err="1"/>
              <a:t>động</a:t>
            </a:r>
            <a:r>
              <a:rPr lang="en-US" sz="3200" dirty="0"/>
              <a:t> </a:t>
            </a:r>
            <a:r>
              <a:rPr lang="en-US" sz="3200" dirty="0" err="1"/>
              <a:t>thử</a:t>
            </a:r>
            <a:r>
              <a:rPr lang="en-US" sz="3200" dirty="0"/>
              <a:t> </a:t>
            </a: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chính</a:t>
            </a:r>
            <a:r>
              <a:rPr lang="en-US" sz="3200" dirty="0"/>
              <a:t> sang </a:t>
            </a:r>
            <a:r>
              <a:rPr lang="en-US" sz="3200" dirty="0" err="1"/>
              <a:t>sử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cách</a:t>
            </a:r>
            <a:r>
              <a:rPr lang="en-US" sz="3200" dirty="0"/>
              <a:t> </a:t>
            </a:r>
            <a:r>
              <a:rPr lang="en-US" sz="3200" dirty="0" err="1"/>
              <a:t>phổ</a:t>
            </a:r>
            <a:r>
              <a:rPr lang="en-US" sz="3200" dirty="0"/>
              <a:t> </a:t>
            </a:r>
            <a:r>
              <a:rPr lang="en-US" sz="3200" dirty="0" err="1"/>
              <a:t>biến</a:t>
            </a:r>
            <a:r>
              <a:rPr lang="en-US" sz="3200" dirty="0"/>
              <a:t> </a:t>
            </a:r>
            <a:r>
              <a:rPr lang="en-US" sz="3200" dirty="0" err="1"/>
              <a:t>sức</a:t>
            </a:r>
            <a:r>
              <a:rPr lang="en-US" sz="3200" dirty="0"/>
              <a:t> </a:t>
            </a:r>
            <a:r>
              <a:rPr lang="en-US" sz="3200" dirty="0" err="1"/>
              <a:t>lao</a:t>
            </a:r>
            <a:r>
              <a:rPr lang="en-US" sz="3200" dirty="0"/>
              <a:t> </a:t>
            </a:r>
            <a:r>
              <a:rPr lang="en-US" sz="3200" dirty="0" err="1"/>
              <a:t>động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nghệ</a:t>
            </a:r>
            <a:r>
              <a:rPr lang="en-US" sz="3200" dirty="0"/>
              <a:t>, </a:t>
            </a:r>
            <a:r>
              <a:rPr lang="en-US" sz="3200" dirty="0" err="1"/>
              <a:t>phương</a:t>
            </a:r>
            <a:r>
              <a:rPr lang="en-US" sz="3200" dirty="0"/>
              <a:t> </a:t>
            </a:r>
            <a:r>
              <a:rPr lang="en-US" sz="3200" dirty="0" err="1"/>
              <a:t>tiện</a:t>
            </a:r>
            <a:r>
              <a:rPr lang="en-US" sz="3200" dirty="0"/>
              <a:t>, </a:t>
            </a:r>
            <a:r>
              <a:rPr lang="en-US" sz="3200" dirty="0" err="1"/>
              <a:t>phương</a:t>
            </a:r>
            <a:r>
              <a:rPr lang="en-US" sz="3200" dirty="0"/>
              <a:t> </a:t>
            </a:r>
            <a:r>
              <a:rPr lang="en-US" sz="3200" dirty="0" err="1"/>
              <a:t>pháp</a:t>
            </a:r>
            <a:r>
              <a:rPr lang="en-US" sz="3200" dirty="0"/>
              <a:t> </a:t>
            </a:r>
            <a:r>
              <a:rPr lang="en-US" sz="3200" dirty="0" err="1"/>
              <a:t>tiên</a:t>
            </a:r>
            <a:r>
              <a:rPr lang="en-US" sz="3200" dirty="0"/>
              <a:t> </a:t>
            </a:r>
            <a:r>
              <a:rPr lang="en-US" sz="3200" dirty="0" err="1"/>
              <a:t>tiến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dirty="0" err="1"/>
              <a:t>đại</a:t>
            </a:r>
            <a:r>
              <a:rPr lang="en-US" sz="3200" dirty="0"/>
              <a:t>, </a:t>
            </a:r>
            <a:r>
              <a:rPr lang="en-US" sz="3200" dirty="0" err="1"/>
              <a:t>dựa</a:t>
            </a:r>
            <a:r>
              <a:rPr lang="en-US" sz="3200" dirty="0"/>
              <a:t> </a:t>
            </a:r>
            <a:r>
              <a:rPr lang="en-US" sz="3200" dirty="0" err="1"/>
              <a:t>trên</a:t>
            </a:r>
            <a:r>
              <a:rPr lang="en-US" sz="3200" dirty="0"/>
              <a:t> </a:t>
            </a:r>
            <a:r>
              <a:rPr lang="en-US" sz="3200" dirty="0" err="1"/>
              <a:t>sự</a:t>
            </a:r>
            <a:r>
              <a:rPr lang="en-US" sz="3200" dirty="0"/>
              <a:t> </a:t>
            </a:r>
            <a:r>
              <a:rPr lang="en-US" sz="3200" dirty="0" err="1"/>
              <a:t>phát</a:t>
            </a:r>
            <a:r>
              <a:rPr lang="en-US" sz="3200" dirty="0"/>
              <a:t> </a:t>
            </a:r>
            <a:r>
              <a:rPr lang="en-US" sz="3200" dirty="0" err="1"/>
              <a:t>triển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nghiệp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tiến</a:t>
            </a:r>
            <a:r>
              <a:rPr lang="en-US" sz="3200" dirty="0"/>
              <a:t> </a:t>
            </a:r>
            <a:r>
              <a:rPr lang="en-US" sz="3200" dirty="0" err="1"/>
              <a:t>bộ</a:t>
            </a:r>
            <a:r>
              <a:rPr lang="en-US" sz="3200" dirty="0"/>
              <a:t> khoa </a:t>
            </a:r>
            <a:r>
              <a:rPr lang="en-US" sz="3200" dirty="0" err="1"/>
              <a:t>học</a:t>
            </a:r>
            <a:r>
              <a:rPr lang="en-US" sz="3200" dirty="0"/>
              <a:t> </a:t>
            </a: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nghệ</a:t>
            </a:r>
            <a:r>
              <a:rPr lang="en-US" sz="3200" dirty="0"/>
              <a:t> </a:t>
            </a:r>
            <a:r>
              <a:rPr lang="en-US" sz="3200" dirty="0" err="1"/>
              <a:t>nhằm</a:t>
            </a:r>
            <a:r>
              <a:rPr lang="en-US" sz="3200" dirty="0"/>
              <a:t> </a:t>
            </a:r>
            <a:r>
              <a:rPr lang="en-US" sz="3200" dirty="0" err="1"/>
              <a:t>tạo</a:t>
            </a:r>
            <a:r>
              <a:rPr lang="en-US" sz="3200" dirty="0"/>
              <a:t> ra </a:t>
            </a:r>
            <a:r>
              <a:rPr lang="en-US" sz="3200" dirty="0" err="1"/>
              <a:t>năng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 </a:t>
            </a:r>
            <a:r>
              <a:rPr lang="en-US" sz="3200" dirty="0" err="1"/>
              <a:t>lao</a:t>
            </a:r>
            <a:r>
              <a:rPr lang="en-US" sz="3200" dirty="0"/>
              <a:t> </a:t>
            </a:r>
            <a:r>
              <a:rPr lang="en-US" sz="3200" dirty="0" err="1"/>
              <a:t>động</a:t>
            </a:r>
            <a:r>
              <a:rPr lang="en-US" sz="3200" dirty="0"/>
              <a:t> </a:t>
            </a:r>
            <a:r>
              <a:rPr lang="en-US" sz="3200" dirty="0" err="1"/>
              <a:t>xã</a:t>
            </a:r>
            <a:r>
              <a:rPr lang="en-US" sz="3200" dirty="0"/>
              <a:t> </a:t>
            </a:r>
            <a:r>
              <a:rPr lang="en-US" sz="3200" dirty="0" err="1"/>
              <a:t>hội</a:t>
            </a:r>
            <a:r>
              <a:rPr lang="en-US" sz="3200" dirty="0"/>
              <a:t> </a:t>
            </a:r>
            <a:r>
              <a:rPr lang="en-US" sz="3200" dirty="0" err="1"/>
              <a:t>cao</a:t>
            </a:r>
            <a:endParaRPr sz="3200" dirty="0"/>
          </a:p>
        </p:txBody>
      </p:sp>
      <p:sp>
        <p:nvSpPr>
          <p:cNvPr id="100" name="Google Shape;100;p17"/>
          <p:cNvSpPr txBox="1">
            <a:spLocks noGrp="1"/>
          </p:cNvSpPr>
          <p:nvPr>
            <p:ph type="sldNum" idx="12"/>
          </p:nvPr>
        </p:nvSpPr>
        <p:spPr>
          <a:xfrm>
            <a:off x="11472533" y="6120400"/>
            <a:ext cx="719600" cy="73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fld id="{00000000-1234-1234-1234-123412341234}" type="slidenum">
              <a:rPr lang="en-GB"/>
              <a:pPr algn="ctr"/>
              <a:t>6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"/>
          <p:cNvSpPr txBox="1">
            <a:spLocks noGrp="1"/>
          </p:cNvSpPr>
          <p:nvPr>
            <p:ph type="title"/>
          </p:nvPr>
        </p:nvSpPr>
        <p:spPr>
          <a:xfrm>
            <a:off x="1344868" y="773850"/>
            <a:ext cx="9140280" cy="161765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dirty="0"/>
              <a:t>Đ</a:t>
            </a:r>
            <a:r>
              <a:rPr lang="en-GB" sz="4267" dirty="0"/>
              <a:t>ặc trưng </a:t>
            </a:r>
            <a:r>
              <a:rPr lang="en-GB" sz="4267" dirty="0">
                <a:solidFill>
                  <a:schemeClr val="accent1"/>
                </a:solidFill>
              </a:rPr>
              <a:t>công nghiệp hóa, hiện đại hóa </a:t>
            </a:r>
            <a:r>
              <a:rPr lang="en-GB" sz="4267" dirty="0"/>
              <a:t>ở Việt Nam</a:t>
            </a:r>
            <a:endParaRPr sz="4267" dirty="0"/>
          </a:p>
        </p:txBody>
      </p:sp>
      <p:sp>
        <p:nvSpPr>
          <p:cNvPr id="292" name="Google Shape;292;p30"/>
          <p:cNvSpPr txBox="1">
            <a:spLocks noGrp="1"/>
          </p:cNvSpPr>
          <p:nvPr>
            <p:ph type="body" idx="1"/>
          </p:nvPr>
        </p:nvSpPr>
        <p:spPr>
          <a:xfrm>
            <a:off x="1229333" y="2167600"/>
            <a:ext cx="3109600" cy="197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endParaRPr b="1" dirty="0"/>
          </a:p>
          <a:p>
            <a:pPr marL="0" indent="0">
              <a:buNone/>
            </a:pPr>
            <a:r>
              <a:rPr lang="en-US" sz="2133" dirty="0"/>
              <a:t>C</a:t>
            </a:r>
            <a:r>
              <a:rPr lang="en-GB" sz="2133" dirty="0"/>
              <a:t>ông nghiệp hóa hiện đại theo định hướng xã hội chủ nghĩa thực hiện mục tiêu “dân giàu, nước mạnh, dân chủ, công bằng, văn minh</a:t>
            </a:r>
            <a:endParaRPr sz="2133" dirty="0"/>
          </a:p>
        </p:txBody>
      </p:sp>
      <p:sp>
        <p:nvSpPr>
          <p:cNvPr id="293" name="Google Shape;293;p30"/>
          <p:cNvSpPr txBox="1">
            <a:spLocks noGrp="1"/>
          </p:cNvSpPr>
          <p:nvPr>
            <p:ph type="body" idx="2"/>
          </p:nvPr>
        </p:nvSpPr>
        <p:spPr>
          <a:xfrm>
            <a:off x="4498368" y="2167600"/>
            <a:ext cx="3109600" cy="197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endParaRPr b="1" dirty="0"/>
          </a:p>
          <a:p>
            <a:pPr marL="0" indent="0">
              <a:buNone/>
            </a:pPr>
            <a:r>
              <a:rPr lang="en-US" sz="2133" dirty="0"/>
              <a:t>C</a:t>
            </a:r>
            <a:r>
              <a:rPr lang="en-GB" sz="2133" dirty="0"/>
              <a:t>ông nghiệp hóa, hiện đại hóa gắn liền với phát triển kinh tế tri thức</a:t>
            </a:r>
            <a:endParaRPr sz="2133" dirty="0"/>
          </a:p>
        </p:txBody>
      </p:sp>
      <p:sp>
        <p:nvSpPr>
          <p:cNvPr id="294" name="Google Shape;294;p30"/>
          <p:cNvSpPr txBox="1">
            <a:spLocks noGrp="1"/>
          </p:cNvSpPr>
          <p:nvPr>
            <p:ph type="body" idx="3"/>
          </p:nvPr>
        </p:nvSpPr>
        <p:spPr>
          <a:xfrm>
            <a:off x="7767403" y="2167600"/>
            <a:ext cx="3109600" cy="197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endParaRPr b="1" dirty="0"/>
          </a:p>
          <a:p>
            <a:pPr marL="0" indent="0">
              <a:buNone/>
            </a:pPr>
            <a:r>
              <a:rPr lang="en-US" sz="2133" dirty="0" err="1"/>
              <a:t>Công</a:t>
            </a:r>
            <a:r>
              <a:rPr lang="en-US" sz="2133" dirty="0"/>
              <a:t> </a:t>
            </a:r>
            <a:r>
              <a:rPr lang="en-US" sz="2133" dirty="0" err="1"/>
              <a:t>nghiệp</a:t>
            </a:r>
            <a:r>
              <a:rPr lang="en-US" sz="2133" dirty="0"/>
              <a:t> </a:t>
            </a:r>
            <a:r>
              <a:rPr lang="en-US" sz="2133" dirty="0" err="1"/>
              <a:t>hóa</a:t>
            </a:r>
            <a:r>
              <a:rPr lang="en-US" sz="2133" dirty="0"/>
              <a:t>, </a:t>
            </a:r>
            <a:r>
              <a:rPr lang="en-US" sz="2133" dirty="0" err="1"/>
              <a:t>hiện</a:t>
            </a:r>
            <a:r>
              <a:rPr lang="en-US" sz="2133" dirty="0"/>
              <a:t> </a:t>
            </a:r>
            <a:r>
              <a:rPr lang="en-US" sz="2133" dirty="0" err="1"/>
              <a:t>đại</a:t>
            </a:r>
            <a:r>
              <a:rPr lang="en-US" sz="2133" dirty="0"/>
              <a:t> </a:t>
            </a:r>
            <a:r>
              <a:rPr lang="en-US" sz="2133" dirty="0" err="1"/>
              <a:t>hóa</a:t>
            </a:r>
            <a:r>
              <a:rPr lang="en-US" sz="2133" dirty="0"/>
              <a:t> </a:t>
            </a:r>
            <a:r>
              <a:rPr lang="en-US" sz="2133" dirty="0" err="1"/>
              <a:t>trong</a:t>
            </a:r>
            <a:r>
              <a:rPr lang="en-US" sz="2133" dirty="0"/>
              <a:t> </a:t>
            </a:r>
            <a:r>
              <a:rPr lang="en-US" sz="2133" dirty="0" err="1"/>
              <a:t>điều</a:t>
            </a:r>
            <a:r>
              <a:rPr lang="en-US" sz="2133" dirty="0"/>
              <a:t> </a:t>
            </a:r>
            <a:r>
              <a:rPr lang="en-US" sz="2133" dirty="0" err="1"/>
              <a:t>kiện</a:t>
            </a:r>
            <a:r>
              <a:rPr lang="en-US" sz="2133" dirty="0"/>
              <a:t> </a:t>
            </a:r>
            <a:r>
              <a:rPr lang="en-US" sz="2133" dirty="0" err="1"/>
              <a:t>kinh</a:t>
            </a:r>
            <a:r>
              <a:rPr lang="en-US" sz="2133" dirty="0"/>
              <a:t> </a:t>
            </a:r>
            <a:r>
              <a:rPr lang="en-US" sz="2133" dirty="0" err="1"/>
              <a:t>tế</a:t>
            </a:r>
            <a:r>
              <a:rPr lang="en-US" sz="2133" dirty="0"/>
              <a:t> </a:t>
            </a:r>
            <a:r>
              <a:rPr lang="en-US" sz="2133" dirty="0" err="1"/>
              <a:t>thị</a:t>
            </a:r>
            <a:r>
              <a:rPr lang="en-US" sz="2133" dirty="0"/>
              <a:t> </a:t>
            </a:r>
            <a:r>
              <a:rPr lang="en-US" sz="2133" dirty="0" err="1"/>
              <a:t>trường</a:t>
            </a:r>
            <a:r>
              <a:rPr lang="en-US" sz="2133" dirty="0"/>
              <a:t> </a:t>
            </a:r>
            <a:r>
              <a:rPr lang="en-US" sz="2133" dirty="0" err="1"/>
              <a:t>định</a:t>
            </a:r>
            <a:r>
              <a:rPr lang="en-US" sz="2133" dirty="0"/>
              <a:t> </a:t>
            </a:r>
            <a:r>
              <a:rPr lang="en-US" sz="2133" dirty="0" err="1"/>
              <a:t>hướng</a:t>
            </a:r>
            <a:r>
              <a:rPr lang="en-US" sz="2133" dirty="0"/>
              <a:t> </a:t>
            </a:r>
            <a:r>
              <a:rPr lang="en-US" sz="2133" dirty="0" err="1"/>
              <a:t>xã</a:t>
            </a:r>
            <a:r>
              <a:rPr lang="en-US" sz="2133" dirty="0"/>
              <a:t> </a:t>
            </a:r>
            <a:r>
              <a:rPr lang="en-US" sz="2133" dirty="0" err="1"/>
              <a:t>hội</a:t>
            </a:r>
            <a:r>
              <a:rPr lang="en-US" sz="2133" dirty="0"/>
              <a:t> </a:t>
            </a:r>
            <a:r>
              <a:rPr lang="en-US" sz="2133" dirty="0" err="1"/>
              <a:t>chủ</a:t>
            </a:r>
            <a:r>
              <a:rPr lang="en-US" sz="2133" dirty="0"/>
              <a:t> </a:t>
            </a:r>
            <a:r>
              <a:rPr lang="en-US" sz="2133" dirty="0" err="1"/>
              <a:t>nghĩa</a:t>
            </a:r>
            <a:endParaRPr sz="2133" dirty="0"/>
          </a:p>
          <a:p>
            <a:pPr marL="0" indent="0">
              <a:buNone/>
            </a:pPr>
            <a:endParaRPr sz="1600" dirty="0"/>
          </a:p>
        </p:txBody>
      </p:sp>
      <p:sp>
        <p:nvSpPr>
          <p:cNvPr id="295" name="Google Shape;295;p30"/>
          <p:cNvSpPr txBox="1">
            <a:spLocks noGrp="1"/>
          </p:cNvSpPr>
          <p:nvPr>
            <p:ph type="sldNum" idx="12"/>
          </p:nvPr>
        </p:nvSpPr>
        <p:spPr>
          <a:xfrm>
            <a:off x="11472533" y="6120400"/>
            <a:ext cx="719600" cy="73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fld id="{00000000-1234-1234-1234-123412341234}" type="slidenum">
              <a:rPr lang="en-GB"/>
              <a:pPr algn="ctr"/>
              <a:t>7</a:t>
            </a:fld>
            <a:endParaRPr lang="en-GB"/>
          </a:p>
        </p:txBody>
      </p:sp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3950105" y="4352000"/>
            <a:ext cx="5438167" cy="197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endParaRPr b="1" dirty="0"/>
          </a:p>
          <a:p>
            <a:pPr marL="0" indent="0">
              <a:buNone/>
            </a:pPr>
            <a:r>
              <a:rPr lang="en-US" sz="2133" dirty="0"/>
              <a:t>C</a:t>
            </a:r>
            <a:r>
              <a:rPr lang="en-GB" sz="2133" dirty="0"/>
              <a:t>ông nghiệp hóa, hiện đại hóa trong bối cảnh toàn cầu hóa kinh tế và Việt Nam đang tích cực, chủ động hội nhập kinh tế quốc tế</a:t>
            </a:r>
            <a:endParaRPr sz="2133" dirty="0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332</Words>
  <Application>Microsoft Macintosh PowerPoint</Application>
  <PresentationFormat>Widescreen</PresentationFormat>
  <Paragraphs>26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Raleway</vt:lpstr>
      <vt:lpstr>Raleway ExtraBold</vt:lpstr>
      <vt:lpstr>Raleway Light</vt:lpstr>
      <vt:lpstr>Office Theme</vt:lpstr>
      <vt:lpstr>CÔNG NGHIỆP HÓA, HIỆN ĐẠI HÓA VÀ HỘI NHẬP KINH TẾ QUỐC TẾ CỦA VIỆT NAM</vt:lpstr>
      <vt:lpstr>NỘI DUNG</vt:lpstr>
      <vt:lpstr>CÔNG NGIỆP HÓA, HIỆN ĐẠI HÓA Ở VIỆT NAM</vt:lpstr>
      <vt:lpstr>1.2. Tính tất yếu khách quan và nội dung của công nghiệp hóa, hiện đại hóa ở Việt Nam</vt:lpstr>
      <vt:lpstr>PowerPoint Presentation</vt:lpstr>
      <vt:lpstr>PowerPoint Presentation</vt:lpstr>
      <vt:lpstr>Đặc trưng công nghiệp hóa, hiện đại hóa ở Việt Nam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CÔNG NGHIỆP HÓA, HIỆN ĐẠI HÓA VÀ HỘI NHẬP KINH TẾ QUỐC TẾ CỦA VIỆT NAM</dc:title>
  <dc:creator>Pham Ngoc Anh (FE FPTU HN)</dc:creator>
  <cp:lastModifiedBy>Pham Ngoc Anh (FE FPTU HN)</cp:lastModifiedBy>
  <cp:revision>1</cp:revision>
  <dcterms:created xsi:type="dcterms:W3CDTF">2024-04-01T08:48:37Z</dcterms:created>
  <dcterms:modified xsi:type="dcterms:W3CDTF">2024-04-01T08:50:47Z</dcterms:modified>
</cp:coreProperties>
</file>