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6" r:id="rId4"/>
    <p:sldId id="307" r:id="rId5"/>
    <p:sldId id="308" r:id="rId6"/>
    <p:sldId id="310" r:id="rId7"/>
    <p:sldId id="309" r:id="rId8"/>
    <p:sldId id="311" r:id="rId9"/>
    <p:sldId id="312" r:id="rId10"/>
    <p:sldId id="322" r:id="rId11"/>
    <p:sldId id="27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  <p:embeddedFont>
      <p:font typeface="Raleway ExtraBold" panose="020F0502020204030204" pitchFamily="34" charset="0"/>
      <p:bold r:id="rId22"/>
      <p:italic r:id="rId23"/>
      <p:boldItalic r:id="rId24"/>
    </p:embeddedFont>
    <p:embeddedFont>
      <p:font typeface="Raleway Light" panose="020F03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mpact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FC1AB-978C-98CF-AAB7-252621BF029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94140" y="210974"/>
            <a:ext cx="1100609" cy="55226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75340" y="1730432"/>
            <a:ext cx="7772400" cy="2097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</a:rPr>
              <a:t>CÔNG NGHIỆP HÓA, HIỆN ĐẠI HÓA VÀ </a:t>
            </a:r>
            <a:r>
              <a:rPr lang="en-GB" sz="4000" dirty="0">
                <a:solidFill>
                  <a:schemeClr val="bg1"/>
                </a:solidFill>
              </a:rPr>
              <a:t>HỘI NHẬP KINH TẾ QUỐC TẾ</a:t>
            </a:r>
            <a:r>
              <a:rPr lang="en-GB" sz="4000" dirty="0">
                <a:solidFill>
                  <a:schemeClr val="dk1"/>
                </a:solidFill>
              </a:rPr>
              <a:t> CỦA VIỆT NAM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25CC8-2D65-6542-8680-86420BDF9EDE}"/>
              </a:ext>
            </a:extLst>
          </p:cNvPr>
          <p:cNvSpPr txBox="1"/>
          <p:nvPr/>
        </p:nvSpPr>
        <p:spPr>
          <a:xfrm>
            <a:off x="2545492" y="626076"/>
            <a:ext cx="267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400" dirty="0"/>
              <a:t>Session 27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/>
        </p:nvSpPr>
        <p:spPr bwMode="gray">
          <a:xfrm>
            <a:off x="1376551" y="990289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5" name="TextBox 3"/>
          <p:cNvSpPr txBox="1"/>
          <p:nvPr/>
        </p:nvSpPr>
        <p:spPr>
          <a:xfrm>
            <a:off x="788365" y="1884065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  <p:sp>
        <p:nvSpPr>
          <p:cNvPr id="390" name="Google Shape;390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accent1"/>
                </a:solidFill>
              </a:rPr>
              <a:t>Thank You!</a:t>
            </a:r>
            <a:endParaRPr sz="7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61447" y="889481"/>
            <a:ext cx="376341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NỘI DUNG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612453" y="1757559"/>
            <a:ext cx="3742597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7" name="Google Shape;73;p14"/>
          <p:cNvSpPr txBox="1"/>
          <p:nvPr/>
        </p:nvSpPr>
        <p:spPr>
          <a:xfrm>
            <a:off x="4739956" y="1746881"/>
            <a:ext cx="3742597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342900"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marL="342900"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lang="vi-VN" dirty="0"/>
          </a:p>
        </p:txBody>
      </p:sp>
      <p:sp>
        <p:nvSpPr>
          <p:cNvPr id="18" name="Google Shape;71;p14"/>
          <p:cNvSpPr txBox="1"/>
          <p:nvPr/>
        </p:nvSpPr>
        <p:spPr>
          <a:xfrm>
            <a:off x="4941991" y="889481"/>
            <a:ext cx="37634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4800" b="1" dirty="0"/>
              <a:t>Outline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-GB" dirty="0"/>
              <a:t>ỘI NHẬP KINH TẾ QUỐC TẾ CỦA VIỆT NAM</a:t>
            </a:r>
            <a:endParaRPr dirty="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91419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2.1. Khái niệm và nội dung hội nhập kinh tế quốc tế</a:t>
            </a:r>
            <a:endParaRPr sz="2400" b="1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7761898" y="881448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3871200" cy="291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2.1.1. Khái niệm và sự cần thiết khách quan hội nhập </a:t>
            </a:r>
            <a:r>
              <a:rPr lang="en-GB" sz="3600" dirty="0">
                <a:solidFill>
                  <a:schemeClr val="accent1"/>
                </a:solidFill>
              </a:rPr>
              <a:t>kinh tế quốc tế</a:t>
            </a:r>
            <a:endParaRPr sz="3600" dirty="0">
              <a:solidFill>
                <a:schemeClr val="accent1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/>
          <a:srcRect l="23750" r="23750"/>
          <a:stretch>
            <a:fillRect/>
          </a:stretch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757100" y="612454"/>
            <a:ext cx="5629800" cy="425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/>
              <a:t>Hội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mình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kinh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mực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tế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endParaRPr sz="2400" dirty="0"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22000" y="891774"/>
            <a:ext cx="3871200" cy="291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</a:t>
            </a:r>
            <a:r>
              <a:rPr lang="en-GB" sz="3600" dirty="0"/>
              <a:t>ính tất yếu khách quan của hội nhập </a:t>
            </a:r>
            <a:r>
              <a:rPr lang="en-GB" sz="3600" dirty="0">
                <a:solidFill>
                  <a:schemeClr val="accent1"/>
                </a:solidFill>
              </a:rPr>
              <a:t>kinh tế quốc tế</a:t>
            </a:r>
            <a:endParaRPr sz="3600" dirty="0">
              <a:solidFill>
                <a:schemeClr val="accent1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/>
          <a:srcRect t="12500" b="12500"/>
          <a:stretch>
            <a:fillRect/>
          </a:stretch>
        </p:blipFill>
        <p:spPr>
          <a:xfrm>
            <a:off x="4957350" y="891600"/>
            <a:ext cx="3360300" cy="3360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4"/>
          <p:cNvGrpSpPr/>
          <p:nvPr/>
        </p:nvGrpSpPr>
        <p:grpSpPr>
          <a:xfrm>
            <a:off x="5256892" y="1353922"/>
            <a:ext cx="3347508" cy="2347650"/>
            <a:chOff x="1177450" y="241631"/>
            <a:chExt cx="6173152" cy="3616776"/>
          </a:xfrm>
        </p:grpSpPr>
        <p:sp>
          <p:nvSpPr>
            <p:cNvPr id="373" name="Google Shape;37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8" name="Google Shape;378;p3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644655" y="494736"/>
            <a:ext cx="4250879" cy="3891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Thứ</a:t>
            </a:r>
            <a:r>
              <a:rPr lang="en-US" sz="2000" b="1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, do xu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thế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khách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bối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cảnh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hóa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kinh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tế</a:t>
            </a:r>
            <a:endParaRPr lang="en-GB" sz="2000" dirty="0"/>
          </a:p>
          <a:p>
            <a:pPr marL="285750" indent="-285750"/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ra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phụ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lẫn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.</a:t>
            </a:r>
          </a:p>
          <a:p>
            <a:pPr marL="285750" indent="-285750"/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,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yếu</a:t>
            </a:r>
            <a:r>
              <a:rPr lang="en-US" sz="2000" dirty="0"/>
              <a:t> </a:t>
            </a:r>
            <a:r>
              <a:rPr lang="en-US" sz="2000" dirty="0" err="1"/>
              <a:t>tố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phạm</a:t>
            </a:r>
            <a:r>
              <a:rPr lang="en-US" sz="2000" dirty="0"/>
              <a:t> vi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72" y="1486213"/>
            <a:ext cx="2610001" cy="197005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4"/>
          <p:cNvGrpSpPr/>
          <p:nvPr/>
        </p:nvGrpSpPr>
        <p:grpSpPr>
          <a:xfrm>
            <a:off x="5256892" y="1353922"/>
            <a:ext cx="3347508" cy="2347650"/>
            <a:chOff x="1177450" y="241631"/>
            <a:chExt cx="6173152" cy="3616776"/>
          </a:xfrm>
        </p:grpSpPr>
        <p:sp>
          <p:nvSpPr>
            <p:cNvPr id="373" name="Google Shape;37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8" name="Google Shape;378;p3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379" name="Google Shape;379;p34"/>
          <p:cNvSpPr txBox="1">
            <a:spLocks noGrp="1"/>
          </p:cNvSpPr>
          <p:nvPr>
            <p:ph type="body" idx="4294967295"/>
          </p:nvPr>
        </p:nvSpPr>
        <p:spPr>
          <a:xfrm>
            <a:off x="644655" y="494736"/>
            <a:ext cx="4605351" cy="3891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Thứ</a:t>
            </a:r>
            <a:r>
              <a:rPr lang="en-US" sz="2000" b="1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hai</a:t>
            </a:r>
            <a:r>
              <a:rPr lang="en-US" sz="2000" b="1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hội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nhập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kinh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tế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quốc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ế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phương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triển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phổ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biến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aleway Light" pitchFamily="2" charset="0"/>
                <a:ea typeface="Raleway ExtraBold"/>
                <a:cs typeface="Raleway ExtraBold"/>
                <a:sym typeface="Raleway ExtraBold"/>
              </a:rPr>
              <a:t>nước</a:t>
            </a:r>
            <a:endParaRPr lang="en-US" sz="2000" dirty="0">
              <a:solidFill>
                <a:schemeClr val="tx1"/>
              </a:solidFill>
              <a:latin typeface="Raleway Light" pitchFamily="2" charset="0"/>
              <a:ea typeface="Raleway ExtraBold"/>
              <a:cs typeface="Raleway ExtraBold"/>
              <a:sym typeface="Raleway ExtraBold"/>
            </a:endParaRPr>
          </a:p>
          <a:p>
            <a:pPr marL="342900"/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con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nước</a:t>
            </a:r>
            <a:r>
              <a:rPr lang="en-US" sz="2000" dirty="0"/>
              <a:t> </a:t>
            </a:r>
            <a:r>
              <a:rPr lang="en-US" sz="2000" dirty="0" err="1"/>
              <a:t>đang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kém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tận</a:t>
            </a:r>
            <a:r>
              <a:rPr lang="en-US" sz="2000" dirty="0"/>
              <a:t> dung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endParaRPr lang="en-US" sz="2000" dirty="0"/>
          </a:p>
          <a:p>
            <a:pPr marL="342900"/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kinh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quốc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hút</a:t>
            </a:r>
            <a:r>
              <a:rPr lang="en-US" sz="2000" dirty="0"/>
              <a:t> </a:t>
            </a:r>
            <a:r>
              <a:rPr lang="en-US" sz="2000" dirty="0" err="1"/>
              <a:t>vốn</a:t>
            </a:r>
            <a:r>
              <a:rPr lang="en-US" sz="2000" dirty="0"/>
              <a:t>,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đẩy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nghiệp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,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lũy</a:t>
            </a:r>
            <a:r>
              <a:rPr lang="en-US" sz="2000" dirty="0"/>
              <a:t>;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hội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đời</a:t>
            </a:r>
            <a:r>
              <a:rPr lang="en-US" sz="2000" dirty="0"/>
              <a:t> </a:t>
            </a:r>
            <a:r>
              <a:rPr lang="en-US" sz="2000" dirty="0" err="1"/>
              <a:t>sống</a:t>
            </a:r>
            <a:r>
              <a:rPr lang="en-US" sz="2000" dirty="0"/>
              <a:t>,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77" y="1464754"/>
            <a:ext cx="2572723" cy="187005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909300" y="503691"/>
            <a:ext cx="6866100" cy="1149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N</a:t>
            </a:r>
            <a:r>
              <a:rPr lang="en-GB" sz="3200" dirty="0"/>
              <a:t>ội dung hội nhập </a:t>
            </a:r>
            <a:r>
              <a:rPr lang="en-GB" sz="3200" dirty="0">
                <a:solidFill>
                  <a:schemeClr val="accent1"/>
                </a:solidFill>
              </a:rPr>
              <a:t>kinh tế quốc tế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685848" y="1640574"/>
            <a:ext cx="3288743" cy="2949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/>
              <a:t>Thứ</a:t>
            </a:r>
            <a:r>
              <a:rPr lang="en-US" sz="1800" b="1" dirty="0"/>
              <a:t> </a:t>
            </a:r>
            <a:r>
              <a:rPr lang="en-US" sz="1800" b="1" dirty="0" err="1"/>
              <a:t>nhất</a:t>
            </a:r>
            <a:r>
              <a:rPr lang="en-US" sz="1800" b="1" dirty="0"/>
              <a:t>, </a:t>
            </a:r>
            <a:r>
              <a:rPr lang="en-US" sz="1800" b="1" dirty="0" err="1"/>
              <a:t>chuẩn</a:t>
            </a:r>
            <a:r>
              <a:rPr lang="en-US" sz="1800" b="1" dirty="0"/>
              <a:t> </a:t>
            </a:r>
            <a:r>
              <a:rPr lang="en-US" sz="1800" b="1" dirty="0" err="1"/>
              <a:t>bị</a:t>
            </a:r>
            <a:r>
              <a:rPr lang="en-US" sz="1800" b="1" dirty="0"/>
              <a:t> </a:t>
            </a:r>
            <a:r>
              <a:rPr lang="en-US" sz="1800" b="1" dirty="0" err="1"/>
              <a:t>đầy</a:t>
            </a:r>
            <a:r>
              <a:rPr lang="en-US" sz="1800" b="1" dirty="0"/>
              <a:t> </a:t>
            </a:r>
            <a:r>
              <a:rPr lang="en-US" sz="1800" b="1" dirty="0" err="1"/>
              <a:t>đủ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điều</a:t>
            </a:r>
            <a:r>
              <a:rPr lang="en-US" sz="1800" b="1" dirty="0"/>
              <a:t> </a:t>
            </a:r>
            <a:r>
              <a:rPr lang="en-US" sz="1800" b="1" dirty="0" err="1"/>
              <a:t>kiện</a:t>
            </a:r>
            <a:r>
              <a:rPr lang="en-US" sz="1800" b="1" dirty="0"/>
              <a:t> </a:t>
            </a:r>
            <a:r>
              <a:rPr lang="en-US" sz="1800" b="1" dirty="0" err="1"/>
              <a:t>để</a:t>
            </a:r>
            <a:r>
              <a:rPr lang="en-US" sz="1800" b="1" dirty="0"/>
              <a:t>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 </a:t>
            </a:r>
            <a:r>
              <a:rPr lang="en-US" sz="1800" b="1" dirty="0" err="1"/>
              <a:t>hội</a:t>
            </a:r>
            <a:r>
              <a:rPr lang="en-US" sz="1800" b="1" dirty="0"/>
              <a:t>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thành</a:t>
            </a:r>
            <a:r>
              <a:rPr lang="en-US" sz="1800" b="1" dirty="0"/>
              <a:t> </a:t>
            </a:r>
            <a:r>
              <a:rPr lang="en-US" sz="1800" b="1" dirty="0" err="1"/>
              <a:t>công</a:t>
            </a:r>
            <a:r>
              <a:rPr lang="en-US" sz="1800" b="1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. </a:t>
            </a:r>
            <a:r>
              <a:rPr lang="en-US" sz="1800" dirty="0" err="1"/>
              <a:t>Quá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cân</a:t>
            </a:r>
            <a:r>
              <a:rPr lang="en-US" sz="1800" dirty="0"/>
              <a:t> </a:t>
            </a:r>
            <a:r>
              <a:rPr lang="en-US" sz="1800" dirty="0" err="1"/>
              <a:t>nhắc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lội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.</a:t>
            </a:r>
            <a:endParaRPr sz="1800" dirty="0"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2"/>
          </p:nvPr>
        </p:nvSpPr>
        <p:spPr>
          <a:xfrm>
            <a:off x="4730496" y="1640572"/>
            <a:ext cx="3169920" cy="2841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 err="1"/>
              <a:t>Thứ</a:t>
            </a:r>
            <a:r>
              <a:rPr lang="en-US" sz="1800" b="1" dirty="0"/>
              <a:t> </a:t>
            </a:r>
            <a:r>
              <a:rPr lang="en-US" sz="1800" b="1" dirty="0" err="1"/>
              <a:t>hai</a:t>
            </a:r>
            <a:r>
              <a:rPr lang="en-US" sz="1800" b="1" dirty="0"/>
              <a:t>,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 </a:t>
            </a:r>
            <a:r>
              <a:rPr lang="en-US" sz="1800" b="1" dirty="0" err="1"/>
              <a:t>đa</a:t>
            </a:r>
            <a:r>
              <a:rPr lang="en-US" sz="1800" b="1" dirty="0"/>
              <a:t> </a:t>
            </a:r>
            <a:r>
              <a:rPr lang="en-US" sz="1800" b="1" dirty="0" err="1"/>
              <a:t>dạng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hình</a:t>
            </a:r>
            <a:r>
              <a:rPr lang="en-US" sz="1800" b="1" dirty="0"/>
              <a:t> </a:t>
            </a:r>
            <a:r>
              <a:rPr lang="en-US" sz="1800" b="1" dirty="0" err="1"/>
              <a:t>thức</a:t>
            </a:r>
            <a:r>
              <a:rPr lang="en-US" sz="1800" b="1" dirty="0"/>
              <a:t>,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mức</a:t>
            </a:r>
            <a:r>
              <a:rPr lang="en-US" sz="1800" b="1" dirty="0"/>
              <a:t> </a:t>
            </a:r>
            <a:r>
              <a:rPr lang="en-US" sz="1800" b="1" dirty="0" err="1"/>
              <a:t>độ</a:t>
            </a:r>
            <a:r>
              <a:rPr lang="en-US" sz="1800" b="1" dirty="0"/>
              <a:t> </a:t>
            </a:r>
            <a:r>
              <a:rPr lang="en-US" sz="1800" b="1" dirty="0" err="1"/>
              <a:t>hội</a:t>
            </a:r>
            <a:r>
              <a:rPr lang="en-US" sz="1800" b="1" dirty="0"/>
              <a:t> </a:t>
            </a:r>
            <a:r>
              <a:rPr lang="en-US" sz="1800" b="1" dirty="0" err="1"/>
              <a:t>nhập</a:t>
            </a:r>
            <a:r>
              <a:rPr lang="en-US" sz="1800" b="1" dirty="0"/>
              <a:t> </a:t>
            </a:r>
            <a:r>
              <a:rPr lang="en-US" sz="1800" b="1" dirty="0" err="1"/>
              <a:t>kinh</a:t>
            </a:r>
            <a:r>
              <a:rPr lang="en-US" sz="1800" b="1" dirty="0"/>
              <a:t> </a:t>
            </a:r>
            <a:r>
              <a:rPr lang="en-US" sz="1800" b="1" dirty="0" err="1"/>
              <a:t>tế</a:t>
            </a:r>
            <a:r>
              <a:rPr lang="en-US" sz="1800" b="1" dirty="0"/>
              <a:t> </a:t>
            </a:r>
            <a:r>
              <a:rPr lang="en-US" sz="1800" b="1" dirty="0" err="1"/>
              <a:t>quốc</a:t>
            </a:r>
            <a:r>
              <a:rPr lang="en-US" sz="1800" b="1" dirty="0"/>
              <a:t> </a:t>
            </a:r>
            <a:r>
              <a:rPr lang="en-US" sz="1800" b="1" dirty="0" err="1"/>
              <a:t>tế</a:t>
            </a:r>
            <a:endParaRPr sz="1800" b="1"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534</Words>
  <Application>Microsoft Macintosh PowerPoint</Application>
  <PresentationFormat>On-screen Show (16:9)</PresentationFormat>
  <Paragraphs>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Raleway ExtraBold</vt:lpstr>
      <vt:lpstr>Arial</vt:lpstr>
      <vt:lpstr>Times New Roman</vt:lpstr>
      <vt:lpstr>Calibri</vt:lpstr>
      <vt:lpstr>Raleway</vt:lpstr>
      <vt:lpstr>Raleway Light</vt:lpstr>
      <vt:lpstr>Olivia template</vt:lpstr>
      <vt:lpstr>CÔNG NGHIỆP HÓA, HIỆN ĐẠI HÓA VÀ HỘI NHẬP KINH TẾ QUỐC TẾ CỦA VIỆT NAM</vt:lpstr>
      <vt:lpstr>NỘI DUNG</vt:lpstr>
      <vt:lpstr>HỘI NHẬP KINH TẾ QUỐC TẾ CỦA VIỆT NAM</vt:lpstr>
      <vt:lpstr>2.1.1. Khái niệm và sự cần thiết khách quan hội nhập kinh tế quốc tế</vt:lpstr>
      <vt:lpstr>PowerPoint Presentation</vt:lpstr>
      <vt:lpstr>Tính tất yếu khách quan của hội nhập kinh tế quốc tế</vt:lpstr>
      <vt:lpstr>PowerPoint Presentation</vt:lpstr>
      <vt:lpstr>PowerPoint Presentation</vt:lpstr>
      <vt:lpstr>Nội dung hội nhập kinh tế quốc tế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NGHIỆP HÓA, HIỆN ĐẠI HÓA VÀ HỘI NHẬP KINH TẾ QUỐC TẾ CỦA VIỆT NAM</dc:title>
  <dc:creator>admin</dc:creator>
  <cp:lastModifiedBy>Pham Ngoc Anh (FE FPTU HN)</cp:lastModifiedBy>
  <cp:revision>14</cp:revision>
  <dcterms:created xsi:type="dcterms:W3CDTF">2024-03-10T07:36:45Z</dcterms:created>
  <dcterms:modified xsi:type="dcterms:W3CDTF">2024-04-01T09:02:25Z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48D53C088A8B40ADA0A86BDB8360E8CA_12</vt:lpwstr>
  </property>
  <property fmtid="{D5CDD505-2E9C-101B-9397-08002B2CF9AE}" pid="3" name="KSOProductBuildVer">
    <vt:lpwstr>1033-12.2.0.13518</vt:lpwstr>
  </property>
</Properties>
</file>