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06" r:id="rId4"/>
    <p:sldId id="313" r:id="rId5"/>
    <p:sldId id="279" r:id="rId6"/>
    <p:sldId id="314" r:id="rId7"/>
    <p:sldId id="322" r:id="rId8"/>
    <p:sldId id="278" r:id="rId9"/>
  </p:sldIdLst>
  <p:sldSz cx="9144000" cy="5143500" type="screen16x9"/>
  <p:notesSz cx="6858000" cy="9144000"/>
  <p:embeddedFontLst>
    <p:embeddedFont>
      <p:font typeface="Raleway" pitchFamily="2" charset="77"/>
      <p:regular r:id="rId11"/>
      <p:bold r:id="rId12"/>
      <p:italic r:id="rId13"/>
      <p:boldItalic r:id="rId14"/>
    </p:embeddedFont>
    <p:embeddedFont>
      <p:font typeface="Raleway ExtraBold" panose="020F0502020204030204" pitchFamily="34" charset="0"/>
      <p:bold r:id="rId15"/>
      <p:italic r:id="rId16"/>
      <p:boldItalic r:id="rId17"/>
    </p:embeddedFont>
    <p:embeddedFont>
      <p:font typeface="Raleway Light" panose="020F0302020204030204" pitchFamily="34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 i="1">
                <a:solidFill>
                  <a:schemeClr val="dk1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>
                <a:solidFill>
                  <a:schemeClr val="dk1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sz="3000" i="1">
                <a:solidFill>
                  <a:schemeClr val="dk1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 i="1">
                <a:solidFill>
                  <a:schemeClr val="dk1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>
                <a:solidFill>
                  <a:schemeClr val="dk1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sz="3000" i="1">
                <a:solidFill>
                  <a:schemeClr val="dk1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 i="1">
                <a:solidFill>
                  <a:schemeClr val="dk1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  <a:defRPr sz="3000" i="1">
                <a:solidFill>
                  <a:schemeClr val="dk1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Compact">
  <p:cSld name="TITLE_ONLY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922000" y="815575"/>
            <a:ext cx="7287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3" name="Google Shape;53;p11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l" t="t" r="r" b="b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DDECA-76B6-A8A8-8BD8-30467EB1CF7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641835" y="204987"/>
            <a:ext cx="1232415" cy="618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775340" y="1730432"/>
            <a:ext cx="7772400" cy="20973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>
                <a:solidFill>
                  <a:schemeClr val="dk1"/>
                </a:solidFill>
              </a:rPr>
              <a:t>CÔNG NGHIỆP HÓA, HIỆN ĐẠI HÓA VÀ </a:t>
            </a:r>
            <a:r>
              <a:rPr lang="en-GB" sz="4000" dirty="0">
                <a:solidFill>
                  <a:schemeClr val="bg1"/>
                </a:solidFill>
              </a:rPr>
              <a:t>HỘI NHẬP KINH TẾ QUỐC TẾ</a:t>
            </a:r>
            <a:r>
              <a:rPr lang="en-GB" sz="4000" dirty="0">
                <a:solidFill>
                  <a:schemeClr val="dk1"/>
                </a:solidFill>
              </a:rPr>
              <a:t> CỦA VIỆT NAM</a:t>
            </a:r>
            <a:endParaRPr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078E28-AEE0-2785-3497-021DC176F6E2}"/>
              </a:ext>
            </a:extLst>
          </p:cNvPr>
          <p:cNvSpPr txBox="1"/>
          <p:nvPr/>
        </p:nvSpPr>
        <p:spPr>
          <a:xfrm>
            <a:off x="2932670" y="807308"/>
            <a:ext cx="266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2400" dirty="0"/>
              <a:t>Session 28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661447" y="889481"/>
            <a:ext cx="3763414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dirty="0"/>
              <a:t>NỘI DUNG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612453" y="1757559"/>
            <a:ext cx="3742597" cy="21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ở </a:t>
            </a:r>
            <a:r>
              <a:rPr lang="en-US" dirty="0" err="1"/>
              <a:t>Việt</a:t>
            </a:r>
            <a:r>
              <a:rPr lang="en-US" dirty="0"/>
              <a:t> Nam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bối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tư</a:t>
            </a:r>
            <a:endParaRPr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  <p:sp>
        <p:nvSpPr>
          <p:cNvPr id="17" name="Google Shape;73;p14"/>
          <p:cNvSpPr txBox="1"/>
          <p:nvPr/>
        </p:nvSpPr>
        <p:spPr>
          <a:xfrm>
            <a:off x="4739956" y="1746881"/>
            <a:ext cx="3742597" cy="21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●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○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 Light"/>
              <a:buChar char="■"/>
              <a:defRPr sz="1800" b="0" i="0" u="none" strike="noStrike" cap="none">
                <a:solidFill>
                  <a:schemeClr val="dk2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pPr marL="342900"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ở </a:t>
            </a:r>
            <a:r>
              <a:rPr lang="en-US" dirty="0" err="1"/>
              <a:t>Việt</a:t>
            </a:r>
            <a:r>
              <a:rPr lang="en-US" dirty="0"/>
              <a:t> Nam</a:t>
            </a:r>
          </a:p>
          <a:p>
            <a:pPr marL="342900"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dirty="0" err="1"/>
              <a:t>Hội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Việt</a:t>
            </a:r>
            <a:r>
              <a:rPr lang="en-US" dirty="0"/>
              <a:t> Nam</a:t>
            </a:r>
            <a:endParaRPr lang="vi-VN" dirty="0"/>
          </a:p>
        </p:txBody>
      </p:sp>
      <p:sp>
        <p:nvSpPr>
          <p:cNvPr id="18" name="Google Shape;71;p14"/>
          <p:cNvSpPr txBox="1"/>
          <p:nvPr/>
        </p:nvSpPr>
        <p:spPr>
          <a:xfrm>
            <a:off x="4941991" y="889481"/>
            <a:ext cx="3763414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Raleway ExtraBold"/>
              <a:buNone/>
              <a:defRPr sz="5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4800" b="1" dirty="0"/>
              <a:t>Outline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-GB" dirty="0"/>
              <a:t>ỘI NHẬP KINH TẾ QUỐC TẾ CỦA VIỆT NAM</a:t>
            </a:r>
            <a:endParaRPr dirty="0"/>
          </a:p>
        </p:txBody>
      </p:sp>
      <p:sp>
        <p:nvSpPr>
          <p:cNvPr id="94" name="Google Shape;94;p16"/>
          <p:cNvSpPr txBox="1"/>
          <p:nvPr/>
        </p:nvSpPr>
        <p:spPr>
          <a:xfrm>
            <a:off x="7803087" y="444843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dirty="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sz="9600" dirty="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 lang="en-GB"/>
          </a:p>
        </p:txBody>
      </p:sp>
      <p:sp>
        <p:nvSpPr>
          <p:cNvPr id="356" name="Google Shape;356;p33"/>
          <p:cNvSpPr txBox="1">
            <a:spLocks noGrp="1"/>
          </p:cNvSpPr>
          <p:nvPr>
            <p:ph type="body" idx="4294967295"/>
          </p:nvPr>
        </p:nvSpPr>
        <p:spPr>
          <a:xfrm>
            <a:off x="573024" y="384350"/>
            <a:ext cx="3783969" cy="43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2.2. </a:t>
            </a:r>
            <a:r>
              <a:rPr lang="en-US" sz="3600" dirty="0" err="1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Tác</a:t>
            </a:r>
            <a:r>
              <a:rPr lang="en-US" sz="3600" dirty="0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động</a:t>
            </a:r>
            <a:r>
              <a:rPr lang="en-US" sz="3600" dirty="0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của</a:t>
            </a:r>
            <a:r>
              <a:rPr lang="en-US" sz="3600" dirty="0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hội</a:t>
            </a:r>
            <a:r>
              <a:rPr lang="en-US" sz="3600" dirty="0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nhập</a:t>
            </a:r>
            <a:r>
              <a:rPr lang="en-US" sz="3600" dirty="0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3600" dirty="0" err="1">
                <a:solidFill>
                  <a:srgbClr val="FFC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kinh</a:t>
            </a:r>
            <a:r>
              <a:rPr lang="en-US" sz="3600" dirty="0">
                <a:solidFill>
                  <a:srgbClr val="FFC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3600" dirty="0" err="1">
                <a:solidFill>
                  <a:srgbClr val="FFC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tế</a:t>
            </a:r>
            <a:r>
              <a:rPr lang="en-US" sz="3600" dirty="0">
                <a:solidFill>
                  <a:srgbClr val="FFC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3600" dirty="0" err="1">
                <a:solidFill>
                  <a:srgbClr val="FFC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quốc</a:t>
            </a:r>
            <a:r>
              <a:rPr lang="en-US" sz="3600" dirty="0">
                <a:solidFill>
                  <a:srgbClr val="FFC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3600" dirty="0" err="1">
                <a:solidFill>
                  <a:srgbClr val="FFC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tế</a:t>
            </a:r>
            <a:r>
              <a:rPr lang="en-US" sz="3600" dirty="0">
                <a:solidFill>
                  <a:srgbClr val="FFC0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đến</a:t>
            </a:r>
            <a:r>
              <a:rPr lang="en-US" sz="3600" dirty="0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phát</a:t>
            </a:r>
            <a:r>
              <a:rPr lang="en-US" sz="3600" dirty="0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triển</a:t>
            </a:r>
            <a:r>
              <a:rPr lang="en-US" sz="3600" dirty="0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của</a:t>
            </a:r>
            <a:r>
              <a:rPr lang="en-US" sz="3600" dirty="0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Việt</a:t>
            </a:r>
            <a:r>
              <a:rPr lang="en-US" sz="3600" dirty="0">
                <a:solidFill>
                  <a:schemeClr val="tx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Nam</a:t>
            </a:r>
            <a:endParaRPr sz="1400" dirty="0">
              <a:solidFill>
                <a:schemeClr val="tx1"/>
              </a:solidFill>
            </a:endParaRPr>
          </a:p>
        </p:txBody>
      </p:sp>
      <p:grpSp>
        <p:nvGrpSpPr>
          <p:cNvPr id="362" name="Google Shape;362;p33"/>
          <p:cNvGrpSpPr/>
          <p:nvPr/>
        </p:nvGrpSpPr>
        <p:grpSpPr>
          <a:xfrm>
            <a:off x="4787008" y="761619"/>
            <a:ext cx="2353109" cy="3630978"/>
            <a:chOff x="2112475" y="238125"/>
            <a:chExt cx="3395050" cy="5238750"/>
          </a:xfrm>
        </p:grpSpPr>
        <p:sp>
          <p:nvSpPr>
            <p:cNvPr id="363" name="Google Shape;363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850" y="1136036"/>
            <a:ext cx="2202680" cy="2817604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>
            <a:spLocks noGrp="1"/>
          </p:cNvSpPr>
          <p:nvPr>
            <p:ph type="title"/>
          </p:nvPr>
        </p:nvSpPr>
        <p:spPr>
          <a:xfrm>
            <a:off x="633242" y="510449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</a:t>
            </a:r>
            <a:r>
              <a:rPr lang="en-GB" sz="3600" dirty="0"/>
              <a:t>ác động tích cực</a:t>
            </a:r>
            <a:endParaRPr sz="3600" dirty="0"/>
          </a:p>
        </p:txBody>
      </p:sp>
      <p:sp>
        <p:nvSpPr>
          <p:cNvPr id="398" name="Google Shape;398;p36"/>
          <p:cNvSpPr txBox="1">
            <a:spLocks noGrp="1"/>
          </p:cNvSpPr>
          <p:nvPr>
            <p:ph type="body" idx="1"/>
          </p:nvPr>
        </p:nvSpPr>
        <p:spPr>
          <a:xfrm>
            <a:off x="633242" y="1409552"/>
            <a:ext cx="7682400" cy="3139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tx1"/>
                </a:solidFill>
              </a:rPr>
              <a:t>Hội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nhập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kinh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tế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quốc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tế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lại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những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lợi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ích</a:t>
            </a:r>
            <a:r>
              <a:rPr lang="en-US" sz="2000" dirty="0">
                <a:solidFill>
                  <a:schemeClr val="tx1"/>
                </a:solidFill>
              </a:rPr>
              <a:t> to </a:t>
            </a:r>
            <a:r>
              <a:rPr lang="en-US" sz="2000" dirty="0" err="1">
                <a:solidFill>
                  <a:schemeClr val="tx1"/>
                </a:solidFill>
              </a:rPr>
              <a:t>lớn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tỏng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sự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phát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triển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của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nước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cụ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thể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2000" dirty="0" err="1">
                <a:solidFill>
                  <a:schemeClr val="tx1"/>
                </a:solidFill>
              </a:rPr>
              <a:t>Tạo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điều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kiện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mở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rộng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trường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tiếp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thu</a:t>
            </a:r>
            <a:r>
              <a:rPr lang="en-US" sz="2000" dirty="0">
                <a:solidFill>
                  <a:schemeClr val="tx1"/>
                </a:solidFill>
              </a:rPr>
              <a:t> khoa </a:t>
            </a:r>
            <a:r>
              <a:rPr lang="en-US" sz="2000" dirty="0" err="1">
                <a:solidFill>
                  <a:schemeClr val="tx1"/>
                </a:solidFill>
              </a:rPr>
              <a:t>học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công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nghệ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vốn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chuyển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dịch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cơ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cấu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kinh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tế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trong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nước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sz="20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GB" sz="2000" dirty="0">
                <a:solidFill>
                  <a:schemeClr val="tx1"/>
                </a:solidFill>
              </a:rPr>
              <a:t>ạo cơ hội để nâng cao chất lượng nguồn nhân lực.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GB" sz="2000" dirty="0">
                <a:solidFill>
                  <a:schemeClr val="tx1"/>
                </a:solidFill>
              </a:rPr>
              <a:t>Tạo điều kiện để thúc đẩy hội nhập các lĩnh vực văn hóa, chính trị, củng cố an ninh quốc phòng.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399" name="Google Shape;399;p3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>
            <a:spLocks noGrp="1"/>
          </p:cNvSpPr>
          <p:nvPr>
            <p:ph type="title"/>
          </p:nvPr>
        </p:nvSpPr>
        <p:spPr>
          <a:xfrm>
            <a:off x="633242" y="516799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</a:t>
            </a:r>
            <a:r>
              <a:rPr lang="en-GB" sz="3600" dirty="0"/>
              <a:t>ác động tiêu cực</a:t>
            </a:r>
            <a:endParaRPr sz="3600" dirty="0"/>
          </a:p>
        </p:txBody>
      </p:sp>
      <p:sp>
        <p:nvSpPr>
          <p:cNvPr id="398" name="Google Shape;398;p36"/>
          <p:cNvSpPr txBox="1">
            <a:spLocks noGrp="1"/>
          </p:cNvSpPr>
          <p:nvPr>
            <p:ph type="body" idx="1"/>
          </p:nvPr>
        </p:nvSpPr>
        <p:spPr>
          <a:xfrm>
            <a:off x="633242" y="1109983"/>
            <a:ext cx="7682400" cy="3730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/>
                </a:solidFill>
              </a:rPr>
              <a:t>Hội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nhập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tế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quốc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tế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không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chỉ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đem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lại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lợi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ích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mà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cũng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đặt</a:t>
            </a:r>
            <a:r>
              <a:rPr lang="en-US" sz="1600" dirty="0">
                <a:solidFill>
                  <a:schemeClr val="tx1"/>
                </a:solidFill>
              </a:rPr>
              <a:t> ra </a:t>
            </a:r>
            <a:r>
              <a:rPr lang="en-US" sz="1600" dirty="0" err="1">
                <a:solidFill>
                  <a:schemeClr val="tx1"/>
                </a:solidFill>
              </a:rPr>
              <a:t>nhiều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rủi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ro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bất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lợi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thách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thức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Gia </a:t>
            </a:r>
            <a:r>
              <a:rPr lang="en-US" sz="1600" dirty="0" err="1">
                <a:solidFill>
                  <a:schemeClr val="tx1"/>
                </a:solidFill>
              </a:rPr>
              <a:t>tăng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cạnh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tranh</a:t>
            </a:r>
            <a:r>
              <a:rPr lang="en-US" sz="1600" dirty="0">
                <a:solidFill>
                  <a:schemeClr val="tx1"/>
                </a:solidFill>
              </a:rPr>
              <a:t> gay </a:t>
            </a:r>
            <a:r>
              <a:rPr lang="en-US" sz="1600" dirty="0" err="1">
                <a:solidFill>
                  <a:schemeClr val="tx1"/>
                </a:solidFill>
              </a:rPr>
              <a:t>gắt</a:t>
            </a:r>
            <a:endParaRPr sz="16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Gia </a:t>
            </a:r>
            <a:r>
              <a:rPr lang="en-US" sz="1600" dirty="0" err="1">
                <a:solidFill>
                  <a:schemeClr val="tx1"/>
                </a:solidFill>
              </a:rPr>
              <a:t>tặng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sự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phụ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thuộc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nền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tế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quốc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thị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trường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ngoài</a:t>
            </a:r>
            <a:endParaRPr lang="en-GB" sz="16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1600" dirty="0">
                <a:solidFill>
                  <a:schemeClr val="tx1"/>
                </a:solidFill>
              </a:rPr>
              <a:t>D</a:t>
            </a:r>
            <a:r>
              <a:rPr lang="en-GB" sz="1600" dirty="0">
                <a:solidFill>
                  <a:schemeClr val="tx1"/>
                </a:solidFill>
              </a:rPr>
              <a:t>ẫn đến phân phối không công bằng lợi ích và rủi ra cho các nước, các nhóm khác nhau trong xã hội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1600" dirty="0" err="1">
                <a:solidFill>
                  <a:schemeClr val="tx1"/>
                </a:solidFill>
              </a:rPr>
              <a:t>Các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nước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đang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phát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triển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phải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đối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mặt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nguy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cơ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chuyển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dịch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cơ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cấu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kinh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tế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tự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nhiên</a:t>
            </a:r>
            <a:endParaRPr lang="en-US" sz="16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1600" dirty="0" err="1">
                <a:solidFill>
                  <a:schemeClr val="tx1"/>
                </a:solidFill>
              </a:rPr>
              <a:t>Tạo</a:t>
            </a:r>
            <a:r>
              <a:rPr lang="en-US" sz="1600" dirty="0">
                <a:solidFill>
                  <a:schemeClr val="tx1"/>
                </a:solidFill>
              </a:rPr>
              <a:t> ra </a:t>
            </a:r>
            <a:r>
              <a:rPr lang="en-US" sz="1600" dirty="0" err="1">
                <a:solidFill>
                  <a:schemeClr val="tx1"/>
                </a:solidFill>
              </a:rPr>
              <a:t>thách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thức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đối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với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quyền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lực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nước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chủ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quyền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quốc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và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phát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sinh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nhiều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vấn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đề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phưc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tạp</a:t>
            </a:r>
            <a:endParaRPr lang="en-US" sz="1600" dirty="0">
              <a:solidFill>
                <a:schemeClr val="tx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</a:pPr>
            <a:r>
              <a:rPr lang="en-US" sz="1600" dirty="0" err="1">
                <a:solidFill>
                  <a:schemeClr val="tx1"/>
                </a:solidFill>
              </a:rPr>
              <a:t>Hội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nhập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có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thể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làm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tình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trạng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khủng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bổ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quốc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tế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buôn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lậu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tội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phạm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xuyên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quốc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gia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399" name="Google Shape;399;p3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/>
        </p:nvSpPr>
        <p:spPr bwMode="gray">
          <a:xfrm>
            <a:off x="1376551" y="990289"/>
            <a:ext cx="6900548" cy="68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  <a:endParaRPr lang="en-US" sz="3200" dirty="0"/>
          </a:p>
        </p:txBody>
      </p:sp>
      <p:sp>
        <p:nvSpPr>
          <p:cNvPr id="5" name="TextBox 3"/>
          <p:cNvSpPr txBox="1"/>
          <p:nvPr/>
        </p:nvSpPr>
        <p:spPr>
          <a:xfrm>
            <a:off x="788365" y="1884065"/>
            <a:ext cx="736192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86080" indent="-386080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i="1" dirty="0">
                <a:solidFill>
                  <a:prstClr val="black"/>
                </a:solidFill>
              </a:rPr>
              <a:t>Kinh tế chính trị Mác – Lênin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tập huấn năm 2019- Bộ GDĐT)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[1] Bộ Giáo dục và Đào tạo, </a:t>
            </a:r>
            <a:r>
              <a:rPr lang="pt-BR" sz="1600" i="1" dirty="0">
                <a:solidFill>
                  <a:prstClr val="black"/>
                </a:solidFill>
              </a:rPr>
              <a:t>Giáo trình Những Nguyên lý cơ bản của Chủ nghĩa Mác-Lênin</a:t>
            </a:r>
            <a:r>
              <a:rPr lang="pt-BR" sz="1600" dirty="0">
                <a:solidFill>
                  <a:prstClr val="black"/>
                </a:solidFill>
              </a:rPr>
              <a:t>, Nxb.Chính trị quốc gia, Hà Nội, 2014.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[2] Hội đồng Trung ương chỉ đạo biên soạn giáo trình quốc gia các bộ môn khoa học Mác – Lênin, </a:t>
            </a:r>
            <a:r>
              <a:rPr lang="pt-BR" sz="1600" i="1" dirty="0">
                <a:solidFill>
                  <a:prstClr val="black"/>
                </a:solidFill>
              </a:rPr>
              <a:t>Giáo trình Kinh tế chính trị Mác-Lênin, </a:t>
            </a:r>
            <a:r>
              <a:rPr lang="pt-BR" sz="1600" dirty="0">
                <a:solidFill>
                  <a:prstClr val="black"/>
                </a:solidFill>
              </a:rPr>
              <a:t>Nxb.Chính trị quốc gia, Hà Nội, 2010. </a:t>
            </a: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[3]website: https://www.marxists.org/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sp>
        <p:nvSpPr>
          <p:cNvPr id="390" name="Google Shape;390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5071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>
                <a:solidFill>
                  <a:schemeClr val="accent1"/>
                </a:solidFill>
              </a:rPr>
              <a:t>Thank You!</a:t>
            </a:r>
            <a:endParaRPr sz="7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CE9E6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Macintosh PowerPoint</Application>
  <PresentationFormat>On-screen Show (16:9)</PresentationFormat>
  <Paragraphs>37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Raleway ExtraBold</vt:lpstr>
      <vt:lpstr>Arial</vt:lpstr>
      <vt:lpstr>Times New Roman</vt:lpstr>
      <vt:lpstr>Raleway</vt:lpstr>
      <vt:lpstr>Raleway Light</vt:lpstr>
      <vt:lpstr>Olivia template</vt:lpstr>
      <vt:lpstr>CÔNG NGHIỆP HÓA, HIỆN ĐẠI HÓA VÀ HỘI NHẬP KINH TẾ QUỐC TẾ CỦA VIỆT NAM</vt:lpstr>
      <vt:lpstr>NỘI DUNG</vt:lpstr>
      <vt:lpstr>HỘI NHẬP KINH TẾ QUỐC TẾ CỦA VIỆT NAM</vt:lpstr>
      <vt:lpstr>PowerPoint Presentation</vt:lpstr>
      <vt:lpstr>Tác động tích cực</vt:lpstr>
      <vt:lpstr>Tác động tiêu cực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CÔNG NGHIỆP HÓA, HIỆN ĐẠI HÓA VÀ HỘI NHẬP KINH TẾ QUỐC TẾ CỦA VIỆT NAM</dc:title>
  <dc:creator>admin</dc:creator>
  <cp:lastModifiedBy>Pham Ngoc Anh (FE FPTU HN)</cp:lastModifiedBy>
  <cp:revision>14</cp:revision>
  <dcterms:created xsi:type="dcterms:W3CDTF">2024-03-10T07:47:09Z</dcterms:created>
  <dcterms:modified xsi:type="dcterms:W3CDTF">2024-04-01T09:03:18Z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4623DE397E394BA4941D03B50DEFA100_12</vt:lpwstr>
  </property>
  <property fmtid="{D5CDD505-2E9C-101B-9397-08002B2CF9AE}" pid="3" name="KSOProductBuildVer">
    <vt:lpwstr>1033-12.2.0.13518</vt:lpwstr>
  </property>
</Properties>
</file>