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dc4b7341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dc4b7341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592698da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592698da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6dc4b7341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6dc4b7341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bg>
      <p:bgPr>
        <a:noFill/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872033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 rot="10800000" flipH="1">
            <a:off x="1872033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30" name="Google Shape;30;p4"/>
          <p:cNvSpPr/>
          <p:nvPr/>
        </p:nvSpPr>
        <p:spPr>
          <a:xfrm>
            <a:off x="-7800" y="4705833"/>
            <a:ext cx="12207600" cy="18028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>
            <a:off x="0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 flipH="1">
            <a:off x="0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 rot="5400000">
            <a:off x="-1933533" y="2228700"/>
            <a:ext cx="6196800" cy="23296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376833" y="2020933"/>
            <a:ext cx="856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6284433" y="2829267"/>
            <a:ext cx="56584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ct val="4270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8592067" y="3337733"/>
            <a:ext cx="33508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735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r"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ct val="427000"/>
              </a:spcBef>
              <a:spcAft>
                <a:spcPts val="1600"/>
              </a:spcAft>
              <a:buNone/>
              <a:defRPr sz="1735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493967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219200" lvl="1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800" lvl="2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400" lvl="3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8000" lvl="4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600" lvl="5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200" lvl="6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800" lvl="7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400" lvl="8" indent="-423545" rtl="0">
              <a:spcBef>
                <a:spcPct val="4270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63535" y="929169"/>
            <a:ext cx="866287" cy="92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" name="Google Shape;100;p11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ct val="427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ct val="427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ct val="427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ct val="427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ct val="427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ct val="427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ct val="427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ct val="4270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3"/>
          </p:nvPr>
        </p:nvSpPr>
        <p:spPr>
          <a:xfrm>
            <a:off x="6108200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219200" lvl="1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800" lvl="2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400" lvl="3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8000" lvl="4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600" lvl="5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200" lvl="6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800" lvl="7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400" lvl="8" indent="-423545" rtl="0">
              <a:spcBef>
                <a:spcPct val="4270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863600" y="0"/>
            <a:ext cx="3460000" cy="68580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863600" cy="68580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8"/>
          <p:cNvSpPr/>
          <p:nvPr/>
        </p:nvSpPr>
        <p:spPr>
          <a:xfrm>
            <a:off x="6323600" y="0"/>
            <a:ext cx="3168400" cy="68580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/>
          <p:nvPr/>
        </p:nvSpPr>
        <p:spPr>
          <a:xfrm rot="5400000">
            <a:off x="2713500" y="-142867"/>
            <a:ext cx="3190800" cy="86176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718700" y="3332667"/>
            <a:ext cx="675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64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1"/>
          </p:nvPr>
        </p:nvSpPr>
        <p:spPr>
          <a:xfrm>
            <a:off x="718700" y="4767667"/>
            <a:ext cx="51044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ct val="4270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 rot="5400000">
            <a:off x="7483700" y="3710733"/>
            <a:ext cx="3178400" cy="9104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34" name="Google Shape;134;p20"/>
          <p:cNvSpPr/>
          <p:nvPr/>
        </p:nvSpPr>
        <p:spPr>
          <a:xfrm rot="8689208">
            <a:off x="5026952" y="528941"/>
            <a:ext cx="4437771" cy="761529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0"/>
          <p:cNvSpPr/>
          <p:nvPr/>
        </p:nvSpPr>
        <p:spPr>
          <a:xfrm rot="8689207">
            <a:off x="3861865" y="1094127"/>
            <a:ext cx="8295128" cy="761529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0"/>
          <p:cNvSpPr/>
          <p:nvPr/>
        </p:nvSpPr>
        <p:spPr>
          <a:xfrm rot="8689207">
            <a:off x="7062265" y="2300527"/>
            <a:ext cx="8295128" cy="761529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0"/>
          <p:cNvSpPr/>
          <p:nvPr/>
        </p:nvSpPr>
        <p:spPr>
          <a:xfrm rot="8689208">
            <a:off x="9827552" y="2891141"/>
            <a:ext cx="4437771" cy="761529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20"/>
          <p:cNvSpPr/>
          <p:nvPr/>
        </p:nvSpPr>
        <p:spPr>
          <a:xfrm rot="8778896" flipH="1">
            <a:off x="4049092" y="698701"/>
            <a:ext cx="6345881" cy="9086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0"/>
          <p:cNvSpPr/>
          <p:nvPr/>
        </p:nvSpPr>
        <p:spPr>
          <a:xfrm rot="8778896" flipH="1">
            <a:off x="3440492" y="-1053899"/>
            <a:ext cx="6345881" cy="9086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0"/>
          <p:cNvSpPr/>
          <p:nvPr/>
        </p:nvSpPr>
        <p:spPr>
          <a:xfrm rot="8778896" flipH="1">
            <a:off x="7478092" y="3975301"/>
            <a:ext cx="6345881" cy="9086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338844" y="4628933"/>
            <a:ext cx="11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145" name="Google Shape;145;p20"/>
          <p:cNvGrpSpPr/>
          <p:nvPr/>
        </p:nvGrpSpPr>
        <p:grpSpPr>
          <a:xfrm rot="-5400000">
            <a:off x="-218668" y="4964736"/>
            <a:ext cx="866287" cy="92000"/>
            <a:chOff x="684763" y="3506750"/>
            <a:chExt cx="3536825" cy="69000"/>
          </a:xfrm>
        </p:grpSpPr>
        <p:sp>
          <p:nvSpPr>
            <p:cNvPr id="146" name="Google Shape;146;p2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338844" y="5290933"/>
            <a:ext cx="11280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ct val="427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ct val="427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ct val="427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ct val="427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ct val="427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ct val="427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ct val="427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ct val="4270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ABA65B-69B7-F7C5-2B28-B470726C4FA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1" y="136525"/>
            <a:ext cx="1729014" cy="867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3048847" y="1504527"/>
            <a:ext cx="8746913" cy="31089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sym typeface="Arial Black" panose="020B0A04020102020204"/>
              </a:rPr>
              <a:t>Chương 1:</a:t>
            </a:r>
            <a:r>
              <a:rPr lang="en-GB" dirty="0">
                <a:solidFill>
                  <a:schemeClr val="tx1"/>
                </a:solidFill>
                <a:sym typeface="Arial Black" panose="020B0A04020102020204"/>
              </a:rPr>
              <a:t> </a:t>
            </a:r>
            <a:br>
              <a:rPr lang="en-GB" dirty="0">
                <a:solidFill>
                  <a:schemeClr val="tx1"/>
                </a:solidFill>
                <a:sym typeface="Arial Black" panose="020B0A04020102020204"/>
              </a:rPr>
            </a:br>
            <a:r>
              <a:rPr lang="en-GB" dirty="0">
                <a:solidFill>
                  <a:schemeClr val="tx1"/>
                </a:solidFill>
                <a:sym typeface="Arial Black" panose="020B0A04020102020204"/>
              </a:rPr>
              <a:t>Đối tượng, phương pháp nghiên cứu và chức năng của kinh tế chính trị Mác - Lênin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431020" y="5113020"/>
            <a:ext cx="2364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>
                <a:solidFill>
                  <a:schemeClr val="bg1"/>
                </a:solidFill>
              </a:rPr>
              <a:t>Session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Instructions</a:t>
            </a:r>
            <a:endParaRPr dirty="0"/>
          </a:p>
        </p:txBody>
      </p:sp>
      <p:sp>
        <p:nvSpPr>
          <p:cNvPr id="302" name="Google Shape;302;p43"/>
          <p:cNvSpPr txBox="1"/>
          <p:nvPr/>
        </p:nvSpPr>
        <p:spPr>
          <a:xfrm>
            <a:off x="1025213" y="2765100"/>
            <a:ext cx="4390000" cy="7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935" dirty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Outline</a:t>
            </a:r>
            <a:endParaRPr sz="2935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4" name="Google Shape;304;p43"/>
          <p:cNvSpPr txBox="1"/>
          <p:nvPr/>
        </p:nvSpPr>
        <p:spPr>
          <a:xfrm>
            <a:off x="607060" y="1680633"/>
            <a:ext cx="11053233" cy="761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</a:t>
            </a:r>
            <a:r>
              <a:rPr lang="en-GB" sz="2135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ội dung chương 1 cung cấp những tri thức cơ bản về sự ra đời và phát triển của môn học kinh tế chính trị Mác – Lênin; về đối tượng, phương pháp nghiên cứu và chức năng khoa học kinh tế chính trị Mác - Lênin</a:t>
            </a:r>
            <a:endParaRPr lang="en-GB" sz="2135" i="1" dirty="0">
              <a:solidFill>
                <a:srgbClr val="434343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5" name="Google Shape;305;p43"/>
          <p:cNvSpPr txBox="1"/>
          <p:nvPr/>
        </p:nvSpPr>
        <p:spPr>
          <a:xfrm>
            <a:off x="1025313" y="3526367"/>
            <a:ext cx="9795933" cy="4224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Font typeface="+mj-lt"/>
              <a:buAutoNum type="arabicPeriod"/>
            </a:pPr>
            <a:r>
              <a:rPr lang="en-US" sz="2265" dirty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Khái quát sự hình thành và phát triển của kinh tế chính trị Mác - Lênin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Font typeface="+mj-lt"/>
              <a:buAutoNum type="arabicPeriod"/>
            </a:pPr>
            <a:r>
              <a:rPr lang="en-US" sz="2265" dirty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Đối tượng, mục đích và phương pháp nghiên cứu của kinh tế chính trị Mác - Lênin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Font typeface="+mj-lt"/>
              <a:buAutoNum type="arabicPeriod"/>
            </a:pPr>
            <a:r>
              <a:rPr lang="en-US" sz="2265" dirty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Chức năng của kinh tế chính trị Mác - Lênin</a:t>
            </a:r>
            <a:endParaRPr sz="2265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06" name="Google Shape;306;p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5627" y="2909033"/>
            <a:ext cx="478789" cy="472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718700" y="2865120"/>
            <a:ext cx="8072000" cy="256032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265" dirty="0">
                <a:ea typeface="Calibri" panose="020F0502020204030204" charset="0"/>
                <a:cs typeface="Times New Roman" panose="02020603050405020304" pitchFamily="18" charset="0"/>
              </a:rPr>
              <a:t>3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. </a:t>
            </a:r>
            <a:r>
              <a:rPr lang="en-US" sz="4265" dirty="0" err="1">
                <a:ea typeface="Calibri" panose="020F0502020204030204" charset="0"/>
                <a:cs typeface="Times New Roman" panose="02020603050405020304" pitchFamily="18" charset="0"/>
              </a:rPr>
              <a:t>Chức</a:t>
            </a:r>
            <a:r>
              <a:rPr lang="en-US" sz="4265" dirty="0"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a typeface="Calibri" panose="020F0502020204030204" charset="0"/>
                <a:cs typeface="Times New Roman" panose="02020603050405020304" pitchFamily="18" charset="0"/>
              </a:rPr>
              <a:t>năng</a:t>
            </a:r>
            <a:r>
              <a:rPr lang="en-US" sz="4265" dirty="0"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của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kinh</a:t>
            </a:r>
            <a:r>
              <a:rPr lang="en-US" sz="4265" dirty="0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tế</a:t>
            </a:r>
            <a:r>
              <a:rPr lang="en-US" sz="4265" dirty="0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chính</a:t>
            </a:r>
            <a:r>
              <a:rPr lang="en-US" sz="4265" dirty="0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trị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Mác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–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Lênin</a:t>
            </a:r>
            <a:endParaRPr lang="en-US" sz="4265" dirty="0">
              <a:effectLst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"/>
          <p:cNvSpPr txBox="1">
            <a:spLocks noGrp="1"/>
          </p:cNvSpPr>
          <p:nvPr>
            <p:ph type="title"/>
          </p:nvPr>
        </p:nvSpPr>
        <p:spPr>
          <a:xfrm>
            <a:off x="494030" y="393065"/>
            <a:ext cx="8791575" cy="76390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</a:t>
            </a:r>
            <a:r>
              <a:rPr lang="en-GB" sz="3600" dirty="0"/>
              <a:t>ác chứ</a:t>
            </a:r>
            <a:r>
              <a:rPr lang="en-US" altLang="en-GB" sz="3600" dirty="0"/>
              <a:t>c</a:t>
            </a:r>
            <a:r>
              <a:rPr lang="en-GB" sz="3600" dirty="0"/>
              <a:t> năng chính của kinh tế chính trị Mác - Lênin</a:t>
            </a:r>
          </a:p>
        </p:txBody>
      </p:sp>
      <p:grpSp>
        <p:nvGrpSpPr>
          <p:cNvPr id="449" name="Google Shape;449;p52"/>
          <p:cNvGrpSpPr/>
          <p:nvPr/>
        </p:nvGrpSpPr>
        <p:grpSpPr>
          <a:xfrm>
            <a:off x="927348" y="2588275"/>
            <a:ext cx="1882959" cy="2565912"/>
            <a:chOff x="673249" y="1939416"/>
            <a:chExt cx="1412219" cy="1924434"/>
          </a:xfrm>
        </p:grpSpPr>
        <p:sp>
          <p:nvSpPr>
            <p:cNvPr id="450" name="Google Shape;450;p52"/>
            <p:cNvSpPr/>
            <p:nvPr/>
          </p:nvSpPr>
          <p:spPr>
            <a:xfrm>
              <a:off x="673249" y="1939425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1" name="Google Shape;451;p52"/>
            <p:cNvSpPr/>
            <p:nvPr/>
          </p:nvSpPr>
          <p:spPr>
            <a:xfrm>
              <a:off x="682550" y="1939416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2" name="Google Shape;452;p52"/>
            <p:cNvSpPr/>
            <p:nvPr/>
          </p:nvSpPr>
          <p:spPr>
            <a:xfrm>
              <a:off x="956751" y="2213625"/>
              <a:ext cx="713100" cy="71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658" y="35373"/>
                  </a:moveTo>
                  <a:lnTo>
                    <a:pt x="103658" y="8192"/>
                  </a:lnTo>
                  <a:cubicBezTo>
                    <a:pt x="103658" y="3566"/>
                    <a:pt x="100080" y="0"/>
                    <a:pt x="95439" y="0"/>
                  </a:cubicBezTo>
                  <a:cubicBezTo>
                    <a:pt x="90797" y="0"/>
                    <a:pt x="87316" y="3566"/>
                    <a:pt x="87316" y="8192"/>
                  </a:cubicBezTo>
                  <a:lnTo>
                    <a:pt x="87316" y="10409"/>
                  </a:lnTo>
                  <a:lnTo>
                    <a:pt x="45543" y="22939"/>
                  </a:lnTo>
                  <a:lnTo>
                    <a:pt x="5414" y="27277"/>
                  </a:lnTo>
                  <a:cubicBezTo>
                    <a:pt x="2417" y="27277"/>
                    <a:pt x="0" y="29686"/>
                    <a:pt x="0" y="32674"/>
                  </a:cubicBezTo>
                  <a:lnTo>
                    <a:pt x="0" y="70746"/>
                  </a:lnTo>
                  <a:cubicBezTo>
                    <a:pt x="0" y="73734"/>
                    <a:pt x="2417" y="76240"/>
                    <a:pt x="5414" y="76240"/>
                  </a:cubicBezTo>
                  <a:lnTo>
                    <a:pt x="23980" y="78361"/>
                  </a:lnTo>
                  <a:lnTo>
                    <a:pt x="32683" y="117783"/>
                  </a:lnTo>
                  <a:lnTo>
                    <a:pt x="32683" y="117783"/>
                  </a:lnTo>
                  <a:cubicBezTo>
                    <a:pt x="32973" y="118939"/>
                    <a:pt x="34037" y="120000"/>
                    <a:pt x="35390" y="120000"/>
                  </a:cubicBezTo>
                  <a:lnTo>
                    <a:pt x="57244" y="120000"/>
                  </a:lnTo>
                  <a:cubicBezTo>
                    <a:pt x="58887" y="120000"/>
                    <a:pt x="59951" y="118939"/>
                    <a:pt x="59951" y="117301"/>
                  </a:cubicBezTo>
                  <a:lnTo>
                    <a:pt x="59951" y="116722"/>
                  </a:lnTo>
                  <a:lnTo>
                    <a:pt x="59951" y="116722"/>
                  </a:lnTo>
                  <a:lnTo>
                    <a:pt x="52312" y="82987"/>
                  </a:lnTo>
                  <a:lnTo>
                    <a:pt x="87316" y="93301"/>
                  </a:lnTo>
                  <a:lnTo>
                    <a:pt x="87316" y="95518"/>
                  </a:lnTo>
                  <a:cubicBezTo>
                    <a:pt x="87316" y="100144"/>
                    <a:pt x="90797" y="103710"/>
                    <a:pt x="95439" y="103710"/>
                  </a:cubicBezTo>
                  <a:cubicBezTo>
                    <a:pt x="100080" y="103710"/>
                    <a:pt x="103658" y="100144"/>
                    <a:pt x="103658" y="95518"/>
                  </a:cubicBezTo>
                  <a:lnTo>
                    <a:pt x="103658" y="68337"/>
                  </a:lnTo>
                  <a:cubicBezTo>
                    <a:pt x="112651" y="68337"/>
                    <a:pt x="120000" y="61012"/>
                    <a:pt x="120000" y="51951"/>
                  </a:cubicBezTo>
                  <a:cubicBezTo>
                    <a:pt x="120000" y="42987"/>
                    <a:pt x="112651" y="35373"/>
                    <a:pt x="103658" y="35373"/>
                  </a:cubicBezTo>
                  <a:close/>
                  <a:moveTo>
                    <a:pt x="5414" y="70746"/>
                  </a:moveTo>
                  <a:lnTo>
                    <a:pt x="5414" y="59855"/>
                  </a:lnTo>
                  <a:lnTo>
                    <a:pt x="19049" y="59855"/>
                  </a:lnTo>
                  <a:cubicBezTo>
                    <a:pt x="20692" y="59855"/>
                    <a:pt x="21756" y="58795"/>
                    <a:pt x="21756" y="57156"/>
                  </a:cubicBezTo>
                  <a:cubicBezTo>
                    <a:pt x="21756" y="55518"/>
                    <a:pt x="20692" y="54457"/>
                    <a:pt x="19049" y="54457"/>
                  </a:cubicBezTo>
                  <a:lnTo>
                    <a:pt x="5414" y="54457"/>
                  </a:lnTo>
                  <a:lnTo>
                    <a:pt x="5414" y="48963"/>
                  </a:lnTo>
                  <a:lnTo>
                    <a:pt x="13634" y="48963"/>
                  </a:lnTo>
                  <a:cubicBezTo>
                    <a:pt x="15278" y="48963"/>
                    <a:pt x="16341" y="47903"/>
                    <a:pt x="16341" y="46265"/>
                  </a:cubicBezTo>
                  <a:cubicBezTo>
                    <a:pt x="16341" y="44626"/>
                    <a:pt x="15278" y="43566"/>
                    <a:pt x="13634" y="43566"/>
                  </a:cubicBezTo>
                  <a:lnTo>
                    <a:pt x="5414" y="43566"/>
                  </a:lnTo>
                  <a:lnTo>
                    <a:pt x="5414" y="32674"/>
                  </a:lnTo>
                  <a:lnTo>
                    <a:pt x="43609" y="28337"/>
                  </a:lnTo>
                  <a:lnTo>
                    <a:pt x="43609" y="74891"/>
                  </a:lnTo>
                  <a:lnTo>
                    <a:pt x="5414" y="70746"/>
                  </a:lnTo>
                  <a:close/>
                  <a:moveTo>
                    <a:pt x="35197" y="103421"/>
                  </a:moveTo>
                  <a:lnTo>
                    <a:pt x="29685" y="78939"/>
                  </a:lnTo>
                  <a:lnTo>
                    <a:pt x="45253" y="80578"/>
                  </a:lnTo>
                  <a:lnTo>
                    <a:pt x="46317" y="80867"/>
                  </a:lnTo>
                  <a:lnTo>
                    <a:pt x="51248" y="103421"/>
                  </a:lnTo>
                  <a:lnTo>
                    <a:pt x="35197" y="103421"/>
                  </a:lnTo>
                  <a:close/>
                  <a:moveTo>
                    <a:pt x="52602" y="108819"/>
                  </a:moveTo>
                  <a:lnTo>
                    <a:pt x="53763" y="114313"/>
                  </a:lnTo>
                  <a:lnTo>
                    <a:pt x="37324" y="114313"/>
                  </a:lnTo>
                  <a:lnTo>
                    <a:pt x="36261" y="108819"/>
                  </a:lnTo>
                  <a:lnTo>
                    <a:pt x="52602" y="108819"/>
                  </a:lnTo>
                  <a:close/>
                  <a:moveTo>
                    <a:pt x="87316" y="87325"/>
                  </a:moveTo>
                  <a:lnTo>
                    <a:pt x="49121" y="75951"/>
                  </a:lnTo>
                  <a:lnTo>
                    <a:pt x="49121" y="27277"/>
                  </a:lnTo>
                  <a:lnTo>
                    <a:pt x="87316" y="15807"/>
                  </a:lnTo>
                  <a:lnTo>
                    <a:pt x="87316" y="87325"/>
                  </a:lnTo>
                  <a:close/>
                  <a:moveTo>
                    <a:pt x="98243" y="95228"/>
                  </a:moveTo>
                  <a:cubicBezTo>
                    <a:pt x="98243" y="96867"/>
                    <a:pt x="97082" y="97927"/>
                    <a:pt x="95439" y="97927"/>
                  </a:cubicBezTo>
                  <a:cubicBezTo>
                    <a:pt x="93795" y="97927"/>
                    <a:pt x="92731" y="96867"/>
                    <a:pt x="92731" y="95228"/>
                  </a:cubicBezTo>
                  <a:lnTo>
                    <a:pt x="92731" y="8192"/>
                  </a:lnTo>
                  <a:cubicBezTo>
                    <a:pt x="92731" y="6554"/>
                    <a:pt x="93795" y="5493"/>
                    <a:pt x="95439" y="5493"/>
                  </a:cubicBezTo>
                  <a:cubicBezTo>
                    <a:pt x="97082" y="5493"/>
                    <a:pt x="98243" y="6554"/>
                    <a:pt x="98243" y="8192"/>
                  </a:cubicBezTo>
                  <a:lnTo>
                    <a:pt x="98243" y="95228"/>
                  </a:lnTo>
                  <a:close/>
                  <a:moveTo>
                    <a:pt x="103658" y="62650"/>
                  </a:moveTo>
                  <a:lnTo>
                    <a:pt x="103658" y="40867"/>
                  </a:lnTo>
                  <a:cubicBezTo>
                    <a:pt x="109653" y="40867"/>
                    <a:pt x="114585" y="45783"/>
                    <a:pt x="114585" y="51759"/>
                  </a:cubicBezTo>
                  <a:cubicBezTo>
                    <a:pt x="114585" y="57734"/>
                    <a:pt x="109653" y="62650"/>
                    <a:pt x="103658" y="62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5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3" name="Google Shape;453;p52"/>
            <p:cNvSpPr/>
            <p:nvPr/>
          </p:nvSpPr>
          <p:spPr>
            <a:xfrm>
              <a:off x="701000" y="3538350"/>
              <a:ext cx="1308600" cy="325500"/>
            </a:xfrm>
            <a:prstGeom prst="rect">
              <a:avLst/>
            </a:prstGeom>
            <a:solidFill>
              <a:srgbClr val="4E6E9A">
                <a:alpha val="80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4" name="Google Shape;454;p52"/>
            <p:cNvSpPr txBox="1"/>
            <p:nvPr/>
          </p:nvSpPr>
          <p:spPr>
            <a:xfrm>
              <a:off x="680418" y="3479241"/>
              <a:ext cx="140505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r>
                <a:rPr lang="en-US" sz="1200" b="1" dirty="0" err="1">
                  <a:solidFill>
                    <a:schemeClr val="bg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Chức</a:t>
              </a: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b="1" dirty="0" err="1">
                  <a:solidFill>
                    <a:schemeClr val="bg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năng</a:t>
              </a: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b="1" dirty="0" err="1">
                  <a:solidFill>
                    <a:schemeClr val="bg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nhận</a:t>
              </a: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b="1" dirty="0" err="1">
                  <a:solidFill>
                    <a:schemeClr val="bg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thức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6" name="Google Shape;456;p52"/>
          <p:cNvGrpSpPr/>
          <p:nvPr/>
        </p:nvGrpSpPr>
        <p:grpSpPr>
          <a:xfrm>
            <a:off x="3619399" y="2585888"/>
            <a:ext cx="1781801" cy="2613012"/>
            <a:chOff x="2333549" y="1939416"/>
            <a:chExt cx="1336351" cy="1959759"/>
          </a:xfrm>
        </p:grpSpPr>
        <p:sp>
          <p:nvSpPr>
            <p:cNvPr id="457" name="Google Shape;457;p52"/>
            <p:cNvSpPr/>
            <p:nvPr/>
          </p:nvSpPr>
          <p:spPr>
            <a:xfrm>
              <a:off x="2333549" y="1939425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8" name="Google Shape;458;p52"/>
            <p:cNvSpPr/>
            <p:nvPr/>
          </p:nvSpPr>
          <p:spPr>
            <a:xfrm>
              <a:off x="2342844" y="1939416"/>
              <a:ext cx="1261500" cy="1261500"/>
            </a:xfrm>
            <a:prstGeom prst="ellipse">
              <a:avLst/>
            </a:prstGeom>
            <a:solidFill>
              <a:srgbClr val="4E6E9A">
                <a:alpha val="80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9" name="Google Shape;459;p52"/>
            <p:cNvSpPr/>
            <p:nvPr/>
          </p:nvSpPr>
          <p:spPr>
            <a:xfrm>
              <a:off x="2617044" y="2232366"/>
              <a:ext cx="713100" cy="675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708" y="18236"/>
                  </a:moveTo>
                  <a:cubicBezTo>
                    <a:pt x="29102" y="17329"/>
                    <a:pt x="27496" y="17128"/>
                    <a:pt x="25889" y="17128"/>
                  </a:cubicBezTo>
                  <a:cubicBezTo>
                    <a:pt x="22393" y="17128"/>
                    <a:pt x="19275" y="18539"/>
                    <a:pt x="17385" y="21360"/>
                  </a:cubicBezTo>
                  <a:cubicBezTo>
                    <a:pt x="14740" y="25390"/>
                    <a:pt x="16251" y="30428"/>
                    <a:pt x="20787" y="32745"/>
                  </a:cubicBezTo>
                  <a:cubicBezTo>
                    <a:pt x="22677" y="33551"/>
                    <a:pt x="25133" y="34156"/>
                    <a:pt x="27779" y="34156"/>
                  </a:cubicBezTo>
                  <a:cubicBezTo>
                    <a:pt x="31275" y="34156"/>
                    <a:pt x="34960" y="33047"/>
                    <a:pt x="36566" y="30730"/>
                  </a:cubicBezTo>
                  <a:cubicBezTo>
                    <a:pt x="39212" y="26498"/>
                    <a:pt x="35527" y="20554"/>
                    <a:pt x="30708" y="18236"/>
                  </a:cubicBezTo>
                  <a:close/>
                  <a:moveTo>
                    <a:pt x="27779" y="28513"/>
                  </a:moveTo>
                  <a:cubicBezTo>
                    <a:pt x="26173" y="28513"/>
                    <a:pt x="24283" y="28211"/>
                    <a:pt x="23244" y="27607"/>
                  </a:cubicBezTo>
                  <a:cubicBezTo>
                    <a:pt x="22204" y="27002"/>
                    <a:pt x="21637" y="26498"/>
                    <a:pt x="21354" y="25894"/>
                  </a:cubicBezTo>
                  <a:cubicBezTo>
                    <a:pt x="21354" y="25591"/>
                    <a:pt x="21354" y="25390"/>
                    <a:pt x="21637" y="24785"/>
                  </a:cubicBezTo>
                  <a:cubicBezTo>
                    <a:pt x="22393" y="23677"/>
                    <a:pt x="24000" y="23073"/>
                    <a:pt x="25889" y="23073"/>
                  </a:cubicBezTo>
                  <a:cubicBezTo>
                    <a:pt x="26929" y="23073"/>
                    <a:pt x="27779" y="23375"/>
                    <a:pt x="28535" y="23677"/>
                  </a:cubicBezTo>
                  <a:cubicBezTo>
                    <a:pt x="30708" y="24785"/>
                    <a:pt x="32031" y="26801"/>
                    <a:pt x="32031" y="27607"/>
                  </a:cubicBezTo>
                  <a:cubicBezTo>
                    <a:pt x="31464" y="27607"/>
                    <a:pt x="30141" y="28513"/>
                    <a:pt x="27779" y="28513"/>
                  </a:cubicBezTo>
                  <a:close/>
                  <a:moveTo>
                    <a:pt x="27779" y="85340"/>
                  </a:moveTo>
                  <a:cubicBezTo>
                    <a:pt x="25322" y="85340"/>
                    <a:pt x="22960" y="85944"/>
                    <a:pt x="20787" y="86750"/>
                  </a:cubicBezTo>
                  <a:cubicBezTo>
                    <a:pt x="16062" y="89068"/>
                    <a:pt x="14456" y="94105"/>
                    <a:pt x="17385" y="98136"/>
                  </a:cubicBezTo>
                  <a:cubicBezTo>
                    <a:pt x="19275" y="100654"/>
                    <a:pt x="22393" y="102367"/>
                    <a:pt x="25889" y="102367"/>
                  </a:cubicBezTo>
                  <a:cubicBezTo>
                    <a:pt x="27496" y="102367"/>
                    <a:pt x="29385" y="102166"/>
                    <a:pt x="30708" y="101259"/>
                  </a:cubicBezTo>
                  <a:cubicBezTo>
                    <a:pt x="35527" y="98942"/>
                    <a:pt x="39212" y="92695"/>
                    <a:pt x="36283" y="88765"/>
                  </a:cubicBezTo>
                  <a:cubicBezTo>
                    <a:pt x="34960" y="86448"/>
                    <a:pt x="31275" y="85340"/>
                    <a:pt x="27779" y="85340"/>
                  </a:cubicBezTo>
                  <a:close/>
                  <a:moveTo>
                    <a:pt x="28535" y="96120"/>
                  </a:moveTo>
                  <a:cubicBezTo>
                    <a:pt x="27779" y="96423"/>
                    <a:pt x="26929" y="96725"/>
                    <a:pt x="25889" y="96725"/>
                  </a:cubicBezTo>
                  <a:cubicBezTo>
                    <a:pt x="24000" y="96725"/>
                    <a:pt x="22393" y="95818"/>
                    <a:pt x="21637" y="95012"/>
                  </a:cubicBezTo>
                  <a:cubicBezTo>
                    <a:pt x="21354" y="94408"/>
                    <a:pt x="21354" y="94105"/>
                    <a:pt x="21354" y="93904"/>
                  </a:cubicBezTo>
                  <a:cubicBezTo>
                    <a:pt x="21637" y="93299"/>
                    <a:pt x="22204" y="92493"/>
                    <a:pt x="23244" y="92191"/>
                  </a:cubicBezTo>
                  <a:cubicBezTo>
                    <a:pt x="24283" y="91586"/>
                    <a:pt x="26173" y="91284"/>
                    <a:pt x="27779" y="91284"/>
                  </a:cubicBezTo>
                  <a:cubicBezTo>
                    <a:pt x="30141" y="91284"/>
                    <a:pt x="31464" y="91889"/>
                    <a:pt x="32031" y="92493"/>
                  </a:cubicBezTo>
                  <a:cubicBezTo>
                    <a:pt x="32031" y="92997"/>
                    <a:pt x="30708" y="95314"/>
                    <a:pt x="28535" y="96120"/>
                  </a:cubicBezTo>
                  <a:close/>
                  <a:moveTo>
                    <a:pt x="120000" y="22770"/>
                  </a:moveTo>
                  <a:cubicBezTo>
                    <a:pt x="120000" y="16523"/>
                    <a:pt x="109889" y="11385"/>
                    <a:pt x="104031" y="11385"/>
                  </a:cubicBezTo>
                  <a:lnTo>
                    <a:pt x="103464" y="11385"/>
                  </a:lnTo>
                  <a:cubicBezTo>
                    <a:pt x="99496" y="11385"/>
                    <a:pt x="98173" y="12292"/>
                    <a:pt x="50740" y="47556"/>
                  </a:cubicBezTo>
                  <a:lnTo>
                    <a:pt x="45070" y="43526"/>
                  </a:lnTo>
                  <a:cubicBezTo>
                    <a:pt x="46393" y="42418"/>
                    <a:pt x="47811" y="41007"/>
                    <a:pt x="48850" y="39294"/>
                  </a:cubicBezTo>
                  <a:cubicBezTo>
                    <a:pt x="54992" y="28513"/>
                    <a:pt x="46393" y="11989"/>
                    <a:pt x="36000" y="6045"/>
                  </a:cubicBezTo>
                  <a:cubicBezTo>
                    <a:pt x="25606" y="0"/>
                    <a:pt x="12000" y="3425"/>
                    <a:pt x="5858" y="14206"/>
                  </a:cubicBezTo>
                  <a:cubicBezTo>
                    <a:pt x="0" y="24483"/>
                    <a:pt x="3212" y="37581"/>
                    <a:pt x="12850" y="44130"/>
                  </a:cubicBezTo>
                  <a:cubicBezTo>
                    <a:pt x="20787" y="50075"/>
                    <a:pt x="27779" y="55214"/>
                    <a:pt x="34204" y="60050"/>
                  </a:cubicBezTo>
                  <a:cubicBezTo>
                    <a:pt x="27779" y="64886"/>
                    <a:pt x="20598" y="70226"/>
                    <a:pt x="12850" y="75969"/>
                  </a:cubicBezTo>
                  <a:cubicBezTo>
                    <a:pt x="3212" y="82518"/>
                    <a:pt x="0" y="95617"/>
                    <a:pt x="5858" y="105793"/>
                  </a:cubicBezTo>
                  <a:cubicBezTo>
                    <a:pt x="12000" y="116574"/>
                    <a:pt x="25606" y="120000"/>
                    <a:pt x="36000" y="114055"/>
                  </a:cubicBezTo>
                  <a:cubicBezTo>
                    <a:pt x="46677" y="107808"/>
                    <a:pt x="54992" y="91284"/>
                    <a:pt x="48850" y="80806"/>
                  </a:cubicBezTo>
                  <a:cubicBezTo>
                    <a:pt x="47811" y="79093"/>
                    <a:pt x="46677" y="77682"/>
                    <a:pt x="45070" y="76574"/>
                  </a:cubicBezTo>
                  <a:lnTo>
                    <a:pt x="50740" y="72544"/>
                  </a:lnTo>
                  <a:cubicBezTo>
                    <a:pt x="98173" y="107808"/>
                    <a:pt x="99496" y="108614"/>
                    <a:pt x="103464" y="108614"/>
                  </a:cubicBezTo>
                  <a:lnTo>
                    <a:pt x="104031" y="108614"/>
                  </a:lnTo>
                  <a:cubicBezTo>
                    <a:pt x="109889" y="108614"/>
                    <a:pt x="120000" y="103576"/>
                    <a:pt x="120000" y="97329"/>
                  </a:cubicBezTo>
                  <a:lnTo>
                    <a:pt x="68031" y="60352"/>
                  </a:lnTo>
                  <a:lnTo>
                    <a:pt x="120000" y="22770"/>
                  </a:lnTo>
                  <a:close/>
                  <a:moveTo>
                    <a:pt x="16535" y="39798"/>
                  </a:moveTo>
                  <a:cubicBezTo>
                    <a:pt x="8314" y="35264"/>
                    <a:pt x="5669" y="25088"/>
                    <a:pt x="10204" y="16826"/>
                  </a:cubicBezTo>
                  <a:cubicBezTo>
                    <a:pt x="14929" y="8866"/>
                    <a:pt x="25322" y="6045"/>
                    <a:pt x="33637" y="10579"/>
                  </a:cubicBezTo>
                  <a:cubicBezTo>
                    <a:pt x="41858" y="15113"/>
                    <a:pt x="48283" y="27607"/>
                    <a:pt x="43464" y="35566"/>
                  </a:cubicBezTo>
                  <a:cubicBezTo>
                    <a:pt x="38929" y="43828"/>
                    <a:pt x="24850" y="44433"/>
                    <a:pt x="16535" y="39798"/>
                  </a:cubicBezTo>
                  <a:close/>
                  <a:moveTo>
                    <a:pt x="27779" y="48362"/>
                  </a:moveTo>
                  <a:cubicBezTo>
                    <a:pt x="32031" y="48664"/>
                    <a:pt x="36000" y="47758"/>
                    <a:pt x="39779" y="46347"/>
                  </a:cubicBezTo>
                  <a:lnTo>
                    <a:pt x="45921" y="50680"/>
                  </a:lnTo>
                  <a:cubicBezTo>
                    <a:pt x="43464" y="52392"/>
                    <a:pt x="41102" y="54307"/>
                    <a:pt x="38456" y="56020"/>
                  </a:cubicBezTo>
                  <a:cubicBezTo>
                    <a:pt x="35244" y="53803"/>
                    <a:pt x="31464" y="51183"/>
                    <a:pt x="27779" y="48362"/>
                  </a:cubicBezTo>
                  <a:close/>
                  <a:moveTo>
                    <a:pt x="33921" y="108614"/>
                  </a:moveTo>
                  <a:cubicBezTo>
                    <a:pt x="25606" y="113249"/>
                    <a:pt x="15212" y="110629"/>
                    <a:pt x="10393" y="102367"/>
                  </a:cubicBezTo>
                  <a:cubicBezTo>
                    <a:pt x="5669" y="94408"/>
                    <a:pt x="8598" y="84231"/>
                    <a:pt x="16818" y="79395"/>
                  </a:cubicBezTo>
                  <a:cubicBezTo>
                    <a:pt x="25133" y="74861"/>
                    <a:pt x="39212" y="75365"/>
                    <a:pt x="44031" y="83324"/>
                  </a:cubicBezTo>
                  <a:cubicBezTo>
                    <a:pt x="48566" y="91586"/>
                    <a:pt x="41858" y="104080"/>
                    <a:pt x="33921" y="108614"/>
                  </a:cubicBezTo>
                  <a:close/>
                  <a:moveTo>
                    <a:pt x="39779" y="72846"/>
                  </a:moveTo>
                  <a:cubicBezTo>
                    <a:pt x="36000" y="71435"/>
                    <a:pt x="32031" y="70831"/>
                    <a:pt x="27779" y="70831"/>
                  </a:cubicBezTo>
                  <a:cubicBezTo>
                    <a:pt x="89858" y="24785"/>
                    <a:pt x="100535" y="16826"/>
                    <a:pt x="103464" y="16826"/>
                  </a:cubicBezTo>
                  <a:cubicBezTo>
                    <a:pt x="103464" y="16826"/>
                    <a:pt x="108283" y="16523"/>
                    <a:pt x="113102" y="20554"/>
                  </a:cubicBezTo>
                  <a:lnTo>
                    <a:pt x="39779" y="72846"/>
                  </a:lnTo>
                  <a:close/>
                  <a:moveTo>
                    <a:pt x="113102" y="98740"/>
                  </a:moveTo>
                  <a:cubicBezTo>
                    <a:pt x="108283" y="102972"/>
                    <a:pt x="103464" y="102367"/>
                    <a:pt x="103464" y="102367"/>
                  </a:cubicBezTo>
                  <a:cubicBezTo>
                    <a:pt x="101102" y="102367"/>
                    <a:pt x="93354" y="97027"/>
                    <a:pt x="55275" y="68816"/>
                  </a:cubicBezTo>
                  <a:lnTo>
                    <a:pt x="63212" y="63173"/>
                  </a:lnTo>
                  <a:lnTo>
                    <a:pt x="113102" y="98740"/>
                  </a:lnTo>
                  <a:close/>
                  <a:moveTo>
                    <a:pt x="50740" y="56926"/>
                  </a:moveTo>
                  <a:cubicBezTo>
                    <a:pt x="49133" y="56926"/>
                    <a:pt x="48000" y="58035"/>
                    <a:pt x="48000" y="59748"/>
                  </a:cubicBezTo>
                  <a:cubicBezTo>
                    <a:pt x="48000" y="61460"/>
                    <a:pt x="49133" y="62569"/>
                    <a:pt x="50740" y="62569"/>
                  </a:cubicBezTo>
                  <a:cubicBezTo>
                    <a:pt x="52251" y="62569"/>
                    <a:pt x="53385" y="61460"/>
                    <a:pt x="53385" y="59748"/>
                  </a:cubicBezTo>
                  <a:cubicBezTo>
                    <a:pt x="53385" y="58035"/>
                    <a:pt x="52251" y="56926"/>
                    <a:pt x="50740" y="569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5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0" name="Google Shape;460;p52"/>
            <p:cNvSpPr/>
            <p:nvPr/>
          </p:nvSpPr>
          <p:spPr>
            <a:xfrm>
              <a:off x="2355862" y="3538350"/>
              <a:ext cx="1308600" cy="325500"/>
            </a:xfrm>
            <a:prstGeom prst="rect">
              <a:avLst/>
            </a:prstGeom>
            <a:solidFill>
              <a:srgbClr val="4E6E9A">
                <a:alpha val="80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1" name="Google Shape;461;p52"/>
            <p:cNvSpPr txBox="1"/>
            <p:nvPr/>
          </p:nvSpPr>
          <p:spPr>
            <a:xfrm>
              <a:off x="2361300" y="3532575"/>
              <a:ext cx="1308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</a:t>
              </a:r>
              <a:r>
                <a:rPr lang="en-GB" sz="12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hức năng thực tiễn</a:t>
              </a:r>
              <a:endParaRPr sz="12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63" name="Google Shape;463;p52"/>
          <p:cNvGrpSpPr/>
          <p:nvPr/>
        </p:nvGrpSpPr>
        <p:grpSpPr>
          <a:xfrm>
            <a:off x="6279157" y="2585888"/>
            <a:ext cx="1942717" cy="2565912"/>
            <a:chOff x="3947368" y="1939416"/>
            <a:chExt cx="1457038" cy="1924434"/>
          </a:xfrm>
        </p:grpSpPr>
        <p:sp>
          <p:nvSpPr>
            <p:cNvPr id="464" name="Google Shape;464;p52"/>
            <p:cNvSpPr/>
            <p:nvPr/>
          </p:nvSpPr>
          <p:spPr>
            <a:xfrm>
              <a:off x="3993836" y="1939425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5" name="Google Shape;465;p52"/>
            <p:cNvSpPr/>
            <p:nvPr/>
          </p:nvSpPr>
          <p:spPr>
            <a:xfrm>
              <a:off x="4003138" y="1939416"/>
              <a:ext cx="1261500" cy="1261500"/>
            </a:xfrm>
            <a:prstGeom prst="ellipse">
              <a:avLst/>
            </a:prstGeom>
            <a:solidFill>
              <a:srgbClr val="4E6E9A">
                <a:alpha val="80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6" name="Google Shape;466;p52"/>
            <p:cNvSpPr/>
            <p:nvPr/>
          </p:nvSpPr>
          <p:spPr>
            <a:xfrm>
              <a:off x="4267887" y="2194875"/>
              <a:ext cx="732000" cy="71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43777"/>
                  </a:moveTo>
                  <a:cubicBezTo>
                    <a:pt x="51014" y="43777"/>
                    <a:pt x="43671" y="51138"/>
                    <a:pt x="43671" y="60145"/>
                  </a:cubicBezTo>
                  <a:cubicBezTo>
                    <a:pt x="43671" y="69152"/>
                    <a:pt x="51014" y="76513"/>
                    <a:pt x="60000" y="76513"/>
                  </a:cubicBezTo>
                  <a:cubicBezTo>
                    <a:pt x="68985" y="76513"/>
                    <a:pt x="76328" y="69152"/>
                    <a:pt x="76328" y="60145"/>
                  </a:cubicBezTo>
                  <a:cubicBezTo>
                    <a:pt x="76328" y="51138"/>
                    <a:pt x="68985" y="43777"/>
                    <a:pt x="60000" y="43777"/>
                  </a:cubicBezTo>
                  <a:close/>
                  <a:moveTo>
                    <a:pt x="60000" y="71089"/>
                  </a:moveTo>
                  <a:cubicBezTo>
                    <a:pt x="54009" y="71089"/>
                    <a:pt x="49082" y="66150"/>
                    <a:pt x="49082" y="60145"/>
                  </a:cubicBezTo>
                  <a:cubicBezTo>
                    <a:pt x="49082" y="54140"/>
                    <a:pt x="54009" y="49200"/>
                    <a:pt x="60000" y="49200"/>
                  </a:cubicBezTo>
                  <a:cubicBezTo>
                    <a:pt x="65990" y="49200"/>
                    <a:pt x="70917" y="54140"/>
                    <a:pt x="70917" y="60145"/>
                  </a:cubicBezTo>
                  <a:cubicBezTo>
                    <a:pt x="70917" y="66150"/>
                    <a:pt x="65990" y="71089"/>
                    <a:pt x="60000" y="71089"/>
                  </a:cubicBezTo>
                  <a:close/>
                  <a:moveTo>
                    <a:pt x="60000" y="21888"/>
                  </a:moveTo>
                  <a:cubicBezTo>
                    <a:pt x="39033" y="21888"/>
                    <a:pt x="21835" y="39128"/>
                    <a:pt x="21835" y="60145"/>
                  </a:cubicBezTo>
                  <a:cubicBezTo>
                    <a:pt x="21835" y="81162"/>
                    <a:pt x="39033" y="98401"/>
                    <a:pt x="60000" y="98401"/>
                  </a:cubicBezTo>
                  <a:cubicBezTo>
                    <a:pt x="80966" y="98401"/>
                    <a:pt x="98164" y="81162"/>
                    <a:pt x="98164" y="60145"/>
                  </a:cubicBezTo>
                  <a:cubicBezTo>
                    <a:pt x="98164" y="39128"/>
                    <a:pt x="80966" y="21888"/>
                    <a:pt x="60000" y="21888"/>
                  </a:cubicBezTo>
                  <a:close/>
                  <a:moveTo>
                    <a:pt x="60000" y="92978"/>
                  </a:moveTo>
                  <a:cubicBezTo>
                    <a:pt x="42028" y="92978"/>
                    <a:pt x="27246" y="78159"/>
                    <a:pt x="27246" y="60145"/>
                  </a:cubicBezTo>
                  <a:cubicBezTo>
                    <a:pt x="27246" y="42130"/>
                    <a:pt x="42028" y="27312"/>
                    <a:pt x="60000" y="27312"/>
                  </a:cubicBezTo>
                  <a:cubicBezTo>
                    <a:pt x="77971" y="27312"/>
                    <a:pt x="92753" y="42130"/>
                    <a:pt x="92753" y="60145"/>
                  </a:cubicBezTo>
                  <a:cubicBezTo>
                    <a:pt x="92753" y="78159"/>
                    <a:pt x="77971" y="92978"/>
                    <a:pt x="60000" y="92978"/>
                  </a:cubicBezTo>
                  <a:close/>
                  <a:moveTo>
                    <a:pt x="101449" y="103341"/>
                  </a:moveTo>
                  <a:cubicBezTo>
                    <a:pt x="112946" y="92397"/>
                    <a:pt x="120000" y="77094"/>
                    <a:pt x="120000" y="60145"/>
                  </a:cubicBezTo>
                  <a:cubicBezTo>
                    <a:pt x="120000" y="26828"/>
                    <a:pt x="93236" y="0"/>
                    <a:pt x="60000" y="0"/>
                  </a:cubicBezTo>
                  <a:cubicBezTo>
                    <a:pt x="26763" y="0"/>
                    <a:pt x="0" y="26828"/>
                    <a:pt x="0" y="60145"/>
                  </a:cubicBezTo>
                  <a:cubicBezTo>
                    <a:pt x="0" y="77094"/>
                    <a:pt x="7149" y="92397"/>
                    <a:pt x="18550" y="103341"/>
                  </a:cubicBezTo>
                  <a:lnTo>
                    <a:pt x="11787" y="115351"/>
                  </a:lnTo>
                  <a:cubicBezTo>
                    <a:pt x="11207" y="115932"/>
                    <a:pt x="10917" y="116416"/>
                    <a:pt x="10917" y="117288"/>
                  </a:cubicBezTo>
                  <a:cubicBezTo>
                    <a:pt x="10917" y="118934"/>
                    <a:pt x="11980" y="120000"/>
                    <a:pt x="13623" y="120000"/>
                  </a:cubicBezTo>
                  <a:cubicBezTo>
                    <a:pt x="14492" y="120000"/>
                    <a:pt x="14975" y="119709"/>
                    <a:pt x="15555" y="119225"/>
                  </a:cubicBezTo>
                  <a:cubicBezTo>
                    <a:pt x="15845" y="118934"/>
                    <a:pt x="16135" y="118353"/>
                    <a:pt x="16135" y="118062"/>
                  </a:cubicBezTo>
                  <a:lnTo>
                    <a:pt x="22415" y="106924"/>
                  </a:lnTo>
                  <a:cubicBezTo>
                    <a:pt x="32753" y="115060"/>
                    <a:pt x="45603" y="120000"/>
                    <a:pt x="60000" y="120000"/>
                  </a:cubicBezTo>
                  <a:cubicBezTo>
                    <a:pt x="74202" y="120000"/>
                    <a:pt x="87246" y="115060"/>
                    <a:pt x="97681" y="106924"/>
                  </a:cubicBezTo>
                  <a:lnTo>
                    <a:pt x="103864" y="118062"/>
                  </a:lnTo>
                  <a:cubicBezTo>
                    <a:pt x="104154" y="119225"/>
                    <a:pt x="105314" y="120000"/>
                    <a:pt x="106376" y="120000"/>
                  </a:cubicBezTo>
                  <a:cubicBezTo>
                    <a:pt x="108019" y="120000"/>
                    <a:pt x="109082" y="118934"/>
                    <a:pt x="109082" y="117288"/>
                  </a:cubicBezTo>
                  <a:cubicBezTo>
                    <a:pt x="109082" y="116416"/>
                    <a:pt x="108792" y="115932"/>
                    <a:pt x="108309" y="115351"/>
                  </a:cubicBezTo>
                  <a:lnTo>
                    <a:pt x="101449" y="103341"/>
                  </a:lnTo>
                  <a:close/>
                  <a:moveTo>
                    <a:pt x="60000" y="114769"/>
                  </a:moveTo>
                  <a:cubicBezTo>
                    <a:pt x="30048" y="114769"/>
                    <a:pt x="5507" y="90169"/>
                    <a:pt x="5507" y="60145"/>
                  </a:cubicBezTo>
                  <a:cubicBezTo>
                    <a:pt x="5507" y="30121"/>
                    <a:pt x="30048" y="5520"/>
                    <a:pt x="60000" y="5520"/>
                  </a:cubicBezTo>
                  <a:cubicBezTo>
                    <a:pt x="90048" y="5520"/>
                    <a:pt x="114589" y="30121"/>
                    <a:pt x="114589" y="60145"/>
                  </a:cubicBezTo>
                  <a:cubicBezTo>
                    <a:pt x="114589" y="90169"/>
                    <a:pt x="90048" y="114769"/>
                    <a:pt x="60000" y="1147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5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7" name="Google Shape;467;p52"/>
            <p:cNvSpPr/>
            <p:nvPr/>
          </p:nvSpPr>
          <p:spPr>
            <a:xfrm>
              <a:off x="4010724" y="3538350"/>
              <a:ext cx="1308600" cy="325500"/>
            </a:xfrm>
            <a:prstGeom prst="rect">
              <a:avLst/>
            </a:prstGeom>
            <a:solidFill>
              <a:srgbClr val="4E6E9A">
                <a:alpha val="80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8" name="Google Shape;468;p52"/>
            <p:cNvSpPr txBox="1"/>
            <p:nvPr/>
          </p:nvSpPr>
          <p:spPr>
            <a:xfrm>
              <a:off x="3947368" y="3497250"/>
              <a:ext cx="1457038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</a:t>
              </a:r>
              <a:r>
                <a:rPr lang="en-GB" sz="12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hức năng phương pháp luận</a:t>
              </a:r>
              <a:endParaRPr sz="12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70" name="Google Shape;470;p52"/>
          <p:cNvGrpSpPr/>
          <p:nvPr/>
        </p:nvGrpSpPr>
        <p:grpSpPr>
          <a:xfrm>
            <a:off x="9062848" y="2585888"/>
            <a:ext cx="1760800" cy="2613012"/>
            <a:chOff x="6797136" y="1939416"/>
            <a:chExt cx="1320600" cy="1959759"/>
          </a:xfrm>
        </p:grpSpPr>
        <p:sp>
          <p:nvSpPr>
            <p:cNvPr id="471" name="Google Shape;471;p52"/>
            <p:cNvSpPr/>
            <p:nvPr/>
          </p:nvSpPr>
          <p:spPr>
            <a:xfrm>
              <a:off x="6797136" y="1939425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72" name="Google Shape;472;p52"/>
            <p:cNvSpPr/>
            <p:nvPr/>
          </p:nvSpPr>
          <p:spPr>
            <a:xfrm>
              <a:off x="6806431" y="1939416"/>
              <a:ext cx="1261500" cy="1261500"/>
            </a:xfrm>
            <a:prstGeom prst="ellipse">
              <a:avLst/>
            </a:prstGeom>
            <a:solidFill>
              <a:srgbClr val="4E6E9A">
                <a:alpha val="80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73" name="Google Shape;473;p52"/>
            <p:cNvSpPr/>
            <p:nvPr/>
          </p:nvSpPr>
          <p:spPr>
            <a:xfrm>
              <a:off x="7065938" y="2269125"/>
              <a:ext cx="742500" cy="60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688" y="66614"/>
                  </a:moveTo>
                  <a:cubicBezTo>
                    <a:pt x="17695" y="66614"/>
                    <a:pt x="10346" y="75708"/>
                    <a:pt x="10346" y="86692"/>
                  </a:cubicBezTo>
                  <a:cubicBezTo>
                    <a:pt x="10346" y="88700"/>
                    <a:pt x="11410" y="90000"/>
                    <a:pt x="13053" y="90000"/>
                  </a:cubicBezTo>
                  <a:cubicBezTo>
                    <a:pt x="14697" y="90000"/>
                    <a:pt x="15761" y="88700"/>
                    <a:pt x="15761" y="86692"/>
                  </a:cubicBezTo>
                  <a:cubicBezTo>
                    <a:pt x="15761" y="79370"/>
                    <a:pt x="20692" y="73346"/>
                    <a:pt x="26688" y="73346"/>
                  </a:cubicBezTo>
                  <a:cubicBezTo>
                    <a:pt x="28331" y="73346"/>
                    <a:pt x="29395" y="72047"/>
                    <a:pt x="29395" y="70039"/>
                  </a:cubicBezTo>
                  <a:cubicBezTo>
                    <a:pt x="29395" y="68031"/>
                    <a:pt x="28331" y="66614"/>
                    <a:pt x="26688" y="66614"/>
                  </a:cubicBezTo>
                  <a:close/>
                  <a:moveTo>
                    <a:pt x="92151" y="66614"/>
                  </a:moveTo>
                  <a:cubicBezTo>
                    <a:pt x="83158" y="66614"/>
                    <a:pt x="75809" y="75708"/>
                    <a:pt x="75809" y="86692"/>
                  </a:cubicBezTo>
                  <a:cubicBezTo>
                    <a:pt x="75809" y="88700"/>
                    <a:pt x="76873" y="90000"/>
                    <a:pt x="78517" y="90000"/>
                  </a:cubicBezTo>
                  <a:cubicBezTo>
                    <a:pt x="80161" y="90000"/>
                    <a:pt x="81321" y="88700"/>
                    <a:pt x="81321" y="86692"/>
                  </a:cubicBezTo>
                  <a:cubicBezTo>
                    <a:pt x="81321" y="79370"/>
                    <a:pt x="86156" y="73346"/>
                    <a:pt x="92151" y="73346"/>
                  </a:cubicBezTo>
                  <a:cubicBezTo>
                    <a:pt x="93795" y="73346"/>
                    <a:pt x="94955" y="72047"/>
                    <a:pt x="94955" y="70039"/>
                  </a:cubicBezTo>
                  <a:cubicBezTo>
                    <a:pt x="94955" y="68031"/>
                    <a:pt x="93795" y="66614"/>
                    <a:pt x="92151" y="66614"/>
                  </a:cubicBezTo>
                  <a:close/>
                  <a:moveTo>
                    <a:pt x="116712" y="72047"/>
                  </a:moveTo>
                  <a:lnTo>
                    <a:pt x="96792" y="13346"/>
                  </a:lnTo>
                  <a:lnTo>
                    <a:pt x="96792" y="13346"/>
                  </a:lnTo>
                  <a:cubicBezTo>
                    <a:pt x="94665" y="5669"/>
                    <a:pt x="88670" y="0"/>
                    <a:pt x="81514" y="0"/>
                  </a:cubicBezTo>
                  <a:cubicBezTo>
                    <a:pt x="72522" y="0"/>
                    <a:pt x="65173" y="8976"/>
                    <a:pt x="65173" y="19960"/>
                  </a:cubicBezTo>
                  <a:lnTo>
                    <a:pt x="54246" y="19960"/>
                  </a:lnTo>
                  <a:cubicBezTo>
                    <a:pt x="54246" y="8976"/>
                    <a:pt x="46897" y="0"/>
                    <a:pt x="37904" y="0"/>
                  </a:cubicBezTo>
                  <a:cubicBezTo>
                    <a:pt x="30749" y="0"/>
                    <a:pt x="24754" y="5669"/>
                    <a:pt x="22626" y="13346"/>
                  </a:cubicBezTo>
                  <a:lnTo>
                    <a:pt x="22626" y="13346"/>
                  </a:lnTo>
                  <a:lnTo>
                    <a:pt x="2707" y="72047"/>
                  </a:lnTo>
                  <a:cubicBezTo>
                    <a:pt x="1063" y="76299"/>
                    <a:pt x="0" y="81377"/>
                    <a:pt x="0" y="86692"/>
                  </a:cubicBezTo>
                  <a:cubicBezTo>
                    <a:pt x="0" y="105000"/>
                    <a:pt x="12280" y="120000"/>
                    <a:pt x="27268" y="120000"/>
                  </a:cubicBezTo>
                  <a:cubicBezTo>
                    <a:pt x="40322" y="120000"/>
                    <a:pt x="51539" y="108661"/>
                    <a:pt x="53956" y="93307"/>
                  </a:cubicBezTo>
                  <a:lnTo>
                    <a:pt x="66043" y="93307"/>
                  </a:lnTo>
                  <a:cubicBezTo>
                    <a:pt x="68460" y="108661"/>
                    <a:pt x="79677" y="120000"/>
                    <a:pt x="92731" y="120000"/>
                  </a:cubicBezTo>
                  <a:cubicBezTo>
                    <a:pt x="107719" y="120000"/>
                    <a:pt x="120000" y="105000"/>
                    <a:pt x="120000" y="86692"/>
                  </a:cubicBezTo>
                  <a:cubicBezTo>
                    <a:pt x="119516" y="81377"/>
                    <a:pt x="118356" y="76653"/>
                    <a:pt x="116712" y="72047"/>
                  </a:cubicBezTo>
                  <a:close/>
                  <a:moveTo>
                    <a:pt x="26688" y="113385"/>
                  </a:moveTo>
                  <a:cubicBezTo>
                    <a:pt x="14697" y="113385"/>
                    <a:pt x="4834" y="101338"/>
                    <a:pt x="4834" y="86692"/>
                  </a:cubicBezTo>
                  <a:cubicBezTo>
                    <a:pt x="4834" y="72047"/>
                    <a:pt x="14697" y="60000"/>
                    <a:pt x="26688" y="60000"/>
                  </a:cubicBezTo>
                  <a:cubicBezTo>
                    <a:pt x="38678" y="60000"/>
                    <a:pt x="48541" y="72047"/>
                    <a:pt x="48541" y="86692"/>
                  </a:cubicBezTo>
                  <a:cubicBezTo>
                    <a:pt x="48541" y="101338"/>
                    <a:pt x="38678" y="113385"/>
                    <a:pt x="26688" y="113385"/>
                  </a:cubicBezTo>
                  <a:close/>
                  <a:moveTo>
                    <a:pt x="48541" y="66614"/>
                  </a:moveTo>
                  <a:cubicBezTo>
                    <a:pt x="43609" y="58700"/>
                    <a:pt x="35680" y="53385"/>
                    <a:pt x="26688" y="53385"/>
                  </a:cubicBezTo>
                  <a:cubicBezTo>
                    <a:pt x="21756" y="53385"/>
                    <a:pt x="16921" y="55039"/>
                    <a:pt x="13053" y="57992"/>
                  </a:cubicBezTo>
                  <a:lnTo>
                    <a:pt x="27751" y="14645"/>
                  </a:lnTo>
                  <a:lnTo>
                    <a:pt x="27751" y="14645"/>
                  </a:lnTo>
                  <a:cubicBezTo>
                    <a:pt x="29395" y="10039"/>
                    <a:pt x="33263" y="6968"/>
                    <a:pt x="37614" y="6968"/>
                  </a:cubicBezTo>
                  <a:cubicBezTo>
                    <a:pt x="43319" y="6968"/>
                    <a:pt x="47961" y="12283"/>
                    <a:pt x="48541" y="19015"/>
                  </a:cubicBezTo>
                  <a:lnTo>
                    <a:pt x="48541" y="19015"/>
                  </a:lnTo>
                  <a:lnTo>
                    <a:pt x="48541" y="66614"/>
                  </a:lnTo>
                  <a:close/>
                  <a:moveTo>
                    <a:pt x="64883" y="86692"/>
                  </a:moveTo>
                  <a:lnTo>
                    <a:pt x="53956" y="86692"/>
                  </a:lnTo>
                  <a:lnTo>
                    <a:pt x="53956" y="79960"/>
                  </a:lnTo>
                  <a:lnTo>
                    <a:pt x="64883" y="79960"/>
                  </a:lnTo>
                  <a:lnTo>
                    <a:pt x="64883" y="86692"/>
                  </a:lnTo>
                  <a:close/>
                  <a:moveTo>
                    <a:pt x="64883" y="73346"/>
                  </a:moveTo>
                  <a:lnTo>
                    <a:pt x="53956" y="73346"/>
                  </a:lnTo>
                  <a:lnTo>
                    <a:pt x="53956" y="26692"/>
                  </a:lnTo>
                  <a:lnTo>
                    <a:pt x="64883" y="26692"/>
                  </a:lnTo>
                  <a:lnTo>
                    <a:pt x="64883" y="73346"/>
                  </a:lnTo>
                  <a:close/>
                  <a:moveTo>
                    <a:pt x="70394" y="19015"/>
                  </a:moveTo>
                  <a:lnTo>
                    <a:pt x="70394" y="19015"/>
                  </a:lnTo>
                  <a:cubicBezTo>
                    <a:pt x="70878" y="12283"/>
                    <a:pt x="75519" y="6614"/>
                    <a:pt x="81321" y="6614"/>
                  </a:cubicBezTo>
                  <a:cubicBezTo>
                    <a:pt x="85672" y="6614"/>
                    <a:pt x="89443" y="10039"/>
                    <a:pt x="91087" y="14291"/>
                  </a:cubicBezTo>
                  <a:lnTo>
                    <a:pt x="91087" y="14291"/>
                  </a:lnTo>
                  <a:lnTo>
                    <a:pt x="105882" y="57637"/>
                  </a:lnTo>
                  <a:cubicBezTo>
                    <a:pt x="101724" y="54685"/>
                    <a:pt x="97082" y="53031"/>
                    <a:pt x="92151" y="53031"/>
                  </a:cubicBezTo>
                  <a:cubicBezTo>
                    <a:pt x="83158" y="53031"/>
                    <a:pt x="75229" y="58346"/>
                    <a:pt x="70394" y="66377"/>
                  </a:cubicBezTo>
                  <a:lnTo>
                    <a:pt x="70394" y="19015"/>
                  </a:lnTo>
                  <a:close/>
                  <a:moveTo>
                    <a:pt x="92151" y="113385"/>
                  </a:moveTo>
                  <a:cubicBezTo>
                    <a:pt x="80161" y="113385"/>
                    <a:pt x="70394" y="101338"/>
                    <a:pt x="70394" y="86692"/>
                  </a:cubicBezTo>
                  <a:cubicBezTo>
                    <a:pt x="70394" y="72047"/>
                    <a:pt x="80161" y="60000"/>
                    <a:pt x="92151" y="60000"/>
                  </a:cubicBezTo>
                  <a:cubicBezTo>
                    <a:pt x="104238" y="60000"/>
                    <a:pt x="114004" y="72047"/>
                    <a:pt x="114004" y="86692"/>
                  </a:cubicBezTo>
                  <a:cubicBezTo>
                    <a:pt x="114004" y="101338"/>
                    <a:pt x="104238" y="113385"/>
                    <a:pt x="92151" y="1133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5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74" name="Google Shape;474;p52"/>
            <p:cNvSpPr/>
            <p:nvPr/>
          </p:nvSpPr>
          <p:spPr>
            <a:xfrm>
              <a:off x="6808586" y="3538350"/>
              <a:ext cx="1308600" cy="325500"/>
            </a:xfrm>
            <a:prstGeom prst="rect">
              <a:avLst/>
            </a:prstGeom>
            <a:solidFill>
              <a:srgbClr val="4E6E9A">
                <a:alpha val="803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75" name="Google Shape;475;p52"/>
            <p:cNvSpPr txBox="1"/>
            <p:nvPr/>
          </p:nvSpPr>
          <p:spPr>
            <a:xfrm>
              <a:off x="6824875" y="3532575"/>
              <a:ext cx="1261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</a:t>
              </a:r>
              <a:r>
                <a:rPr lang="en-GB" sz="12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hức năng tư tưởng</a:t>
              </a:r>
              <a:endParaRPr sz="12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5744" y="800935"/>
            <a:ext cx="9200731" cy="916853"/>
          </a:xfrm>
        </p:spPr>
        <p:txBody>
          <a:bodyPr/>
          <a:lstStyle/>
          <a:p>
            <a:r>
              <a:rPr lang="en-US" altLang="en-US" sz="42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HỌC TẬP  MÔN HỌC</a:t>
            </a:r>
            <a:endParaRPr lang="en-US" sz="4265" dirty="0"/>
          </a:p>
        </p:txBody>
      </p:sp>
      <p:sp>
        <p:nvSpPr>
          <p:cNvPr id="4" name="TextBox 3"/>
          <p:cNvSpPr txBox="1"/>
          <p:nvPr/>
        </p:nvSpPr>
        <p:spPr>
          <a:xfrm>
            <a:off x="1281495" y="1992636"/>
            <a:ext cx="9815895" cy="333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6080" indent="-386080" algn="just">
              <a:buFont typeface="Arial" panose="020B0604020202020204" pitchFamily="34" charset="0"/>
              <a:buAutoNum type="arabicPeriod"/>
              <a:defRPr/>
            </a:pPr>
            <a:r>
              <a:rPr lang="pt-BR" altLang="en-US" sz="2135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 giáo trình chính:</a:t>
            </a:r>
            <a:endParaRPr lang="en-US" altLang="en-US" sz="2135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en-US" altLang="en-US" sz="2135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213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35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13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35" i="1" dirty="0">
                <a:solidFill>
                  <a:prstClr val="black"/>
                </a:solidFill>
              </a:rPr>
              <a:t>Kinh tế chính trị Mác – Lênin</a:t>
            </a:r>
            <a:r>
              <a:rPr lang="pt-BR" sz="2135" dirty="0">
                <a:solidFill>
                  <a:prstClr val="black"/>
                </a:solidFill>
              </a:rPr>
              <a:t> </a:t>
            </a:r>
            <a:r>
              <a:rPr lang="pt-BR" altLang="en-US" sz="213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(giáo trình tập huấn năm 2019- Bộ GDĐT)</a:t>
            </a:r>
            <a:endParaRPr lang="en-US" altLang="en-US" sz="2135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pt-BR" altLang="en-US" sz="2135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Tài liệu tham khảo: </a:t>
            </a:r>
            <a:endParaRPr lang="en-US" altLang="en-US" sz="2135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sz="2135" dirty="0">
                <a:solidFill>
                  <a:prstClr val="black"/>
                </a:solidFill>
              </a:rPr>
              <a:t>[1] Bộ Giáo dục và Đào tạo, </a:t>
            </a:r>
            <a:r>
              <a:rPr lang="pt-BR" sz="2135" i="1" dirty="0">
                <a:solidFill>
                  <a:prstClr val="black"/>
                </a:solidFill>
              </a:rPr>
              <a:t>Giáo trình Những Nguyên lý cơ bản của Chủ nghĩa Mác-Lênin</a:t>
            </a:r>
            <a:r>
              <a:rPr lang="pt-BR" sz="2135" dirty="0">
                <a:solidFill>
                  <a:prstClr val="black"/>
                </a:solidFill>
              </a:rPr>
              <a:t>, Nxb.Chính trị quốc gia, Hà Nội, 2014.</a:t>
            </a:r>
            <a:endParaRPr lang="en-US" sz="2135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pt-BR" sz="2135" dirty="0">
                <a:solidFill>
                  <a:prstClr val="black"/>
                </a:solidFill>
              </a:rPr>
              <a:t>[2] Hội đồng Trung ương chỉ đạo biên soạn giáo trình quốc gia các bộ môn khoa học Mác – Lênin, </a:t>
            </a:r>
            <a:r>
              <a:rPr lang="pt-BR" sz="2135" i="1" dirty="0">
                <a:solidFill>
                  <a:prstClr val="black"/>
                </a:solidFill>
              </a:rPr>
              <a:t>Giáo trình Kinh tế chính trị Mác-Lênin, </a:t>
            </a:r>
            <a:r>
              <a:rPr lang="pt-BR" sz="2135" dirty="0">
                <a:solidFill>
                  <a:prstClr val="black"/>
                </a:solidFill>
              </a:rPr>
              <a:t>Nxb.Chính trị quốc gia, Hà Nội, 2010. </a:t>
            </a:r>
          </a:p>
          <a:p>
            <a:pPr>
              <a:defRPr/>
            </a:pPr>
            <a:r>
              <a:rPr lang="pt-BR" sz="2135" dirty="0">
                <a:solidFill>
                  <a:prstClr val="black"/>
                </a:solidFill>
              </a:rPr>
              <a:t>[3]website: https://www.marxists.org/</a:t>
            </a:r>
            <a:endParaRPr lang="en-US" sz="2135" dirty="0">
              <a:solidFill>
                <a:prstClr val="black"/>
              </a:solidFill>
            </a:endParaRPr>
          </a:p>
          <a:p>
            <a:pPr>
              <a:defRPr/>
            </a:pPr>
            <a:endParaRPr lang="en-US" sz="1865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69"/>
          <p:cNvSpPr txBox="1">
            <a:spLocks noGrp="1"/>
          </p:cNvSpPr>
          <p:nvPr>
            <p:ph type="title"/>
          </p:nvPr>
        </p:nvSpPr>
        <p:spPr>
          <a:xfrm>
            <a:off x="338844" y="4628933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rgbClr val="4E6E9A"/>
                </a:solidFill>
              </a:rPr>
              <a:t>Thank You</a:t>
            </a:r>
            <a:endParaRPr dirty="0"/>
          </a:p>
        </p:txBody>
      </p:sp>
      <p:grpSp>
        <p:nvGrpSpPr>
          <p:cNvPr id="1014" name="Google Shape;1014;p69"/>
          <p:cNvGrpSpPr/>
          <p:nvPr/>
        </p:nvGrpSpPr>
        <p:grpSpPr>
          <a:xfrm rot="5400000">
            <a:off x="1687588" y="2016951"/>
            <a:ext cx="1484728" cy="1845696"/>
            <a:chOff x="0" y="46600"/>
            <a:chExt cx="3121800" cy="5004600"/>
          </a:xfrm>
        </p:grpSpPr>
        <p:sp>
          <p:nvSpPr>
            <p:cNvPr id="1015" name="Google Shape;1015;p6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6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6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297</Words>
  <Application>Microsoft Macintosh PowerPoint</Application>
  <PresentationFormat>Widescreen</PresentationFormat>
  <Paragraphs>22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Muli</vt:lpstr>
      <vt:lpstr>Times New Roman</vt:lpstr>
      <vt:lpstr>Office Theme</vt:lpstr>
      <vt:lpstr>Chương 1:  Đối tượng, phương pháp nghiên cứu và chức năng của kinh tế chính trị Mác - Lênin</vt:lpstr>
      <vt:lpstr>Instructions</vt:lpstr>
      <vt:lpstr>3. Chức năng của kinh tế chính trị Mác – Lênin</vt:lpstr>
      <vt:lpstr>Các chức năng chính của kinh tế chính trị Mác - Lênin</vt:lpstr>
      <vt:lpstr>TÀI LIỆU HỌC TẬP  MÔN HỌC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1:  Đối tượng, phương pháp nghiên cứu và chức năng của kinh tế chính trị Mác - Lênin</dc:title>
  <dc:creator/>
  <cp:lastModifiedBy>Pham Ngoc Anh (FE FPTU HN)</cp:lastModifiedBy>
  <cp:revision>3</cp:revision>
  <dcterms:created xsi:type="dcterms:W3CDTF">2024-03-10T05:52:00Z</dcterms:created>
  <dcterms:modified xsi:type="dcterms:W3CDTF">2024-03-31T04:16:52Z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7C855869F2C248F6ABDCB1E5464E271D_11</vt:lpwstr>
  </property>
  <property fmtid="{D5CDD505-2E9C-101B-9397-08002B2CF9AE}" pid="3" name="KSOProductBuildVer">
    <vt:lpwstr>1033-12.2.0.13518</vt:lpwstr>
  </property>
</Properties>
</file>