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422" r:id="rId3"/>
    <p:sldId id="259" r:id="rId4"/>
    <p:sldId id="260" r:id="rId5"/>
    <p:sldId id="264" r:id="rId6"/>
    <p:sldId id="267" r:id="rId7"/>
    <p:sldId id="261" r:id="rId8"/>
    <p:sldId id="295" r:id="rId9"/>
    <p:sldId id="285" r:id="rId10"/>
    <p:sldId id="277" r:id="rId11"/>
    <p:sldId id="275" r:id="rId12"/>
    <p:sldId id="296" r:id="rId13"/>
    <p:sldId id="265" r:id="rId14"/>
    <p:sldId id="297" r:id="rId15"/>
    <p:sldId id="298" r:id="rId16"/>
    <p:sldId id="299" r:id="rId17"/>
    <p:sldId id="445" r:id="rId18"/>
    <p:sldId id="27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Work Sans" pitchFamily="2" charset="77"/>
      <p:regular r:id="rId25"/>
      <p:bold r:id="rId26"/>
      <p:italic r:id="rId27"/>
      <p:boldItalic r:id="rId28"/>
    </p:embeddedFont>
    <p:embeddedFont>
      <p:font typeface="Work Sans Light" panose="020F030202020403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 panose="020B0604020202020204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35ED3-F8E2-1A61-6659-17073B6BD45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479391" y="428195"/>
            <a:ext cx="966000" cy="48471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71125" y="724846"/>
            <a:ext cx="5230565" cy="2349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/>
              <a:t>HÀNG HÓA, THỊ TRƯỜNG VÀ VAI TRÒ CỦA CÁC CHỦ THỂ THAM GIA THỊ TRƯỜNG </a:t>
            </a:r>
            <a:endParaRPr sz="3200" dirty="0"/>
          </a:p>
        </p:txBody>
      </p:sp>
      <p:sp>
        <p:nvSpPr>
          <p:cNvPr id="3" name="Google Shape;58;p12"/>
          <p:cNvSpPr txBox="1">
            <a:spLocks noGrp="1"/>
          </p:cNvSpPr>
          <p:nvPr/>
        </p:nvSpPr>
        <p:spPr>
          <a:xfrm>
            <a:off x="2221230" y="3278505"/>
            <a:ext cx="2531110" cy="629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i="1" dirty="0"/>
              <a:t>Session 6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914399" y="393450"/>
            <a:ext cx="4615299" cy="4224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indent="0">
              <a:buNone/>
            </a:pPr>
            <a:r>
              <a:rPr lang="vi-VN" sz="2400" dirty="0">
                <a:solidFill>
                  <a:schemeClr val="bg1"/>
                </a:solidFill>
                <a:latin typeface="Work Sans" pitchFamily="2" charset="0"/>
              </a:rPr>
              <a:t>Ư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u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</a:rPr>
              <a:t>thế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</a:rPr>
              <a:t>kinh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</a:rPr>
              <a:t>tế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</a:rPr>
              <a:t>thị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</a:rPr>
              <a:t>trường</a:t>
            </a:r>
            <a:endParaRPr lang="en-US" sz="2400" dirty="0">
              <a:solidFill>
                <a:schemeClr val="bg1"/>
              </a:solidFill>
              <a:latin typeface="Work Sans" pitchFamily="2" charset="0"/>
            </a:endParaRPr>
          </a:p>
          <a:p>
            <a:pPr marL="114300" indent="0">
              <a:buNone/>
            </a:pPr>
            <a:r>
              <a:rPr lang="en-US" sz="1800" b="1" dirty="0" err="1">
                <a:solidFill>
                  <a:schemeClr val="bg1"/>
                </a:solidFill>
                <a:latin typeface="Work Sans" pitchFamily="2" charset="0"/>
              </a:rPr>
              <a:t>Một</a:t>
            </a:r>
            <a:r>
              <a:rPr lang="en-US" sz="1800" b="1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Work Sans" pitchFamily="2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nền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kinh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tế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thị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trường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luôn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tạo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ra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lực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sự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sáng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tạo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chủ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kinh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tế</a:t>
            </a:r>
            <a:endParaRPr lang="en-US" sz="1800" dirty="0">
              <a:solidFill>
                <a:schemeClr val="bg1"/>
              </a:solidFill>
              <a:latin typeface="Work Sans" pitchFamily="2" charset="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Work Sans" pitchFamily="2" charset="0"/>
              </a:rPr>
              <a:t>Hai </a:t>
            </a:r>
            <a:r>
              <a:rPr lang="en-US" sz="1800" b="1" dirty="0" err="1">
                <a:solidFill>
                  <a:schemeClr val="bg1"/>
                </a:solidFill>
                <a:latin typeface="Work Sans" pitchFamily="2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nền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kinh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tế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thị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trường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luôn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huy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tốt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nhất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tiềm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mọi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chủ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vùng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miền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cũng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như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lợi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thế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quốc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gia</a:t>
            </a:r>
            <a:endParaRPr lang="en-US" sz="1800" dirty="0">
              <a:solidFill>
                <a:schemeClr val="bg1"/>
              </a:solidFill>
              <a:latin typeface="Work Sans" pitchFamily="2" charset="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Work Sans" pitchFamily="2" charset="0"/>
              </a:rPr>
              <a:t>Ba </a:t>
            </a:r>
            <a:r>
              <a:rPr lang="en-US" sz="1800" b="1" dirty="0" err="1">
                <a:solidFill>
                  <a:schemeClr val="bg1"/>
                </a:solidFill>
                <a:latin typeface="Work Sans" pitchFamily="2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nền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kinh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tế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thị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trường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luôn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tạo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ra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thức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để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thỏa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mãn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đa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nhu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cầu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latin typeface="Work Sans" pitchFamily="2" charset="0"/>
              </a:rPr>
              <a:t> con </a:t>
            </a:r>
            <a:r>
              <a:rPr lang="en-US" sz="1800" dirty="0" err="1">
                <a:solidFill>
                  <a:schemeClr val="bg1"/>
                </a:solidFill>
                <a:latin typeface="Work Sans" pitchFamily="2" charset="0"/>
              </a:rPr>
              <a:t>người</a:t>
            </a:r>
            <a:endParaRPr lang="en-US" sz="1800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5534851" y="787266"/>
            <a:ext cx="3035470" cy="2661224"/>
            <a:chOff x="1177450" y="241631"/>
            <a:chExt cx="6173152" cy="3616776"/>
          </a:xfrm>
        </p:grpSpPr>
        <p:sp>
          <p:nvSpPr>
            <p:cNvPr id="330" name="Google Shape;33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>
          <a:blip r:embed="rId3"/>
          <a:srcRect l="18456" r="18456"/>
          <a:stretch>
            <a:fillRect/>
          </a:stretch>
        </p:blipFill>
        <p:spPr>
          <a:xfrm>
            <a:off x="5860869" y="933987"/>
            <a:ext cx="2368732" cy="22446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592183" y="393450"/>
            <a:ext cx="4868091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Khuyết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tật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600" b="1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Một</a:t>
            </a:r>
            <a:r>
              <a:rPr lang="en-US" sz="1600" b="1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luôn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tiềm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ẩn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rủi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ro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khủng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hoảng</a:t>
            </a:r>
            <a:endParaRPr lang="en-US" sz="1600" dirty="0">
              <a:solidFill>
                <a:schemeClr val="bg1"/>
              </a:solidFill>
              <a:latin typeface="Work Sans" pitchFamily="2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Hai </a:t>
            </a:r>
            <a:r>
              <a:rPr lang="en-US" sz="1600" b="1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khắc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phục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xu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cạn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kiệt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nguyên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tái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suy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thoái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nhiên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xã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hội</a:t>
            </a:r>
            <a:endParaRPr lang="en-US" sz="1600" dirty="0">
              <a:solidFill>
                <a:schemeClr val="bg1"/>
              </a:solidFill>
              <a:latin typeface="Work Sans" pitchFamily="2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Ba </a:t>
            </a:r>
            <a:r>
              <a:rPr lang="en-US" sz="1600" b="1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khắc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phục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tượng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sâu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sắc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xã</a:t>
            </a: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Work Sans" pitchFamily="2" charset="0"/>
                <a:cs typeface="Times New Roman" panose="02020603050405020304" pitchFamily="18" charset="0"/>
              </a:rPr>
              <a:t>hội</a:t>
            </a:r>
            <a:endParaRPr lang="en-US" sz="1600" dirty="0">
              <a:solidFill>
                <a:schemeClr val="bg1"/>
              </a:solidFill>
              <a:latin typeface="Work Sans" pitchFamily="2" charset="0"/>
              <a:cs typeface="Times New Roman" panose="02020603050405020304" pitchFamily="18" charset="0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5611448" y="601984"/>
            <a:ext cx="1908147" cy="3269340"/>
            <a:chOff x="2547150" y="238125"/>
            <a:chExt cx="2525675" cy="5238750"/>
          </a:xfrm>
        </p:grpSpPr>
        <p:sp>
          <p:nvSpPr>
            <p:cNvPr id="306" name="Google Shape;306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837" y="902488"/>
            <a:ext cx="1876758" cy="266950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12000" y="1891650"/>
            <a:ext cx="7453653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algn="ctr"/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2.4.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yếu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endParaRPr lang="en-US" sz="32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5300797" y="985044"/>
            <a:ext cx="3143422" cy="2730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03539" y="632775"/>
            <a:ext cx="3337200" cy="420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luât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trị</a:t>
            </a:r>
            <a:endParaRPr sz="2400" dirty="0">
              <a:latin typeface="Work Sans" pitchFamily="2" charset="0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03538" y="1248308"/>
            <a:ext cx="4672854" cy="3144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 err="1">
                <a:latin typeface="Work Sans" pitchFamily="2" charset="0"/>
                <a:cs typeface="Times New Roman" panose="02020603050405020304" pitchFamily="18" charset="0"/>
              </a:rPr>
              <a:t>Nội</a:t>
            </a:r>
            <a:r>
              <a:rPr lang="en-US" sz="1400" b="1" dirty="0">
                <a:latin typeface="Work Sans" pitchFamily="2" charset="0"/>
                <a:cs typeface="Times New Roman" panose="02020603050405020304" pitchFamily="18" charset="0"/>
              </a:rPr>
              <a:t> dung:</a:t>
            </a:r>
          </a:p>
          <a:p>
            <a:pPr marL="114300" indent="0">
              <a:buNone/>
            </a:pP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yêu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trao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đổi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phải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tiến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hành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cơ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sở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hao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phí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lao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xã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hội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cần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400" b="1" dirty="0" err="1">
                <a:latin typeface="Work Sans" pitchFamily="2" charset="0"/>
                <a:cs typeface="Times New Roman" panose="02020603050405020304" pitchFamily="18" charset="0"/>
              </a:rPr>
              <a:t>Tác</a:t>
            </a:r>
            <a:r>
              <a:rPr lang="en-US" sz="1400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Work Sans" pitchFamily="2" charset="0"/>
                <a:cs typeface="Times New Roman" panose="02020603050405020304" pitchFamily="18" charset="0"/>
              </a:rPr>
              <a:t>động</a:t>
            </a:r>
            <a:r>
              <a:rPr lang="en-US" sz="1400" b="1" dirty="0">
                <a:latin typeface="Work Sans" pitchFamily="2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Work Sans" pitchFamily="2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điều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tiết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hai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kích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thích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cải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tiến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kỹ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thuật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nhằm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tăng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suất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lao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ba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thành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giàu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nghèo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Work Sans" pitchFamily="2" charset="0"/>
                <a:cs typeface="Times New Roman" panose="02020603050405020304" pitchFamily="18" charset="0"/>
              </a:rPr>
              <a:t>nhiên</a:t>
            </a:r>
            <a:r>
              <a:rPr lang="en-US" sz="14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5474969" y="1521665"/>
            <a:ext cx="3143422" cy="208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03538" y="711688"/>
            <a:ext cx="3337200" cy="420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endParaRPr sz="2400" dirty="0">
              <a:latin typeface="Work Sans" pitchFamily="2" charset="0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03538" y="1248308"/>
            <a:ext cx="4672854" cy="3144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đòi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tiêt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hưởng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5474969" y="1645920"/>
            <a:ext cx="3143422" cy="1853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03538" y="1000046"/>
            <a:ext cx="4978656" cy="420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tệ</a:t>
            </a:r>
            <a:endParaRPr lang="en-US" sz="24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03538" y="1541417"/>
            <a:ext cx="4672854" cy="2747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tệ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tệ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căn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cứ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. Theo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5563818" y="1645920"/>
            <a:ext cx="2965723" cy="1853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03538" y="1000046"/>
            <a:ext cx="4978656" cy="420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tranh</a:t>
            </a:r>
            <a:endParaRPr lang="en-US" sz="24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03538" y="1541417"/>
            <a:ext cx="4672854" cy="2934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tiết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mối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ganh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đua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trao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tranh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tham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gia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luôn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chấp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tranh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600" b="1" dirty="0" err="1">
                <a:latin typeface="Work Sans" pitchFamily="2" charset="0"/>
                <a:cs typeface="Times New Roman" panose="02020603050405020304" pitchFamily="18" charset="0"/>
              </a:rPr>
              <a:t>Phân</a:t>
            </a:r>
            <a:r>
              <a:rPr lang="en-US" sz="1600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Work Sans" pitchFamily="2" charset="0"/>
                <a:cs typeface="Times New Roman" panose="02020603050405020304" pitchFamily="18" charset="0"/>
              </a:rPr>
              <a:t>loại</a:t>
            </a:r>
            <a:r>
              <a:rPr lang="en-US" sz="1600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sz="1600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Work Sans" pitchFamily="2" charset="0"/>
                <a:cs typeface="Times New Roman" panose="02020603050405020304" pitchFamily="18" charset="0"/>
              </a:rPr>
              <a:t>tranh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+ 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tranh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ngành</a:t>
            </a:r>
            <a:endParaRPr lang="en-US" sz="1600" dirty="0">
              <a:latin typeface="Work Sans" pitchFamily="2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tranh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ngành</a:t>
            </a:r>
            <a:endParaRPr lang="en-US" sz="1600" dirty="0">
              <a:latin typeface="Work Sans" pitchFamily="2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308" y="600701"/>
            <a:ext cx="6900548" cy="68764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61121" y="1494477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56804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Thank you !</a:t>
            </a:r>
            <a:endParaRPr sz="7200" dirty="0"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1547813" y="897732"/>
            <a:ext cx="4800600" cy="365522"/>
          </a:xfrm>
        </p:spPr>
        <p:txBody>
          <a:bodyPr/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Mục Lục:</a:t>
            </a:r>
          </a:p>
        </p:txBody>
      </p:sp>
      <p:sp>
        <p:nvSpPr>
          <p:cNvPr id="5123" name="Footer Placeholder 2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7315200" y="6461125"/>
            <a:ext cx="1752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/>
              <a:t>www.themegallery.com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1147313" y="1355503"/>
            <a:ext cx="7262813" cy="243249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86080" indent="-386080" algn="l" eaLnBrk="1" hangingPunct="1">
              <a:buFont typeface="+mj-lt"/>
              <a:buAutoNum type="arabicPeriod"/>
              <a:defRPr/>
            </a:pP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Lý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luận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C.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Mác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về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hàng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hóa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sản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xuất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hàng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hóa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86080" indent="-386080" algn="l" eaLnBrk="1" hangingPunct="1">
              <a:buFont typeface="+mj-lt"/>
              <a:buAutoNum type="arabicPeriod"/>
              <a:defRPr/>
            </a:pP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Thị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trường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nền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kinh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tế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thị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trường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86080" indent="-386080" algn="l" eaLnBrk="1" hangingPunct="1">
              <a:buFont typeface="+mj-lt"/>
              <a:buAutoNum type="arabicPeriod"/>
              <a:defRPr/>
            </a:pP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Vai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trò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chủ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thể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tham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gia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thị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trường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74382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GB" dirty="0"/>
              <a:t>HỊ TRƯỜNG VÀ NỀN KINH TẾ THỊ TRƯỜNG</a:t>
            </a:r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2.1. Khái niệm và phân loại thị trường</a:t>
            </a: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-GB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748790" y="1040130"/>
            <a:ext cx="6492240" cy="2777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hòa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10639" y="802685"/>
            <a:ext cx="5092200" cy="7340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endParaRPr sz="3200" dirty="0">
              <a:latin typeface="Work Sans" pitchFamily="2" charset="0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500765" y="1741425"/>
            <a:ext cx="1499485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Căn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cứ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theo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tượng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trao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đổi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:</a:t>
            </a:r>
            <a:endParaRPr b="1" dirty="0"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vụ</a:t>
            </a:r>
            <a:endParaRPr dirty="0">
              <a:latin typeface="Work Sans" pitchFamily="2" charset="0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2"/>
          </p:nvPr>
        </p:nvSpPr>
        <p:spPr>
          <a:xfrm>
            <a:off x="2129336" y="1741425"/>
            <a:ext cx="1596844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Căn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cứ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vi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giới</a:t>
            </a:r>
            <a:endParaRPr dirty="0">
              <a:latin typeface="Work Sans" pitchFamily="2" charset="0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3"/>
          </p:nvPr>
        </p:nvSpPr>
        <p:spPr>
          <a:xfrm>
            <a:off x="3871366" y="1741425"/>
            <a:ext cx="2156263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Căn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cứ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vai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trò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yếu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tố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trao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đổi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mua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.</a:t>
            </a:r>
            <a:endParaRPr dirty="0">
              <a:latin typeface="Work Sans" pitchFamily="2" charset="0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Work Sans" pitchFamily="2" charset="0"/>
              </a:rPr>
              <a:t>5</a:t>
            </a:fld>
            <a:endParaRPr>
              <a:latin typeface="Work Sans" pitchFamily="2" charset="0"/>
            </a:endParaRPr>
          </a:p>
        </p:txBody>
      </p:sp>
      <p:sp>
        <p:nvSpPr>
          <p:cNvPr id="11" name="Google Shape;150;p20"/>
          <p:cNvSpPr txBox="1"/>
          <p:nvPr/>
        </p:nvSpPr>
        <p:spPr>
          <a:xfrm>
            <a:off x="6263291" y="1741425"/>
            <a:ext cx="2156263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Căn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cứ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chất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chế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vận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Work Sans" pitchFamily="2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latin typeface="Work Sans" pitchFamily="2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ork Sans Light"/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do,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hảo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hảo</a:t>
            </a:r>
            <a:endParaRPr lang="vi-VN" dirty="0">
              <a:latin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5486675" y="537119"/>
            <a:ext cx="32229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2.2. V</a:t>
            </a:r>
            <a:r>
              <a:rPr lang="en-GB" sz="3200" dirty="0"/>
              <a:t>ai trò của thị trường</a:t>
            </a:r>
            <a:endParaRPr sz="3200" dirty="0"/>
          </a:p>
        </p:txBody>
      </p:sp>
      <p:sp>
        <p:nvSpPr>
          <p:cNvPr id="178" name="Google Shape;178;p23"/>
          <p:cNvSpPr/>
          <p:nvPr/>
        </p:nvSpPr>
        <p:spPr>
          <a:xfrm>
            <a:off x="2045875" y="577675"/>
            <a:ext cx="340633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endParaRPr dirty="0">
              <a:latin typeface="Work Sans" pitchFamily="2" charset="0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582930" y="2132075"/>
            <a:ext cx="340633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Work Sans" pitchFamily="2" charset="0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084474" y="1985225"/>
            <a:ext cx="340633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giới</a:t>
            </a:r>
            <a:endParaRPr dirty="0">
              <a:latin typeface="Work Sans" pitchFamily="2" charset="0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5401915" y="4206131"/>
            <a:ext cx="876256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12000" y="1891650"/>
            <a:ext cx="7453653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2.3.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yếu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endParaRPr lang="en-US" sz="32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748790" y="1040130"/>
            <a:ext cx="6492240" cy="2777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vận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, ở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mọi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trao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đều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chịu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quy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luật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Work Sans" pitchFamily="2" charset="0"/>
              </a:rPr>
              <a:t>9</a:t>
            </a:fld>
            <a:endParaRPr>
              <a:latin typeface="Work Sans" pitchFamily="2" charset="0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977050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Thứ</a:t>
            </a:r>
            <a:r>
              <a:rPr lang="en-US" b="1" dirty="0">
                <a:solidFill>
                  <a:schemeClr val="dk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nhất</a:t>
            </a:r>
            <a:endParaRPr b="1" dirty="0">
              <a:solidFill>
                <a:schemeClr val="dk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hữu</a:t>
            </a:r>
            <a:endParaRPr dirty="0">
              <a:solidFill>
                <a:schemeClr val="dk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256294" y="1469239"/>
            <a:ext cx="4259056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dk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Thứ ba</a:t>
            </a:r>
            <a:endParaRPr b="1" dirty="0">
              <a:solidFill>
                <a:schemeClr val="dk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cả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hình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thành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theo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nguyên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tắc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cạnh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tranh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vừa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động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lực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vừa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môi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thúc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đẩy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3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Work Sans" pitchFamily="2" charset="0"/>
                <a:cs typeface="Times New Roman" panose="02020603050405020304" pitchFamily="18" charset="0"/>
              </a:rPr>
              <a:t>doanh</a:t>
            </a:r>
            <a:endParaRPr sz="1300" dirty="0">
              <a:solidFill>
                <a:schemeClr val="dk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977050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 dirty="0">
              <a:solidFill>
                <a:schemeClr val="dk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dk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Thứ hai</a:t>
            </a:r>
            <a:endParaRPr lang="en-US" dirty="0">
              <a:solidFill>
                <a:schemeClr val="dk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4648552" y="2912531"/>
            <a:ext cx="3866798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dk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Thứ tư</a:t>
            </a:r>
            <a:endParaRPr dirty="0">
              <a:solidFill>
                <a:schemeClr val="dk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485499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 pitchFamily="2" charset="0"/>
            </a:endParaRPr>
          </a:p>
        </p:txBody>
      </p:sp>
      <p:sp>
        <p:nvSpPr>
          <p:cNvPr id="461" name="Google Shape;461;p41"/>
          <p:cNvSpPr/>
          <p:nvPr/>
        </p:nvSpPr>
        <p:spPr>
          <a:xfrm rot="5400000">
            <a:off x="3631390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 pitchFamily="2" charset="0"/>
            </a:endParaRPr>
          </a:p>
        </p:txBody>
      </p:sp>
      <p:sp>
        <p:nvSpPr>
          <p:cNvPr id="462" name="Google Shape;462;p41"/>
          <p:cNvSpPr/>
          <p:nvPr/>
        </p:nvSpPr>
        <p:spPr>
          <a:xfrm rot="10800000">
            <a:off x="3631390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 pitchFamily="2" charset="0"/>
            </a:endParaRPr>
          </a:p>
        </p:txBody>
      </p:sp>
      <p:sp>
        <p:nvSpPr>
          <p:cNvPr id="463" name="Google Shape;463;p41"/>
          <p:cNvSpPr/>
          <p:nvPr/>
        </p:nvSpPr>
        <p:spPr>
          <a:xfrm rot="-5400000">
            <a:off x="3485499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 pitchFamily="2" charset="0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3950974" y="2204645"/>
            <a:ext cx="309969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Work Sans" pitchFamily="2" charset="0"/>
              </a:rPr>
              <a:t>1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 pitchFamily="2" charset="0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4800511" y="2211102"/>
            <a:ext cx="319843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Work Sans" pitchFamily="2" charset="0"/>
              </a:rPr>
              <a:t>3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 pitchFamily="2" charset="0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3922044" y="3130095"/>
            <a:ext cx="334250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Work Sans" pitchFamily="2" charset="0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 pitchFamily="2" charset="0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4896085" y="3136552"/>
            <a:ext cx="311519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Work Sans" pitchFamily="2" charset="0"/>
              </a:rPr>
              <a:t>4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 pitchFamily="2" charset="0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title"/>
          </p:nvPr>
        </p:nvSpPr>
        <p:spPr>
          <a:xfrm>
            <a:off x="851770" y="681937"/>
            <a:ext cx="744046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trưng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endParaRPr sz="2400" dirty="0">
              <a:latin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1155</Words>
  <Application>Microsoft Macintosh PowerPoint</Application>
  <PresentationFormat>On-screen Show (16:9)</PresentationFormat>
  <Paragraphs>88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Work Sans</vt:lpstr>
      <vt:lpstr>Calibri</vt:lpstr>
      <vt:lpstr>Work Sans Light</vt:lpstr>
      <vt:lpstr>Jacquenetta template</vt:lpstr>
      <vt:lpstr>HÀNG HÓA, THỊ TRƯỜNG VÀ VAI TRÒ CỦA CÁC CHỦ THỂ THAM GIA THỊ TRƯỜNG </vt:lpstr>
      <vt:lpstr>Mục Lục:</vt:lpstr>
      <vt:lpstr>THỊ TRƯỜNG VÀ NỀN KINH TẾ THỊ TRƯỜNG</vt:lpstr>
      <vt:lpstr>PowerPoint Presentation</vt:lpstr>
      <vt:lpstr>Phân loại thị trường</vt:lpstr>
      <vt:lpstr>2.2. Vai trò của thị trường</vt:lpstr>
      <vt:lpstr>2.3. Nền kinh tế thị trường và một số quy luật chủ yếu của nền kinh tế thị trường</vt:lpstr>
      <vt:lpstr>PowerPoint Presentation</vt:lpstr>
      <vt:lpstr>Đặc trưng phổ biến của nền kinh tế thị trường</vt:lpstr>
      <vt:lpstr>PowerPoint Presentation</vt:lpstr>
      <vt:lpstr>PowerPoint Presentation</vt:lpstr>
      <vt:lpstr>2.4. Một số quy luật kinh tế chủ yếu của nền kinh tế thị trường</vt:lpstr>
      <vt:lpstr>Quy luât giá trị</vt:lpstr>
      <vt:lpstr>Quy luật cung cầu</vt:lpstr>
      <vt:lpstr>Quy luật lưu thông tiền tệ</vt:lpstr>
      <vt:lpstr>Quy luật cạnh tranh</vt:lpstr>
      <vt:lpstr>TÀI LIỆU HỌC TẬP  MÔN HỌC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HÀNG HÓA, THỊ TRƯỜNG VÀ VAI TRÒ CỦA CÁC CHỦ THỂ THAM GIA THỊ TRƯỜNG (phần 2)</dc:title>
  <dc:creator>admin</dc:creator>
  <cp:lastModifiedBy>Pham Ngoc Anh (FE FPTU HN)</cp:lastModifiedBy>
  <cp:revision>8</cp:revision>
  <dcterms:created xsi:type="dcterms:W3CDTF">2024-03-10T05:58:00Z</dcterms:created>
  <dcterms:modified xsi:type="dcterms:W3CDTF">2024-03-31T04:24:22Z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FAEE7651D8DD4912BE9DA96C26E94F6A_12</vt:lpwstr>
  </property>
  <property fmtid="{D5CDD505-2E9C-101B-9397-08002B2CF9AE}" pid="3" name="KSOProductBuildVer">
    <vt:lpwstr>1033-12.2.0.13518</vt:lpwstr>
  </property>
</Properties>
</file>