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422" r:id="rId3"/>
    <p:sldId id="300" r:id="rId4"/>
    <p:sldId id="288" r:id="rId5"/>
    <p:sldId id="301" r:id="rId6"/>
    <p:sldId id="302" r:id="rId7"/>
    <p:sldId id="303" r:id="rId8"/>
    <p:sldId id="445" r:id="rId9"/>
    <p:sldId id="278" r:id="rId10"/>
  </p:sldIdLst>
  <p:sldSz cx="9144000" cy="5143500" type="screen16x9"/>
  <p:notesSz cx="6858000" cy="9144000"/>
  <p:embeddedFontLst>
    <p:embeddedFont>
      <p:font typeface="Work Sans" pitchFamily="2" charset="77"/>
      <p:regular r:id="rId12"/>
      <p:bold r:id="rId13"/>
      <p:italic r:id="rId14"/>
      <p:boldItalic r:id="rId15"/>
    </p:embeddedFont>
    <p:embeddedFont>
      <p:font typeface="Work Sans Light" panose="020F0302020204030204" pitchFamily="34" charset="0"/>
      <p:regular r:id="rId16"/>
      <p: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6"/>
  </p:normalViewPr>
  <p:slideViewPr>
    <p:cSldViewPr snapToGrid="0">
      <p:cViewPr varScale="1">
        <p:scale>
          <a:sx n="146" d="100"/>
          <a:sy n="146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c680f8dda3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c680f8dda3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c680f8dda3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c680f8dda3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c680f8dda3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c680f8dda3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c680f8dda3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c680f8dda3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48725" y="3058625"/>
            <a:ext cx="4914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012800" y="2497750"/>
            <a:ext cx="495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012800" y="3678252"/>
            <a:ext cx="4950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804525" y="854775"/>
            <a:ext cx="5152200" cy="35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200"/>
              <a:buChar char="▪"/>
              <a:defRPr sz="3200" i="1"/>
            </a:lvl1pPr>
            <a:lvl2pPr marL="914400" lvl="1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□"/>
              <a:defRPr sz="3200" i="1"/>
            </a:lvl2pPr>
            <a:lvl3pPr marL="1371600" lvl="2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□"/>
              <a:defRPr sz="3200" i="1"/>
            </a:lvl3pPr>
            <a:lvl4pPr marL="1828800" lvl="3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□"/>
              <a:defRPr sz="3200" i="1"/>
            </a:lvl4pPr>
            <a:lvl5pPr marL="2286000" lvl="4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 i="1"/>
            </a:lvl5pPr>
            <a:lvl6pPr marL="2743200" lvl="5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 i="1"/>
            </a:lvl6pPr>
            <a:lvl7pPr marL="3200400" lvl="6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 i="1"/>
            </a:lvl7pPr>
            <a:lvl8pPr marL="3657600" lvl="7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 i="1"/>
            </a:lvl8pPr>
            <a:lvl9pPr marL="4114800" lvl="8" indent="-431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 i="1"/>
            </a:lvl9pPr>
          </a:lstStyle>
          <a:p>
            <a:endParaRPr/>
          </a:p>
        </p:txBody>
      </p:sp>
      <p:sp>
        <p:nvSpPr>
          <p:cNvPr id="19" name="Google Shape;19;p4"/>
          <p:cNvSpPr/>
          <p:nvPr/>
        </p:nvSpPr>
        <p:spPr>
          <a:xfrm>
            <a:off x="617750" y="603375"/>
            <a:ext cx="948000" cy="94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809196" y="854775"/>
            <a:ext cx="565108" cy="445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FFFFFF"/>
                </a:solidFill>
                <a:latin typeface="Arial" panose="020B0604020202020204"/>
              </a:rPr>
              <a:t>“</a:t>
            </a: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2366400" cy="2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3356739" y="2312925"/>
            <a:ext cx="2366400" cy="2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3"/>
          </p:nvPr>
        </p:nvSpPr>
        <p:spPr>
          <a:xfrm>
            <a:off x="5844329" y="2312925"/>
            <a:ext cx="2366400" cy="2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reverse">
  <p:cSld name="BLANK_1">
    <p:bg>
      <p:bgPr>
        <a:solidFill>
          <a:srgbClr val="000000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▪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●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005DAA-58B9-8BD3-31D1-E5A5CF96AC2B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139062" y="3747010"/>
            <a:ext cx="1135788" cy="569915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ctrTitle"/>
          </p:nvPr>
        </p:nvSpPr>
        <p:spPr>
          <a:xfrm>
            <a:off x="871125" y="724846"/>
            <a:ext cx="5230565" cy="23498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3200" dirty="0"/>
              <a:t>HÀNG HÓA, THỊ TRƯỜNG VÀ VAI TRÒ CỦA CÁC CHỦ THỂ THAM GIA THỊ TRƯỜNG </a:t>
            </a:r>
            <a:endParaRPr sz="3200" dirty="0"/>
          </a:p>
        </p:txBody>
      </p:sp>
      <p:grpSp>
        <p:nvGrpSpPr>
          <p:cNvPr id="59" name="Google Shape;59;p12"/>
          <p:cNvGrpSpPr/>
          <p:nvPr/>
        </p:nvGrpSpPr>
        <p:grpSpPr>
          <a:xfrm>
            <a:off x="6867248" y="652997"/>
            <a:ext cx="1580904" cy="1684493"/>
            <a:chOff x="5970800" y="1619250"/>
            <a:chExt cx="428650" cy="456725"/>
          </a:xfrm>
        </p:grpSpPr>
        <p:sp>
          <p:nvSpPr>
            <p:cNvPr id="60" name="Google Shape;60;p12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2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2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2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2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58;p12"/>
          <p:cNvSpPr txBox="1">
            <a:spLocks noGrp="1"/>
          </p:cNvSpPr>
          <p:nvPr/>
        </p:nvSpPr>
        <p:spPr>
          <a:xfrm>
            <a:off x="2221230" y="3278505"/>
            <a:ext cx="2531110" cy="62928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Work Sans"/>
              <a:buNone/>
              <a:defRPr sz="4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 i="1" dirty="0"/>
              <a:t>Session 7</a:t>
            </a: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 noChangeArrowheads="1"/>
          </p:cNvSpPr>
          <p:nvPr>
            <p:ph type="title"/>
          </p:nvPr>
        </p:nvSpPr>
        <p:spPr>
          <a:xfrm>
            <a:off x="1547813" y="897732"/>
            <a:ext cx="4800600" cy="365522"/>
          </a:xfrm>
        </p:spPr>
        <p:txBody>
          <a:bodyPr/>
          <a:lstStyle/>
          <a:p>
            <a:pPr algn="l"/>
            <a:r>
              <a:rPr lang="en-US" altLang="en-US">
                <a:solidFill>
                  <a:schemeClr val="tx1"/>
                </a:solidFill>
              </a:rPr>
              <a:t>Mục Lục:</a:t>
            </a:r>
          </a:p>
        </p:txBody>
      </p:sp>
      <p:sp>
        <p:nvSpPr>
          <p:cNvPr id="5123" name="Footer Placeholder 2"/>
          <p:cNvSpPr>
            <a:spLocks noGrp="1" noChangeArrowheads="1"/>
          </p:cNvSpPr>
          <p:nvPr>
            <p:ph type="ftr" sz="quarter" idx="10"/>
          </p:nvPr>
        </p:nvSpPr>
        <p:spPr bwMode="gray">
          <a:xfrm>
            <a:off x="7315200" y="6461125"/>
            <a:ext cx="1752600" cy="320675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/>
              <a:t>www.themegallery.com</a:t>
            </a:r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gray">
          <a:xfrm>
            <a:off x="1147313" y="1355503"/>
            <a:ext cx="7262813" cy="243249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386080" indent="-386080" algn="l" eaLnBrk="1" hangingPunct="1">
              <a:buFont typeface="+mj-lt"/>
              <a:buAutoNum type="arabicPeriod"/>
              <a:defRPr/>
            </a:pPr>
            <a:r>
              <a:rPr lang="en-US" altLang="en-US" sz="24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Lý</a:t>
            </a:r>
            <a:r>
              <a:rPr lang="en-US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luận</a:t>
            </a:r>
            <a:r>
              <a:rPr lang="en-US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của</a:t>
            </a:r>
            <a:r>
              <a:rPr lang="en-US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C. </a:t>
            </a:r>
            <a:r>
              <a:rPr lang="en-US" altLang="en-US" sz="24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Mác</a:t>
            </a:r>
            <a:r>
              <a:rPr lang="en-US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về</a:t>
            </a:r>
            <a:r>
              <a:rPr lang="en-US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hàng</a:t>
            </a:r>
            <a:r>
              <a:rPr lang="en-US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hóa</a:t>
            </a:r>
            <a:r>
              <a:rPr lang="en-US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và</a:t>
            </a:r>
            <a:r>
              <a:rPr lang="en-US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sản</a:t>
            </a:r>
            <a:r>
              <a:rPr lang="en-US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xuất</a:t>
            </a:r>
            <a:r>
              <a:rPr lang="en-US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hàng</a:t>
            </a:r>
            <a:r>
              <a:rPr lang="en-US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hóa</a:t>
            </a:r>
            <a:endParaRPr lang="en-US" altLang="en-US" sz="2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386080" indent="-386080" algn="l" eaLnBrk="1" hangingPunct="1">
              <a:buFont typeface="+mj-lt"/>
              <a:buAutoNum type="arabicPeriod"/>
              <a:defRPr/>
            </a:pPr>
            <a:r>
              <a:rPr lang="en-US" altLang="en-US" sz="24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Thị</a:t>
            </a:r>
            <a:r>
              <a:rPr lang="en-US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trường</a:t>
            </a:r>
            <a:r>
              <a:rPr lang="en-US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và</a:t>
            </a:r>
            <a:r>
              <a:rPr lang="en-US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nền</a:t>
            </a:r>
            <a:r>
              <a:rPr lang="en-US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kinh</a:t>
            </a:r>
            <a:r>
              <a:rPr lang="en-US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tế</a:t>
            </a:r>
            <a:r>
              <a:rPr lang="en-US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thị</a:t>
            </a:r>
            <a:r>
              <a:rPr lang="en-US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trường</a:t>
            </a:r>
            <a:endParaRPr lang="en-US" altLang="en-US" sz="2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386080" indent="-386080" algn="l" eaLnBrk="1" hangingPunct="1">
              <a:buFont typeface="+mj-lt"/>
              <a:buAutoNum type="arabicPeriod"/>
              <a:defRPr/>
            </a:pPr>
            <a:r>
              <a:rPr lang="en-US" altLang="en-US" sz="24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Vai</a:t>
            </a:r>
            <a:r>
              <a:rPr lang="en-US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trò</a:t>
            </a:r>
            <a:r>
              <a:rPr lang="en-US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của</a:t>
            </a:r>
            <a:r>
              <a:rPr lang="en-US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một</a:t>
            </a:r>
            <a:r>
              <a:rPr lang="en-US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số</a:t>
            </a:r>
            <a:r>
              <a:rPr lang="en-US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chủ</a:t>
            </a:r>
            <a:r>
              <a:rPr lang="en-US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thể</a:t>
            </a:r>
            <a:r>
              <a:rPr lang="en-US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tham</a:t>
            </a:r>
            <a:r>
              <a:rPr lang="en-US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gia</a:t>
            </a:r>
            <a:r>
              <a:rPr lang="en-US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thị</a:t>
            </a:r>
            <a:r>
              <a:rPr lang="en-US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b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trường</a:t>
            </a:r>
            <a:r>
              <a:rPr lang="en-US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br>
              <a:rPr lang="en-US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</a:br>
            <a:r>
              <a:rPr lang="en-US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    </a:t>
            </a: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>
            <a:off x="1012800" y="2497750"/>
            <a:ext cx="743825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Vai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trò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chủ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tham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gia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Work Sans" pitchFamily="2" charset="0"/>
                <a:cs typeface="Times New Roman" panose="02020603050405020304" pitchFamily="18" charset="0"/>
              </a:rPr>
              <a:t>trường</a:t>
            </a:r>
            <a:endParaRPr dirty="0">
              <a:latin typeface="Work Sans" pitchFamily="2" charset="0"/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6219050" y="337750"/>
            <a:ext cx="2232000" cy="19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0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3</a:t>
            </a:r>
            <a:r>
              <a:rPr lang="en-GB" sz="9600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 sz="9600" b="1" dirty="0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4"/>
          <p:cNvSpPr txBox="1">
            <a:spLocks noGrp="1"/>
          </p:cNvSpPr>
          <p:nvPr>
            <p:ph type="title"/>
          </p:nvPr>
        </p:nvSpPr>
        <p:spPr>
          <a:xfrm>
            <a:off x="617966" y="712700"/>
            <a:ext cx="3309257" cy="8789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/>
              <a:t>Người sản xuất</a:t>
            </a:r>
            <a:endParaRPr sz="3200" dirty="0"/>
          </a:p>
        </p:txBody>
      </p:sp>
      <p:sp>
        <p:nvSpPr>
          <p:cNvPr id="540" name="Google Shape;540;p44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</a:t>
            </a:fld>
            <a:endParaRPr lang="en-GB"/>
          </a:p>
        </p:txBody>
      </p:sp>
      <p:pic>
        <p:nvPicPr>
          <p:cNvPr id="541" name="Google Shape;541;p44"/>
          <p:cNvPicPr preferRelativeResize="0"/>
          <p:nvPr/>
        </p:nvPicPr>
        <p:blipFill>
          <a:blip r:embed="rId3"/>
          <a:srcRect l="16680" r="16680"/>
          <a:stretch>
            <a:fillRect/>
          </a:stretch>
        </p:blipFill>
        <p:spPr>
          <a:xfrm>
            <a:off x="3927223" y="712700"/>
            <a:ext cx="1448100" cy="14481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42" name="Google Shape;542;p44"/>
          <p:cNvSpPr txBox="1"/>
          <p:nvPr/>
        </p:nvSpPr>
        <p:spPr>
          <a:xfrm>
            <a:off x="1467585" y="2416848"/>
            <a:ext cx="6431090" cy="1448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 algn="ctr">
              <a:buNone/>
            </a:pP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Những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người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sản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xuất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cung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cấp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hàng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hóa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dịch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vụ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thị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trường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nhằm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đáp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ứng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nhu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cầu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tiêu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dùng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của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xã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hội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Người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sản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xuất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bao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gồm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nhà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sản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xuất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đầu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tư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kinh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doanh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hàng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hóa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dịch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vụ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…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Họ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là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những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người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trực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tiếp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tạo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ra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của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cái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vất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chất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sản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phẩm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cho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xã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hội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để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phục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vụ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người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tiêu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dùng</a:t>
            </a:r>
            <a:endParaRPr lang="en-US" sz="1600" dirty="0">
              <a:latin typeface="Work Sans" pitchFamily="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4"/>
          <p:cNvSpPr txBox="1">
            <a:spLocks noGrp="1"/>
          </p:cNvSpPr>
          <p:nvPr>
            <p:ph type="title"/>
          </p:nvPr>
        </p:nvSpPr>
        <p:spPr>
          <a:xfrm>
            <a:off x="617966" y="712700"/>
            <a:ext cx="3309257" cy="8789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latin typeface="Work Sans" pitchFamily="2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Work Sans" pitchFamily="2" charset="0"/>
                <a:cs typeface="Times New Roman" panose="02020603050405020304" pitchFamily="18" charset="0"/>
              </a:rPr>
              <a:t>tiêu</a:t>
            </a:r>
            <a:r>
              <a:rPr lang="en-US" sz="24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Work Sans" pitchFamily="2" charset="0"/>
                <a:cs typeface="Times New Roman" panose="02020603050405020304" pitchFamily="18" charset="0"/>
              </a:rPr>
              <a:t>dùng</a:t>
            </a:r>
            <a:endParaRPr sz="2400" dirty="0">
              <a:latin typeface="Work Sans" pitchFamily="2" charset="0"/>
            </a:endParaRPr>
          </a:p>
        </p:txBody>
      </p:sp>
      <p:sp>
        <p:nvSpPr>
          <p:cNvPr id="540" name="Google Shape;540;p44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5</a:t>
            </a:fld>
            <a:endParaRPr lang="en-GB"/>
          </a:p>
        </p:txBody>
      </p:sp>
      <p:pic>
        <p:nvPicPr>
          <p:cNvPr id="541" name="Google Shape;541;p44"/>
          <p:cNvPicPr preferRelativeResize="0"/>
          <p:nvPr/>
        </p:nvPicPr>
        <p:blipFill>
          <a:blip r:embed="rId3"/>
          <a:srcRect l="22727" r="22727"/>
          <a:stretch>
            <a:fillRect/>
          </a:stretch>
        </p:blipFill>
        <p:spPr>
          <a:xfrm>
            <a:off x="3927223" y="712700"/>
            <a:ext cx="1448100" cy="14481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42" name="Google Shape;542;p44"/>
          <p:cNvSpPr txBox="1"/>
          <p:nvPr/>
        </p:nvSpPr>
        <p:spPr>
          <a:xfrm>
            <a:off x="1467585" y="2416848"/>
            <a:ext cx="6431090" cy="1448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 algn="ctr">
              <a:buNone/>
            </a:pP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Những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người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mua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bán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hàng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hóa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dịch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vụ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trên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thị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trường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để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thỏa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mãn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nhu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cầu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tiêu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dùng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Sức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mua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của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người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tiêu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dùng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là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yếu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tố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quyết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định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sự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phát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triển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bền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vững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của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người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sản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xuất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4"/>
          <p:cNvSpPr txBox="1">
            <a:spLocks noGrp="1"/>
          </p:cNvSpPr>
          <p:nvPr>
            <p:ph type="title"/>
          </p:nvPr>
        </p:nvSpPr>
        <p:spPr>
          <a:xfrm>
            <a:off x="382835" y="1071441"/>
            <a:ext cx="4537166" cy="8789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14300" indent="0">
              <a:buNone/>
            </a:pPr>
            <a:r>
              <a:rPr lang="en-US" sz="2400" dirty="0" err="1">
                <a:latin typeface="Work Sans" pitchFamily="2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Work Sans" pitchFamily="2" charset="0"/>
                <a:cs typeface="Times New Roman" panose="02020603050405020304" pitchFamily="18" charset="0"/>
              </a:rPr>
              <a:t>chủ</a:t>
            </a:r>
            <a:r>
              <a:rPr lang="en-US" sz="24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Work Sans" pitchFamily="2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Work Sans" pitchFamily="2" charset="0"/>
                <a:cs typeface="Times New Roman" panose="02020603050405020304" pitchFamily="18" charset="0"/>
              </a:rPr>
              <a:t>trung</a:t>
            </a:r>
            <a:r>
              <a:rPr lang="en-US" sz="24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Work Sans" pitchFamily="2" charset="0"/>
                <a:cs typeface="Times New Roman" panose="02020603050405020304" pitchFamily="18" charset="0"/>
              </a:rPr>
              <a:t>gian</a:t>
            </a:r>
            <a:r>
              <a:rPr lang="en-US" sz="24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Work Sans" pitchFamily="2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Work Sans" pitchFamily="2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Work Sans" pitchFamily="2" charset="0"/>
                <a:cs typeface="Times New Roman" panose="02020603050405020304" pitchFamily="18" charset="0"/>
              </a:rPr>
              <a:t>trường</a:t>
            </a:r>
            <a:endParaRPr lang="en-US" sz="2400" dirty="0">
              <a:latin typeface="Work Sans" pitchFamily="2" charset="0"/>
              <a:cs typeface="Times New Roman" panose="02020603050405020304" pitchFamily="18" charset="0"/>
            </a:endParaRPr>
          </a:p>
        </p:txBody>
      </p:sp>
      <p:sp>
        <p:nvSpPr>
          <p:cNvPr id="540" name="Google Shape;540;p44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Work Sans" pitchFamily="2" charset="0"/>
              </a:rPr>
              <a:t>6</a:t>
            </a:fld>
            <a:endParaRPr>
              <a:latin typeface="Work Sans" pitchFamily="2" charset="0"/>
            </a:endParaRPr>
          </a:p>
        </p:txBody>
      </p:sp>
      <p:pic>
        <p:nvPicPr>
          <p:cNvPr id="541" name="Google Shape;541;p44"/>
          <p:cNvPicPr preferRelativeResize="0"/>
          <p:nvPr/>
        </p:nvPicPr>
        <p:blipFill>
          <a:blip r:embed="rId3"/>
          <a:srcRect/>
          <a:stretch>
            <a:fillRect/>
          </a:stretch>
        </p:blipFill>
        <p:spPr>
          <a:xfrm>
            <a:off x="4066903" y="600891"/>
            <a:ext cx="1776548" cy="1582729"/>
          </a:xfrm>
          <a:prstGeom prst="ellipse">
            <a:avLst/>
          </a:prstGeom>
          <a:noFill/>
          <a:ln>
            <a:noFill/>
          </a:ln>
        </p:spPr>
      </p:pic>
      <p:sp>
        <p:nvSpPr>
          <p:cNvPr id="542" name="Google Shape;542;p44"/>
          <p:cNvSpPr txBox="1"/>
          <p:nvPr/>
        </p:nvSpPr>
        <p:spPr>
          <a:xfrm>
            <a:off x="1467585" y="2416848"/>
            <a:ext cx="6431090" cy="1448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 algn="ctr">
              <a:buNone/>
            </a:pP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Chủ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thể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trung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gian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là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những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cá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nhân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tổ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chức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đảm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nhiệm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vai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trò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cầu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nối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giữa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chủ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thể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sản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xuất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tiêu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dùng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hang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hóa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dịch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vụ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trên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thị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trường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,</a:t>
            </a:r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4"/>
          <p:cNvSpPr txBox="1">
            <a:spLocks noGrp="1"/>
          </p:cNvSpPr>
          <p:nvPr>
            <p:ph type="title"/>
          </p:nvPr>
        </p:nvSpPr>
        <p:spPr>
          <a:xfrm>
            <a:off x="450455" y="1105988"/>
            <a:ext cx="4293668" cy="6991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14300" indent="0">
              <a:buNone/>
            </a:pPr>
            <a:r>
              <a:rPr lang="en-US" sz="2400" dirty="0" err="1">
                <a:latin typeface="Work Sans" pitchFamily="2" charset="0"/>
                <a:cs typeface="Times New Roman" panose="02020603050405020304" pitchFamily="18" charset="0"/>
              </a:rPr>
              <a:t>Nhà</a:t>
            </a:r>
            <a:r>
              <a:rPr lang="en-US" sz="24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Work Sans" pitchFamily="2" charset="0"/>
                <a:cs typeface="Times New Roman" panose="02020603050405020304" pitchFamily="18" charset="0"/>
              </a:rPr>
              <a:t>nước</a:t>
            </a:r>
            <a:endParaRPr lang="en-US" sz="2400" dirty="0">
              <a:latin typeface="Work Sans" pitchFamily="2" charset="0"/>
              <a:cs typeface="Times New Roman" panose="02020603050405020304" pitchFamily="18" charset="0"/>
            </a:endParaRPr>
          </a:p>
        </p:txBody>
      </p:sp>
      <p:sp>
        <p:nvSpPr>
          <p:cNvPr id="540" name="Google Shape;540;p44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Work Sans" pitchFamily="2" charset="0"/>
              </a:rPr>
              <a:t>7</a:t>
            </a:fld>
            <a:endParaRPr>
              <a:latin typeface="Work Sans" pitchFamily="2" charset="0"/>
            </a:endParaRPr>
          </a:p>
        </p:txBody>
      </p:sp>
      <p:pic>
        <p:nvPicPr>
          <p:cNvPr id="541" name="Google Shape;541;p44"/>
          <p:cNvPicPr preferRelativeResize="0"/>
          <p:nvPr/>
        </p:nvPicPr>
        <p:blipFill>
          <a:blip r:embed="rId3"/>
          <a:srcRect/>
          <a:stretch>
            <a:fillRect/>
          </a:stretch>
        </p:blipFill>
        <p:spPr>
          <a:xfrm>
            <a:off x="4020073" y="731500"/>
            <a:ext cx="1448100" cy="14481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42" name="Google Shape;542;p44"/>
          <p:cNvSpPr txBox="1"/>
          <p:nvPr/>
        </p:nvSpPr>
        <p:spPr>
          <a:xfrm>
            <a:off x="1149189" y="2416848"/>
            <a:ext cx="6749486" cy="1448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 algn="ctr">
              <a:buNone/>
            </a:pP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Trong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nền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kinh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tế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thị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trường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xét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về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vai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trò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kinh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tế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nhà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nước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thực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hiện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chức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năng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quản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lý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nhà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nước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về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kinh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tế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đồng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thời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thực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hiện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những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biện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pháp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khắc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phục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những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khuyết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tật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của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thị</a:t>
            </a:r>
            <a:r>
              <a:rPr lang="en-US" sz="1600" dirty="0">
                <a:latin typeface="Work Sans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Work Sans" pitchFamily="2" charset="0"/>
                <a:cs typeface="Times New Roman" panose="02020603050405020304" pitchFamily="18" charset="0"/>
              </a:rPr>
              <a:t>trường</a:t>
            </a:r>
            <a:endParaRPr lang="en-US" sz="1600" dirty="0">
              <a:latin typeface="Work Sans" pitchFamily="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9308" y="600701"/>
            <a:ext cx="6900548" cy="687640"/>
          </a:xfrm>
        </p:spPr>
        <p:txBody>
          <a:bodyPr/>
          <a:lstStyle/>
          <a:p>
            <a:r>
              <a:rPr lang="en-US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 LIỆU HỌC TẬP  MÔN HỌC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961121" y="1494477"/>
            <a:ext cx="7361921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6080" indent="-386080" algn="just">
              <a:buFont typeface="Arial" panose="020B0604020202020204" pitchFamily="34" charset="0"/>
              <a:buAutoNum type="arabicPeriod"/>
              <a:defRPr/>
            </a:pPr>
            <a:r>
              <a:rPr lang="pt-BR" altLang="en-US" sz="16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Sách, giáo trình chính:</a:t>
            </a:r>
            <a:endParaRPr lang="en-US" altLang="en-US" sz="1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  <a:defRPr/>
            </a:pPr>
            <a:r>
              <a:rPr lang="en-US" altLang="en-US" sz="1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alt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alt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i="1" dirty="0">
                <a:solidFill>
                  <a:prstClr val="black"/>
                </a:solidFill>
              </a:rPr>
              <a:t>Kinh tế chính trị Mác – Lênin</a:t>
            </a:r>
            <a:r>
              <a:rPr lang="pt-BR" sz="1600" dirty="0">
                <a:solidFill>
                  <a:prstClr val="black"/>
                </a:solidFill>
              </a:rPr>
              <a:t> </a:t>
            </a:r>
            <a:r>
              <a:rPr lang="pt-BR" alt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(giáo trình tập huấn năm 2019- Bộ GDĐT)</a:t>
            </a:r>
            <a:endParaRPr lang="en-US" altLang="en-US" sz="1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  <a:defRPr/>
            </a:pPr>
            <a:r>
              <a:rPr lang="pt-BR" altLang="en-US" sz="16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Tài liệu tham khảo: </a:t>
            </a:r>
            <a:endParaRPr lang="en-US" altLang="en-US" sz="1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pt-BR" sz="1600" dirty="0">
                <a:solidFill>
                  <a:prstClr val="black"/>
                </a:solidFill>
              </a:rPr>
              <a:t>[1] Bộ Giáo dục và Đào tạo, </a:t>
            </a:r>
            <a:r>
              <a:rPr lang="pt-BR" sz="1600" i="1" dirty="0">
                <a:solidFill>
                  <a:prstClr val="black"/>
                </a:solidFill>
              </a:rPr>
              <a:t>Giáo trình Những Nguyên lý cơ bản của Chủ nghĩa Mác-Lênin</a:t>
            </a:r>
            <a:r>
              <a:rPr lang="pt-BR" sz="1600" dirty="0">
                <a:solidFill>
                  <a:prstClr val="black"/>
                </a:solidFill>
              </a:rPr>
              <a:t>, Nxb.Chính trị quốc gia, Hà Nội, 2014.</a:t>
            </a:r>
            <a:endParaRPr lang="en-US" sz="1600" dirty="0">
              <a:solidFill>
                <a:prstClr val="black"/>
              </a:solidFill>
            </a:endParaRPr>
          </a:p>
          <a:p>
            <a:pPr>
              <a:defRPr/>
            </a:pPr>
            <a:r>
              <a:rPr lang="pt-BR" sz="1600" dirty="0">
                <a:solidFill>
                  <a:prstClr val="black"/>
                </a:solidFill>
              </a:rPr>
              <a:t>[2] Hội đồng Trung ương chỉ đạo biên soạn giáo trình quốc gia các bộ môn khoa học Mác – Lênin, </a:t>
            </a:r>
            <a:r>
              <a:rPr lang="pt-BR" sz="1600" i="1" dirty="0">
                <a:solidFill>
                  <a:prstClr val="black"/>
                </a:solidFill>
              </a:rPr>
              <a:t>Giáo trình Kinh tế chính trị Mác-Lênin, </a:t>
            </a:r>
            <a:r>
              <a:rPr lang="pt-BR" sz="1600" dirty="0">
                <a:solidFill>
                  <a:prstClr val="black"/>
                </a:solidFill>
              </a:rPr>
              <a:t>Nxb.Chính trị quốc gia, Hà Nội, 2010. </a:t>
            </a:r>
          </a:p>
          <a:p>
            <a:pPr>
              <a:defRPr/>
            </a:pPr>
            <a:r>
              <a:rPr lang="pt-BR" sz="1600" dirty="0">
                <a:solidFill>
                  <a:prstClr val="black"/>
                </a:solidFill>
              </a:rPr>
              <a:t>[3]website: https://www.marxists.org/</a:t>
            </a:r>
            <a:endParaRPr lang="en-US" sz="1600" dirty="0">
              <a:solidFill>
                <a:prstClr val="black"/>
              </a:solidFill>
            </a:endParaRPr>
          </a:p>
          <a:p>
            <a:pPr>
              <a:defRPr/>
            </a:pPr>
            <a:endParaRPr lang="en-US" sz="14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4"/>
          <p:cNvSpPr txBox="1">
            <a:spLocks noGrp="1"/>
          </p:cNvSpPr>
          <p:nvPr>
            <p:ph type="ctrTitle" idx="4294967295"/>
          </p:nvPr>
        </p:nvSpPr>
        <p:spPr>
          <a:xfrm>
            <a:off x="685800" y="1811950"/>
            <a:ext cx="5680494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dirty="0"/>
              <a:t>Thank you !</a:t>
            </a:r>
            <a:endParaRPr sz="7200" dirty="0"/>
          </a:p>
        </p:txBody>
      </p:sp>
      <p:sp>
        <p:nvSpPr>
          <p:cNvPr id="341" name="Google Shape;341;p34"/>
          <p:cNvSpPr/>
          <p:nvPr/>
        </p:nvSpPr>
        <p:spPr>
          <a:xfrm>
            <a:off x="6543431" y="805362"/>
            <a:ext cx="1752310" cy="1752310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4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9</a:t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Jacquenet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F3F3F3"/>
      </a:lt2>
      <a:accent1>
        <a:srgbClr val="000000"/>
      </a:accent1>
      <a:accent2>
        <a:srgbClr val="666666"/>
      </a:accent2>
      <a:accent3>
        <a:srgbClr val="999999"/>
      </a:accent3>
      <a:accent4>
        <a:srgbClr val="CCCCCC"/>
      </a:accent4>
      <a:accent5>
        <a:srgbClr val="EFEFEF"/>
      </a:accent5>
      <a:accent6>
        <a:srgbClr val="F6B26B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416</Words>
  <Application>Microsoft Macintosh PowerPoint</Application>
  <PresentationFormat>On-screen Show (16:9)</PresentationFormat>
  <Paragraphs>30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Times New Roman</vt:lpstr>
      <vt:lpstr>Work Sans</vt:lpstr>
      <vt:lpstr>Work Sans Light</vt:lpstr>
      <vt:lpstr>Jacquenetta template</vt:lpstr>
      <vt:lpstr>HÀNG HÓA, THỊ TRƯỜNG VÀ VAI TRÒ CỦA CÁC CHỦ THỂ THAM GIA THỊ TRƯỜNG </vt:lpstr>
      <vt:lpstr>Mục Lục:</vt:lpstr>
      <vt:lpstr>Vai trò của một số chủ thể tham gia thị trường</vt:lpstr>
      <vt:lpstr>Người sản xuất</vt:lpstr>
      <vt:lpstr>Người tiêu dùng</vt:lpstr>
      <vt:lpstr>Các chủ thể trung gian trong thị trường</vt:lpstr>
      <vt:lpstr>Nhà nước</vt:lpstr>
      <vt:lpstr>TÀI LIỆU HỌC TẬP  MÔN HỌC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HÀNG HÓA, THỊ TRƯỜNG VÀ VAI TRÒ CỦA CÁC CHỦ THỂ THAM GIA THỊ TRƯỜNG (phần 2)</dc:title>
  <dc:creator>admin</dc:creator>
  <cp:lastModifiedBy>Pham Ngoc Anh (FE FPTU HN)</cp:lastModifiedBy>
  <cp:revision>9</cp:revision>
  <dcterms:created xsi:type="dcterms:W3CDTF">2024-03-10T05:58:00Z</dcterms:created>
  <dcterms:modified xsi:type="dcterms:W3CDTF">2024-03-31T04:25:10Z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FAEE7651D8DD4912BE9DA96C26E94F6A_12</vt:lpwstr>
  </property>
  <property fmtid="{D5CDD505-2E9C-101B-9397-08002B2CF9AE}" pid="3" name="KSOProductBuildVer">
    <vt:lpwstr>1033-12.2.0.13518</vt:lpwstr>
  </property>
</Properties>
</file>