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72"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5"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8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7"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8" name="PlaceHolder 4"/>
          <p:cNvSpPr>
            <a:spLocks noGrp="1"/>
          </p:cNvSpPr>
          <p:nvPr>
            <p:ph type="dt" idx="3"/>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89" name="PlaceHolder 5"/>
          <p:cNvSpPr>
            <a:spLocks noGrp="1"/>
          </p:cNvSpPr>
          <p:nvPr>
            <p:ph type="ftr" idx="4"/>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0" name="PlaceHolder 6"/>
          <p:cNvSpPr>
            <a:spLocks noGrp="1"/>
          </p:cNvSpPr>
          <p:nvPr>
            <p:ph type="sldNum" idx="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B3F5DD57-3BEB-479E-8338-291C6A1290E8}"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217488" y="812800"/>
            <a:ext cx="7121525" cy="4005263"/>
          </a:xfrm>
          <a:prstGeom prst="rect">
            <a:avLst/>
          </a:prstGeom>
          <a:ln w="0">
            <a:noFill/>
          </a:ln>
        </p:spPr>
      </p:sp>
      <p:sp>
        <p:nvSpPr>
          <p:cNvPr id="153" name="PlaceHolder 2"/>
          <p:cNvSpPr>
            <a:spLocks noGrp="1"/>
          </p:cNvSpPr>
          <p:nvPr>
            <p:ph type="body"/>
          </p:nvPr>
        </p:nvSpPr>
        <p:spPr>
          <a:xfrm>
            <a:off x="756000" y="5078520"/>
            <a:ext cx="6044400" cy="4807800"/>
          </a:xfrm>
          <a:prstGeom prst="rect">
            <a:avLst/>
          </a:prstGeom>
          <a:noFill/>
          <a:ln w="0">
            <a:noFill/>
          </a:ln>
        </p:spPr>
        <p:txBody>
          <a:bodyPr lIns="0" tIns="0" rIns="0" bIns="0" anchor="t">
            <a:noAutofit/>
          </a:bodyPr>
          <a:lstStyle/>
          <a:p>
            <a:pPr marL="216000" indent="0">
              <a:lnSpc>
                <a:spcPct val="100000"/>
              </a:lnSpc>
              <a:buNone/>
              <a:tabLst>
                <a:tab pos="0" algn="l"/>
              </a:tabLst>
            </a:pPr>
            <a:r>
              <a:rPr lang="en-US" sz="2000" b="0" strike="noStrike" spc="-1">
                <a:solidFill>
                  <a:srgbClr val="000000"/>
                </a:solidFill>
                <a:latin typeface="Arial"/>
              </a:rPr>
              <a:t>Nesting is the term for establishing a relationship between two or more items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noRot="1" noChangeAspect="1"/>
          </p:cNvSpPr>
          <p:nvPr>
            <p:ph type="sldImg"/>
          </p:nvPr>
        </p:nvSpPr>
        <p:spPr>
          <a:xfrm>
            <a:off x="217488" y="812800"/>
            <a:ext cx="7123112" cy="4006850"/>
          </a:xfrm>
          <a:prstGeom prst="rect">
            <a:avLst/>
          </a:prstGeom>
          <a:ln w="0">
            <a:noFill/>
          </a:ln>
        </p:spPr>
      </p:sp>
      <p:sp>
        <p:nvSpPr>
          <p:cNvPr id="155" name="PlaceHolder 2"/>
          <p:cNvSpPr>
            <a:spLocks noGrp="1"/>
          </p:cNvSpPr>
          <p:nvPr>
            <p:ph type="body"/>
          </p:nvPr>
        </p:nvSpPr>
        <p:spPr>
          <a:xfrm>
            <a:off x="756000" y="5078520"/>
            <a:ext cx="6046200" cy="4809600"/>
          </a:xfrm>
          <a:prstGeom prst="rect">
            <a:avLst/>
          </a:prstGeom>
          <a:noFill/>
          <a:ln w="0">
            <a:noFill/>
          </a:ln>
        </p:spPr>
        <p:txBody>
          <a:bodyPr lIns="0" tIns="0" rIns="0" bIns="0" anchor="t">
            <a:noAutofit/>
          </a:bodyPr>
          <a:lstStyle/>
          <a:p>
            <a:pPr marL="216000" indent="0">
              <a:lnSpc>
                <a:spcPct val="100000"/>
              </a:lnSpc>
              <a:buNone/>
              <a:tabLst>
                <a:tab pos="0" algn="l"/>
              </a:tabLst>
            </a:pPr>
            <a:r>
              <a:rPr lang="en-US" sz="2000" b="0" strike="noStrike" spc="-1">
                <a:solidFill>
                  <a:srgbClr val="000000"/>
                </a:solidFill>
                <a:latin typeface="Arial"/>
              </a:rPr>
              <a:t>“Every game object has at least one component: a Transform. The Transform component stores the position, rotation, and scale of an object, and is also responsible for keeping track of the parent of an object. You can’t remove the Transform component”[2]</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215900" y="812800"/>
            <a:ext cx="7124700" cy="4006850"/>
          </a:xfrm>
          <a:prstGeom prst="rect">
            <a:avLst/>
          </a:prstGeom>
          <a:ln w="0">
            <a:noFill/>
          </a:ln>
        </p:spPr>
      </p:sp>
      <p:sp>
        <p:nvSpPr>
          <p:cNvPr id="157" name="PlaceHolder 2"/>
          <p:cNvSpPr>
            <a:spLocks noGrp="1"/>
          </p:cNvSpPr>
          <p:nvPr>
            <p:ph type="body"/>
          </p:nvPr>
        </p:nvSpPr>
        <p:spPr>
          <a:xfrm>
            <a:off x="756000" y="5078520"/>
            <a:ext cx="6045480" cy="4808880"/>
          </a:xfrm>
          <a:prstGeom prst="rect">
            <a:avLst/>
          </a:prstGeom>
          <a:noFill/>
          <a:ln w="0">
            <a:noFill/>
          </a:ln>
        </p:spPr>
        <p:txBody>
          <a:bodyPr lIns="0" tIns="0" rIns="0" bIns="0" anchor="t">
            <a:noAutofit/>
          </a:bodyPr>
          <a:lstStyle/>
          <a:p>
            <a:pPr marL="216000" indent="0">
              <a:lnSpc>
                <a:spcPct val="100000"/>
              </a:lnSpc>
              <a:buNone/>
              <a:tabLst>
                <a:tab pos="0" algn="l"/>
              </a:tabLst>
            </a:pPr>
            <a:r>
              <a:rPr lang="en-US" sz="1500" b="0" strike="noStrike" spc="-1">
                <a:solidFill>
                  <a:srgbClr val="000000"/>
                </a:solidFill>
                <a:latin typeface="Arial"/>
              </a:rPr>
              <a:t>Transformations applied to the parent object work as normal. The object can be moved, scaled, and rotated. What’s special is how the child object behaves. Once nested, a child object’s transform is relative to that of the parent object, not the world. Therefore, a child object position is not based on its distance from the origin, but the distance from the parent object. If the parent object is rotated, the child object would move with it. If you looked at the child’s rotation, however, it would not register that it had rotated at all. The same goes for scaling. If you scale the parent object, the child also changes in size. The scale of the child object would remain unchanged.</a:t>
            </a:r>
          </a:p>
          <a:p>
            <a:pPr marL="216000" indent="0">
              <a:lnSpc>
                <a:spcPct val="100000"/>
              </a:lnSpc>
              <a:buNone/>
              <a:tabLst>
                <a:tab pos="0" algn="l"/>
              </a:tabLst>
            </a:pPr>
            <a:r>
              <a:rPr lang="en-US" sz="1500" b="0" strike="noStrike" spc="-1">
                <a:solidFill>
                  <a:srgbClr val="000000"/>
                </a:solidFill>
                <a:latin typeface="Arial"/>
              </a:rPr>
              <a:t>     You might be confused by why this is. Remember, when a transformation is applied, it is not applied to the object, but to the object’s coordinate system. An object isn’t rotated, its coordinate system is. The effect is that the object turns. When a child object’s coordinate system is based on the local coordinate system of the parent, any changes to the parent system will directly change the child (without the child knowing about it).</a:t>
            </a:r>
          </a:p>
          <a:p>
            <a:pPr marL="216000" indent="0">
              <a:lnSpc>
                <a:spcPct val="100000"/>
              </a:lnSpc>
              <a:buNone/>
              <a:tabLst>
                <a:tab pos="0" algn="l"/>
              </a:tabLst>
            </a:pPr>
            <a:r>
              <a:rPr lang="en-US" sz="1500" b="0" strike="noStrike" spc="-1">
                <a:solidFill>
                  <a:srgbClr val="000000"/>
                </a:solidFill>
                <a:latin typeface="Arial"/>
              </a:rPr>
              <a:t>[3]</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0A31F103-6C2F-4F41-80CD-6BC8CAA98670}" type="slidenum">
              <a:t>‹#›</a:t>
            </a:fld>
            <a:endParaRPr/>
          </a:p>
        </p:txBody>
      </p:sp>
      <p:sp>
        <p:nvSpPr>
          <p:cNvPr id="3" name="PlaceHolder 2"/>
          <p:cNvSpPr>
            <a:spLocks noGrp="1"/>
          </p:cNvSpPr>
          <p:nvPr>
            <p:ph type="dt" idx="2"/>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7E0ED3C6-F5B2-49F9-8760-933BDDA38619}"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DE48EAB9-98B2-4244-9F6B-3B374838A85A}"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888C3C74-7FAA-48FE-A408-61E78DC35641}"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B95E04DE-44E3-42B1-9A13-2BF754C55D9D}"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33F52B7B-9153-4CAD-A198-7316D521C419}"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169620BF-1393-4F2E-95E8-5099F9594B80}"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18AB35D1-0913-43E8-90FA-28AC97071F9B}"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DACE10A4-77F0-4CD3-9D89-7D63D1088CFE}"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A22245A0-9711-480C-A18F-4D4D79DB849A}"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06380A9E-8FB3-42AD-A472-72113884E261}"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C9659C43-63DA-4672-8B07-E7EC4A8C3418}" type="slidenum">
              <a:t>‹#›</a:t>
            </a:fld>
            <a:endParaRPr/>
          </a:p>
        </p:txBody>
      </p:sp>
      <p:sp>
        <p:nvSpPr>
          <p:cNvPr id="10" name="PlaceHolder 9"/>
          <p:cNvSpPr>
            <a:spLocks noGrp="1"/>
          </p:cNvSpPr>
          <p:nvPr>
            <p:ph type="dt" idx="2"/>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TextBox 6"/>
          <p:cNvSpPr/>
          <p:nvPr/>
        </p:nvSpPr>
        <p:spPr>
          <a:xfrm>
            <a:off x="0" y="6461280"/>
            <a:ext cx="12185280" cy="3970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6" name="Picture 1"/>
          <p:cNvPicPr/>
          <p:nvPr/>
        </p:nvPicPr>
        <p:blipFill>
          <a:blip r:embed="rId14"/>
          <a:stretch/>
        </p:blipFill>
        <p:spPr>
          <a:xfrm>
            <a:off x="25560" y="36360"/>
            <a:ext cx="2072160" cy="568440"/>
          </a:xfrm>
          <a:prstGeom prst="rect">
            <a:avLst/>
          </a:prstGeom>
          <a:ln w="9525">
            <a:noFill/>
          </a:ln>
        </p:spPr>
      </p:pic>
      <p:pic>
        <p:nvPicPr>
          <p:cNvPr id="2" name="Picture 9" descr="GitHub - morzhanov/nodejs-express-boilerplate: Node.js Boilerplate is an  project that allows you to start new node.js project from scratch."/>
          <p:cNvPicPr/>
          <p:nvPr/>
        </p:nvPicPr>
        <p:blipFill>
          <a:blip r:embed="rId15"/>
          <a:stretch/>
        </p:blipFill>
        <p:spPr>
          <a:xfrm>
            <a:off x="10759320" y="3240"/>
            <a:ext cx="1388880" cy="769680"/>
          </a:xfrm>
          <a:prstGeom prst="rect">
            <a:avLst/>
          </a:prstGeom>
          <a:ln w="0">
            <a:noFill/>
          </a:ln>
        </p:spPr>
      </p:pic>
      <p:sp>
        <p:nvSpPr>
          <p:cNvPr id="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TextBox 6"/>
          <p:cNvSpPr/>
          <p:nvPr/>
        </p:nvSpPr>
        <p:spPr>
          <a:xfrm>
            <a:off x="0" y="6461280"/>
            <a:ext cx="12185280" cy="3970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42" name="Picture 1"/>
          <p:cNvPicPr/>
          <p:nvPr/>
        </p:nvPicPr>
        <p:blipFill>
          <a:blip r:embed="rId14"/>
          <a:stretch/>
        </p:blipFill>
        <p:spPr>
          <a:xfrm>
            <a:off x="25560" y="36360"/>
            <a:ext cx="2072160" cy="568440"/>
          </a:xfrm>
          <a:prstGeom prst="rect">
            <a:avLst/>
          </a:prstGeom>
          <a:ln w="9525">
            <a:noFill/>
          </a:ln>
        </p:spPr>
      </p:pic>
      <p:sp>
        <p:nvSpPr>
          <p:cNvPr id="43" name="TextBox 9"/>
          <p:cNvSpPr/>
          <p:nvPr/>
        </p:nvSpPr>
        <p:spPr>
          <a:xfrm>
            <a:off x="0" y="681120"/>
            <a:ext cx="221760" cy="7092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44" name="Picture 9" descr="GitHub - morzhanov/nodejs-express-boilerplate: Node.js Boilerplate is an  project that allows you to start new node.js project from scratch."/>
          <p:cNvPicPr/>
          <p:nvPr/>
        </p:nvPicPr>
        <p:blipFill>
          <a:blip r:embed="rId15"/>
          <a:stretch/>
        </p:blipFill>
        <p:spPr>
          <a:xfrm>
            <a:off x="10759680" y="3600"/>
            <a:ext cx="1388880" cy="769680"/>
          </a:xfrm>
          <a:prstGeom prst="rect">
            <a:avLst/>
          </a:prstGeom>
          <a:ln w="0">
            <a:noFill/>
          </a:ln>
        </p:spPr>
      </p:pic>
      <p:sp>
        <p:nvSpPr>
          <p:cNvPr id="45" name="PlaceHolder 1"/>
          <p:cNvSpPr>
            <a:spLocks noGrp="1"/>
          </p:cNvSpPr>
          <p:nvPr>
            <p:ph type="sldNum" idx="1"/>
          </p:nvPr>
        </p:nvSpPr>
        <p:spPr>
          <a:xfrm>
            <a:off x="8610480" y="6483240"/>
            <a:ext cx="2736360" cy="3582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6E28B099-F2CA-48D2-919F-DB28920F2FED}"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46" name="PlaceHolder 2"/>
          <p:cNvSpPr>
            <a:spLocks noGrp="1"/>
          </p:cNvSpPr>
          <p:nvPr>
            <p:ph type="dt" idx="2"/>
          </p:nvPr>
        </p:nvSpPr>
        <p:spPr>
          <a:xfrm>
            <a:off x="838080" y="6483240"/>
            <a:ext cx="2736360" cy="35820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7"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8"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108800" y="1589760"/>
            <a:ext cx="9967320" cy="1916640"/>
          </a:xfrm>
          <a:prstGeom prst="rect">
            <a:avLst/>
          </a:prstGeom>
          <a:gradFill rotWithShape="0">
            <a:gsLst>
              <a:gs pos="87000">
                <a:srgbClr val="FFFFFF">
                  <a:alpha val="0"/>
                </a:srgbClr>
              </a:gs>
              <a:gs pos="100000">
                <a:srgbClr val="EE853D">
                  <a:alpha val="76078"/>
                </a:srgbClr>
              </a:gs>
            </a:gsLst>
            <a:lin ang="5400000"/>
          </a:gradFill>
          <a:ln w="0">
            <a:noFill/>
          </a:ln>
        </p:spPr>
        <p:txBody>
          <a:bodyPr lIns="90000" tIns="45000" rIns="90000" bIns="45000" anchor="ctr">
            <a:normAutofit/>
          </a:bodyPr>
          <a:lstStyle/>
          <a:p>
            <a:pPr indent="0" algn="ctr">
              <a:lnSpc>
                <a:spcPct val="114000"/>
              </a:lnSpc>
              <a:buNone/>
              <a:tabLst>
                <a:tab pos="0" algn="l"/>
              </a:tabLst>
            </a:pPr>
            <a:r>
              <a:rPr lang="en-US" sz="4400" b="1" strike="noStrike" spc="-1">
                <a:solidFill>
                  <a:srgbClr val="002060"/>
                </a:solidFill>
                <a:latin typeface="Arial"/>
              </a:rPr>
              <a:t>Basic Game Object </a:t>
            </a:r>
            <a:r>
              <a:rPr sz="4400"/>
              <a:t/>
            </a:r>
            <a:br>
              <a:rPr sz="4400"/>
            </a:br>
            <a:r>
              <a:rPr lang="en-US" sz="4400" b="1" strike="noStrike" spc="-1">
                <a:solidFill>
                  <a:srgbClr val="002060"/>
                </a:solidFill>
                <a:latin typeface="Arial"/>
              </a:rPr>
              <a:t>Manipulation and Transformations</a:t>
            </a:r>
            <a:endParaRPr lang="en-US" sz="4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0"/>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pPr>
            <a:r>
              <a:rPr lang="en-US" sz="3600" b="1" strike="noStrike" spc="-1">
                <a:solidFill>
                  <a:srgbClr val="000000"/>
                </a:solidFill>
                <a:latin typeface="Arial"/>
                <a:ea typeface="Arial"/>
              </a:rPr>
              <a:t>Transform Component in Inspector</a:t>
            </a:r>
            <a:endParaRPr lang="en-US" sz="3600" b="0" strike="noStrike" spc="-1">
              <a:solidFill>
                <a:srgbClr val="000000"/>
              </a:solidFill>
              <a:latin typeface="Arial"/>
            </a:endParaRPr>
          </a:p>
        </p:txBody>
      </p:sp>
      <p:pic>
        <p:nvPicPr>
          <p:cNvPr id="124" name="Picture 123"/>
          <p:cNvPicPr/>
          <p:nvPr/>
        </p:nvPicPr>
        <p:blipFill>
          <a:blip r:embed="rId2"/>
          <a:stretch/>
        </p:blipFill>
        <p:spPr>
          <a:xfrm>
            <a:off x="1253610" y="1308836"/>
            <a:ext cx="9768060" cy="5079599"/>
          </a:xfrm>
          <a:prstGeom prst="rect">
            <a:avLst/>
          </a:prstGeom>
          <a:ln w="0">
            <a:noFill/>
          </a:ln>
        </p:spPr>
      </p:pic>
      <p:sp>
        <p:nvSpPr>
          <p:cNvPr id="125" name="Rectangle 124"/>
          <p:cNvSpPr/>
          <p:nvPr/>
        </p:nvSpPr>
        <p:spPr>
          <a:xfrm>
            <a:off x="6667200" y="6533640"/>
            <a:ext cx="4815360" cy="321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1: Hocking, Joseph; Schell, Jesse, Unity in action: multiplatform game development in C#, 2022</a:t>
            </a:r>
            <a:endParaRPr lang="en-US" sz="900" b="0" strike="noStrike" spc="-1">
              <a:solidFill>
                <a:srgbClr val="000000"/>
              </a:solidFill>
              <a:latin typeface="Arial"/>
            </a:endParaRPr>
          </a:p>
        </p:txBody>
      </p:sp>
      <p:sp>
        <p:nvSpPr>
          <p:cNvPr id="2" name="PlaceHolder 1"/>
          <p:cNvSpPr>
            <a:spLocks noGrp="1"/>
          </p:cNvSpPr>
          <p:nvPr>
            <p:ph type="sldNum" idx="1"/>
          </p:nvPr>
        </p:nvSpPr>
        <p:spPr/>
        <p:txBody>
          <a:bodyPr/>
          <a:lstStyle/>
          <a:p>
            <a:fld id="{655EC566-BF58-4249-817A-C04897224915}" type="slidenum">
              <a:t>10</a:t>
            </a:fld>
            <a:endParaRPr/>
          </a:p>
        </p:txBody>
      </p:sp>
      <p:sp>
        <p:nvSpPr>
          <p:cNvPr id="3" name="PlaceHolder 2"/>
          <p:cNvSpPr>
            <a:spLocks noGrp="1"/>
          </p:cNvSpPr>
          <p:nvPr>
            <p:ph type="dt" idx="2"/>
          </p:nvPr>
        </p:nvSpPr>
        <p:spPr/>
        <p:txBody>
          <a:bodyPr/>
          <a:lstStyle/>
          <a:p>
            <a:fld id="{5EB42FE3-A04A-4244-AA06-9780500507F0}"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3"/>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1500"/>
              </a:spcBef>
              <a:spcAft>
                <a:spcPts val="1500"/>
              </a:spcAft>
            </a:pPr>
            <a:r>
              <a:rPr lang="en-US" sz="3600" b="1" strike="noStrike" spc="-1">
                <a:solidFill>
                  <a:srgbClr val="000000"/>
                </a:solidFill>
                <a:latin typeface="Arial"/>
                <a:ea typeface="Times New Roman"/>
              </a:rPr>
              <a:t>Understanding local vs. world coordinate space</a:t>
            </a:r>
            <a:endParaRPr lang="en-US" sz="3600" b="0" strike="noStrike" spc="-1">
              <a:solidFill>
                <a:srgbClr val="000000"/>
              </a:solidFill>
              <a:latin typeface="Arial"/>
            </a:endParaRPr>
          </a:p>
        </p:txBody>
      </p:sp>
      <p:pic>
        <p:nvPicPr>
          <p:cNvPr id="127" name="Picture 126"/>
          <p:cNvPicPr/>
          <p:nvPr/>
        </p:nvPicPr>
        <p:blipFill>
          <a:blip r:embed="rId2"/>
          <a:stretch/>
        </p:blipFill>
        <p:spPr>
          <a:xfrm>
            <a:off x="2057400" y="3803760"/>
            <a:ext cx="6627240" cy="2604240"/>
          </a:xfrm>
          <a:prstGeom prst="rect">
            <a:avLst/>
          </a:prstGeom>
          <a:ln w="0">
            <a:noFill/>
          </a:ln>
        </p:spPr>
      </p:pic>
      <p:sp>
        <p:nvSpPr>
          <p:cNvPr id="128" name="Rectangle 127"/>
          <p:cNvSpPr/>
          <p:nvPr/>
        </p:nvSpPr>
        <p:spPr>
          <a:xfrm>
            <a:off x="685800" y="1346400"/>
            <a:ext cx="10475640" cy="162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150000"/>
              </a:lnSpc>
              <a:buClr>
                <a:srgbClr val="000000"/>
              </a:buClr>
              <a:buSzPct val="45000"/>
              <a:buFont typeface="Wingdings" charset="2"/>
              <a:buChar char=""/>
            </a:pPr>
            <a:r>
              <a:rPr lang="en-US" sz="1800" b="0" strike="noStrike" spc="-1">
                <a:solidFill>
                  <a:srgbClr val="000000"/>
                </a:solidFill>
                <a:latin typeface="Arial"/>
                <a:ea typeface="DejaVu Sans"/>
              </a:rPr>
              <a:t>Every game object in Unity has a position, but a position needs a reference frame. In particular, Unity offers two ways to see (and set) coordinates:</a:t>
            </a:r>
            <a:endParaRPr lang="en-US" sz="1800" b="0" strike="noStrike" spc="-1">
              <a:solidFill>
                <a:srgbClr val="000000"/>
              </a:solidFill>
              <a:latin typeface="Arial"/>
            </a:endParaRPr>
          </a:p>
          <a:p>
            <a:pPr marL="216000" indent="-216000">
              <a:lnSpc>
                <a:spcPct val="150000"/>
              </a:lnSpc>
              <a:buClr>
                <a:srgbClr val="000000"/>
              </a:buClr>
              <a:buSzPct val="45000"/>
              <a:buFont typeface="Wingdings" charset="2"/>
              <a:buChar char=""/>
            </a:pPr>
            <a:r>
              <a:rPr lang="en-US" sz="1800" b="1" strike="noStrike" spc="-1">
                <a:solidFill>
                  <a:srgbClr val="000000"/>
                </a:solidFill>
                <a:latin typeface="Arial"/>
                <a:ea typeface="DejaVu Sans"/>
              </a:rPr>
              <a:t>World coordinates</a:t>
            </a:r>
            <a:r>
              <a:rPr lang="en-US" sz="1800" b="0" strike="noStrike" spc="-1">
                <a:solidFill>
                  <a:srgbClr val="000000"/>
                </a:solidFill>
                <a:latin typeface="Arial"/>
                <a:ea typeface="DejaVu Sans"/>
              </a:rPr>
              <a:t>: These are absolute coordinates of where the game object is located (by absolute, I mean with respect to the world frame, which is considered to be absolute in the game)</a:t>
            </a:r>
            <a:endParaRPr lang="en-US" sz="1800" b="0" strike="noStrike" spc="-1">
              <a:solidFill>
                <a:srgbClr val="000000"/>
              </a:solidFill>
              <a:latin typeface="Arial"/>
            </a:endParaRPr>
          </a:p>
          <a:p>
            <a:pPr marL="216000" indent="-216000">
              <a:lnSpc>
                <a:spcPct val="150000"/>
              </a:lnSpc>
              <a:buClr>
                <a:srgbClr val="000000"/>
              </a:buClr>
              <a:buSzPct val="45000"/>
              <a:buFont typeface="Wingdings" charset="2"/>
              <a:buChar char=""/>
            </a:pPr>
            <a:r>
              <a:rPr lang="en-US" sz="1800" b="1" strike="noStrike" spc="-1">
                <a:solidFill>
                  <a:srgbClr val="000000"/>
                </a:solidFill>
                <a:latin typeface="Arial"/>
                <a:ea typeface="DejaVu Sans"/>
              </a:rPr>
              <a:t>Local coordinates</a:t>
            </a:r>
            <a:r>
              <a:rPr lang="en-US" sz="1800" b="0" strike="noStrike" spc="-1">
                <a:solidFill>
                  <a:srgbClr val="000000"/>
                </a:solidFill>
                <a:latin typeface="Arial"/>
                <a:ea typeface="DejaVu Sans"/>
              </a:rPr>
              <a:t>: These are the coordinates of where the game object is with respect to its parent</a:t>
            </a:r>
            <a:endParaRPr lang="en-US" sz="1800" b="0" strike="noStrike" spc="-1">
              <a:solidFill>
                <a:srgbClr val="000000"/>
              </a:solidFill>
              <a:latin typeface="Arial"/>
            </a:endParaRPr>
          </a:p>
        </p:txBody>
      </p:sp>
      <p:sp>
        <p:nvSpPr>
          <p:cNvPr id="2" name="PlaceHolder 1"/>
          <p:cNvSpPr>
            <a:spLocks noGrp="1"/>
          </p:cNvSpPr>
          <p:nvPr>
            <p:ph type="sldNum" idx="1"/>
          </p:nvPr>
        </p:nvSpPr>
        <p:spPr/>
        <p:txBody>
          <a:bodyPr/>
          <a:lstStyle/>
          <a:p>
            <a:fld id="{BD9D9228-B990-4B38-AE3F-ADFCBCAEF964}" type="slidenum">
              <a:t>11</a:t>
            </a:fld>
            <a:endParaRPr/>
          </a:p>
        </p:txBody>
      </p:sp>
      <p:sp>
        <p:nvSpPr>
          <p:cNvPr id="3" name="PlaceHolder 2"/>
          <p:cNvSpPr>
            <a:spLocks noGrp="1"/>
          </p:cNvSpPr>
          <p:nvPr>
            <p:ph type="dt" idx="2"/>
          </p:nvPr>
        </p:nvSpPr>
        <p:spPr/>
        <p:txBody>
          <a:bodyPr/>
          <a:lstStyle/>
          <a:p>
            <a:fld id="{03AAA862-ED46-41EE-94DE-F2B47BD8CAC8}"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4"/>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1500"/>
              </a:spcBef>
              <a:spcAft>
                <a:spcPts val="1500"/>
              </a:spcAft>
            </a:pPr>
            <a:r>
              <a:rPr lang="en-US" sz="4000" b="1" strike="noStrike" spc="-1">
                <a:solidFill>
                  <a:srgbClr val="000000"/>
                </a:solidFill>
                <a:latin typeface="Arial"/>
                <a:ea typeface="Times New Roman"/>
              </a:rPr>
              <a:t>Parenting and Child Relationships</a:t>
            </a:r>
            <a:endParaRPr lang="en-US" sz="4000" b="0" strike="noStrike" spc="-1">
              <a:solidFill>
                <a:srgbClr val="000000"/>
              </a:solidFill>
              <a:latin typeface="Arial"/>
            </a:endParaRPr>
          </a:p>
        </p:txBody>
      </p:sp>
      <p:sp>
        <p:nvSpPr>
          <p:cNvPr id="130" name="Rectangle 129"/>
          <p:cNvSpPr/>
          <p:nvPr/>
        </p:nvSpPr>
        <p:spPr>
          <a:xfrm>
            <a:off x="115200" y="3778920"/>
            <a:ext cx="10855800" cy="791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600" b="0" strike="noStrike" spc="-1">
                <a:solidFill>
                  <a:srgbClr val="000000"/>
                </a:solidFill>
                <a:latin typeface="Arial"/>
                <a:ea typeface="DejaVu Sans"/>
              </a:rPr>
              <a:t>TIPs: Before linking any child objects to it, make sure to reset the Trans- form options (Position and Rotation to 0, 0, 0 and Scale to 1, 1, 1) of the empty root object to avoid any oddities in the position of child objects. </a:t>
            </a:r>
            <a:endParaRPr lang="en-US" sz="1600" b="0" strike="noStrike" spc="-1">
              <a:solidFill>
                <a:srgbClr val="000000"/>
              </a:solidFill>
              <a:latin typeface="Arial"/>
            </a:endParaRPr>
          </a:p>
          <a:p>
            <a:pPr>
              <a:lnSpc>
                <a:spcPct val="100000"/>
              </a:lnSpc>
            </a:pPr>
            <a:endParaRPr lang="en-US" sz="1600" b="0" strike="noStrike" spc="-1">
              <a:solidFill>
                <a:srgbClr val="000000"/>
              </a:solidFill>
              <a:latin typeface="Arial"/>
            </a:endParaRPr>
          </a:p>
        </p:txBody>
      </p:sp>
      <p:sp>
        <p:nvSpPr>
          <p:cNvPr id="131" name="Rectangle 130"/>
          <p:cNvSpPr/>
          <p:nvPr/>
        </p:nvSpPr>
        <p:spPr>
          <a:xfrm>
            <a:off x="96480" y="2085840"/>
            <a:ext cx="12017520" cy="111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333333"/>
                </a:solidFill>
                <a:latin typeface="Arial"/>
                <a:ea typeface="PingFang SC"/>
              </a:rPr>
              <a:t>“</a:t>
            </a:r>
            <a:r>
              <a:rPr lang="en-US" sz="1800" b="0" i="1" strike="noStrike" spc="-1">
                <a:solidFill>
                  <a:srgbClr val="333333"/>
                </a:solidFill>
                <a:latin typeface="Arial"/>
                <a:ea typeface="PingFang SC"/>
              </a:rPr>
              <a:t>Game objects can be the child of other game objects. When a game object moves, rotates, or scales, its children are affected as well. This means that you can create hierarchies of game objects that work together as a system; for example, a car could have each of its four wheels as child objects, which means that they automatically stay in the correct position as the car moves around.</a:t>
            </a:r>
            <a:r>
              <a:rPr lang="en-US" sz="1800" b="0" strike="noStrike" spc="-1">
                <a:solidFill>
                  <a:srgbClr val="333333"/>
                </a:solidFill>
                <a:latin typeface="Arial"/>
                <a:ea typeface="PingFang SC"/>
              </a:rPr>
              <a:t>”</a:t>
            </a:r>
            <a:r>
              <a:rPr lang="en-US" sz="1800" b="0" strike="noStrike" spc="-1" baseline="33000">
                <a:solidFill>
                  <a:srgbClr val="333333"/>
                </a:solidFill>
                <a:latin typeface="Arial"/>
                <a:ea typeface="PingFang SC"/>
              </a:rPr>
              <a:t>[2]</a:t>
            </a:r>
            <a:endParaRPr lang="en-US" sz="1800" b="0" strike="noStrike" spc="-1">
              <a:solidFill>
                <a:srgbClr val="000000"/>
              </a:solidFill>
              <a:latin typeface="Arial"/>
            </a:endParaRPr>
          </a:p>
        </p:txBody>
      </p:sp>
      <p:sp>
        <p:nvSpPr>
          <p:cNvPr id="132" name="Rectangle 131"/>
          <p:cNvSpPr/>
          <p:nvPr/>
        </p:nvSpPr>
        <p:spPr>
          <a:xfrm>
            <a:off x="5182200" y="6606360"/>
            <a:ext cx="6931800" cy="120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2: Buttfield-Addison Paris, Manning Jon, Nugent Tim, Unity game development cookbook: essentials for every game, 2019</a:t>
            </a:r>
            <a:endParaRPr lang="en-US" sz="900" b="0" strike="noStrike" spc="-1">
              <a:solidFill>
                <a:srgbClr val="000000"/>
              </a:solidFill>
              <a:latin typeface="Arial"/>
            </a:endParaRPr>
          </a:p>
          <a:p>
            <a:pPr>
              <a:lnSpc>
                <a:spcPct val="100000"/>
              </a:lnSpc>
            </a:pPr>
            <a:endParaRPr lang="en-US" sz="900" b="0" strike="noStrike" spc="-1">
              <a:solidFill>
                <a:srgbClr val="000000"/>
              </a:solidFill>
              <a:latin typeface="Arial"/>
            </a:endParaRPr>
          </a:p>
        </p:txBody>
      </p:sp>
      <p:sp>
        <p:nvSpPr>
          <p:cNvPr id="2" name="PlaceHolder 1"/>
          <p:cNvSpPr>
            <a:spLocks noGrp="1"/>
          </p:cNvSpPr>
          <p:nvPr>
            <p:ph type="sldNum" idx="1"/>
          </p:nvPr>
        </p:nvSpPr>
        <p:spPr/>
        <p:txBody>
          <a:bodyPr/>
          <a:lstStyle/>
          <a:p>
            <a:fld id="{40855CBE-8680-4ABF-BA21-BC5A8AABB203}" type="slidenum">
              <a:t>12</a:t>
            </a:fld>
            <a:endParaRPr/>
          </a:p>
        </p:txBody>
      </p:sp>
      <p:sp>
        <p:nvSpPr>
          <p:cNvPr id="3" name="PlaceHolder 2"/>
          <p:cNvSpPr>
            <a:spLocks noGrp="1"/>
          </p:cNvSpPr>
          <p:nvPr>
            <p:ph type="dt" idx="2"/>
          </p:nvPr>
        </p:nvSpPr>
        <p:spPr/>
        <p:txBody>
          <a:bodyPr/>
          <a:lstStyle/>
          <a:p>
            <a:fld id="{378FFECE-562A-44AE-A508-F2B1907ACD19}"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5"/>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000" b="1" strike="noStrike" spc="-1">
                <a:solidFill>
                  <a:srgbClr val="000000"/>
                </a:solidFill>
                <a:latin typeface="Arial"/>
                <a:ea typeface="DejaVu Sans"/>
              </a:rPr>
              <a:t>Pratice</a:t>
            </a:r>
            <a:endParaRPr lang="en-US" sz="4000" b="0" strike="noStrike" spc="-1">
              <a:solidFill>
                <a:srgbClr val="000000"/>
              </a:solidFill>
              <a:latin typeface="Arial"/>
            </a:endParaRPr>
          </a:p>
        </p:txBody>
      </p:sp>
      <p:sp>
        <p:nvSpPr>
          <p:cNvPr id="134" name="Rectangle 133"/>
          <p:cNvSpPr/>
          <p:nvPr/>
        </p:nvSpPr>
        <p:spPr>
          <a:xfrm>
            <a:off x="194400" y="1455480"/>
            <a:ext cx="10832760" cy="443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PingFang SC"/>
              </a:rPr>
              <a:t>In order to understand the moving of GameObject’s transform, use Unity 3D for this practice.</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pic>
        <p:nvPicPr>
          <p:cNvPr id="135" name="Picture 134"/>
          <p:cNvPicPr/>
          <p:nvPr/>
        </p:nvPicPr>
        <p:blipFill>
          <a:blip r:embed="rId2"/>
          <a:stretch/>
        </p:blipFill>
        <p:spPr>
          <a:xfrm>
            <a:off x="1244520" y="2098080"/>
            <a:ext cx="9040680" cy="4300920"/>
          </a:xfrm>
          <a:prstGeom prst="rect">
            <a:avLst/>
          </a:prstGeom>
          <a:ln w="0">
            <a:noFill/>
          </a:ln>
        </p:spPr>
      </p:pic>
      <p:sp>
        <p:nvSpPr>
          <p:cNvPr id="2" name="PlaceHolder 1"/>
          <p:cNvSpPr>
            <a:spLocks noGrp="1"/>
          </p:cNvSpPr>
          <p:nvPr>
            <p:ph type="sldNum" idx="1"/>
          </p:nvPr>
        </p:nvSpPr>
        <p:spPr/>
        <p:txBody>
          <a:bodyPr/>
          <a:lstStyle/>
          <a:p>
            <a:fld id="{8BD93398-0625-40EA-8532-E1E4D3EEB311}" type="slidenum">
              <a:t>13</a:t>
            </a:fld>
            <a:endParaRPr/>
          </a:p>
        </p:txBody>
      </p:sp>
      <p:sp>
        <p:nvSpPr>
          <p:cNvPr id="3" name="PlaceHolder 2"/>
          <p:cNvSpPr>
            <a:spLocks noGrp="1"/>
          </p:cNvSpPr>
          <p:nvPr>
            <p:ph type="dt" idx="2"/>
          </p:nvPr>
        </p:nvSpPr>
        <p:spPr/>
        <p:txBody>
          <a:bodyPr/>
          <a:lstStyle/>
          <a:p>
            <a:fld id="{C1FF3AF9-FDEA-4933-A961-940E623215FE}"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Rectangle 135"/>
          <p:cNvSpPr/>
          <p:nvPr/>
        </p:nvSpPr>
        <p:spPr>
          <a:xfrm>
            <a:off x="194400" y="1455480"/>
            <a:ext cx="10832760" cy="443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PingFang SC"/>
              </a:rPr>
              <a:t>1. Add Capcule 3D GameObject. Rotate, scale it to make plane body. </a:t>
            </a: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PingFang SC"/>
              </a:rPr>
              <a:t>2. Add Cube. Use React, scale, rotate and move tool to make airplane’s wing</a:t>
            </a: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PingFang SC"/>
              </a:rPr>
              <a:t>3. Add two Cube. Use React, scale, rotate and move tool to make airplane’s fin and tailplane </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137" name="PlaceHolder 7"/>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3600" b="1" strike="noStrike" spc="-1">
                <a:solidFill>
                  <a:srgbClr val="000000"/>
                </a:solidFill>
                <a:latin typeface="Arial"/>
                <a:ea typeface="DejaVu Sans"/>
              </a:rPr>
              <a:t>Pratice – Use transform tool to create 3D Objects</a:t>
            </a:r>
            <a:endParaRPr lang="en-US" sz="3600" b="0" strike="noStrike" spc="-1">
              <a:solidFill>
                <a:srgbClr val="000000"/>
              </a:solidFill>
              <a:latin typeface="Arial"/>
            </a:endParaRPr>
          </a:p>
        </p:txBody>
      </p:sp>
      <p:pic>
        <p:nvPicPr>
          <p:cNvPr id="138" name="Picture 137"/>
          <p:cNvPicPr/>
          <p:nvPr/>
        </p:nvPicPr>
        <p:blipFill>
          <a:blip r:embed="rId2"/>
          <a:stretch/>
        </p:blipFill>
        <p:spPr>
          <a:xfrm>
            <a:off x="2743200" y="2693520"/>
            <a:ext cx="4570200" cy="1785600"/>
          </a:xfrm>
          <a:prstGeom prst="rect">
            <a:avLst/>
          </a:prstGeom>
          <a:ln w="0">
            <a:noFill/>
          </a:ln>
        </p:spPr>
      </p:pic>
      <p:pic>
        <p:nvPicPr>
          <p:cNvPr id="139" name="Picture 138"/>
          <p:cNvPicPr/>
          <p:nvPr/>
        </p:nvPicPr>
        <p:blipFill>
          <a:blip r:embed="rId3"/>
          <a:stretch/>
        </p:blipFill>
        <p:spPr>
          <a:xfrm>
            <a:off x="7611480" y="2707200"/>
            <a:ext cx="4318920" cy="1671480"/>
          </a:xfrm>
          <a:prstGeom prst="rect">
            <a:avLst/>
          </a:prstGeom>
          <a:ln w="0">
            <a:noFill/>
          </a:ln>
        </p:spPr>
      </p:pic>
      <p:pic>
        <p:nvPicPr>
          <p:cNvPr id="140" name="Picture 139"/>
          <p:cNvPicPr/>
          <p:nvPr/>
        </p:nvPicPr>
        <p:blipFill>
          <a:blip r:embed="rId4"/>
          <a:stretch/>
        </p:blipFill>
        <p:spPr>
          <a:xfrm>
            <a:off x="2743200" y="4572000"/>
            <a:ext cx="4570200" cy="1745640"/>
          </a:xfrm>
          <a:prstGeom prst="rect">
            <a:avLst/>
          </a:prstGeom>
          <a:ln w="0">
            <a:noFill/>
          </a:ln>
        </p:spPr>
      </p:pic>
      <p:pic>
        <p:nvPicPr>
          <p:cNvPr id="141" name="Picture 140"/>
          <p:cNvPicPr/>
          <p:nvPr/>
        </p:nvPicPr>
        <p:blipFill>
          <a:blip r:embed="rId5"/>
          <a:stretch/>
        </p:blipFill>
        <p:spPr>
          <a:xfrm>
            <a:off x="7637760" y="4572000"/>
            <a:ext cx="4328640" cy="1686240"/>
          </a:xfrm>
          <a:prstGeom prst="rect">
            <a:avLst/>
          </a:prstGeom>
          <a:ln w="0">
            <a:noFill/>
          </a:ln>
        </p:spPr>
      </p:pic>
      <p:pic>
        <p:nvPicPr>
          <p:cNvPr id="142" name="Picture 141"/>
          <p:cNvPicPr/>
          <p:nvPr/>
        </p:nvPicPr>
        <p:blipFill>
          <a:blip r:embed="rId6"/>
          <a:stretch/>
        </p:blipFill>
        <p:spPr>
          <a:xfrm>
            <a:off x="228600" y="3200400"/>
            <a:ext cx="2331720" cy="2284200"/>
          </a:xfrm>
          <a:prstGeom prst="rect">
            <a:avLst/>
          </a:prstGeom>
          <a:ln w="0">
            <a:noFill/>
          </a:ln>
        </p:spPr>
      </p:pic>
      <p:sp>
        <p:nvSpPr>
          <p:cNvPr id="2" name="PlaceHolder 1"/>
          <p:cNvSpPr>
            <a:spLocks noGrp="1"/>
          </p:cNvSpPr>
          <p:nvPr>
            <p:ph type="sldNum" idx="1"/>
          </p:nvPr>
        </p:nvSpPr>
        <p:spPr/>
        <p:txBody>
          <a:bodyPr/>
          <a:lstStyle/>
          <a:p>
            <a:fld id="{DEAB42D1-2498-4AEC-998B-03E14A5AFA79}" type="slidenum">
              <a:t>14</a:t>
            </a:fld>
            <a:endParaRPr/>
          </a:p>
        </p:txBody>
      </p:sp>
      <p:sp>
        <p:nvSpPr>
          <p:cNvPr id="3" name="PlaceHolder 2"/>
          <p:cNvSpPr>
            <a:spLocks noGrp="1"/>
          </p:cNvSpPr>
          <p:nvPr>
            <p:ph type="dt" idx="2"/>
          </p:nvPr>
        </p:nvSpPr>
        <p:spPr/>
        <p:txBody>
          <a:bodyPr/>
          <a:lstStyle/>
          <a:p>
            <a:fld id="{F088C723-3047-4036-A68D-274CD9FE2902}"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5"/>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3600" b="1" strike="noStrike" spc="-1">
                <a:solidFill>
                  <a:srgbClr val="000000"/>
                </a:solidFill>
                <a:latin typeface="Arial"/>
                <a:ea typeface="DejaVu Sans"/>
              </a:rPr>
              <a:t>Create nested object</a:t>
            </a:r>
            <a:endParaRPr lang="en-US" sz="3600" b="0" strike="noStrike" spc="-1">
              <a:solidFill>
                <a:srgbClr val="000000"/>
              </a:solidFill>
              <a:latin typeface="Arial"/>
            </a:endParaRPr>
          </a:p>
        </p:txBody>
      </p:sp>
      <p:pic>
        <p:nvPicPr>
          <p:cNvPr id="144" name="Picture 143"/>
          <p:cNvPicPr/>
          <p:nvPr/>
        </p:nvPicPr>
        <p:blipFill>
          <a:blip r:embed="rId2"/>
          <a:stretch/>
        </p:blipFill>
        <p:spPr>
          <a:xfrm>
            <a:off x="1371600" y="2975760"/>
            <a:ext cx="9370800" cy="3423240"/>
          </a:xfrm>
          <a:prstGeom prst="rect">
            <a:avLst/>
          </a:prstGeom>
          <a:ln w="0">
            <a:noFill/>
          </a:ln>
        </p:spPr>
      </p:pic>
      <p:sp>
        <p:nvSpPr>
          <p:cNvPr id="145" name="Rectangle 144"/>
          <p:cNvSpPr/>
          <p:nvPr/>
        </p:nvSpPr>
        <p:spPr>
          <a:xfrm>
            <a:off x="194400" y="1455480"/>
            <a:ext cx="10832760" cy="443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PingFang SC"/>
              </a:rPr>
              <a:t>1. Create empty 3D GameObject. Make sure the Position and Rotation values is 0 and Scale values is 1. Rename this empty object to AirPlane</a:t>
            </a: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PingFang SC"/>
              </a:rPr>
              <a:t>2. Drop all airplane parts to AirPlane.</a:t>
            </a: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PingFang SC"/>
              </a:rPr>
              <a:t>3. Move, rotate and scale AirPlane object to check the transform of other airplane’s part</a:t>
            </a: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PingFang SC"/>
              </a:rPr>
              <a:t>4. Reset Transform value of Airplane.</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 name="PlaceHolder 1"/>
          <p:cNvSpPr>
            <a:spLocks noGrp="1"/>
          </p:cNvSpPr>
          <p:nvPr>
            <p:ph type="sldNum" idx="1"/>
          </p:nvPr>
        </p:nvSpPr>
        <p:spPr/>
        <p:txBody>
          <a:bodyPr/>
          <a:lstStyle/>
          <a:p>
            <a:fld id="{D82EAC1F-A606-4FBD-9141-1AB47BD6FCFA}" type="slidenum">
              <a:t>15</a:t>
            </a:fld>
            <a:endParaRPr/>
          </a:p>
        </p:txBody>
      </p:sp>
      <p:sp>
        <p:nvSpPr>
          <p:cNvPr id="3" name="PlaceHolder 2"/>
          <p:cNvSpPr>
            <a:spLocks noGrp="1"/>
          </p:cNvSpPr>
          <p:nvPr>
            <p:ph type="dt" idx="2"/>
          </p:nvPr>
        </p:nvSpPr>
        <p:spPr/>
        <p:txBody>
          <a:bodyPr/>
          <a:lstStyle/>
          <a:p>
            <a:fld id="{F801931C-257A-4307-B605-D8153D42A0E0}"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ctangle 145"/>
          <p:cNvSpPr/>
          <p:nvPr/>
        </p:nvSpPr>
        <p:spPr>
          <a:xfrm>
            <a:off x="194400" y="1455480"/>
            <a:ext cx="10832760" cy="443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47" name="PlaceHolder 11"/>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000" b="1" strike="noStrike" spc="-1">
                <a:solidFill>
                  <a:srgbClr val="000000"/>
                </a:solidFill>
                <a:latin typeface="Arial"/>
                <a:ea typeface="DejaVu Sans"/>
              </a:rPr>
              <a:t>Conclusions</a:t>
            </a:r>
            <a:endParaRPr lang="en-US" sz="4000" b="0" strike="noStrike" spc="-1">
              <a:solidFill>
                <a:srgbClr val="000000"/>
              </a:solidFill>
              <a:latin typeface="Arial"/>
            </a:endParaRPr>
          </a:p>
        </p:txBody>
      </p:sp>
      <p:sp>
        <p:nvSpPr>
          <p:cNvPr id="148" name="TextBox 147"/>
          <p:cNvSpPr txBox="1"/>
          <p:nvPr/>
        </p:nvSpPr>
        <p:spPr>
          <a:xfrm>
            <a:off x="1739160" y="2268000"/>
            <a:ext cx="9233640" cy="3161880"/>
          </a:xfrm>
          <a:prstGeom prst="rect">
            <a:avLst/>
          </a:prstGeom>
          <a:noFill/>
          <a:ln w="0">
            <a:noFill/>
          </a:ln>
        </p:spPr>
        <p:txBody>
          <a:bodyPr lIns="90000" tIns="45000" rIns="90000" bIns="45000" anchor="t">
            <a:noAutofit/>
          </a:bodyPr>
          <a:lstStyle/>
          <a:p>
            <a:pPr marL="216000" indent="-216000">
              <a:lnSpc>
                <a:spcPct val="200000"/>
              </a:lnSpc>
              <a:buClr>
                <a:srgbClr val="000000"/>
              </a:buClr>
              <a:buSzPct val="45000"/>
              <a:buFont typeface="Wingdings" charset="2"/>
              <a:buChar char=""/>
            </a:pPr>
            <a:r>
              <a:rPr lang="en-US" sz="1800" b="0" strike="noStrike" spc="-1">
                <a:solidFill>
                  <a:srgbClr val="000000"/>
                </a:solidFill>
                <a:latin typeface="Arial"/>
              </a:rPr>
              <a:t>Explored game object fundamentals and their significance in Unity scenes.</a:t>
            </a:r>
          </a:p>
          <a:p>
            <a:pPr marL="216000" indent="-216000">
              <a:lnSpc>
                <a:spcPct val="200000"/>
              </a:lnSpc>
              <a:buClr>
                <a:srgbClr val="000000"/>
              </a:buClr>
              <a:buSzPct val="45000"/>
              <a:buFont typeface="Wingdings" charset="2"/>
              <a:buChar char=""/>
            </a:pPr>
            <a:r>
              <a:rPr lang="en-US" sz="1800" b="0" strike="noStrike" spc="-1">
                <a:solidFill>
                  <a:srgbClr val="000000"/>
                </a:solidFill>
                <a:latin typeface="Arial"/>
              </a:rPr>
              <a:t>Learned manipulation techniques—selecting, moving, rotating, and scaling objects.</a:t>
            </a:r>
          </a:p>
          <a:p>
            <a:pPr marL="216000" indent="-216000">
              <a:lnSpc>
                <a:spcPct val="200000"/>
              </a:lnSpc>
              <a:buClr>
                <a:srgbClr val="000000"/>
              </a:buClr>
              <a:buSzPct val="45000"/>
              <a:buFont typeface="Wingdings" charset="2"/>
              <a:buChar char=""/>
            </a:pPr>
            <a:r>
              <a:rPr lang="en-US" sz="1800" b="0" strike="noStrike" spc="-1">
                <a:solidFill>
                  <a:srgbClr val="000000"/>
                </a:solidFill>
                <a:latin typeface="Arial"/>
              </a:rPr>
              <a:t>Mastered Transform component usage and understood coordinate systems' impact.</a:t>
            </a:r>
          </a:p>
          <a:p>
            <a:pPr marL="216000" indent="-216000">
              <a:lnSpc>
                <a:spcPct val="200000"/>
              </a:lnSpc>
              <a:buClr>
                <a:srgbClr val="000000"/>
              </a:buClr>
              <a:buSzPct val="45000"/>
              <a:buFont typeface="Wingdings" charset="2"/>
              <a:buChar char=""/>
            </a:pPr>
            <a:r>
              <a:rPr lang="en-US" sz="1800" b="0" strike="noStrike" spc="-1">
                <a:solidFill>
                  <a:srgbClr val="000000"/>
                </a:solidFill>
                <a:latin typeface="Arial"/>
              </a:rPr>
              <a:t>Grasped parent-child relationships' influence on object transformations.</a:t>
            </a:r>
          </a:p>
        </p:txBody>
      </p:sp>
      <p:sp>
        <p:nvSpPr>
          <p:cNvPr id="2" name="PlaceHolder 1"/>
          <p:cNvSpPr>
            <a:spLocks noGrp="1"/>
          </p:cNvSpPr>
          <p:nvPr>
            <p:ph type="sldNum" idx="1"/>
          </p:nvPr>
        </p:nvSpPr>
        <p:spPr/>
        <p:txBody>
          <a:bodyPr/>
          <a:lstStyle/>
          <a:p>
            <a:fld id="{4A71B647-DF0C-48AD-A1C7-BEDC1B9F6417}" type="slidenum">
              <a:t>16</a:t>
            </a:fld>
            <a:endParaRPr/>
          </a:p>
        </p:txBody>
      </p:sp>
      <p:sp>
        <p:nvSpPr>
          <p:cNvPr id="3" name="PlaceHolder 2"/>
          <p:cNvSpPr>
            <a:spLocks noGrp="1"/>
          </p:cNvSpPr>
          <p:nvPr>
            <p:ph type="dt" idx="2"/>
          </p:nvPr>
        </p:nvSpPr>
        <p:spPr/>
        <p:txBody>
          <a:bodyPr/>
          <a:lstStyle/>
          <a:p>
            <a:fld id="{BF530230-3145-4D48-B866-6EE850F55E08}"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Rectangle 148"/>
          <p:cNvSpPr/>
          <p:nvPr/>
        </p:nvSpPr>
        <p:spPr>
          <a:xfrm>
            <a:off x="194400" y="1455480"/>
            <a:ext cx="10832760" cy="443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50" name="PlaceHolder 12"/>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000" b="1" strike="noStrike" spc="-1">
                <a:solidFill>
                  <a:srgbClr val="000000"/>
                </a:solidFill>
                <a:latin typeface="Arial"/>
                <a:ea typeface="DejaVu Sans"/>
              </a:rPr>
              <a:t>References</a:t>
            </a:r>
            <a:endParaRPr lang="en-US" sz="4000" b="0" strike="noStrike" spc="-1">
              <a:solidFill>
                <a:srgbClr val="000000"/>
              </a:solidFill>
              <a:latin typeface="Arial"/>
            </a:endParaRPr>
          </a:p>
        </p:txBody>
      </p:sp>
      <p:sp>
        <p:nvSpPr>
          <p:cNvPr id="151" name="Rectangle 150"/>
          <p:cNvSpPr/>
          <p:nvPr/>
        </p:nvSpPr>
        <p:spPr>
          <a:xfrm>
            <a:off x="507960" y="1921680"/>
            <a:ext cx="11376000" cy="264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1: Hocking, Joseph; Schell, Jesse, Unity in action: multiplatform game development in C#, 2022</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DejaVu Sans"/>
              </a:rPr>
              <a:t>2: Buttfield-Addison Paris, Manning Jon, Nugent Tim, Unity game development cookbook: essentials for every game, 2019</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DejaVu Sans"/>
              </a:rPr>
              <a:t>3: Geig, Mike, Sams teach yourself Unity Game development in 24 hours, 2014</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DejaVu Sans"/>
              </a:rPr>
              <a:t>8: Unity Technologies, Unity Manual, 2023</a:t>
            </a:r>
            <a:endParaRPr lang="en-US" sz="1800" b="0" strike="noStrike" spc="-1">
              <a:solidFill>
                <a:srgbClr val="000000"/>
              </a:solidFill>
              <a:latin typeface="Arial"/>
            </a:endParaRPr>
          </a:p>
        </p:txBody>
      </p:sp>
      <p:sp>
        <p:nvSpPr>
          <p:cNvPr id="2" name="PlaceHolder 1"/>
          <p:cNvSpPr>
            <a:spLocks noGrp="1"/>
          </p:cNvSpPr>
          <p:nvPr>
            <p:ph type="sldNum" idx="1"/>
          </p:nvPr>
        </p:nvSpPr>
        <p:spPr/>
        <p:txBody>
          <a:bodyPr/>
          <a:lstStyle/>
          <a:p>
            <a:fld id="{8E3C9D58-2117-4519-9B55-82EAFC8D9901}" type="slidenum">
              <a:t>17</a:t>
            </a:fld>
            <a:endParaRPr/>
          </a:p>
        </p:txBody>
      </p:sp>
      <p:sp>
        <p:nvSpPr>
          <p:cNvPr id="3" name="PlaceHolder 2"/>
          <p:cNvSpPr>
            <a:spLocks noGrp="1"/>
          </p:cNvSpPr>
          <p:nvPr>
            <p:ph type="dt" idx="2"/>
          </p:nvPr>
        </p:nvSpPr>
        <p:spPr/>
        <p:txBody>
          <a:bodyPr/>
          <a:lstStyle/>
          <a:p>
            <a:fld id="{CC753902-0539-400A-BF63-9F973CC1E5F1}"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28600" y="681120"/>
            <a:ext cx="11818080" cy="7092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000" b="1" strike="noStrike" spc="-1">
                <a:solidFill>
                  <a:srgbClr val="000000"/>
                </a:solidFill>
                <a:latin typeface="Arial"/>
              </a:rPr>
              <a:t>Objectives</a:t>
            </a:r>
            <a:endParaRPr lang="en-US" sz="4000" b="0" strike="noStrike" spc="-1">
              <a:solidFill>
                <a:srgbClr val="000000"/>
              </a:solidFill>
              <a:latin typeface="Arial"/>
            </a:endParaRPr>
          </a:p>
        </p:txBody>
      </p:sp>
      <p:sp>
        <p:nvSpPr>
          <p:cNvPr id="93" name="Rectangle 92"/>
          <p:cNvSpPr/>
          <p:nvPr/>
        </p:nvSpPr>
        <p:spPr>
          <a:xfrm>
            <a:off x="1895760" y="2057400"/>
            <a:ext cx="8418240" cy="162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lnSpc>
                <a:spcPct val="200000"/>
              </a:lnSpc>
              <a:buClr>
                <a:srgbClr val="000000"/>
              </a:buClr>
              <a:buSzPct val="45000"/>
              <a:buFont typeface="Wingdings" charset="2"/>
              <a:buChar char=""/>
            </a:pPr>
            <a:r>
              <a:rPr lang="en-US" sz="1800" b="0" strike="noStrike" spc="-1">
                <a:solidFill>
                  <a:srgbClr val="000000"/>
                </a:solidFill>
                <a:latin typeface="Arial"/>
                <a:ea typeface="DejaVu Sans"/>
              </a:rPr>
              <a:t>Understand the concept of game objects and their role in Unity.</a:t>
            </a:r>
            <a:endParaRPr lang="en-US" sz="1800" b="0" strike="noStrike" spc="-1">
              <a:solidFill>
                <a:srgbClr val="000000"/>
              </a:solidFill>
              <a:latin typeface="Arial"/>
            </a:endParaRPr>
          </a:p>
          <a:p>
            <a:pPr marL="216000" indent="-216000">
              <a:lnSpc>
                <a:spcPct val="200000"/>
              </a:lnSpc>
              <a:buClr>
                <a:srgbClr val="000000"/>
              </a:buClr>
              <a:buSzPct val="45000"/>
              <a:buFont typeface="Wingdings" charset="2"/>
              <a:buChar char=""/>
            </a:pPr>
            <a:r>
              <a:rPr lang="en-US" sz="1800" b="0" strike="noStrike" spc="-1">
                <a:solidFill>
                  <a:srgbClr val="000000"/>
                </a:solidFill>
                <a:latin typeface="Arial"/>
                <a:ea typeface="DejaVu Sans"/>
              </a:rPr>
              <a:t>Learn basic game object manipulation techniques.</a:t>
            </a:r>
            <a:endParaRPr lang="en-US" sz="1800" b="0" strike="noStrike" spc="-1">
              <a:solidFill>
                <a:srgbClr val="000000"/>
              </a:solidFill>
              <a:latin typeface="Arial"/>
            </a:endParaRPr>
          </a:p>
          <a:p>
            <a:pPr marL="216000" indent="-216000">
              <a:lnSpc>
                <a:spcPct val="200000"/>
              </a:lnSpc>
              <a:buClr>
                <a:srgbClr val="000000"/>
              </a:buClr>
              <a:buSzPct val="45000"/>
              <a:buFont typeface="Wingdings" charset="2"/>
              <a:buChar char=""/>
            </a:pPr>
            <a:r>
              <a:rPr lang="en-US" sz="1800" b="0" strike="noStrike" spc="-1">
                <a:solidFill>
                  <a:srgbClr val="000000"/>
                </a:solidFill>
                <a:latin typeface="Arial"/>
                <a:ea typeface="DejaVu Sans"/>
              </a:rPr>
              <a:t>Grasp the fundamentals of transforming game objects in Unity.</a:t>
            </a:r>
            <a:endParaRPr lang="en-US" sz="1800" b="0" strike="noStrike" spc="-1">
              <a:solidFill>
                <a:srgbClr val="000000"/>
              </a:solidFill>
              <a:latin typeface="Arial"/>
            </a:endParaRPr>
          </a:p>
        </p:txBody>
      </p:sp>
      <p:sp>
        <p:nvSpPr>
          <p:cNvPr id="3" name="PlaceHolder 2"/>
          <p:cNvSpPr>
            <a:spLocks noGrp="1"/>
          </p:cNvSpPr>
          <p:nvPr>
            <p:ph type="sldNum" idx="1"/>
          </p:nvPr>
        </p:nvSpPr>
        <p:spPr/>
        <p:txBody>
          <a:bodyPr/>
          <a:lstStyle/>
          <a:p>
            <a:fld id="{E888EC47-72F2-48C7-BCF0-30FB90E76F35}" type="slidenum">
              <a:t>2</a:t>
            </a:fld>
            <a:endParaRPr/>
          </a:p>
        </p:txBody>
      </p:sp>
      <p:sp>
        <p:nvSpPr>
          <p:cNvPr id="4" name="PlaceHolder 3"/>
          <p:cNvSpPr>
            <a:spLocks noGrp="1"/>
          </p:cNvSpPr>
          <p:nvPr>
            <p:ph type="dt" idx="2"/>
          </p:nvPr>
        </p:nvSpPr>
        <p:spPr/>
        <p:txBody>
          <a:bodyPr/>
          <a:lstStyle/>
          <a:p>
            <a:fld id="{62F99439-FF73-459C-8A81-CD0D49689713}"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idx="4294967295"/>
          </p:nvPr>
        </p:nvSpPr>
        <p:spPr>
          <a:xfrm>
            <a:off x="228600" y="681120"/>
            <a:ext cx="11818080" cy="7092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000" b="1" strike="noStrike" spc="-1" dirty="0" smtClean="0">
                <a:solidFill>
                  <a:srgbClr val="000000"/>
                </a:solidFill>
                <a:latin typeface="Arial"/>
              </a:rPr>
              <a:t>Content</a:t>
            </a:r>
            <a:endParaRPr lang="en-US" sz="4000" b="0" strike="noStrike" spc="-1" dirty="0">
              <a:solidFill>
                <a:srgbClr val="000000"/>
              </a:solidFill>
              <a:latin typeface="Arial"/>
            </a:endParaRPr>
          </a:p>
        </p:txBody>
      </p:sp>
      <p:sp>
        <p:nvSpPr>
          <p:cNvPr id="93" name="Rectangle 92"/>
          <p:cNvSpPr/>
          <p:nvPr/>
        </p:nvSpPr>
        <p:spPr>
          <a:xfrm>
            <a:off x="1336431" y="1661747"/>
            <a:ext cx="9275883" cy="39125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16000" indent="-216000">
              <a:buClr>
                <a:srgbClr val="000000"/>
              </a:buClr>
              <a:buSzPct val="45000"/>
              <a:buFont typeface="Wingdings" charset="2"/>
              <a:buChar char=""/>
            </a:pPr>
            <a:r>
              <a:rPr lang="en-US" sz="1800" b="0" strike="noStrike" spc="-1" dirty="0">
                <a:solidFill>
                  <a:srgbClr val="000000"/>
                </a:solidFill>
                <a:latin typeface="Arial"/>
                <a:ea typeface="DejaVu Sans"/>
              </a:rPr>
              <a:t>Understand the concept of game objects and their role in Unity.</a:t>
            </a:r>
            <a:endParaRPr lang="en-US" sz="1800" b="0" strike="noStrike" spc="-1" dirty="0">
              <a:solidFill>
                <a:srgbClr val="000000"/>
              </a:solidFill>
              <a:latin typeface="Arial"/>
            </a:endParaRPr>
          </a:p>
          <a:p>
            <a:pPr marL="216000" indent="-216000">
              <a:buClr>
                <a:srgbClr val="000000"/>
              </a:buClr>
              <a:buSzPct val="45000"/>
              <a:buFont typeface="Wingdings" charset="2"/>
              <a:buChar char=""/>
            </a:pPr>
            <a:r>
              <a:rPr lang="en-US" sz="1800" b="0" strike="noStrike" spc="-1" dirty="0">
                <a:solidFill>
                  <a:srgbClr val="000000"/>
                </a:solidFill>
                <a:latin typeface="Arial"/>
                <a:ea typeface="DejaVu Sans"/>
              </a:rPr>
              <a:t>Learn basic game object manipulation techniques.</a:t>
            </a:r>
            <a:endParaRPr lang="en-US" sz="1800" b="0" strike="noStrike" spc="-1" dirty="0">
              <a:solidFill>
                <a:srgbClr val="000000"/>
              </a:solidFill>
              <a:latin typeface="Arial"/>
            </a:endParaRPr>
          </a:p>
          <a:p>
            <a:pPr marL="216000" indent="-216000">
              <a:buClr>
                <a:srgbClr val="000000"/>
              </a:buClr>
              <a:buSzPct val="45000"/>
              <a:buFont typeface="Wingdings" charset="2"/>
              <a:buChar char=""/>
            </a:pPr>
            <a:r>
              <a:rPr lang="en-US" sz="1800" b="0" strike="noStrike" spc="-1" dirty="0">
                <a:solidFill>
                  <a:srgbClr val="000000"/>
                </a:solidFill>
                <a:latin typeface="Arial"/>
                <a:ea typeface="DejaVu Sans"/>
              </a:rPr>
              <a:t>Grasp the fundamentals of transforming game objects in Unity.</a:t>
            </a:r>
            <a:endParaRPr lang="en-US" sz="1800" b="0" strike="noStrike" spc="-1" dirty="0">
              <a:solidFill>
                <a:srgbClr val="000000"/>
              </a:solidFill>
              <a:latin typeface="Arial"/>
            </a:endParaRPr>
          </a:p>
        </p:txBody>
      </p:sp>
      <p:sp>
        <p:nvSpPr>
          <p:cNvPr id="3" name="PlaceHolder 2"/>
          <p:cNvSpPr>
            <a:spLocks noGrp="1"/>
          </p:cNvSpPr>
          <p:nvPr>
            <p:ph type="sldNum" idx="1"/>
          </p:nvPr>
        </p:nvSpPr>
        <p:spPr/>
        <p:txBody>
          <a:bodyPr/>
          <a:lstStyle/>
          <a:p>
            <a:fld id="{E888EC47-72F2-48C7-BCF0-30FB90E76F35}" type="slidenum">
              <a:t>3</a:t>
            </a:fld>
            <a:endParaRPr/>
          </a:p>
        </p:txBody>
      </p:sp>
      <p:sp>
        <p:nvSpPr>
          <p:cNvPr id="4" name="PlaceHolder 3"/>
          <p:cNvSpPr>
            <a:spLocks noGrp="1"/>
          </p:cNvSpPr>
          <p:nvPr>
            <p:ph type="dt" idx="2"/>
          </p:nvPr>
        </p:nvSpPr>
        <p:spPr/>
        <p:txBody>
          <a:bodyPr/>
          <a:lstStyle/>
          <a:p>
            <a:fld id="{62F99439-FF73-459C-8A81-CD0D49689713}" type="datetime1">
              <a:rPr lang="en-US"/>
              <a:t>5/2/2024</a:t>
            </a:fld>
            <a:endParaRPr lang="en-US"/>
          </a:p>
        </p:txBody>
      </p:sp>
    </p:spTree>
    <p:extLst>
      <p:ext uri="{BB962C8B-B14F-4D97-AF65-F5344CB8AC3E}">
        <p14:creationId xmlns:p14="http://schemas.microsoft.com/office/powerpoint/2010/main" val="65676235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2"/>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spcBef>
                <a:spcPts val="1500"/>
              </a:spcBef>
              <a:spcAft>
                <a:spcPts val="1500"/>
              </a:spcAft>
            </a:pPr>
            <a:r>
              <a:rPr lang="en-US" sz="4000" b="1" strike="noStrike" spc="-1">
                <a:solidFill>
                  <a:srgbClr val="000000"/>
                </a:solidFill>
                <a:latin typeface="Arial"/>
                <a:ea typeface="DejaVu Sans"/>
              </a:rPr>
              <a:t>What are Game Objects?</a:t>
            </a:r>
            <a:endParaRPr lang="en-US" sz="4000" b="0" strike="noStrike" spc="-1">
              <a:solidFill>
                <a:srgbClr val="000000"/>
              </a:solidFill>
              <a:latin typeface="Arial"/>
            </a:endParaRPr>
          </a:p>
        </p:txBody>
      </p:sp>
      <p:sp>
        <p:nvSpPr>
          <p:cNvPr id="95" name="Rectangle 94"/>
          <p:cNvSpPr/>
          <p:nvPr/>
        </p:nvSpPr>
        <p:spPr>
          <a:xfrm>
            <a:off x="194400" y="1455480"/>
            <a:ext cx="10832760" cy="443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DejaVu Sans"/>
              </a:rPr>
              <a:t>GameObjects are the foundational components of a Unity game project.</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333333"/>
                </a:solidFill>
                <a:latin typeface="Arial"/>
                <a:ea typeface="PingFang SC"/>
              </a:rPr>
              <a:t>“</a:t>
            </a:r>
            <a:r>
              <a:rPr lang="en-US" sz="1800" b="0" i="1" strike="noStrike" spc="-1">
                <a:solidFill>
                  <a:srgbClr val="333333"/>
                </a:solidFill>
                <a:latin typeface="Arial"/>
                <a:ea typeface="PingFang SC"/>
              </a:rPr>
              <a:t>GameObjects are the fundamental objects in Unity that represent characters, props and scenery. They do not accomplish much in themselves but they act as containers for Components, which implement the functionality.</a:t>
            </a:r>
            <a:r>
              <a:rPr lang="en-US" sz="1800" b="0" strike="noStrike" spc="-1">
                <a:solidFill>
                  <a:srgbClr val="333333"/>
                </a:solidFill>
                <a:latin typeface="Arial"/>
                <a:ea typeface="PingFang SC"/>
              </a:rPr>
              <a:t>”</a:t>
            </a:r>
            <a:r>
              <a:rPr lang="en-US" sz="1800" b="0" strike="noStrike" spc="-1" baseline="33000">
                <a:solidFill>
                  <a:srgbClr val="333333"/>
                </a:solidFill>
                <a:latin typeface="Arial"/>
                <a:ea typeface="PingFang SC"/>
              </a:rPr>
              <a:t>[8]</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PingFang SC"/>
              </a:rPr>
              <a:t>Every object in your game is a GameObject, from characters and collectible items to lights, cameras and special effects.</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96" name="Rectangle 95"/>
          <p:cNvSpPr/>
          <p:nvPr/>
        </p:nvSpPr>
        <p:spPr>
          <a:xfrm>
            <a:off x="4822200" y="6529320"/>
            <a:ext cx="7308360" cy="120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2: Buttfield-Addison Paris, Manning Jon, Nugent Tim, Unity game development cookbook: essentials for every game, 2019</a:t>
            </a:r>
            <a:endParaRPr lang="en-US" sz="900" b="0" strike="noStrike" spc="-1">
              <a:solidFill>
                <a:srgbClr val="000000"/>
              </a:solidFill>
              <a:latin typeface="Arial"/>
            </a:endParaRPr>
          </a:p>
          <a:p>
            <a:pPr>
              <a:lnSpc>
                <a:spcPct val="100000"/>
              </a:lnSpc>
            </a:pPr>
            <a:r>
              <a:rPr lang="en-US" sz="900" b="0" strike="noStrike" spc="-1">
                <a:solidFill>
                  <a:srgbClr val="000000"/>
                </a:solidFill>
                <a:latin typeface="Times New Roman"/>
                <a:ea typeface="DejaVu Sans"/>
              </a:rPr>
              <a:t>8: Unity Technologies, Unity Manual, 2023</a:t>
            </a:r>
            <a:endParaRPr lang="en-US" sz="900" b="0" strike="noStrike" spc="-1">
              <a:solidFill>
                <a:srgbClr val="000000"/>
              </a:solidFill>
              <a:latin typeface="Arial"/>
            </a:endParaRPr>
          </a:p>
        </p:txBody>
      </p:sp>
      <p:sp>
        <p:nvSpPr>
          <p:cNvPr id="97" name="Straight Connector 96"/>
          <p:cNvSpPr/>
          <p:nvPr/>
        </p:nvSpPr>
        <p:spPr>
          <a:xfrm>
            <a:off x="385200" y="2586600"/>
            <a:ext cx="1371600" cy="360"/>
          </a:xfrm>
          <a:prstGeom prst="line">
            <a:avLst/>
          </a:prstGeom>
          <a:ln w="36720">
            <a:solidFill>
              <a:srgbClr val="FF860D"/>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a typeface="DejaVu Sans"/>
            </a:endParaRPr>
          </a:p>
        </p:txBody>
      </p:sp>
      <p:sp>
        <p:nvSpPr>
          <p:cNvPr id="98" name="Straight Connector 97"/>
          <p:cNvSpPr/>
          <p:nvPr/>
        </p:nvSpPr>
        <p:spPr>
          <a:xfrm>
            <a:off x="7050600" y="2586600"/>
            <a:ext cx="2971800" cy="360"/>
          </a:xfrm>
          <a:prstGeom prst="line">
            <a:avLst/>
          </a:prstGeom>
          <a:ln w="36720">
            <a:solidFill>
              <a:srgbClr val="FF860D"/>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a typeface="DejaVu Sans"/>
            </a:endParaRPr>
          </a:p>
        </p:txBody>
      </p:sp>
      <p:sp>
        <p:nvSpPr>
          <p:cNvPr id="2" name="PlaceHolder 1"/>
          <p:cNvSpPr>
            <a:spLocks noGrp="1"/>
          </p:cNvSpPr>
          <p:nvPr>
            <p:ph type="sldNum" idx="1"/>
          </p:nvPr>
        </p:nvSpPr>
        <p:spPr/>
        <p:txBody>
          <a:bodyPr/>
          <a:lstStyle/>
          <a:p>
            <a:fld id="{969D2E0F-9C42-4F65-BA56-5DFEC725F9B0}" type="slidenum">
              <a:t>4</a:t>
            </a:fld>
            <a:endParaRPr/>
          </a:p>
        </p:txBody>
      </p:sp>
      <p:sp>
        <p:nvSpPr>
          <p:cNvPr id="3" name="PlaceHolder 2"/>
          <p:cNvSpPr>
            <a:spLocks noGrp="1"/>
          </p:cNvSpPr>
          <p:nvPr>
            <p:ph type="dt" idx="2"/>
          </p:nvPr>
        </p:nvSpPr>
        <p:spPr/>
        <p:txBody>
          <a:bodyPr/>
          <a:lstStyle/>
          <a:p>
            <a:fld id="{8EA3ECFC-2474-4D05-9898-2A4C2544E8E7}"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PlaceHolder 4"/>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000" b="1" strike="noStrike" spc="-1">
                <a:solidFill>
                  <a:srgbClr val="000000"/>
                </a:solidFill>
                <a:latin typeface="Arial"/>
                <a:ea typeface="DejaVu Sans"/>
              </a:rPr>
              <a:t>Hierarchy Panel - GameObjects -  Nested</a:t>
            </a:r>
            <a:endParaRPr lang="en-US" sz="4000" b="0" strike="noStrike" spc="-1">
              <a:solidFill>
                <a:srgbClr val="000000"/>
              </a:solidFill>
              <a:latin typeface="Arial"/>
            </a:endParaRPr>
          </a:p>
        </p:txBody>
      </p:sp>
      <p:pic>
        <p:nvPicPr>
          <p:cNvPr id="100" name="Picture 99"/>
          <p:cNvPicPr/>
          <p:nvPr/>
        </p:nvPicPr>
        <p:blipFill>
          <a:blip r:embed="rId3"/>
          <a:stretch/>
        </p:blipFill>
        <p:spPr>
          <a:xfrm>
            <a:off x="685800" y="1600200"/>
            <a:ext cx="3197160" cy="4670640"/>
          </a:xfrm>
          <a:prstGeom prst="rect">
            <a:avLst/>
          </a:prstGeom>
          <a:ln w="0">
            <a:noFill/>
          </a:ln>
        </p:spPr>
      </p:pic>
      <p:sp>
        <p:nvSpPr>
          <p:cNvPr id="101" name="Rectangle 100"/>
          <p:cNvSpPr/>
          <p:nvPr/>
        </p:nvSpPr>
        <p:spPr>
          <a:xfrm>
            <a:off x="4114800" y="1455480"/>
            <a:ext cx="6912360" cy="443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PingFang SC"/>
              </a:rPr>
              <a:t>A parent GameObject has other GameObjects connected to it that take on its Transform properties.</a:t>
            </a: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PingFang SC"/>
              </a:rPr>
              <a:t>A child GameObject is connected to another GameObject, and takes on that GameObject’s Transform properties.</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PingFang SC"/>
              </a:rPr>
              <a:t>A child GameObject moves, rotates, and scales exactly as its parent does. Child GameObjects can also have child GameObjects of their own. A GameObject can have multiple child GameObjects, but only one parent GameObject.</a:t>
            </a:r>
            <a:endParaRPr lang="en-US" sz="1800" b="0" strike="noStrike" spc="-1">
              <a:solidFill>
                <a:srgbClr val="000000"/>
              </a:solidFill>
              <a:latin typeface="Arial"/>
            </a:endParaRPr>
          </a:p>
          <a:p>
            <a:pPr>
              <a:lnSpc>
                <a:spcPct val="100000"/>
              </a:lnSpc>
            </a:pPr>
            <a:endParaRPr lang="en-US" sz="1800" b="0" strike="noStrike" spc="-1">
              <a:solidFill>
                <a:srgbClr val="000000"/>
              </a:solidFill>
              <a:latin typeface="Arial"/>
            </a:endParaRPr>
          </a:p>
        </p:txBody>
      </p:sp>
      <p:sp>
        <p:nvSpPr>
          <p:cNvPr id="2" name="PlaceHolder 1"/>
          <p:cNvSpPr>
            <a:spLocks noGrp="1"/>
          </p:cNvSpPr>
          <p:nvPr>
            <p:ph type="sldNum" idx="1"/>
          </p:nvPr>
        </p:nvSpPr>
        <p:spPr/>
        <p:txBody>
          <a:bodyPr/>
          <a:lstStyle/>
          <a:p>
            <a:fld id="{BA3D0359-9A3A-4881-9A3C-3405115E93A2}" type="slidenum">
              <a:t>5</a:t>
            </a:fld>
            <a:endParaRPr/>
          </a:p>
        </p:txBody>
      </p:sp>
      <p:sp>
        <p:nvSpPr>
          <p:cNvPr id="3" name="PlaceHolder 2"/>
          <p:cNvSpPr>
            <a:spLocks noGrp="1"/>
          </p:cNvSpPr>
          <p:nvPr>
            <p:ph type="dt" idx="2"/>
          </p:nvPr>
        </p:nvSpPr>
        <p:spPr/>
        <p:txBody>
          <a:bodyPr/>
          <a:lstStyle/>
          <a:p>
            <a:fld id="{BA357A4E-689C-4E7B-B900-A7DC6CF43C0D}"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3"/>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000" b="1" strike="noStrike" spc="-1">
                <a:solidFill>
                  <a:srgbClr val="000000"/>
                </a:solidFill>
                <a:latin typeface="Arial"/>
                <a:ea typeface="DejaVu Sans"/>
              </a:rPr>
              <a:t>Transforms</a:t>
            </a:r>
            <a:endParaRPr lang="en-US" sz="4000" b="0" strike="noStrike" spc="-1">
              <a:solidFill>
                <a:srgbClr val="000000"/>
              </a:solidFill>
              <a:latin typeface="Arial"/>
            </a:endParaRPr>
          </a:p>
        </p:txBody>
      </p:sp>
      <p:sp>
        <p:nvSpPr>
          <p:cNvPr id="103" name="Rectangle 102"/>
          <p:cNvSpPr/>
          <p:nvPr/>
        </p:nvSpPr>
        <p:spPr>
          <a:xfrm>
            <a:off x="194400" y="1455480"/>
            <a:ext cx="10832760" cy="443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333333"/>
                </a:solidFill>
                <a:latin typeface="Arial"/>
                <a:ea typeface="PingFang SC"/>
              </a:rPr>
              <a:t>“</a:t>
            </a:r>
            <a:r>
              <a:rPr lang="en-US" sz="1800" b="0" i="1" strike="noStrike" spc="-1">
                <a:solidFill>
                  <a:srgbClr val="333333"/>
                </a:solidFill>
                <a:latin typeface="Arial"/>
                <a:ea typeface="PingFang SC"/>
              </a:rPr>
              <a:t>The Transform stores a GameObject’s Position, Rotation, Scale and parenting state. A GameObject always has a Transform component attached: you can’t remove a Transform or create a GameObject without a Transform component.</a:t>
            </a:r>
            <a:r>
              <a:rPr lang="en-US" sz="1800" b="0" strike="noStrike" spc="-1">
                <a:solidFill>
                  <a:srgbClr val="333333"/>
                </a:solidFill>
                <a:latin typeface="Arial"/>
                <a:ea typeface="PingFang SC"/>
              </a:rPr>
              <a:t>”</a:t>
            </a:r>
            <a:r>
              <a:rPr lang="en-US" sz="1800" b="0" strike="noStrike" spc="-1" baseline="33000">
                <a:solidFill>
                  <a:srgbClr val="333333"/>
                </a:solidFill>
                <a:latin typeface="Arial"/>
                <a:ea typeface="PingFang SC"/>
              </a:rPr>
              <a:t>[8]</a:t>
            </a:r>
            <a:endParaRPr lang="en-US" sz="1800" b="0" strike="noStrike" spc="-1">
              <a:solidFill>
                <a:srgbClr val="000000"/>
              </a:solidFill>
              <a:latin typeface="Arial"/>
            </a:endParaRPr>
          </a:p>
        </p:txBody>
      </p:sp>
      <p:sp>
        <p:nvSpPr>
          <p:cNvPr id="104" name="Rectangle 103"/>
          <p:cNvSpPr/>
          <p:nvPr/>
        </p:nvSpPr>
        <p:spPr>
          <a:xfrm>
            <a:off x="6352200" y="6533640"/>
            <a:ext cx="4800240" cy="321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1: Hocking, Joseph; Schell, Jesse, Unity in action: multiplatform game development in C#, 2022</a:t>
            </a:r>
            <a:endParaRPr lang="en-US" sz="900" b="0" strike="noStrike" spc="-1">
              <a:solidFill>
                <a:srgbClr val="000000"/>
              </a:solidFill>
              <a:latin typeface="Arial"/>
            </a:endParaRPr>
          </a:p>
          <a:p>
            <a:pPr>
              <a:lnSpc>
                <a:spcPct val="100000"/>
              </a:lnSpc>
            </a:pPr>
            <a:r>
              <a:rPr lang="en-US" sz="900" b="0" strike="noStrike" spc="-1">
                <a:solidFill>
                  <a:srgbClr val="000000"/>
                </a:solidFill>
                <a:latin typeface="Times New Roman"/>
                <a:ea typeface="DejaVu Sans"/>
              </a:rPr>
              <a:t>3: Geig, Mike, Sams teach yourself Unity Game development in 24 hours, 2014</a:t>
            </a:r>
            <a:endParaRPr lang="en-US" sz="900" b="0" strike="noStrike" spc="-1">
              <a:solidFill>
                <a:srgbClr val="000000"/>
              </a:solidFill>
              <a:latin typeface="Arial"/>
            </a:endParaRPr>
          </a:p>
        </p:txBody>
      </p:sp>
      <p:pic>
        <p:nvPicPr>
          <p:cNvPr id="105" name="Picture 104"/>
          <p:cNvPicPr/>
          <p:nvPr/>
        </p:nvPicPr>
        <p:blipFill>
          <a:blip r:embed="rId3"/>
          <a:stretch/>
        </p:blipFill>
        <p:spPr>
          <a:xfrm>
            <a:off x="246240" y="2836800"/>
            <a:ext cx="6151320" cy="1596960"/>
          </a:xfrm>
          <a:prstGeom prst="rect">
            <a:avLst/>
          </a:prstGeom>
          <a:ln w="0">
            <a:noFill/>
          </a:ln>
        </p:spPr>
      </p:pic>
      <p:pic>
        <p:nvPicPr>
          <p:cNvPr id="106" name="Picture 105"/>
          <p:cNvPicPr/>
          <p:nvPr/>
        </p:nvPicPr>
        <p:blipFill>
          <a:blip r:embed="rId4"/>
          <a:stretch/>
        </p:blipFill>
        <p:spPr>
          <a:xfrm>
            <a:off x="6697440" y="2286000"/>
            <a:ext cx="4957920" cy="2532240"/>
          </a:xfrm>
          <a:prstGeom prst="rect">
            <a:avLst/>
          </a:prstGeom>
          <a:ln w="0">
            <a:noFill/>
          </a:ln>
        </p:spPr>
      </p:pic>
      <p:pic>
        <p:nvPicPr>
          <p:cNvPr id="107" name="Picture 106"/>
          <p:cNvPicPr/>
          <p:nvPr/>
        </p:nvPicPr>
        <p:blipFill>
          <a:blip r:embed="rId5"/>
          <a:stretch/>
        </p:blipFill>
        <p:spPr>
          <a:xfrm>
            <a:off x="736920" y="4719240"/>
            <a:ext cx="6349320" cy="1742040"/>
          </a:xfrm>
          <a:prstGeom prst="rect">
            <a:avLst/>
          </a:prstGeom>
          <a:ln w="0">
            <a:noFill/>
          </a:ln>
        </p:spPr>
      </p:pic>
      <p:sp>
        <p:nvSpPr>
          <p:cNvPr id="2" name="PlaceHolder 1"/>
          <p:cNvSpPr>
            <a:spLocks noGrp="1"/>
          </p:cNvSpPr>
          <p:nvPr>
            <p:ph type="sldNum" idx="1"/>
          </p:nvPr>
        </p:nvSpPr>
        <p:spPr/>
        <p:txBody>
          <a:bodyPr/>
          <a:lstStyle/>
          <a:p>
            <a:fld id="{0B898B24-BE43-454B-A16C-99FB8B9CCECE}" type="slidenum">
              <a:t>6</a:t>
            </a:fld>
            <a:endParaRPr/>
          </a:p>
        </p:txBody>
      </p:sp>
      <p:sp>
        <p:nvSpPr>
          <p:cNvPr id="3" name="PlaceHolder 2"/>
          <p:cNvSpPr>
            <a:spLocks noGrp="1"/>
          </p:cNvSpPr>
          <p:nvPr>
            <p:ph type="dt" idx="2"/>
          </p:nvPr>
        </p:nvSpPr>
        <p:spPr/>
        <p:txBody>
          <a:bodyPr/>
          <a:lstStyle/>
          <a:p>
            <a:fld id="{CD65B345-F86F-4B63-A0F1-7349E3556478}"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6"/>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000" b="1" strike="noStrike" spc="-1">
                <a:solidFill>
                  <a:srgbClr val="000000"/>
                </a:solidFill>
                <a:latin typeface="Arial"/>
                <a:ea typeface="DejaVu Sans"/>
              </a:rPr>
              <a:t>Transform Tool</a:t>
            </a:r>
            <a:endParaRPr lang="en-US" sz="4000" b="0" strike="noStrike" spc="-1">
              <a:solidFill>
                <a:srgbClr val="000000"/>
              </a:solidFill>
              <a:latin typeface="Arial"/>
            </a:endParaRPr>
          </a:p>
        </p:txBody>
      </p:sp>
      <p:pic>
        <p:nvPicPr>
          <p:cNvPr id="109" name="Picture 108"/>
          <p:cNvPicPr/>
          <p:nvPr/>
        </p:nvPicPr>
        <p:blipFill>
          <a:blip r:embed="rId2"/>
          <a:stretch/>
        </p:blipFill>
        <p:spPr>
          <a:xfrm>
            <a:off x="4293720" y="2286000"/>
            <a:ext cx="6733440" cy="1526760"/>
          </a:xfrm>
          <a:prstGeom prst="rect">
            <a:avLst/>
          </a:prstGeom>
          <a:ln w="0">
            <a:noFill/>
          </a:ln>
        </p:spPr>
      </p:pic>
      <p:sp>
        <p:nvSpPr>
          <p:cNvPr id="110" name="Rectangle 109"/>
          <p:cNvSpPr/>
          <p:nvPr/>
        </p:nvSpPr>
        <p:spPr>
          <a:xfrm>
            <a:off x="194400" y="1455480"/>
            <a:ext cx="10832760" cy="443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pic>
        <p:nvPicPr>
          <p:cNvPr id="111" name="Picture 110"/>
          <p:cNvPicPr/>
          <p:nvPr/>
        </p:nvPicPr>
        <p:blipFill>
          <a:blip r:embed="rId3"/>
          <a:stretch/>
        </p:blipFill>
        <p:spPr>
          <a:xfrm>
            <a:off x="1863360" y="3837600"/>
            <a:ext cx="7506000" cy="2511360"/>
          </a:xfrm>
          <a:prstGeom prst="rect">
            <a:avLst/>
          </a:prstGeom>
          <a:ln w="0">
            <a:noFill/>
          </a:ln>
        </p:spPr>
      </p:pic>
      <p:sp>
        <p:nvSpPr>
          <p:cNvPr id="112" name="Rectangle 111"/>
          <p:cNvSpPr/>
          <p:nvPr/>
        </p:nvSpPr>
        <p:spPr>
          <a:xfrm>
            <a:off x="293400" y="1455480"/>
            <a:ext cx="11590560" cy="855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ea typeface="DejaVu Sans"/>
              </a:rPr>
              <a:t>You can use the Transform tools on any GameObject in a scene. </a:t>
            </a:r>
            <a:endParaRPr lang="en-US" sz="1800" b="0" strike="noStrike" spc="-1">
              <a:solidFill>
                <a:srgbClr val="000000"/>
              </a:solidFill>
              <a:latin typeface="Arial"/>
            </a:endParaRPr>
          </a:p>
          <a:p>
            <a:pPr>
              <a:lnSpc>
                <a:spcPct val="100000"/>
              </a:lnSpc>
            </a:pPr>
            <a:r>
              <a:rPr lang="en-US" sz="1800" b="0" strike="noStrike" spc="-1">
                <a:solidFill>
                  <a:srgbClr val="000000"/>
                </a:solidFill>
                <a:latin typeface="Arial"/>
                <a:ea typeface="DejaVu Sans"/>
              </a:rPr>
              <a:t>When you select a GameObject, the tool Gizmo appears within it. The appearance of the Gizmo depends on which tool you select.</a:t>
            </a:r>
            <a:endParaRPr lang="en-US" sz="1800" b="0" strike="noStrike" spc="-1">
              <a:solidFill>
                <a:srgbClr val="000000"/>
              </a:solidFill>
              <a:latin typeface="Arial"/>
            </a:endParaRPr>
          </a:p>
        </p:txBody>
      </p:sp>
      <p:sp>
        <p:nvSpPr>
          <p:cNvPr id="2" name="PlaceHolder 1"/>
          <p:cNvSpPr>
            <a:spLocks noGrp="1"/>
          </p:cNvSpPr>
          <p:nvPr>
            <p:ph type="sldNum" idx="1"/>
          </p:nvPr>
        </p:nvSpPr>
        <p:spPr/>
        <p:txBody>
          <a:bodyPr/>
          <a:lstStyle/>
          <a:p>
            <a:fld id="{98125C6B-5C52-4876-998A-3BCFBBAA4953}" type="slidenum">
              <a:t>7</a:t>
            </a:fld>
            <a:endParaRPr/>
          </a:p>
        </p:txBody>
      </p:sp>
      <p:sp>
        <p:nvSpPr>
          <p:cNvPr id="3" name="PlaceHolder 2"/>
          <p:cNvSpPr>
            <a:spLocks noGrp="1"/>
          </p:cNvSpPr>
          <p:nvPr>
            <p:ph type="dt" idx="2"/>
          </p:nvPr>
        </p:nvSpPr>
        <p:spPr/>
        <p:txBody>
          <a:bodyPr/>
          <a:lstStyle/>
          <a:p>
            <a:fld id="{85A35A45-D1F4-46DC-946B-D2BCB3D828D5}"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8"/>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3600" b="1" strike="noStrike" spc="-1">
                <a:solidFill>
                  <a:srgbClr val="000000"/>
                </a:solidFill>
                <a:latin typeface="Arial"/>
                <a:ea typeface="DejaVu Sans"/>
              </a:rPr>
              <a:t>Transforms - </a:t>
            </a:r>
            <a:r>
              <a:rPr lang="en-US" sz="3600" b="1" strike="noStrike" spc="-1">
                <a:solidFill>
                  <a:srgbClr val="000000"/>
                </a:solidFill>
                <a:latin typeface="Arial"/>
                <a:ea typeface="Arial"/>
              </a:rPr>
              <a:t>Understanding 3D coordinate space</a:t>
            </a:r>
            <a:endParaRPr lang="en-US" sz="3600" b="0" strike="noStrike" spc="-1">
              <a:solidFill>
                <a:srgbClr val="000000"/>
              </a:solidFill>
              <a:latin typeface="Arial"/>
            </a:endParaRPr>
          </a:p>
        </p:txBody>
      </p:sp>
      <p:sp>
        <p:nvSpPr>
          <p:cNvPr id="114" name="Rectangle 113"/>
          <p:cNvSpPr/>
          <p:nvPr/>
        </p:nvSpPr>
        <p:spPr>
          <a:xfrm>
            <a:off x="0" y="1828800"/>
            <a:ext cx="5254560" cy="3197160"/>
          </a:xfrm>
          <a:prstGeom prst="rect">
            <a:avLst/>
          </a:prstGeom>
          <a:solidFill>
            <a:schemeClr val="accent1"/>
          </a:solidFill>
          <a:ln w="0">
            <a:solidFill>
              <a:srgbClr val="20386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pic>
        <p:nvPicPr>
          <p:cNvPr id="115" name="Picture 114"/>
          <p:cNvPicPr/>
          <p:nvPr/>
        </p:nvPicPr>
        <p:blipFill>
          <a:blip r:embed="rId2"/>
          <a:stretch/>
        </p:blipFill>
        <p:spPr>
          <a:xfrm>
            <a:off x="81360" y="2055600"/>
            <a:ext cx="5081760" cy="2741760"/>
          </a:xfrm>
          <a:prstGeom prst="rect">
            <a:avLst/>
          </a:prstGeom>
          <a:ln w="0">
            <a:noFill/>
          </a:ln>
        </p:spPr>
      </p:pic>
      <p:sp>
        <p:nvSpPr>
          <p:cNvPr id="116" name="Rectangle 115"/>
          <p:cNvSpPr/>
          <p:nvPr/>
        </p:nvSpPr>
        <p:spPr>
          <a:xfrm>
            <a:off x="5257800" y="2743200"/>
            <a:ext cx="6931080" cy="3425760"/>
          </a:xfrm>
          <a:prstGeom prst="rect">
            <a:avLst/>
          </a:prstGeom>
          <a:solidFill>
            <a:schemeClr val="accent1"/>
          </a:solidFill>
          <a:ln w="0">
            <a:solidFill>
              <a:srgbClr val="20386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pPr>
            <a:endParaRPr lang="en-US" sz="1800" b="0" strike="noStrike" spc="-1">
              <a:solidFill>
                <a:srgbClr val="000000"/>
              </a:solidFill>
              <a:latin typeface="Arial"/>
              <a:ea typeface="DejaVu Sans"/>
            </a:endParaRPr>
          </a:p>
        </p:txBody>
      </p:sp>
      <p:pic>
        <p:nvPicPr>
          <p:cNvPr id="117" name="Picture 116"/>
          <p:cNvPicPr/>
          <p:nvPr/>
        </p:nvPicPr>
        <p:blipFill>
          <a:blip r:embed="rId3"/>
          <a:stretch/>
        </p:blipFill>
        <p:spPr>
          <a:xfrm>
            <a:off x="5450400" y="2971800"/>
            <a:ext cx="6626160" cy="2996280"/>
          </a:xfrm>
          <a:prstGeom prst="rect">
            <a:avLst/>
          </a:prstGeom>
          <a:ln w="0">
            <a:noFill/>
          </a:ln>
        </p:spPr>
      </p:pic>
      <p:sp>
        <p:nvSpPr>
          <p:cNvPr id="118" name="Rectangle 117"/>
          <p:cNvSpPr/>
          <p:nvPr/>
        </p:nvSpPr>
        <p:spPr>
          <a:xfrm>
            <a:off x="6667200" y="6533640"/>
            <a:ext cx="4815360" cy="321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1: Hocking, Joseph; Schell, Jesse, Unity in action: multiplatform game development in C#, 2022</a:t>
            </a:r>
            <a:endParaRPr lang="en-US" sz="900" b="0" strike="noStrike" spc="-1">
              <a:solidFill>
                <a:srgbClr val="000000"/>
              </a:solidFill>
              <a:latin typeface="Arial"/>
            </a:endParaRPr>
          </a:p>
        </p:txBody>
      </p:sp>
      <p:sp>
        <p:nvSpPr>
          <p:cNvPr id="2" name="PlaceHolder 1"/>
          <p:cNvSpPr>
            <a:spLocks noGrp="1"/>
          </p:cNvSpPr>
          <p:nvPr>
            <p:ph type="sldNum" idx="1"/>
          </p:nvPr>
        </p:nvSpPr>
        <p:spPr/>
        <p:txBody>
          <a:bodyPr/>
          <a:lstStyle/>
          <a:p>
            <a:fld id="{2665A896-27AB-4A1F-91A7-4A5A636176A1}" type="slidenum">
              <a:t>8</a:t>
            </a:fld>
            <a:endParaRPr/>
          </a:p>
        </p:txBody>
      </p:sp>
      <p:sp>
        <p:nvSpPr>
          <p:cNvPr id="3" name="PlaceHolder 2"/>
          <p:cNvSpPr>
            <a:spLocks noGrp="1"/>
          </p:cNvSpPr>
          <p:nvPr>
            <p:ph type="dt" idx="2"/>
          </p:nvPr>
        </p:nvSpPr>
        <p:spPr/>
        <p:txBody>
          <a:bodyPr/>
          <a:lstStyle/>
          <a:p>
            <a:fld id="{F1D35811-890A-46E5-939E-2B88C1DA871F}"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9"/>
          <p:cNvSpPr/>
          <p:nvPr/>
        </p:nvSpPr>
        <p:spPr>
          <a:xfrm>
            <a:off x="228600" y="681120"/>
            <a:ext cx="11818080" cy="709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fontScale="94500"/>
          </a:bodyPr>
          <a:lstStyle/>
          <a:p>
            <a:pPr marL="202320">
              <a:lnSpc>
                <a:spcPct val="90000"/>
              </a:lnSpc>
              <a:tabLst>
                <a:tab pos="0" algn="l"/>
              </a:tabLst>
            </a:pPr>
            <a:r>
              <a:rPr lang="en-US" sz="3600" b="1" strike="noStrike" spc="-1">
                <a:solidFill>
                  <a:srgbClr val="000000"/>
                </a:solidFill>
                <a:latin typeface="Arial"/>
                <a:ea typeface="DejaVu Sans"/>
              </a:rPr>
              <a:t>Transforms - </a:t>
            </a:r>
            <a:r>
              <a:rPr lang="en-US" sz="3600" b="1" strike="noStrike" spc="-1">
                <a:solidFill>
                  <a:srgbClr val="000000"/>
                </a:solidFill>
                <a:latin typeface="Arial"/>
                <a:ea typeface="Arial"/>
              </a:rPr>
              <a:t>Understanding 3D coordinate space </a:t>
            </a:r>
            <a:r>
              <a:rPr lang="en-US" sz="3600" b="1" strike="noStrike" spc="-1" baseline="-8000">
                <a:solidFill>
                  <a:srgbClr val="000000"/>
                </a:solidFill>
                <a:latin typeface="Arial"/>
                <a:ea typeface="Arial"/>
              </a:rPr>
              <a:t>cont</a:t>
            </a:r>
            <a:endParaRPr lang="en-US" sz="3600" b="0" strike="noStrike" spc="-1">
              <a:solidFill>
                <a:srgbClr val="000000"/>
              </a:solidFill>
              <a:latin typeface="Arial"/>
            </a:endParaRPr>
          </a:p>
        </p:txBody>
      </p:sp>
      <p:pic>
        <p:nvPicPr>
          <p:cNvPr id="120" name="Picture 119"/>
          <p:cNvPicPr/>
          <p:nvPr/>
        </p:nvPicPr>
        <p:blipFill>
          <a:blip r:embed="rId2"/>
          <a:stretch/>
        </p:blipFill>
        <p:spPr>
          <a:xfrm>
            <a:off x="914400" y="1254960"/>
            <a:ext cx="6555600" cy="4914000"/>
          </a:xfrm>
          <a:prstGeom prst="rect">
            <a:avLst/>
          </a:prstGeom>
          <a:ln w="0">
            <a:noFill/>
          </a:ln>
        </p:spPr>
      </p:pic>
      <p:sp>
        <p:nvSpPr>
          <p:cNvPr id="121" name="Rectangle 120"/>
          <p:cNvSpPr/>
          <p:nvPr/>
        </p:nvSpPr>
        <p:spPr>
          <a:xfrm>
            <a:off x="6667200" y="6533640"/>
            <a:ext cx="4815360" cy="321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pPr>
            <a:r>
              <a:rPr lang="en-US" sz="900" b="0" strike="noStrike" spc="-1">
                <a:solidFill>
                  <a:srgbClr val="000000"/>
                </a:solidFill>
                <a:latin typeface="Times New Roman"/>
                <a:ea typeface="DejaVu Sans"/>
              </a:rPr>
              <a:t>1: Hocking, Joseph; Schell, Jesse, Unity in action: multiplatform game development in C#, 2022</a:t>
            </a:r>
            <a:endParaRPr lang="en-US" sz="900" b="0" strike="noStrike" spc="-1">
              <a:solidFill>
                <a:srgbClr val="000000"/>
              </a:solidFill>
              <a:latin typeface="Arial"/>
            </a:endParaRPr>
          </a:p>
        </p:txBody>
      </p:sp>
      <p:sp>
        <p:nvSpPr>
          <p:cNvPr id="122" name="Straight Connector 121"/>
          <p:cNvSpPr/>
          <p:nvPr/>
        </p:nvSpPr>
        <p:spPr>
          <a:xfrm>
            <a:off x="1143000" y="5571000"/>
            <a:ext cx="5715000" cy="360"/>
          </a:xfrm>
          <a:prstGeom prst="line">
            <a:avLst/>
          </a:prstGeom>
          <a:ln w="36720">
            <a:solidFill>
              <a:srgbClr val="FF860D"/>
            </a:solidFill>
            <a:round/>
          </a:ln>
        </p:spPr>
        <p:style>
          <a:lnRef idx="0">
            <a:scrgbClr r="0" g="0" b="0"/>
          </a:lnRef>
          <a:fillRef idx="0">
            <a:scrgbClr r="0" g="0" b="0"/>
          </a:fillRef>
          <a:effectRef idx="0">
            <a:scrgbClr r="0" g="0" b="0"/>
          </a:effectRef>
          <a:fontRef idx="minor"/>
        </p:style>
        <p:txBody>
          <a:bodyPr lIns="90000" tIns="-45000" rIns="90000" bIns="-45000" anchor="ctr">
            <a:noAutofit/>
          </a:bodyPr>
          <a:lstStyle/>
          <a:p>
            <a:endParaRPr lang="en-US" sz="1800" b="0" strike="noStrike" spc="-1">
              <a:solidFill>
                <a:srgbClr val="000000"/>
              </a:solidFill>
              <a:latin typeface="Arial"/>
              <a:ea typeface="DejaVu Sans"/>
            </a:endParaRPr>
          </a:p>
        </p:txBody>
      </p:sp>
      <p:sp>
        <p:nvSpPr>
          <p:cNvPr id="2" name="PlaceHolder 1"/>
          <p:cNvSpPr>
            <a:spLocks noGrp="1"/>
          </p:cNvSpPr>
          <p:nvPr>
            <p:ph type="sldNum" idx="1"/>
          </p:nvPr>
        </p:nvSpPr>
        <p:spPr/>
        <p:txBody>
          <a:bodyPr/>
          <a:lstStyle/>
          <a:p>
            <a:fld id="{1691D52F-524D-40DF-B922-6899184EDF61}" type="slidenum">
              <a:t>9</a:t>
            </a:fld>
            <a:endParaRPr/>
          </a:p>
        </p:txBody>
      </p:sp>
      <p:sp>
        <p:nvSpPr>
          <p:cNvPr id="3" name="PlaceHolder 2"/>
          <p:cNvSpPr>
            <a:spLocks noGrp="1"/>
          </p:cNvSpPr>
          <p:nvPr>
            <p:ph type="dt" idx="2"/>
          </p:nvPr>
        </p:nvSpPr>
        <p:spPr/>
        <p:txBody>
          <a:bodyPr/>
          <a:lstStyle/>
          <a:p>
            <a:fld id="{FAA66650-17B3-4619-88D0-38106C4B7ED9}" type="datetime1">
              <a:rPr lang="en-US"/>
              <a:t>5/2/2024</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TotalTime>
  <Words>1289</Words>
  <Application>Microsoft Office PowerPoint</Application>
  <PresentationFormat>Widescreen</PresentationFormat>
  <Paragraphs>109</Paragraphs>
  <Slides>17</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DejaVu Sans</vt:lpstr>
      <vt:lpstr>PingFang SC</vt:lpstr>
      <vt:lpstr>Symbol</vt:lpstr>
      <vt:lpstr>Times New Roman</vt:lpstr>
      <vt:lpstr>Wingdings</vt:lpstr>
      <vt:lpstr>Office Theme</vt:lpstr>
      <vt:lpstr>Office Theme</vt:lpstr>
      <vt:lpstr>Basic Game Object  Manipulation and Transformations</vt:lpstr>
      <vt:lpstr>Objectives</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Phạm Trọng Nghĩa</cp:lastModifiedBy>
  <cp:revision>8</cp:revision>
  <dcterms:created xsi:type="dcterms:W3CDTF">2023-12-04T12:46:53Z</dcterms:created>
  <dcterms:modified xsi:type="dcterms:W3CDTF">2024-05-02T02:40:13Z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