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A6F3F3-4289-4D62-F47E-70962363A39A}" v="4" dt="2024-04-24T06:43:07.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nh Vo Quoc" userId="S::trinhvq4@fe.edu.vn::d2548041-7979-4d74-85ca-89c03a80ed8e" providerId="AD" clId="Web-{65A6F3F3-4289-4D62-F47E-70962363A39A}"/>
    <pc:docChg chg="modSld">
      <pc:chgData name="Trinh Vo Quoc" userId="S::trinhvq4@fe.edu.vn::d2548041-7979-4d74-85ca-89c03a80ed8e" providerId="AD" clId="Web-{65A6F3F3-4289-4D62-F47E-70962363A39A}" dt="2024-04-24T06:43:07.525" v="3" actId="20577"/>
      <pc:docMkLst>
        <pc:docMk/>
      </pc:docMkLst>
      <pc:sldChg chg="modSp">
        <pc:chgData name="Trinh Vo Quoc" userId="S::trinhvq4@fe.edu.vn::d2548041-7979-4d74-85ca-89c03a80ed8e" providerId="AD" clId="Web-{65A6F3F3-4289-4D62-F47E-70962363A39A}" dt="2024-04-24T06:43:07.525" v="3" actId="20577"/>
        <pc:sldMkLst>
          <pc:docMk/>
          <pc:sldMk cId="0" sldId="267"/>
        </pc:sldMkLst>
        <pc:spChg chg="mod">
          <ac:chgData name="Trinh Vo Quoc" userId="S::trinhvq4@fe.edu.vn::d2548041-7979-4d74-85ca-89c03a80ed8e" providerId="AD" clId="Web-{65A6F3F3-4289-4D62-F47E-70962363A39A}" dt="2024-04-24T06:43:07.525" v="3" actId="20577"/>
          <ac:spMkLst>
            <pc:docMk/>
            <pc:sldMk cId="0" sldId="267"/>
            <ac:spMk id="94" creationId="{00000000-0000-0000-0000-000000000000}"/>
          </ac:spMkLst>
        </pc:spChg>
      </pc:sldChg>
      <pc:sldChg chg="modSp">
        <pc:chgData name="Trinh Vo Quoc" userId="S::trinhvq4@fe.edu.vn::d2548041-7979-4d74-85ca-89c03a80ed8e" providerId="AD" clId="Web-{65A6F3F3-4289-4D62-F47E-70962363A39A}" dt="2024-04-24T02:30:03.868" v="1" actId="20577"/>
        <pc:sldMkLst>
          <pc:docMk/>
          <pc:sldMk cId="0" sldId="276"/>
        </pc:sldMkLst>
        <pc:spChg chg="mod">
          <ac:chgData name="Trinh Vo Quoc" userId="S::trinhvq4@fe.edu.vn::d2548041-7979-4d74-85ca-89c03a80ed8e" providerId="AD" clId="Web-{65A6F3F3-4289-4D62-F47E-70962363A39A}" dt="2024-04-24T02:30:03.868" v="1" actId="20577"/>
          <ac:spMkLst>
            <pc:docMk/>
            <pc:sldMk cId="0" sldId="276"/>
            <ac:spMk id="11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4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6"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7"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48"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D891B334-9766-48EC-8738-CA56D3A2BD6E}"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rive.google.com/drive/folders/1eXu20cX1o-5uMFuSeHGxRS5AkhDZJTOP?usp=sharin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noRot="1" noChangeAspect="1"/>
          </p:cNvSpPr>
          <p:nvPr>
            <p:ph type="sldImg"/>
          </p:nvPr>
        </p:nvSpPr>
        <p:spPr>
          <a:xfrm>
            <a:off x="217488" y="812800"/>
            <a:ext cx="7119937" cy="4005263"/>
          </a:xfrm>
          <a:prstGeom prst="rect">
            <a:avLst/>
          </a:prstGeom>
          <a:ln w="0">
            <a:noFill/>
          </a:ln>
        </p:spPr>
      </p:sp>
      <p:sp>
        <p:nvSpPr>
          <p:cNvPr id="132" name="PlaceHolder 2"/>
          <p:cNvSpPr>
            <a:spLocks noGrp="1"/>
          </p:cNvSpPr>
          <p:nvPr>
            <p:ph type="body"/>
          </p:nvPr>
        </p:nvSpPr>
        <p:spPr>
          <a:xfrm>
            <a:off x="756000" y="5078520"/>
            <a:ext cx="6043680" cy="480708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r>
              <a:rPr lang="en-US" sz="1000" b="0" strike="noStrike" spc="-1">
                <a:solidFill>
                  <a:srgbClr val="000000"/>
                </a:solidFill>
                <a:latin typeface="Arial"/>
              </a:rPr>
              <a:t>  Definition of scenes as individual levels, environments, or segments of a game. </a:t>
            </a:r>
          </a:p>
          <a:p>
            <a:pPr marL="216000" indent="0">
              <a:lnSpc>
                <a:spcPct val="100000"/>
              </a:lnSpc>
              <a:spcBef>
                <a:spcPts val="1191"/>
              </a:spcBef>
              <a:spcAft>
                <a:spcPts val="992"/>
              </a:spcAft>
              <a:buNone/>
              <a:tabLst>
                <a:tab pos="0" algn="l"/>
              </a:tabLst>
            </a:pPr>
            <a:r>
              <a:rPr lang="en-US" sz="1000" b="0" strike="noStrike" spc="-1">
                <a:solidFill>
                  <a:srgbClr val="000000"/>
                </a:solidFill>
                <a:latin typeface="Arial"/>
              </a:rPr>
              <a:t>  Explanation of how scenes contribute to the overall structure and flow of a game project. </a:t>
            </a:r>
          </a:p>
          <a:p>
            <a:pPr marL="216000" indent="0">
              <a:lnSpc>
                <a:spcPct val="100000"/>
              </a:lnSpc>
              <a:spcBef>
                <a:spcPts val="1191"/>
              </a:spcBef>
              <a:spcAft>
                <a:spcPts val="992"/>
              </a:spcAft>
              <a:buNone/>
              <a:tabLst>
                <a:tab pos="0" algn="l"/>
              </a:tabLst>
            </a:pPr>
            <a:endParaRPr lang="en-US" sz="10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217488" y="812800"/>
            <a:ext cx="7119937" cy="4005263"/>
          </a:xfrm>
          <a:prstGeom prst="rect">
            <a:avLst/>
          </a:prstGeom>
          <a:ln w="0">
            <a:noFill/>
          </a:ln>
        </p:spPr>
      </p:sp>
      <p:sp>
        <p:nvSpPr>
          <p:cNvPr id="134" name="PlaceHolder 2"/>
          <p:cNvSpPr>
            <a:spLocks noGrp="1"/>
          </p:cNvSpPr>
          <p:nvPr>
            <p:ph type="body"/>
          </p:nvPr>
        </p:nvSpPr>
        <p:spPr>
          <a:xfrm>
            <a:off x="756000" y="5078520"/>
            <a:ext cx="6043680" cy="480708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Tip: rename scene “You can rename the scenes inside the Project/Assets/Scenes folder, on project tab”</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217488" y="812800"/>
            <a:ext cx="7119937" cy="4005263"/>
          </a:xfrm>
          <a:prstGeom prst="rect">
            <a:avLst/>
          </a:prstGeom>
          <a:ln w="0">
            <a:noFill/>
          </a:ln>
        </p:spPr>
      </p:sp>
      <p:sp>
        <p:nvSpPr>
          <p:cNvPr id="136" name="PlaceHolder 2"/>
          <p:cNvSpPr>
            <a:spLocks noGrp="1"/>
          </p:cNvSpPr>
          <p:nvPr>
            <p:ph type="body"/>
          </p:nvPr>
        </p:nvSpPr>
        <p:spPr>
          <a:xfrm>
            <a:off x="756000" y="5078520"/>
            <a:ext cx="6044040" cy="5128920"/>
          </a:xfrm>
          <a:prstGeom prst="rect">
            <a:avLst/>
          </a:prstGeom>
          <a:noFill/>
          <a:ln w="0">
            <a:noFill/>
          </a:ln>
        </p:spPr>
        <p:txBody>
          <a:bodyPr lIns="0" tIns="0" rIns="0" bIns="0" anchor="t">
            <a:noAutofit/>
          </a:bodyPr>
          <a:lstStyle/>
          <a:p>
            <a:pPr marL="216000" indent="0">
              <a:lnSpc>
                <a:spcPct val="100000"/>
              </a:lnSpc>
              <a:buNone/>
              <a:tabLst>
                <a:tab pos="0" algn="l"/>
              </a:tabLst>
            </a:pPr>
            <a:r>
              <a:rPr lang="en-US" sz="1100" b="0" strike="noStrike" spc="-1">
                <a:solidFill>
                  <a:srgbClr val="000000"/>
                </a:solidFill>
                <a:latin typeface="Arial"/>
              </a:rPr>
              <a:t>Data Collection:</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Identify and gather relevant data that needs to be saved, such as:</a:t>
            </a:r>
          </a:p>
          <a:p>
            <a:pPr marL="216000" indent="0">
              <a:lnSpc>
                <a:spcPct val="100000"/>
              </a:lnSpc>
              <a:buNone/>
              <a:tabLst>
                <a:tab pos="0" algn="l"/>
              </a:tabLst>
            </a:pPr>
            <a:r>
              <a:rPr lang="en-US" sz="1100" b="0" strike="noStrike" spc="-1">
                <a:solidFill>
                  <a:srgbClr val="000000"/>
                </a:solidFill>
                <a:latin typeface="Arial"/>
              </a:rPr>
              <a:t>Positions, rotations, and states of game objects.</a:t>
            </a:r>
          </a:p>
          <a:p>
            <a:pPr marL="216000" indent="0">
              <a:lnSpc>
                <a:spcPct val="100000"/>
              </a:lnSpc>
              <a:buNone/>
              <a:tabLst>
                <a:tab pos="0" algn="l"/>
              </a:tabLst>
            </a:pPr>
            <a:r>
              <a:rPr lang="en-US" sz="1100" b="0" strike="noStrike" spc="-1">
                <a:solidFill>
                  <a:srgbClr val="000000"/>
                </a:solidFill>
                <a:latin typeface="Arial"/>
              </a:rPr>
              <a:t>Player inventory, progress, or game settings.</a:t>
            </a:r>
          </a:p>
          <a:p>
            <a:pPr marL="216000" indent="0">
              <a:lnSpc>
                <a:spcPct val="100000"/>
              </a:lnSpc>
              <a:buNone/>
              <a:tabLst>
                <a:tab pos="0" algn="l"/>
              </a:tabLst>
            </a:pPr>
            <a:r>
              <a:rPr lang="en-US" sz="1100" b="0" strike="noStrike" spc="-1">
                <a:solidFill>
                  <a:srgbClr val="000000"/>
                </a:solidFill>
                <a:latin typeface="Arial"/>
              </a:rPr>
              <a:t>Any other critical information related to the scene's state.</a:t>
            </a:r>
          </a:p>
          <a:p>
            <a:pPr marL="216000" indent="0">
              <a:lnSpc>
                <a:spcPct val="100000"/>
              </a:lnSpc>
              <a:buNone/>
              <a:tabLst>
                <a:tab pos="0" algn="l"/>
              </a:tabLst>
            </a:pPr>
            <a:r>
              <a:rPr lang="en-US" sz="1100" b="0" strike="noStrike" spc="-1">
                <a:solidFill>
                  <a:srgbClr val="000000"/>
                </a:solidFill>
                <a:latin typeface="Arial"/>
              </a:rPr>
              <a:t>Serialization:</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Convert this gathered data into a serializable format (JSON, XML, binary, etc.) using Unity's serialization techniques or custom serialization methods.</a:t>
            </a:r>
          </a:p>
          <a:p>
            <a:pPr marL="216000" indent="0">
              <a:lnSpc>
                <a:spcPct val="100000"/>
              </a:lnSpc>
              <a:buNone/>
              <a:tabLst>
                <a:tab pos="0" algn="l"/>
              </a:tabLst>
            </a:pPr>
            <a:r>
              <a:rPr lang="en-US" sz="1100" b="0" strike="noStrike" spc="-1">
                <a:solidFill>
                  <a:srgbClr val="000000"/>
                </a:solidFill>
                <a:latin typeface="Arial"/>
              </a:rPr>
              <a:t>Unity's built-in serialization system (e.g., JsonUtility, BinaryFormatter) or custom serialization scripts can be used here.</a:t>
            </a:r>
          </a:p>
          <a:p>
            <a:pPr marL="216000" indent="0">
              <a:lnSpc>
                <a:spcPct val="100000"/>
              </a:lnSpc>
              <a:buNone/>
              <a:tabLst>
                <a:tab pos="0" algn="l"/>
              </a:tabLst>
            </a:pPr>
            <a:r>
              <a:rPr lang="en-US" sz="1100" b="0" strike="noStrike" spc="-1">
                <a:solidFill>
                  <a:srgbClr val="000000"/>
                </a:solidFill>
                <a:latin typeface="Arial"/>
              </a:rPr>
              <a:t>Storage Management:</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Save the serialized data to a storage medium (local files, player prefs, databases, etc.) to persist across game sessions.</a:t>
            </a:r>
          </a:p>
          <a:p>
            <a:pPr marL="216000" indent="0">
              <a:lnSpc>
                <a:spcPct val="100000"/>
              </a:lnSpc>
              <a:buNone/>
              <a:tabLst>
                <a:tab pos="0" algn="l"/>
              </a:tabLst>
            </a:pPr>
            <a:r>
              <a:rPr lang="en-US" sz="1100" b="0" strike="noStrike" spc="-1">
                <a:solidFill>
                  <a:srgbClr val="000000"/>
                </a:solidFill>
                <a:latin typeface="Arial"/>
              </a:rPr>
              <a:t>Choose an appropriate storage method based on the complexity of the data and the required security or accessibility.</a:t>
            </a:r>
          </a:p>
          <a:p>
            <a:pPr marL="216000" indent="0">
              <a:lnSpc>
                <a:spcPct val="100000"/>
              </a:lnSpc>
              <a:buNone/>
              <a:tabLst>
                <a:tab pos="0" algn="l"/>
              </a:tabLst>
            </a:pPr>
            <a:r>
              <a:rPr lang="en-US" sz="1100" b="0" strike="noStrike" spc="-1">
                <a:solidFill>
                  <a:srgbClr val="000000"/>
                </a:solidFill>
                <a:latin typeface="Arial"/>
              </a:rPr>
              <a:t>Loading Process:</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Retrieve the saved data from storage when needed, such as when a player wants to resume a saved game or reload a specific scene state.</a:t>
            </a:r>
          </a:p>
          <a:p>
            <a:pPr marL="216000" indent="0">
              <a:lnSpc>
                <a:spcPct val="100000"/>
              </a:lnSpc>
              <a:buNone/>
              <a:tabLst>
                <a:tab pos="0" algn="l"/>
              </a:tabLst>
            </a:pPr>
            <a:r>
              <a:rPr lang="en-US" sz="1100" b="0" strike="noStrike" spc="-1">
                <a:solidFill>
                  <a:srgbClr val="000000"/>
                </a:solidFill>
                <a:latin typeface="Arial"/>
              </a:rPr>
              <a:t>Deserialize the data to convert it back into usable game information.</a:t>
            </a:r>
          </a:p>
          <a:p>
            <a:pPr marL="216000" indent="0">
              <a:lnSpc>
                <a:spcPct val="100000"/>
              </a:lnSpc>
              <a:buNone/>
              <a:tabLst>
                <a:tab pos="0" algn="l"/>
              </a:tabLst>
            </a:pPr>
            <a:r>
              <a:rPr lang="en-US" sz="1100" b="0" strike="noStrike" spc="-1">
                <a:solidFill>
                  <a:srgbClr val="000000"/>
                </a:solidFill>
                <a:latin typeface="Arial"/>
              </a:rPr>
              <a:t>Scene Reconstruction:</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Use the deserialized data to reconstruct the scene's previous state, setting object positions, restoring player progress, and applying any other saved information.</a:t>
            </a:r>
          </a:p>
          <a:p>
            <a:pPr marL="216000" indent="0">
              <a:lnSpc>
                <a:spcPct val="100000"/>
              </a:lnSpc>
              <a:buNone/>
              <a:tabLst>
                <a:tab pos="0" algn="l"/>
              </a:tabLst>
            </a:pPr>
            <a:r>
              <a:rPr lang="en-US" sz="1100" b="0" strike="noStrike" spc="-1">
                <a:solidFill>
                  <a:srgbClr val="000000"/>
                </a:solidFill>
                <a:latin typeface="Arial"/>
              </a:rPr>
              <a:t>Implementation in Unity:</a:t>
            </a:r>
          </a:p>
          <a:p>
            <a:pPr marL="216000" indent="0">
              <a:lnSpc>
                <a:spcPct val="100000"/>
              </a:lnSpc>
              <a:buNone/>
              <a:tabLst>
                <a:tab pos="0" algn="l"/>
              </a:tabLst>
            </a:pPr>
            <a:endParaRPr lang="en-US" sz="1100" b="0" strike="noStrike" spc="-1">
              <a:solidFill>
                <a:srgbClr val="000000"/>
              </a:solidFill>
              <a:latin typeface="Arial"/>
            </a:endParaRPr>
          </a:p>
          <a:p>
            <a:pPr marL="216000" indent="0">
              <a:lnSpc>
                <a:spcPct val="100000"/>
              </a:lnSpc>
              <a:buNone/>
              <a:tabLst>
                <a:tab pos="0" algn="l"/>
              </a:tabLst>
            </a:pPr>
            <a:r>
              <a:rPr lang="en-US" sz="1100" b="0" strike="noStrike" spc="-1">
                <a:solidFill>
                  <a:srgbClr val="000000"/>
                </a:solidFill>
                <a:latin typeface="Arial"/>
              </a:rPr>
              <a:t>Unity offers PlayerPrefs for simple data storage, and developers can also create custom scripts to manage more complex data saving/loading.</a:t>
            </a:r>
          </a:p>
          <a:p>
            <a:pPr marL="216000" indent="0">
              <a:lnSpc>
                <a:spcPct val="100000"/>
              </a:lnSpc>
              <a:buNone/>
              <a:tabLst>
                <a:tab pos="0" algn="l"/>
              </a:tabLst>
            </a:pPr>
            <a:r>
              <a:rPr lang="en-US" sz="1100" b="0" strike="noStrike" spc="-1">
                <a:solidFill>
                  <a:srgbClr val="000000"/>
                </a:solidFill>
                <a:latin typeface="Arial"/>
              </a:rPr>
              <a:t>ScriptableObjects, PlayerPrefs, or external files are commonly used to save game settings, player progress, or scene states.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217488" y="812800"/>
            <a:ext cx="7123112" cy="4006850"/>
          </a:xfrm>
          <a:prstGeom prst="rect">
            <a:avLst/>
          </a:prstGeom>
          <a:ln w="0">
            <a:noFill/>
          </a:ln>
        </p:spPr>
      </p:sp>
      <p:sp>
        <p:nvSpPr>
          <p:cNvPr id="138" name="PlaceHolder 2"/>
          <p:cNvSpPr>
            <a:spLocks noGrp="1"/>
          </p:cNvSpPr>
          <p:nvPr>
            <p:ph type="body"/>
          </p:nvPr>
        </p:nvSpPr>
        <p:spPr>
          <a:xfrm>
            <a:off x="756000" y="5078520"/>
            <a:ext cx="6046560" cy="480996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The exercises for this lesson are aimed at getting students familiar with the operations of working with scenes and prefabs.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215900" y="812800"/>
            <a:ext cx="7126288" cy="4008438"/>
          </a:xfrm>
          <a:prstGeom prst="rect">
            <a:avLst/>
          </a:prstGeom>
          <a:ln w="0">
            <a:noFill/>
          </a:ln>
        </p:spPr>
      </p:sp>
      <p:sp>
        <p:nvSpPr>
          <p:cNvPr id="140" name="PlaceHolder 2"/>
          <p:cNvSpPr>
            <a:spLocks noGrp="1"/>
          </p:cNvSpPr>
          <p:nvPr>
            <p:ph type="body"/>
          </p:nvPr>
        </p:nvSpPr>
        <p:spPr>
          <a:xfrm>
            <a:off x="756000" y="5078520"/>
            <a:ext cx="6047280" cy="481068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1" strike="noStrike" spc="-1">
                <a:solidFill>
                  <a:srgbClr val="000000"/>
                </a:solidFill>
                <a:latin typeface="Arial"/>
              </a:rPr>
              <a:t>Practice Resources sharing</a:t>
            </a:r>
            <a:r>
              <a:rPr lang="en-US" sz="2000" b="0" strike="noStrike" spc="-1">
                <a:solidFill>
                  <a:srgbClr val="000000"/>
                </a:solidFill>
                <a:latin typeface="Arial"/>
              </a:rPr>
              <a:t>:</a:t>
            </a:r>
          </a:p>
          <a:p>
            <a:pPr marL="216000" indent="0">
              <a:lnSpc>
                <a:spcPct val="100000"/>
              </a:lnSpc>
              <a:buNone/>
              <a:tabLst>
                <a:tab pos="0" algn="l"/>
              </a:tabLst>
            </a:pPr>
            <a:r>
              <a:rPr lang="en-US" sz="2000" b="0" u="sng" strike="noStrike" spc="-1">
                <a:solidFill>
                  <a:srgbClr val="000000"/>
                </a:solidFill>
                <a:uFillTx/>
                <a:latin typeface="Arial"/>
                <a:hlinkClick r:id="rId3"/>
              </a:rPr>
              <a:t>https://drive.google.com/drive/folders/1eXu20cX1o-5uMFuSeHGxRS5AkhDZJTOP?usp=sharing</a:t>
            </a: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972BBFCE-0CF3-4AFD-A549-4C11962E3417}"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29866C77-124C-4CEA-A58A-5E1DFB79D286}"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C1E4D542-305D-44D0-8E7A-6FF94EF9FF77}"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36E22A00-CE19-4234-97C6-18378E80BCAC}"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5D4B13E9-699F-4274-9835-4D5B4C39559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EE6837DE-6F80-40C7-BE23-4F798C6052D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093B83C2-F7DC-445E-ADBF-4CE26D8545E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04CD8EDC-2DCB-41AB-A48C-6E92F6ACD53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247B13EF-918A-49FB-BAFF-1FCC6E510F73}"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7B614E1D-E86E-47DF-9280-8B5D70574395}"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57B9049-1BA6-4913-B938-DBC838D85698}"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286F421-6BDC-4135-827F-62834696641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80600" cy="39240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7080" cy="70452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4200" cy="765000"/>
          </a:xfrm>
          <a:prstGeom prst="rect">
            <a:avLst/>
          </a:prstGeom>
          <a:ln w="0">
            <a:noFill/>
          </a:ln>
        </p:spPr>
      </p:pic>
      <p:pic>
        <p:nvPicPr>
          <p:cNvPr id="3" name="Picture 2"/>
          <p:cNvPicPr/>
          <p:nvPr/>
        </p:nvPicPr>
        <p:blipFill>
          <a:blip r:embed="rId15"/>
          <a:stretch/>
        </p:blipFill>
        <p:spPr>
          <a:xfrm>
            <a:off x="25560" y="30240"/>
            <a:ext cx="1572840" cy="632160"/>
          </a:xfrm>
          <a:prstGeom prst="rect">
            <a:avLst/>
          </a:prstGeom>
          <a:ln w="0">
            <a:noFill/>
          </a:ln>
        </p:spPr>
      </p:pic>
      <p:sp>
        <p:nvSpPr>
          <p:cNvPr id="4" name="PlaceHolder 1"/>
          <p:cNvSpPr>
            <a:spLocks noGrp="1"/>
          </p:cNvSpPr>
          <p:nvPr>
            <p:ph type="sldNum" idx="1"/>
          </p:nvPr>
        </p:nvSpPr>
        <p:spPr>
          <a:xfrm>
            <a:off x="8610480" y="6483240"/>
            <a:ext cx="2731680" cy="3535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389BE471-D882-40DA-AB83-A887025BD943}"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5"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1108800" y="1589760"/>
            <a:ext cx="9962640" cy="1911960"/>
          </a:xfrm>
          <a:prstGeom prst="rect">
            <a:avLst/>
          </a:prstGeom>
          <a:gradFill rotWithShape="0">
            <a:gsLst>
              <a:gs pos="87000">
                <a:srgbClr val="FFFFFF">
                  <a:alpha val="0"/>
                </a:srgbClr>
              </a:gs>
              <a:gs pos="100000">
                <a:srgbClr val="EE853D">
                  <a:alpha val="76078"/>
                </a:srgbClr>
              </a:gs>
            </a:gsLst>
            <a:lin ang="5400000"/>
          </a:gradFill>
          <a:ln w="0">
            <a:noFill/>
          </a:ln>
        </p:spPr>
        <p:txBody>
          <a:bodyPr lIns="90000" tIns="45000" rIns="90000" bIns="45000" anchor="ctr">
            <a:normAutofit/>
          </a:bodyPr>
          <a:lstStyle/>
          <a:p>
            <a:pPr indent="0">
              <a:lnSpc>
                <a:spcPct val="114000"/>
              </a:lnSpc>
              <a:buNone/>
              <a:tabLst>
                <a:tab pos="0" algn="l"/>
              </a:tabLst>
            </a:pPr>
            <a:r>
              <a:rPr lang="en-US" sz="4400" b="0" strike="noStrike" spc="-1">
                <a:solidFill>
                  <a:srgbClr val="000000"/>
                </a:solidFill>
                <a:latin typeface="Arial"/>
                <a:ea typeface="PingFang SC"/>
              </a:rPr>
              <a:t>Scene Creation and Management</a:t>
            </a:r>
            <a:endParaRPr lang="en-US" sz="4400" b="0" strike="noStrike" spc="-1">
              <a:solidFill>
                <a:srgbClr val="000000"/>
              </a:solidFill>
              <a:latin typeface="Arial"/>
            </a:endParaRPr>
          </a:p>
        </p:txBody>
      </p:sp>
      <p:sp>
        <p:nvSpPr>
          <p:cNvPr id="50" name="Rectangle 49"/>
          <p:cNvSpPr/>
          <p:nvPr/>
        </p:nvSpPr>
        <p:spPr>
          <a:xfrm>
            <a:off x="-228600" y="3884040"/>
            <a:ext cx="177120" cy="34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5"/>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 Scene Lighting and Camera Setup</a:t>
            </a:r>
            <a:endParaRPr lang="en-US" sz="4000" b="0" strike="noStrike" spc="-1">
              <a:solidFill>
                <a:srgbClr val="000000"/>
              </a:solidFill>
              <a:latin typeface="Arial"/>
            </a:endParaRPr>
          </a:p>
        </p:txBody>
      </p:sp>
      <p:sp>
        <p:nvSpPr>
          <p:cNvPr id="84" name="Rectangle 83"/>
          <p:cNvSpPr/>
          <p:nvPr/>
        </p:nvSpPr>
        <p:spPr>
          <a:xfrm>
            <a:off x="228600" y="1446840"/>
            <a:ext cx="11427840" cy="106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trike="noStrike" spc="-1">
                <a:solidFill>
                  <a:srgbClr val="000000"/>
                </a:solidFill>
                <a:latin typeface="Arial"/>
                <a:ea typeface="DejaVu Sans"/>
              </a:rPr>
              <a:t>In spot lights</a:t>
            </a:r>
            <a:r>
              <a:rPr lang="en-US" sz="2000" b="0" strike="noStrike" spc="-1">
                <a:solidFill>
                  <a:srgbClr val="000000"/>
                </a:solidFill>
                <a:latin typeface="Arial"/>
                <a:ea typeface="DejaVu Sans"/>
              </a:rPr>
              <a:t>, all the light rays originate from a single point but project out in only a limited cone. No spot lights are used in the current project, but these lights are com- monly used to highlight parts of a level. </a:t>
            </a:r>
            <a:endParaRPr lang="en-US" sz="2000" b="0" strike="noStrike" spc="-1">
              <a:solidFill>
                <a:srgbClr val="000000"/>
              </a:solidFill>
              <a:latin typeface="Arial"/>
            </a:endParaRPr>
          </a:p>
        </p:txBody>
      </p:sp>
      <p:pic>
        <p:nvPicPr>
          <p:cNvPr id="85" name="Picture 84"/>
          <p:cNvPicPr/>
          <p:nvPr/>
        </p:nvPicPr>
        <p:blipFill>
          <a:blip r:embed="rId2"/>
          <a:stretch/>
        </p:blipFill>
        <p:spPr>
          <a:xfrm>
            <a:off x="914400" y="2971800"/>
            <a:ext cx="3840840" cy="3093120"/>
          </a:xfrm>
          <a:prstGeom prst="rect">
            <a:avLst/>
          </a:prstGeom>
          <a:ln w="0">
            <a:noFill/>
          </a:ln>
        </p:spPr>
      </p:pic>
      <p:pic>
        <p:nvPicPr>
          <p:cNvPr id="86" name="Picture 85"/>
          <p:cNvPicPr/>
          <p:nvPr/>
        </p:nvPicPr>
        <p:blipFill>
          <a:blip r:embed="rId3"/>
          <a:stretch/>
        </p:blipFill>
        <p:spPr>
          <a:xfrm>
            <a:off x="6517440" y="3023280"/>
            <a:ext cx="4515120" cy="3041640"/>
          </a:xfrm>
          <a:prstGeom prst="rect">
            <a:avLst/>
          </a:prstGeom>
          <a:ln w="0">
            <a:noFill/>
          </a:ln>
        </p:spPr>
      </p:pic>
      <p:sp>
        <p:nvSpPr>
          <p:cNvPr id="87" name="Rectangle 86"/>
          <p:cNvSpPr/>
          <p:nvPr/>
        </p:nvSpPr>
        <p:spPr>
          <a:xfrm>
            <a:off x="8686800" y="6597720"/>
            <a:ext cx="2513520" cy="12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C33C541F-C456-4DD5-8DB1-224AD0FDFACB}" type="slidenum">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6"/>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 Scene Lighting and Camera Setup</a:t>
            </a:r>
            <a:endParaRPr lang="en-US" sz="4000" b="0" strike="noStrike" spc="-1">
              <a:solidFill>
                <a:srgbClr val="000000"/>
              </a:solidFill>
              <a:latin typeface="Arial"/>
            </a:endParaRPr>
          </a:p>
        </p:txBody>
      </p:sp>
      <p:sp>
        <p:nvSpPr>
          <p:cNvPr id="89" name="Rectangle 88"/>
          <p:cNvSpPr/>
          <p:nvPr/>
        </p:nvSpPr>
        <p:spPr>
          <a:xfrm>
            <a:off x="230760" y="1600200"/>
            <a:ext cx="11197080" cy="73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trike="noStrike" spc="-1">
                <a:solidFill>
                  <a:srgbClr val="000000"/>
                </a:solidFill>
                <a:latin typeface="Arial"/>
                <a:ea typeface="DejaVu Sans"/>
              </a:rPr>
              <a:t>In directional lights</a:t>
            </a:r>
            <a:r>
              <a:rPr lang="en-US" sz="2000" b="0" strike="noStrike" spc="-1">
                <a:solidFill>
                  <a:srgbClr val="000000"/>
                </a:solidFill>
                <a:latin typeface="Arial"/>
                <a:ea typeface="DejaVu Sans"/>
              </a:rPr>
              <a:t>, all the light rays are parallel and project evenly, lighting everything in the scene the same way. This is like the sun in the real world</a:t>
            </a:r>
            <a:endParaRPr lang="en-US" sz="2000" b="0" strike="noStrike" spc="-1">
              <a:solidFill>
                <a:srgbClr val="000000"/>
              </a:solidFill>
              <a:latin typeface="Arial"/>
            </a:endParaRPr>
          </a:p>
        </p:txBody>
      </p:sp>
      <p:pic>
        <p:nvPicPr>
          <p:cNvPr id="90" name="Picture 89"/>
          <p:cNvPicPr/>
          <p:nvPr/>
        </p:nvPicPr>
        <p:blipFill>
          <a:blip r:embed="rId2"/>
          <a:stretch/>
        </p:blipFill>
        <p:spPr>
          <a:xfrm>
            <a:off x="1371600" y="2802240"/>
            <a:ext cx="2969640" cy="2682000"/>
          </a:xfrm>
          <a:prstGeom prst="rect">
            <a:avLst/>
          </a:prstGeom>
          <a:ln w="0">
            <a:noFill/>
          </a:ln>
        </p:spPr>
      </p:pic>
      <p:pic>
        <p:nvPicPr>
          <p:cNvPr id="91" name="Picture 90"/>
          <p:cNvPicPr/>
          <p:nvPr/>
        </p:nvPicPr>
        <p:blipFill>
          <a:blip r:embed="rId3"/>
          <a:stretch/>
        </p:blipFill>
        <p:spPr>
          <a:xfrm>
            <a:off x="5715000" y="2743200"/>
            <a:ext cx="5337360" cy="3198240"/>
          </a:xfrm>
          <a:prstGeom prst="rect">
            <a:avLst/>
          </a:prstGeom>
          <a:ln w="0">
            <a:noFill/>
          </a:ln>
        </p:spPr>
      </p:pic>
      <p:sp>
        <p:nvSpPr>
          <p:cNvPr id="92" name="Rectangle 91"/>
          <p:cNvSpPr/>
          <p:nvPr/>
        </p:nvSpPr>
        <p:spPr>
          <a:xfrm>
            <a:off x="8686800" y="6597720"/>
            <a:ext cx="2513520" cy="12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2B8EA656-F2F7-4DE2-9F1F-00D5E9B94C0F}" type="slidenum">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6"/>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Scene Saving and Loading</a:t>
            </a:r>
            <a:endParaRPr lang="en-US" sz="4000" b="0" strike="noStrike" spc="-1">
              <a:solidFill>
                <a:srgbClr val="000000"/>
              </a:solidFill>
              <a:latin typeface="Arial"/>
            </a:endParaRPr>
          </a:p>
        </p:txBody>
      </p:sp>
      <p:sp>
        <p:nvSpPr>
          <p:cNvPr id="94" name="Rectangle 93"/>
          <p:cNvSpPr/>
          <p:nvPr/>
        </p:nvSpPr>
        <p:spPr>
          <a:xfrm>
            <a:off x="228600" y="2286000"/>
            <a:ext cx="10970640" cy="205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US" sz="2200" b="0" strike="noStrike" spc="-1" dirty="0">
                <a:solidFill>
                  <a:srgbClr val="000000"/>
                </a:solidFill>
                <a:latin typeface="Arial"/>
                <a:ea typeface="DejaVu Sans"/>
              </a:rPr>
              <a:t>Scene saving and loading in Unity involves preserving the state of a scene so that it can be restored or reloaded at later time. This process is crucial for games where players need to save their progress or return to specific points within the game.</a:t>
            </a:r>
            <a:endParaRPr lang="en-US" sz="2200" b="0" strike="noStrike" spc="-1" dirty="0">
              <a:solidFill>
                <a:srgbClr val="000000"/>
              </a:solidFill>
              <a:latin typeface="Arial"/>
            </a:endParaRPr>
          </a:p>
        </p:txBody>
      </p:sp>
      <p:sp>
        <p:nvSpPr>
          <p:cNvPr id="2" name="PlaceHolder 1"/>
          <p:cNvSpPr>
            <a:spLocks noGrp="1"/>
          </p:cNvSpPr>
          <p:nvPr>
            <p:ph type="sldNum" idx="1"/>
          </p:nvPr>
        </p:nvSpPr>
        <p:spPr/>
        <p:txBody>
          <a:bodyPr/>
          <a:lstStyle/>
          <a:p>
            <a:fld id="{DE95FDAC-32BC-4431-9923-3E9D0BD00A77}" type="slidenum">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7"/>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Scene Saving and Loading</a:t>
            </a:r>
            <a:endParaRPr lang="en-US" sz="4000" b="0" strike="noStrike" spc="-1">
              <a:solidFill>
                <a:srgbClr val="000000"/>
              </a:solidFill>
              <a:latin typeface="Arial"/>
            </a:endParaRPr>
          </a:p>
        </p:txBody>
      </p:sp>
      <p:sp>
        <p:nvSpPr>
          <p:cNvPr id="96" name="Rectangle 95"/>
          <p:cNvSpPr/>
          <p:nvPr/>
        </p:nvSpPr>
        <p:spPr>
          <a:xfrm>
            <a:off x="293040" y="1828800"/>
            <a:ext cx="11655000" cy="367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200" b="1" strike="noStrike" spc="-1">
                <a:solidFill>
                  <a:srgbClr val="000000"/>
                </a:solidFill>
                <a:latin typeface="Arial"/>
                <a:ea typeface="DejaVu Sans"/>
              </a:rPr>
              <a:t>Data Collection</a:t>
            </a:r>
            <a:r>
              <a:rPr lang="en-US" sz="2200" b="0" strike="noStrike" spc="-1">
                <a:solidFill>
                  <a:srgbClr val="000000"/>
                </a:solidFill>
                <a:latin typeface="Arial"/>
                <a:ea typeface="DejaVu Sans"/>
              </a:rPr>
              <a:t>: Identify and gather relevant data that needs to be saved</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en-US" sz="2200" b="1" strike="noStrike" spc="-1">
                <a:solidFill>
                  <a:srgbClr val="000000"/>
                </a:solidFill>
                <a:latin typeface="Arial"/>
                <a:ea typeface="DejaVu Sans"/>
              </a:rPr>
              <a:t>Serialization</a:t>
            </a:r>
            <a:r>
              <a:rPr lang="en-US" sz="2200" b="0" strike="noStrike" spc="-1">
                <a:solidFill>
                  <a:srgbClr val="000000"/>
                </a:solidFill>
                <a:latin typeface="Arial"/>
                <a:ea typeface="DejaVu Sans"/>
              </a:rPr>
              <a:t>: Convert this gathered data into a serializable format (JSON, XML, binary, etc.) using Unity's serialization techniques or custom serialization methods.</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en-US" sz="2200" b="1" strike="noStrike" spc="-1">
                <a:solidFill>
                  <a:srgbClr val="000000"/>
                </a:solidFill>
                <a:latin typeface="Arial"/>
                <a:ea typeface="DejaVu Sans"/>
              </a:rPr>
              <a:t>Storage Management</a:t>
            </a:r>
            <a:r>
              <a:rPr lang="en-US" sz="2200" b="0" strike="noStrike" spc="-1">
                <a:solidFill>
                  <a:srgbClr val="000000"/>
                </a:solidFill>
                <a:latin typeface="Arial"/>
                <a:ea typeface="DejaVu Sans"/>
              </a:rPr>
              <a:t>: Save the serialized data to a storage medium to persist across game sessions.</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en-US" sz="2200" b="1" strike="noStrike" spc="-1">
                <a:solidFill>
                  <a:srgbClr val="000000"/>
                </a:solidFill>
                <a:latin typeface="Arial"/>
                <a:ea typeface="DejaVu Sans"/>
              </a:rPr>
              <a:t>Loading Process</a:t>
            </a:r>
            <a:r>
              <a:rPr lang="en-US" sz="2200" b="0" strike="noStrike" spc="-1">
                <a:solidFill>
                  <a:srgbClr val="000000"/>
                </a:solidFill>
                <a:latin typeface="Arial"/>
                <a:ea typeface="DejaVu Sans"/>
              </a:rPr>
              <a:t>: Retrieve the saved data from storage when needed, such as when a player wants to resume a saved game or reload a specific scene state</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p:txBody>
      </p:sp>
      <p:sp>
        <p:nvSpPr>
          <p:cNvPr id="2" name="PlaceHolder 1"/>
          <p:cNvSpPr>
            <a:spLocks noGrp="1"/>
          </p:cNvSpPr>
          <p:nvPr>
            <p:ph type="sldNum" idx="1"/>
          </p:nvPr>
        </p:nvSpPr>
        <p:spPr/>
        <p:txBody>
          <a:bodyPr/>
          <a:lstStyle/>
          <a:p>
            <a:fld id="{5156FDA4-312D-4EA8-BF31-7ECB2BE155BE}" type="slidenum">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ctangle 96"/>
          <p:cNvSpPr/>
          <p:nvPr/>
        </p:nvSpPr>
        <p:spPr>
          <a:xfrm>
            <a:off x="352800" y="2057400"/>
            <a:ext cx="11533320" cy="251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200" b="1" strike="noStrike" spc="-1">
                <a:solidFill>
                  <a:srgbClr val="000000"/>
                </a:solidFill>
                <a:latin typeface="Arial"/>
                <a:ea typeface="DejaVu Sans"/>
              </a:rPr>
              <a:t>Scene Reconstruction</a:t>
            </a:r>
            <a:r>
              <a:rPr lang="en-US" sz="2200" b="0" strike="noStrike" spc="-1">
                <a:solidFill>
                  <a:srgbClr val="000000"/>
                </a:solidFill>
                <a:latin typeface="Arial"/>
                <a:ea typeface="DejaVu Sans"/>
              </a:rPr>
              <a:t>: Use the deserialized data to reconstruct the scene's previous state, setting object positions, restoring player progress, and applying any other saved information.</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en-US" sz="2200" b="1" strike="noStrike" spc="-1">
                <a:solidFill>
                  <a:srgbClr val="000000"/>
                </a:solidFill>
                <a:latin typeface="Arial"/>
                <a:ea typeface="DejaVu Sans"/>
              </a:rPr>
              <a:t>Implementation in Unity</a:t>
            </a:r>
            <a:r>
              <a:rPr lang="en-US" sz="2200" b="0" strike="noStrike" spc="-1">
                <a:solidFill>
                  <a:srgbClr val="000000"/>
                </a:solidFill>
                <a:latin typeface="Arial"/>
                <a:ea typeface="DejaVu Sans"/>
              </a:rPr>
              <a:t>: Unity offers PlayerPrefs for simple data storage, and developers can also create custom scripts to manage more complex data saving/loading.</a:t>
            </a:r>
            <a:endParaRPr lang="en-US" sz="2200" b="0" strike="noStrike" spc="-1">
              <a:solidFill>
                <a:srgbClr val="000000"/>
              </a:solidFill>
              <a:latin typeface="Arial"/>
            </a:endParaRPr>
          </a:p>
          <a:p>
            <a:pPr>
              <a:lnSpc>
                <a:spcPct val="100000"/>
              </a:lnSpc>
            </a:pPr>
            <a:endParaRPr lang="en-US" sz="2200" b="0" strike="noStrike" spc="-1">
              <a:solidFill>
                <a:srgbClr val="000000"/>
              </a:solidFill>
              <a:latin typeface="Arial"/>
            </a:endParaRPr>
          </a:p>
          <a:p>
            <a:pPr>
              <a:lnSpc>
                <a:spcPct val="100000"/>
              </a:lnSpc>
            </a:pPr>
            <a:r>
              <a:rPr lang="en-US" sz="2200" b="0" strike="noStrike" spc="-1">
                <a:solidFill>
                  <a:srgbClr val="000000"/>
                </a:solidFill>
                <a:latin typeface="Arial"/>
                <a:ea typeface="DejaVu Sans"/>
              </a:rPr>
              <a:t>ScriptableObjects, PlayerPrefs, or external files are commonly used to save game settings, player progress, or scene states.</a:t>
            </a:r>
            <a:endParaRPr lang="en-US" sz="2200" b="0" strike="noStrike" spc="-1">
              <a:solidFill>
                <a:srgbClr val="000000"/>
              </a:solidFill>
              <a:latin typeface="Arial"/>
            </a:endParaRPr>
          </a:p>
        </p:txBody>
      </p:sp>
      <p:sp>
        <p:nvSpPr>
          <p:cNvPr id="98" name="PlaceHolder 18"/>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Scene Saving and Loading</a:t>
            </a:r>
            <a:endParaRPr lang="en-US" sz="4000" b="0" strike="noStrike" spc="-1">
              <a:solidFill>
                <a:srgbClr val="000000"/>
              </a:solidFill>
              <a:latin typeface="Arial"/>
            </a:endParaRPr>
          </a:p>
        </p:txBody>
      </p:sp>
      <p:sp>
        <p:nvSpPr>
          <p:cNvPr id="2" name="PlaceHolder 1"/>
          <p:cNvSpPr>
            <a:spLocks noGrp="1"/>
          </p:cNvSpPr>
          <p:nvPr>
            <p:ph type="sldNum" idx="1"/>
          </p:nvPr>
        </p:nvSpPr>
        <p:spPr/>
        <p:txBody>
          <a:bodyPr/>
          <a:lstStyle/>
          <a:p>
            <a:fld id="{876349E1-6394-49CB-8FF2-F8D4C9C7B53B}"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7"/>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Build Settings and Player Configuration</a:t>
            </a:r>
            <a:endParaRPr lang="en-US" sz="4000" b="0" strike="noStrike" spc="-1">
              <a:solidFill>
                <a:srgbClr val="000000"/>
              </a:solidFill>
              <a:latin typeface="Arial"/>
            </a:endParaRPr>
          </a:p>
        </p:txBody>
      </p:sp>
      <p:sp>
        <p:nvSpPr>
          <p:cNvPr id="100" name="Rectangle 99"/>
          <p:cNvSpPr/>
          <p:nvPr/>
        </p:nvSpPr>
        <p:spPr>
          <a:xfrm>
            <a:off x="6352200" y="6498360"/>
            <a:ext cx="4797000" cy="31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3: Geig, Mike, Sams teach yourself Unity Game development in 24 hours, 2014</a:t>
            </a:r>
            <a:endParaRPr lang="en-US" sz="900" b="0" strike="noStrike" spc="-1">
              <a:solidFill>
                <a:srgbClr val="000000"/>
              </a:solidFill>
              <a:latin typeface="Arial"/>
            </a:endParaRPr>
          </a:p>
        </p:txBody>
      </p:sp>
      <p:pic>
        <p:nvPicPr>
          <p:cNvPr id="101" name="Picture 100"/>
          <p:cNvPicPr/>
          <p:nvPr/>
        </p:nvPicPr>
        <p:blipFill>
          <a:blip r:embed="rId2"/>
          <a:stretch/>
        </p:blipFill>
        <p:spPr>
          <a:xfrm>
            <a:off x="228600" y="2003760"/>
            <a:ext cx="11772000" cy="2633760"/>
          </a:xfrm>
          <a:prstGeom prst="rect">
            <a:avLst/>
          </a:prstGeom>
          <a:ln w="0">
            <a:noFill/>
          </a:ln>
        </p:spPr>
      </p:pic>
      <p:sp>
        <p:nvSpPr>
          <p:cNvPr id="2" name="PlaceHolder 1"/>
          <p:cNvSpPr>
            <a:spLocks noGrp="1"/>
          </p:cNvSpPr>
          <p:nvPr>
            <p:ph type="sldNum" idx="1"/>
          </p:nvPr>
        </p:nvSpPr>
        <p:spPr/>
        <p:txBody>
          <a:bodyPr/>
          <a:lstStyle/>
          <a:p>
            <a:fld id="{74C13B93-0F81-4367-801D-78137E099E5E}"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9"/>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Build Settings</a:t>
            </a:r>
            <a:endParaRPr lang="en-US" sz="4000" b="0" strike="noStrike" spc="-1">
              <a:solidFill>
                <a:srgbClr val="000000"/>
              </a:solidFill>
              <a:latin typeface="Arial"/>
            </a:endParaRPr>
          </a:p>
        </p:txBody>
      </p:sp>
      <p:sp>
        <p:nvSpPr>
          <p:cNvPr id="103" name="Rectangle 102"/>
          <p:cNvSpPr/>
          <p:nvPr/>
        </p:nvSpPr>
        <p:spPr>
          <a:xfrm>
            <a:off x="457200" y="1600200"/>
            <a:ext cx="10970640" cy="388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0" strike="noStrike" spc="-1">
                <a:solidFill>
                  <a:srgbClr val="000000"/>
                </a:solidFill>
                <a:latin typeface="Arial"/>
                <a:ea typeface="DejaVu Sans"/>
              </a:rPr>
              <a:t>Adding scenes to Build Settings in Unity is a crucial step when preparing to build your game. This process determines which scenes you've created in the Editor will be included when you publish your game.</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a:lnSpc>
                <a:spcPct val="115000"/>
              </a:lnSpc>
            </a:pPr>
            <a:r>
              <a:rPr lang="en-US" sz="2000" b="1" strike="noStrike" spc="-1">
                <a:solidFill>
                  <a:srgbClr val="000000"/>
                </a:solidFill>
                <a:latin typeface="Arial"/>
                <a:ea typeface="DejaVu Sans"/>
              </a:rPr>
              <a:t>Add Scenes</a:t>
            </a:r>
            <a:endParaRPr lang="en-US" sz="2000" b="0" strike="noStrike" spc="-1">
              <a:solidFill>
                <a:srgbClr val="000000"/>
              </a:solidFill>
              <a:latin typeface="Arial"/>
            </a:endParaRPr>
          </a:p>
          <a:p>
            <a:pPr marL="360000">
              <a:lnSpc>
                <a:spcPct val="115000"/>
              </a:lnSpc>
            </a:pPr>
            <a:r>
              <a:rPr lang="en-US" sz="2000" b="0" strike="noStrike" spc="-1">
                <a:solidFill>
                  <a:srgbClr val="000000"/>
                </a:solidFill>
                <a:latin typeface="Arial"/>
                <a:ea typeface="DejaVu Sans"/>
              </a:rPr>
              <a:t>Drag and drop scenes from the Project Window into the "Scenes In Build" section or click on "Add Open Scenes" to automatically add scenes that are currently open in the Editor.</a:t>
            </a:r>
            <a:endParaRPr lang="en-US" sz="2000" b="0" strike="noStrike" spc="-1">
              <a:solidFill>
                <a:srgbClr val="000000"/>
              </a:solidFill>
              <a:latin typeface="Arial"/>
            </a:endParaRPr>
          </a:p>
          <a:p>
            <a:pPr marL="360000">
              <a:lnSpc>
                <a:spcPct val="115000"/>
              </a:lnSpc>
            </a:pPr>
            <a:endParaRPr lang="en-US" sz="2000" b="0" strike="noStrike" spc="-1">
              <a:solidFill>
                <a:srgbClr val="000000"/>
              </a:solidFill>
              <a:latin typeface="Arial"/>
            </a:endParaRPr>
          </a:p>
          <a:p>
            <a:pPr marL="360000">
              <a:lnSpc>
                <a:spcPct val="115000"/>
              </a:lnSpc>
            </a:pPr>
            <a:r>
              <a:rPr lang="en-US" sz="2000" b="0" strike="noStrike" spc="-1">
                <a:solidFill>
                  <a:srgbClr val="000000"/>
                </a:solidFill>
                <a:latin typeface="Arial"/>
                <a:ea typeface="DejaVu Sans"/>
              </a:rPr>
              <a:t>The scene at the top of the list will be the initial scene loaded upon starting the game.</a:t>
            </a:r>
            <a:endParaRPr lang="en-US" sz="2000" b="0" strike="noStrike" spc="-1">
              <a:solidFill>
                <a:srgbClr val="000000"/>
              </a:solidFill>
              <a:latin typeface="Arial"/>
            </a:endParaRPr>
          </a:p>
          <a:p>
            <a:pPr marL="360000">
              <a:lnSpc>
                <a:spcPct val="115000"/>
              </a:lnSpc>
            </a:pPr>
            <a:r>
              <a:rPr lang="en-US" sz="2000" b="0" strike="noStrike" spc="-1">
                <a:solidFill>
                  <a:srgbClr val="000000"/>
                </a:solidFill>
                <a:latin typeface="Arial"/>
                <a:ea typeface="DejaVu Sans"/>
              </a:rPr>
              <a:t>Adding scenes to Build Settings not only determines the game's startup sequence but is also a crucial step in defining the necessary content for the final build, optimizing performance, and enhancing the overall player experience.</a:t>
            </a:r>
            <a:endParaRPr lang="en-US" sz="2000" b="0" strike="noStrike" spc="-1">
              <a:solidFill>
                <a:srgbClr val="000000"/>
              </a:solidFill>
              <a:latin typeface="Arial"/>
            </a:endParaRPr>
          </a:p>
        </p:txBody>
      </p:sp>
      <p:sp>
        <p:nvSpPr>
          <p:cNvPr id="2" name="PlaceHolder 1"/>
          <p:cNvSpPr>
            <a:spLocks noGrp="1"/>
          </p:cNvSpPr>
          <p:nvPr>
            <p:ph type="sldNum" idx="1"/>
          </p:nvPr>
        </p:nvSpPr>
        <p:spPr/>
        <p:txBody>
          <a:bodyPr/>
          <a:lstStyle/>
          <a:p>
            <a:fld id="{B6275DFD-FEB7-44F9-9BFD-A10C9CAE2ADD}"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3"/>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Player Configuration</a:t>
            </a:r>
            <a:endParaRPr lang="en-US" sz="4000" b="0" strike="noStrike" spc="-1">
              <a:solidFill>
                <a:srgbClr val="000000"/>
              </a:solidFill>
              <a:latin typeface="Arial"/>
            </a:endParaRPr>
          </a:p>
        </p:txBody>
      </p:sp>
      <p:sp>
        <p:nvSpPr>
          <p:cNvPr id="105" name="Rectangle 104"/>
          <p:cNvSpPr/>
          <p:nvPr/>
        </p:nvSpPr>
        <p:spPr>
          <a:xfrm>
            <a:off x="457200" y="1600200"/>
            <a:ext cx="5254200" cy="2639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US" sz="2000" b="0" strike="noStrike" spc="-1">
                <a:solidFill>
                  <a:srgbClr val="000000"/>
                </a:solidFill>
                <a:latin typeface="Arial"/>
                <a:ea typeface="DejaVu Sans"/>
              </a:rPr>
              <a:t>In Unity, when exporting a build you are effectively placing your content into what is known as the Unity player. </a:t>
            </a:r>
            <a:r>
              <a:rPr lang="en-US" sz="2000" b="0" strike="noStrike" spc="-1">
                <a:solidFill>
                  <a:srgbClr val="141413"/>
                </a:solidFill>
                <a:latin typeface="Arial"/>
                <a:ea typeface="Times New Roman"/>
              </a:rPr>
              <a:t>As </a:t>
            </a:r>
            <a:r>
              <a:rPr lang="en-US" sz="2000" b="0" strike="noStrike" spc="-1">
                <a:solidFill>
                  <a:srgbClr val="000000"/>
                </a:solidFill>
                <a:latin typeface="Arial"/>
                <a:ea typeface="Times New Roman"/>
              </a:rPr>
              <a:t>a standalone build, the player is part of the packaged executable PC or Mac game. </a:t>
            </a:r>
            <a:endParaRPr lang="en-US" sz="2000" b="0" strike="noStrike" spc="-1">
              <a:solidFill>
                <a:srgbClr val="000000"/>
              </a:solidFill>
              <a:latin typeface="Arial"/>
            </a:endParaRPr>
          </a:p>
          <a:p>
            <a:pPr>
              <a:lnSpc>
                <a:spcPct val="150000"/>
              </a:lnSpc>
            </a:pPr>
            <a:endParaRPr lang="en-US" sz="2000" b="0" strike="noStrike" spc="-1">
              <a:solidFill>
                <a:srgbClr val="000000"/>
              </a:solidFill>
              <a:latin typeface="Arial"/>
            </a:endParaRPr>
          </a:p>
          <a:p>
            <a:pPr>
              <a:lnSpc>
                <a:spcPct val="150000"/>
              </a:lnSpc>
            </a:pPr>
            <a:endParaRPr lang="en-US" sz="2000" b="0" strike="noStrike" spc="-1">
              <a:solidFill>
                <a:srgbClr val="000000"/>
              </a:solidFill>
              <a:latin typeface="Arial"/>
            </a:endParaRPr>
          </a:p>
        </p:txBody>
      </p:sp>
      <p:pic>
        <p:nvPicPr>
          <p:cNvPr id="106" name="Picture 105"/>
          <p:cNvPicPr/>
          <p:nvPr/>
        </p:nvPicPr>
        <p:blipFill>
          <a:blip r:embed="rId2"/>
          <a:stretch/>
        </p:blipFill>
        <p:spPr>
          <a:xfrm>
            <a:off x="5859000" y="2113200"/>
            <a:ext cx="6231240" cy="4284000"/>
          </a:xfrm>
          <a:prstGeom prst="rect">
            <a:avLst/>
          </a:prstGeom>
          <a:ln w="0">
            <a:noFill/>
          </a:ln>
        </p:spPr>
      </p:pic>
      <p:sp>
        <p:nvSpPr>
          <p:cNvPr id="107" name="Rectangle 106"/>
          <p:cNvSpPr/>
          <p:nvPr/>
        </p:nvSpPr>
        <p:spPr>
          <a:xfrm>
            <a:off x="6352200" y="6498360"/>
            <a:ext cx="4797000" cy="31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10: Goldstone Will, Unity 3.x game development essentials, 2011</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4031BE15-52B9-4075-A7E8-F0CB9813C51B}"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344880" y="2210760"/>
            <a:ext cx="11097360" cy="221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US" sz="2200" b="0" strike="noStrike" spc="-1">
                <a:solidFill>
                  <a:srgbClr val="000000"/>
                </a:solidFill>
                <a:latin typeface="Arial"/>
                <a:ea typeface="Times New Roman"/>
              </a:rPr>
              <a:t>In </a:t>
            </a:r>
            <a:r>
              <a:rPr lang="en-US" sz="2200" b="1" strike="noStrike" spc="-1">
                <a:solidFill>
                  <a:srgbClr val="000000"/>
                </a:solidFill>
                <a:latin typeface="Arial"/>
                <a:ea typeface="Times New Roman"/>
              </a:rPr>
              <a:t>Player Settings</a:t>
            </a:r>
            <a:r>
              <a:rPr lang="en-US" sz="2200" b="0" strike="noStrike" spc="-1">
                <a:solidFill>
                  <a:srgbClr val="000000"/>
                </a:solidFill>
                <a:latin typeface="Arial"/>
                <a:ea typeface="Times New Roman"/>
              </a:rPr>
              <a:t>, you can specify certain elements, such as resolution, icons and rendering settings, for the player to use.</a:t>
            </a:r>
            <a:endParaRPr lang="en-US" sz="2200" b="0" strike="noStrike" spc="-1">
              <a:solidFill>
                <a:srgbClr val="000000"/>
              </a:solidFill>
              <a:latin typeface="Arial"/>
            </a:endParaRPr>
          </a:p>
          <a:p>
            <a:pPr>
              <a:lnSpc>
                <a:spcPct val="150000"/>
              </a:lnSpc>
            </a:pPr>
            <a:endParaRPr lang="en-US" sz="2200" b="0" strike="noStrike" spc="-1">
              <a:solidFill>
                <a:srgbClr val="000000"/>
              </a:solidFill>
              <a:latin typeface="Arial"/>
            </a:endParaRPr>
          </a:p>
          <a:p>
            <a:pPr>
              <a:lnSpc>
                <a:spcPct val="150000"/>
              </a:lnSpc>
            </a:pPr>
            <a:r>
              <a:rPr lang="en-US" sz="2200" b="0" strike="noStrike" spc="-1">
                <a:solidFill>
                  <a:srgbClr val="141413"/>
                </a:solidFill>
                <a:latin typeface="Arial"/>
                <a:ea typeface="Times New Roman"/>
              </a:rPr>
              <a:t>The </a:t>
            </a:r>
            <a:r>
              <a:rPr lang="en-US" sz="2200" b="1" strike="noStrike" spc="-1">
                <a:solidFill>
                  <a:srgbClr val="141413"/>
                </a:solidFill>
                <a:latin typeface="Arial"/>
                <a:ea typeface="Times New Roman"/>
              </a:rPr>
              <a:t>Player Settings</a:t>
            </a:r>
            <a:r>
              <a:rPr lang="en-US" sz="2200" b="0" strike="noStrike" spc="-1">
                <a:solidFill>
                  <a:srgbClr val="141413"/>
                </a:solidFill>
                <a:latin typeface="Arial"/>
                <a:ea typeface="Times New Roman"/>
              </a:rPr>
              <a:t> in Unity are divided into two core separations—</a:t>
            </a:r>
            <a:r>
              <a:rPr lang="en-US" sz="2200" b="1" strike="noStrike" spc="-1">
                <a:solidFill>
                  <a:srgbClr val="141413"/>
                </a:solidFill>
                <a:latin typeface="Arial"/>
                <a:ea typeface="Times New Roman"/>
              </a:rPr>
              <a:t>Cross-Platform Settings</a:t>
            </a:r>
            <a:r>
              <a:rPr lang="en-US" sz="2200" b="0" strike="noStrike" spc="-1">
                <a:solidFill>
                  <a:srgbClr val="141413"/>
                </a:solidFill>
                <a:latin typeface="Arial"/>
                <a:ea typeface="Times New Roman"/>
              </a:rPr>
              <a:t> and </a:t>
            </a:r>
            <a:r>
              <a:rPr lang="en-US" sz="2200" b="1" strike="noStrike" spc="-1">
                <a:solidFill>
                  <a:srgbClr val="141413"/>
                </a:solidFill>
                <a:latin typeface="Arial"/>
                <a:ea typeface="Times New Roman"/>
              </a:rPr>
              <a:t>Per Platform Settings</a:t>
            </a:r>
            <a:r>
              <a:rPr lang="en-US" sz="2200" b="0" strike="noStrike" spc="-1">
                <a:solidFill>
                  <a:srgbClr val="141413"/>
                </a:solidFill>
                <a:latin typeface="Arial"/>
                <a:ea typeface="Times New Roman"/>
              </a:rPr>
              <a:t>.</a:t>
            </a:r>
            <a:endParaRPr lang="en-US" sz="2200" b="0" strike="noStrike" spc="-1">
              <a:solidFill>
                <a:srgbClr val="000000"/>
              </a:solidFill>
              <a:latin typeface="Arial"/>
            </a:endParaRPr>
          </a:p>
        </p:txBody>
      </p:sp>
      <p:sp>
        <p:nvSpPr>
          <p:cNvPr id="109" name="PlaceHolder 20"/>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Player Configuration</a:t>
            </a:r>
            <a:endParaRPr lang="en-US" sz="4000" b="0" strike="noStrike" spc="-1">
              <a:solidFill>
                <a:srgbClr val="000000"/>
              </a:solidFill>
              <a:latin typeface="Arial"/>
            </a:endParaRPr>
          </a:p>
        </p:txBody>
      </p:sp>
      <p:sp>
        <p:nvSpPr>
          <p:cNvPr id="2" name="PlaceHolder 1"/>
          <p:cNvSpPr>
            <a:spLocks noGrp="1"/>
          </p:cNvSpPr>
          <p:nvPr>
            <p:ph type="sldNum" idx="1"/>
          </p:nvPr>
        </p:nvSpPr>
        <p:spPr/>
        <p:txBody>
          <a:bodyPr/>
          <a:lstStyle/>
          <a:p>
            <a:fld id="{D49CCC4E-D870-4EF1-B40D-87B1D53EB8A5}"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4"/>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Player Configuration</a:t>
            </a:r>
            <a:endParaRPr lang="en-US" sz="4000" b="0" strike="noStrike" spc="-1">
              <a:solidFill>
                <a:srgbClr val="000000"/>
              </a:solidFill>
              <a:latin typeface="Arial"/>
            </a:endParaRPr>
          </a:p>
        </p:txBody>
      </p:sp>
      <p:pic>
        <p:nvPicPr>
          <p:cNvPr id="111" name="Picture 110"/>
          <p:cNvPicPr/>
          <p:nvPr/>
        </p:nvPicPr>
        <p:blipFill>
          <a:blip r:embed="rId2"/>
          <a:stretch/>
        </p:blipFill>
        <p:spPr>
          <a:xfrm>
            <a:off x="712080" y="1533600"/>
            <a:ext cx="10802880" cy="3706920"/>
          </a:xfrm>
          <a:prstGeom prst="rect">
            <a:avLst/>
          </a:prstGeom>
          <a:ln w="0">
            <a:noFill/>
          </a:ln>
        </p:spPr>
      </p:pic>
      <p:sp>
        <p:nvSpPr>
          <p:cNvPr id="112" name="Rectangle 111"/>
          <p:cNvSpPr/>
          <p:nvPr/>
        </p:nvSpPr>
        <p:spPr>
          <a:xfrm>
            <a:off x="6352200" y="6498360"/>
            <a:ext cx="4797000" cy="31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10: Goldstone Will, Unity 3.x game development essentials, 2011</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4FA73793-3B1D-4CA5-8E88-B19C212C7C21}"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681120"/>
            <a:ext cx="11813400" cy="70452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a:solidFill>
                  <a:srgbClr val="000000"/>
                </a:solidFill>
                <a:latin typeface="Arial"/>
              </a:rPr>
              <a:t>Learning Objectives</a:t>
            </a:r>
            <a:endParaRPr lang="en-US" sz="4000" b="0" strike="noStrike" spc="-1">
              <a:solidFill>
                <a:srgbClr val="000000"/>
              </a:solidFill>
              <a:latin typeface="Arial"/>
            </a:endParaRPr>
          </a:p>
        </p:txBody>
      </p:sp>
      <p:sp>
        <p:nvSpPr>
          <p:cNvPr id="52" name="Rectangle 51"/>
          <p:cNvSpPr/>
          <p:nvPr/>
        </p:nvSpPr>
        <p:spPr>
          <a:xfrm>
            <a:off x="2014560" y="2057400"/>
            <a:ext cx="8161560" cy="205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200000"/>
              </a:lnSpc>
              <a:buClr>
                <a:srgbClr val="000000"/>
              </a:buClr>
              <a:buSzPct val="45000"/>
              <a:buFont typeface="Wingdings" charset="2"/>
              <a:buChar char=""/>
            </a:pPr>
            <a:r>
              <a:rPr lang="en-US" sz="2200" b="0" strike="noStrike" spc="-1">
                <a:solidFill>
                  <a:srgbClr val="000000"/>
                </a:solidFill>
                <a:latin typeface="Arial"/>
                <a:ea typeface="DejaVu Sans"/>
              </a:rPr>
              <a:t>Understand the concept of scenes in Unity.</a:t>
            </a:r>
            <a:endParaRPr lang="en-US" sz="2200" b="0" strike="noStrike" spc="-1">
              <a:solidFill>
                <a:srgbClr val="000000"/>
              </a:solidFill>
              <a:latin typeface="Arial"/>
            </a:endParaRPr>
          </a:p>
          <a:p>
            <a:pPr marL="216000" indent="-216000">
              <a:lnSpc>
                <a:spcPct val="200000"/>
              </a:lnSpc>
              <a:buClr>
                <a:srgbClr val="000000"/>
              </a:buClr>
              <a:buSzPct val="45000"/>
              <a:buFont typeface="Wingdings" charset="2"/>
              <a:buChar char=""/>
            </a:pPr>
            <a:r>
              <a:rPr lang="en-US" sz="2200" b="0" strike="noStrike" spc="-1">
                <a:solidFill>
                  <a:srgbClr val="000000"/>
                </a:solidFill>
                <a:latin typeface="Arial"/>
                <a:ea typeface="DejaVu Sans"/>
              </a:rPr>
              <a:t>Learn how to create and organize scenes effectively.</a:t>
            </a:r>
            <a:endParaRPr lang="en-US" sz="2200" b="0" strike="noStrike" spc="-1">
              <a:solidFill>
                <a:srgbClr val="000000"/>
              </a:solidFill>
              <a:latin typeface="Arial"/>
            </a:endParaRPr>
          </a:p>
          <a:p>
            <a:pPr marL="216000" indent="-216000">
              <a:lnSpc>
                <a:spcPct val="200000"/>
              </a:lnSpc>
              <a:buClr>
                <a:srgbClr val="000000"/>
              </a:buClr>
              <a:buSzPct val="45000"/>
              <a:buFont typeface="Wingdings" charset="2"/>
              <a:buChar char=""/>
            </a:pPr>
            <a:r>
              <a:rPr lang="en-US" sz="2200" b="0" strike="noStrike" spc="-1">
                <a:solidFill>
                  <a:srgbClr val="000000"/>
                </a:solidFill>
                <a:latin typeface="Arial"/>
                <a:ea typeface="DejaVu Sans"/>
              </a:rPr>
              <a:t>Grasp scene management techniques for complex projects.</a:t>
            </a:r>
            <a:endParaRPr lang="en-US" sz="2200" b="0" strike="noStrike" spc="-1">
              <a:solidFill>
                <a:srgbClr val="000000"/>
              </a:solidFill>
              <a:latin typeface="Arial"/>
            </a:endParaRPr>
          </a:p>
        </p:txBody>
      </p:sp>
      <p:sp>
        <p:nvSpPr>
          <p:cNvPr id="3" name="PlaceHolder 2"/>
          <p:cNvSpPr>
            <a:spLocks noGrp="1"/>
          </p:cNvSpPr>
          <p:nvPr>
            <p:ph type="sldNum" idx="1"/>
          </p:nvPr>
        </p:nvSpPr>
        <p:spPr/>
        <p:txBody>
          <a:bodyPr/>
          <a:lstStyle/>
          <a:p>
            <a:fld id="{5F0B9665-5634-46F3-954D-5ED4301B05BA}"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Picture 112"/>
          <p:cNvPicPr/>
          <p:nvPr/>
        </p:nvPicPr>
        <p:blipFill>
          <a:blip r:embed="rId2"/>
          <a:stretch/>
        </p:blipFill>
        <p:spPr>
          <a:xfrm>
            <a:off x="567000" y="1498680"/>
            <a:ext cx="10682640" cy="3731760"/>
          </a:xfrm>
          <a:prstGeom prst="rect">
            <a:avLst/>
          </a:prstGeom>
          <a:ln w="0">
            <a:noFill/>
          </a:ln>
        </p:spPr>
      </p:pic>
      <p:sp>
        <p:nvSpPr>
          <p:cNvPr id="114" name="PlaceHolder 21"/>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Player Configuration</a:t>
            </a:r>
            <a:endParaRPr lang="en-US" sz="4000" b="0" strike="noStrike" spc="-1">
              <a:solidFill>
                <a:srgbClr val="000000"/>
              </a:solidFill>
              <a:latin typeface="Arial"/>
            </a:endParaRPr>
          </a:p>
        </p:txBody>
      </p:sp>
      <p:sp>
        <p:nvSpPr>
          <p:cNvPr id="2" name="PlaceHolder 1"/>
          <p:cNvSpPr>
            <a:spLocks noGrp="1"/>
          </p:cNvSpPr>
          <p:nvPr>
            <p:ph type="sldNum" idx="1"/>
          </p:nvPr>
        </p:nvSpPr>
        <p:spPr/>
        <p:txBody>
          <a:bodyPr/>
          <a:lstStyle/>
          <a:p>
            <a:fld id="{D08A8348-9074-4301-8BAF-52E85EAF294F}"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8"/>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Practical Exercise - Scene Creation</a:t>
            </a:r>
            <a:endParaRPr lang="en-US" sz="4000" b="0" strike="noStrike" spc="-1">
              <a:solidFill>
                <a:srgbClr val="000000"/>
              </a:solidFill>
              <a:latin typeface="Arial"/>
            </a:endParaRPr>
          </a:p>
        </p:txBody>
      </p:sp>
      <p:sp>
        <p:nvSpPr>
          <p:cNvPr id="116" name="Rectangle 115"/>
          <p:cNvSpPr/>
          <p:nvPr/>
        </p:nvSpPr>
        <p:spPr>
          <a:xfrm>
            <a:off x="197640" y="1600200"/>
            <a:ext cx="11649600" cy="34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600710" indent="-457200">
              <a:lnSpc>
                <a:spcPct val="100000"/>
              </a:lnSpc>
              <a:buClr>
                <a:srgbClr val="000000"/>
              </a:buClr>
              <a:buFont typeface="OpenSymbol"/>
              <a:buAutoNum type="arabicPeriod"/>
            </a:pPr>
            <a:r>
              <a:rPr lang="en-US" sz="2000" b="0" strike="noStrike" spc="-1">
                <a:solidFill>
                  <a:srgbClr val="000000"/>
                </a:solidFill>
                <a:latin typeface="Arial"/>
                <a:ea typeface="DejaVu Sans"/>
              </a:rPr>
              <a:t>Change name of current scene to _Scene_0</a:t>
            </a:r>
            <a:endParaRPr lang="en-US" sz="2000" b="0" strike="noStrike" spc="-1">
              <a:solidFill>
                <a:srgbClr val="000000"/>
              </a:solidFill>
              <a:latin typeface="Arial"/>
            </a:endParaRPr>
          </a:p>
          <a:p>
            <a:pPr marL="457200" indent="-457200">
              <a:lnSpc>
                <a:spcPct val="100000"/>
              </a:lnSpc>
              <a:buAutoNum type="arabicPeriod"/>
            </a:pPr>
            <a:endParaRPr lang="en-US" sz="2000" b="0" strike="noStrike" spc="-1">
              <a:solidFill>
                <a:srgbClr val="000000"/>
              </a:solidFill>
              <a:latin typeface="Arial"/>
            </a:endParaRPr>
          </a:p>
          <a:p>
            <a:pPr marL="600710" indent="-457200">
              <a:lnSpc>
                <a:spcPct val="100000"/>
              </a:lnSpc>
              <a:buClr>
                <a:srgbClr val="000000"/>
              </a:buClr>
              <a:buFont typeface="OpenSymbol"/>
              <a:buAutoNum type="arabicPeriod"/>
            </a:pPr>
            <a:r>
              <a:rPr lang="en-US" sz="2000" b="0" strike="noStrike" spc="-1">
                <a:solidFill>
                  <a:srgbClr val="000000"/>
                </a:solidFill>
                <a:latin typeface="Arial"/>
                <a:ea typeface="DejaVu Sans"/>
              </a:rPr>
              <a:t>Create new scene for Airplane game, called _Scene_1.</a:t>
            </a:r>
            <a:endParaRPr lang="en-US" sz="2000" b="0" strike="noStrike" spc="-1">
              <a:solidFill>
                <a:srgbClr val="000000"/>
              </a:solidFill>
              <a:latin typeface="Arial"/>
            </a:endParaRPr>
          </a:p>
          <a:p>
            <a:pPr marL="457200" indent="-457200">
              <a:lnSpc>
                <a:spcPct val="100000"/>
              </a:lnSpc>
              <a:buAutoNum type="arabicPeriod"/>
            </a:pPr>
            <a:endParaRPr lang="en-US" sz="2000" b="0" strike="noStrike" spc="-1">
              <a:solidFill>
                <a:srgbClr val="000000"/>
              </a:solidFill>
              <a:latin typeface="Arial"/>
            </a:endParaRPr>
          </a:p>
          <a:p>
            <a:pPr marL="600710" indent="-457200">
              <a:lnSpc>
                <a:spcPct val="100000"/>
              </a:lnSpc>
              <a:buClr>
                <a:srgbClr val="000000"/>
              </a:buClr>
              <a:buFont typeface="OpenSymbol"/>
              <a:buAutoNum type="arabicPeriod"/>
            </a:pPr>
            <a:r>
              <a:rPr lang="en-US" sz="2000" b="0" strike="noStrike" spc="-1">
                <a:solidFill>
                  <a:srgbClr val="000000"/>
                </a:solidFill>
                <a:latin typeface="Arial"/>
                <a:ea typeface="DejaVu Sans"/>
              </a:rPr>
              <a:t>Create Prefab for Airplane </a:t>
            </a:r>
            <a:r>
              <a:rPr lang="en-US" sz="2000" b="0" strike="noStrike" spc="-1" err="1">
                <a:solidFill>
                  <a:srgbClr val="000000"/>
                </a:solidFill>
                <a:latin typeface="Arial"/>
                <a:ea typeface="DejaVu Sans"/>
              </a:rPr>
              <a:t>GameObject</a:t>
            </a:r>
            <a:r>
              <a:rPr lang="en-US" sz="2000" b="0" strike="noStrike" spc="-1">
                <a:solidFill>
                  <a:srgbClr val="000000"/>
                </a:solidFill>
                <a:latin typeface="Arial"/>
                <a:ea typeface="DejaVu Sans"/>
              </a:rPr>
              <a:t> in _Scene_0</a:t>
            </a:r>
            <a:endParaRPr lang="en-US" sz="2000" b="0" strike="noStrike" spc="-1">
              <a:solidFill>
                <a:srgbClr val="000000"/>
              </a:solidFill>
              <a:latin typeface="Arial"/>
            </a:endParaRPr>
          </a:p>
          <a:p>
            <a:pPr marL="457200" indent="-457200">
              <a:lnSpc>
                <a:spcPct val="100000"/>
              </a:lnSpc>
              <a:buAutoNum type="arabicPeriod"/>
            </a:pPr>
            <a:endParaRPr lang="en-US" sz="2000" b="0" strike="noStrike" spc="-1">
              <a:solidFill>
                <a:srgbClr val="000000"/>
              </a:solidFill>
              <a:latin typeface="Arial"/>
            </a:endParaRPr>
          </a:p>
          <a:p>
            <a:pPr marL="600710" indent="-457200">
              <a:lnSpc>
                <a:spcPct val="100000"/>
              </a:lnSpc>
              <a:buClr>
                <a:srgbClr val="000000"/>
              </a:buClr>
              <a:buFont typeface="OpenSymbol"/>
              <a:buAutoNum type="arabicPeriod"/>
            </a:pPr>
            <a:r>
              <a:rPr lang="en-US" sz="2000" b="0" strike="noStrike" spc="-1">
                <a:solidFill>
                  <a:srgbClr val="000000"/>
                </a:solidFill>
                <a:latin typeface="Arial"/>
                <a:ea typeface="DejaVu Sans"/>
              </a:rPr>
              <a:t>Drag and drop Airplane Prefab to new scene and change its name to Player.</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a:p>
            <a:pPr>
              <a:lnSpc>
                <a:spcPct val="100000"/>
              </a:lnSpc>
            </a:pPr>
            <a:r>
              <a:rPr lang="en-US" sz="2000" b="1" strike="noStrike" spc="-1" dirty="0">
                <a:solidFill>
                  <a:srgbClr val="000000"/>
                </a:solidFill>
                <a:latin typeface="Arial"/>
                <a:ea typeface="DejaVu Sans"/>
              </a:rPr>
              <a:t>Advance practice</a:t>
            </a:r>
            <a:endParaRPr lang="en-US" sz="2000" b="0" strike="noStrike" spc="-1" dirty="0">
              <a:solidFill>
                <a:srgbClr val="000000"/>
              </a:solidFill>
              <a:latin typeface="Arial"/>
            </a:endParaRPr>
          </a:p>
          <a:p>
            <a:pPr marL="359410" indent="-215900">
              <a:lnSpc>
                <a:spcPct val="100000"/>
              </a:lnSpc>
              <a:buClr>
                <a:srgbClr val="000000"/>
              </a:buClr>
              <a:buFont typeface="OpenSymbol"/>
              <a:buAutoNum type="arabicPeriod"/>
            </a:pPr>
            <a:r>
              <a:rPr lang="en-US" sz="2000" b="0" strike="noStrike" spc="-1" dirty="0">
                <a:solidFill>
                  <a:srgbClr val="000000"/>
                </a:solidFill>
                <a:latin typeface="Arial"/>
                <a:ea typeface="DejaVu Sans"/>
              </a:rPr>
              <a:t>Create the level exit trigger, and switch to _Scene_1 when the airplane go through the trigger cube.</a:t>
            </a:r>
            <a:endParaRPr lang="en-US" sz="2000" b="0" strike="noStrike" spc="-1" dirty="0">
              <a:solidFill>
                <a:srgbClr val="000000"/>
              </a:solidFill>
              <a:latin typeface="Arial"/>
            </a:endParaRPr>
          </a:p>
        </p:txBody>
      </p:sp>
      <p:sp>
        <p:nvSpPr>
          <p:cNvPr id="2" name="PlaceHolder 1"/>
          <p:cNvSpPr>
            <a:spLocks noGrp="1"/>
          </p:cNvSpPr>
          <p:nvPr>
            <p:ph type="sldNum" idx="1"/>
          </p:nvPr>
        </p:nvSpPr>
        <p:spPr/>
        <p:txBody>
          <a:bodyPr/>
          <a:lstStyle/>
          <a:p>
            <a:fld id="{E0650CEA-DD58-46B2-B8BE-71C383937F64}"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9"/>
          <p:cNvSpPr/>
          <p:nvPr/>
        </p:nvSpPr>
        <p:spPr>
          <a:xfrm>
            <a:off x="228600" y="681120"/>
            <a:ext cx="11813040" cy="70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1" strike="noStrike" spc="-1">
                <a:solidFill>
                  <a:srgbClr val="000000"/>
                </a:solidFill>
                <a:latin typeface="Arial"/>
                <a:ea typeface="Arial"/>
              </a:rPr>
              <a:t>Practice 1 – Creating a New Scene</a:t>
            </a:r>
            <a:endParaRPr lang="en-US" sz="3600" b="0" strike="noStrike" spc="-1">
              <a:solidFill>
                <a:srgbClr val="000000"/>
              </a:solidFill>
              <a:latin typeface="Arial"/>
            </a:endParaRPr>
          </a:p>
        </p:txBody>
      </p:sp>
      <p:sp>
        <p:nvSpPr>
          <p:cNvPr id="118" name="Rectangle 117"/>
          <p:cNvSpPr/>
          <p:nvPr/>
        </p:nvSpPr>
        <p:spPr>
          <a:xfrm>
            <a:off x="228600" y="1378440"/>
            <a:ext cx="10972800" cy="221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US" sz="2000" b="1" strike="noStrike" spc="-1">
                <a:solidFill>
                  <a:srgbClr val="000000"/>
                </a:solidFill>
                <a:latin typeface="Arial"/>
                <a:ea typeface="DejaVu Sans"/>
              </a:rPr>
              <a:t>Creating a New Scene</a:t>
            </a:r>
            <a:endParaRPr lang="en-US" sz="2000" b="0" strike="noStrike" spc="-1">
              <a:solidFill>
                <a:srgbClr val="000000"/>
              </a:solidFill>
              <a:latin typeface="Arial"/>
            </a:endParaRPr>
          </a:p>
          <a:p>
            <a:pPr marL="216000" indent="-216000">
              <a:lnSpc>
                <a:spcPct val="150000"/>
              </a:lnSpc>
              <a:buClr>
                <a:srgbClr val="000000"/>
              </a:buClr>
              <a:buFont typeface="Wingdings" charset="2"/>
              <a:buAutoNum type="arabicPeriod"/>
            </a:pPr>
            <a:r>
              <a:rPr lang="en-US" sz="2000" b="0" strike="noStrike" spc="-1">
                <a:solidFill>
                  <a:srgbClr val="000000"/>
                </a:solidFill>
                <a:latin typeface="Arial"/>
                <a:ea typeface="DejaVu Sans"/>
              </a:rPr>
              <a:t>Open Unity and create a new project (if you don’t have one already).</a:t>
            </a:r>
            <a:endParaRPr lang="en-US" sz="2000" b="0" strike="noStrike" spc="-1">
              <a:solidFill>
                <a:srgbClr val="000000"/>
              </a:solidFill>
              <a:latin typeface="Arial"/>
            </a:endParaRPr>
          </a:p>
          <a:p>
            <a:pPr marL="216000" indent="-216000">
              <a:lnSpc>
                <a:spcPct val="150000"/>
              </a:lnSpc>
              <a:buClr>
                <a:srgbClr val="000000"/>
              </a:buClr>
              <a:buFont typeface="Wingdings" charset="2"/>
              <a:buAutoNum type="arabicPeriod"/>
            </a:pPr>
            <a:r>
              <a:rPr lang="en-US" sz="2000" b="0" strike="noStrike" spc="-1">
                <a:solidFill>
                  <a:srgbClr val="000000"/>
                </a:solidFill>
                <a:latin typeface="Arial"/>
                <a:ea typeface="DejaVu Sans"/>
              </a:rPr>
              <a:t>Go to File &gt; New Scene or use the shortcut Ctrl + N (Cmd + N on Mac) to create a new scene.</a:t>
            </a:r>
            <a:endParaRPr lang="en-US" sz="2000" b="0" strike="noStrike" spc="-1">
              <a:solidFill>
                <a:srgbClr val="000000"/>
              </a:solidFill>
              <a:latin typeface="Arial"/>
            </a:endParaRPr>
          </a:p>
        </p:txBody>
      </p:sp>
      <p:sp>
        <p:nvSpPr>
          <p:cNvPr id="2" name="PlaceHolder 1"/>
          <p:cNvSpPr>
            <a:spLocks noGrp="1"/>
          </p:cNvSpPr>
          <p:nvPr>
            <p:ph type="sldNum" idx="1"/>
          </p:nvPr>
        </p:nvSpPr>
        <p:spPr/>
        <p:txBody>
          <a:bodyPr/>
          <a:lstStyle/>
          <a:p>
            <a:fld id="{9AB64BF7-F02E-4648-A954-75B736559380}"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31"/>
          <p:cNvSpPr/>
          <p:nvPr/>
        </p:nvSpPr>
        <p:spPr>
          <a:xfrm>
            <a:off x="228600" y="681120"/>
            <a:ext cx="11813040" cy="70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1" strike="noStrike" spc="-1">
                <a:solidFill>
                  <a:srgbClr val="000000"/>
                </a:solidFill>
                <a:latin typeface="Arial"/>
                <a:ea typeface="Arial"/>
              </a:rPr>
              <a:t>Practice 1 – Understanding the Interface</a:t>
            </a:r>
            <a:endParaRPr lang="en-US" sz="3600" b="0" strike="noStrike" spc="-1">
              <a:solidFill>
                <a:srgbClr val="000000"/>
              </a:solidFill>
              <a:latin typeface="Arial"/>
            </a:endParaRPr>
          </a:p>
        </p:txBody>
      </p:sp>
      <p:sp>
        <p:nvSpPr>
          <p:cNvPr id="120" name="TextBox 119"/>
          <p:cNvSpPr txBox="1"/>
          <p:nvPr/>
        </p:nvSpPr>
        <p:spPr>
          <a:xfrm>
            <a:off x="457200" y="1646280"/>
            <a:ext cx="11430000" cy="3977640"/>
          </a:xfrm>
          <a:prstGeom prst="rect">
            <a:avLst/>
          </a:prstGeom>
          <a:noFill/>
          <a:ln w="0">
            <a:noFill/>
          </a:ln>
        </p:spPr>
        <p:txBody>
          <a:bodyPr lIns="90000" tIns="45000" rIns="90000" bIns="45000" anchor="t">
            <a:noAutofit/>
          </a:bodyPr>
          <a:lstStyle/>
          <a:p>
            <a:r>
              <a:rPr lang="en-US" sz="2000" b="0" strike="noStrike" spc="-1">
                <a:solidFill>
                  <a:srgbClr val="000000"/>
                </a:solidFill>
                <a:latin typeface="Arial"/>
              </a:rPr>
              <a:t>Familiarize yourself with the Unity interface:</a:t>
            </a:r>
          </a:p>
          <a:p>
            <a:pPr marL="216000" indent="-216000">
              <a:spcBef>
                <a:spcPts val="1191"/>
              </a:spcBef>
              <a:spcAft>
                <a:spcPts val="992"/>
              </a:spcAft>
              <a:buClr>
                <a:srgbClr val="000000"/>
              </a:buClr>
              <a:buSzPct val="45000"/>
              <a:buFont typeface="Wingdings" charset="2"/>
              <a:buChar char=""/>
            </a:pPr>
            <a:r>
              <a:rPr lang="en-US" sz="2000" b="0" strike="noStrike" spc="-1">
                <a:solidFill>
                  <a:srgbClr val="000000"/>
                </a:solidFill>
                <a:latin typeface="Arial"/>
              </a:rPr>
              <a:t>Scene view: Manipulate GameObjects, navigate the scene.</a:t>
            </a:r>
          </a:p>
          <a:p>
            <a:pPr marL="216000" indent="-216000">
              <a:spcBef>
                <a:spcPts val="1191"/>
              </a:spcBef>
              <a:spcAft>
                <a:spcPts val="992"/>
              </a:spcAft>
              <a:buClr>
                <a:srgbClr val="000000"/>
              </a:buClr>
              <a:buSzPct val="45000"/>
              <a:buFont typeface="Wingdings" charset="2"/>
              <a:buChar char=""/>
            </a:pPr>
            <a:r>
              <a:rPr lang="en-US" sz="2000" b="0" strike="noStrike" spc="-1">
                <a:solidFill>
                  <a:srgbClr val="000000"/>
                </a:solidFill>
                <a:latin typeface="Arial"/>
              </a:rPr>
              <a:t>Hierarchy panel: List of GameObjects in the scene.</a:t>
            </a:r>
          </a:p>
          <a:p>
            <a:pPr marL="216000" indent="-216000">
              <a:spcBef>
                <a:spcPts val="1191"/>
              </a:spcBef>
              <a:spcAft>
                <a:spcPts val="992"/>
              </a:spcAft>
              <a:buClr>
                <a:srgbClr val="000000"/>
              </a:buClr>
              <a:buSzPct val="45000"/>
              <a:buFont typeface="Wingdings" charset="2"/>
              <a:buChar char=""/>
            </a:pPr>
            <a:r>
              <a:rPr lang="en-US" sz="2000" b="0" strike="noStrike" spc="-1">
                <a:solidFill>
                  <a:srgbClr val="000000"/>
                </a:solidFill>
                <a:latin typeface="Arial"/>
              </a:rPr>
              <a:t>Game view: Preview how the scene looks in play mode.</a:t>
            </a:r>
          </a:p>
          <a:p>
            <a:pPr marL="216000" indent="-216000">
              <a:spcBef>
                <a:spcPts val="1191"/>
              </a:spcBef>
              <a:spcAft>
                <a:spcPts val="992"/>
              </a:spcAft>
              <a:buClr>
                <a:srgbClr val="000000"/>
              </a:buClr>
              <a:buSzPct val="45000"/>
              <a:buFont typeface="Wingdings" charset="2"/>
              <a:buChar char=""/>
            </a:pPr>
            <a:r>
              <a:rPr lang="en-US" sz="2000" b="0" strike="noStrike" spc="-1">
                <a:solidFill>
                  <a:srgbClr val="000000"/>
                </a:solidFill>
                <a:latin typeface="Arial"/>
              </a:rPr>
              <a:t>Inspector: Details of selected GameObjects.</a:t>
            </a:r>
          </a:p>
          <a:p>
            <a:pPr marL="216000" indent="-216000">
              <a:spcBef>
                <a:spcPts val="1191"/>
              </a:spcBef>
              <a:spcAft>
                <a:spcPts val="992"/>
              </a:spcAft>
              <a:buClr>
                <a:srgbClr val="000000"/>
              </a:buClr>
              <a:buSzPct val="45000"/>
              <a:buFont typeface="Wingdings" charset="2"/>
              <a:buChar char=""/>
            </a:pPr>
            <a:r>
              <a:rPr lang="en-US" sz="2000" b="0" strike="noStrike" spc="-1">
                <a:solidFill>
                  <a:srgbClr val="000000"/>
                </a:solidFill>
                <a:latin typeface="Arial"/>
              </a:rPr>
              <a:t>Toolbar: Access various tools for editing the scene.</a:t>
            </a:r>
          </a:p>
          <a:p>
            <a:endParaRPr lang="en-US" sz="2000" b="0" strike="noStrike" spc="-1">
              <a:solidFill>
                <a:srgbClr val="000000"/>
              </a:solidFill>
              <a:latin typeface="Arial"/>
            </a:endParaRPr>
          </a:p>
        </p:txBody>
      </p:sp>
      <p:sp>
        <p:nvSpPr>
          <p:cNvPr id="2" name="PlaceHolder 1"/>
          <p:cNvSpPr>
            <a:spLocks noGrp="1"/>
          </p:cNvSpPr>
          <p:nvPr>
            <p:ph type="sldNum" idx="1"/>
          </p:nvPr>
        </p:nvSpPr>
        <p:spPr/>
        <p:txBody>
          <a:bodyPr/>
          <a:lstStyle/>
          <a:p>
            <a:fld id="{9569C585-2F90-4CF5-9DBE-500091629395}"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Box 120"/>
          <p:cNvSpPr txBox="1"/>
          <p:nvPr/>
        </p:nvSpPr>
        <p:spPr>
          <a:xfrm>
            <a:off x="685800" y="1557360"/>
            <a:ext cx="10767960" cy="3471840"/>
          </a:xfrm>
          <a:prstGeom prst="rect">
            <a:avLst/>
          </a:prstGeom>
          <a:noFill/>
          <a:ln w="0">
            <a:noFill/>
          </a:ln>
        </p:spPr>
        <p:txBody>
          <a:bodyPr lIns="90000" tIns="45000" rIns="90000" bIns="45000" anchor="t">
            <a:noAutofit/>
          </a:bodyPr>
          <a:lstStyle/>
          <a:p>
            <a:pPr marL="216000" indent="-216000">
              <a:lnSpc>
                <a:spcPct val="150000"/>
              </a:lnSpc>
              <a:spcBef>
                <a:spcPts val="1134"/>
              </a:spcBef>
              <a:spcAft>
                <a:spcPts val="1134"/>
              </a:spcAft>
              <a:buClr>
                <a:srgbClr val="000000"/>
              </a:buClr>
              <a:buSzPct val="45000"/>
              <a:buFont typeface="Wingdings" charset="2"/>
              <a:buChar char=""/>
            </a:pPr>
            <a:r>
              <a:rPr lang="en-US" sz="2000" b="0" strike="noStrike" spc="-1">
                <a:solidFill>
                  <a:srgbClr val="000000"/>
                </a:solidFill>
                <a:latin typeface="Arial"/>
              </a:rPr>
              <a:t>In the Hierarchy panel, create a few GameObjects (e.g., cubes, spheres, or sprites) by right-clicking and choosing "Create Empty" or using GameObject &gt; 3D Object.</a:t>
            </a:r>
            <a:endParaRPr lang="en-US" sz="2000" b="0" strike="noStrike" spc="-1">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lang="en-US" sz="2000" b="0" strike="noStrike" spc="-1">
                <a:solidFill>
                  <a:srgbClr val="000000"/>
                </a:solidFill>
                <a:latin typeface="Arial"/>
              </a:rPr>
              <a:t>Explore the Transform tools (Move, Rotate, Scale) in the Scene view toolbar. Select a GameObject and use these tools to manipulate its position, rotation, and scale.</a:t>
            </a:r>
            <a:endParaRPr lang="en-US" sz="2000" b="0" strike="noStrike" spc="-1">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lang="en-US" sz="2000" b="0" strike="noStrike" spc="-1">
                <a:solidFill>
                  <a:srgbClr val="000000"/>
                </a:solidFill>
                <a:latin typeface="Arial"/>
              </a:rPr>
              <a:t>Experiment with different views (2D, 3D) in the Scene view using the controls in the top-right corner.</a:t>
            </a:r>
            <a:endParaRPr lang="en-US" sz="2000" b="0" strike="noStrike" spc="-1">
              <a:solidFill>
                <a:srgbClr val="000000"/>
              </a:solidFill>
              <a:latin typeface="Arial"/>
              <a:ea typeface="PingFang SC"/>
            </a:endParaRPr>
          </a:p>
        </p:txBody>
      </p:sp>
      <p:sp>
        <p:nvSpPr>
          <p:cNvPr id="122" name="PlaceHolder 32"/>
          <p:cNvSpPr/>
          <p:nvPr/>
        </p:nvSpPr>
        <p:spPr>
          <a:xfrm>
            <a:off x="228600" y="681120"/>
            <a:ext cx="11813040" cy="70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1" strike="noStrike" spc="-1">
                <a:solidFill>
                  <a:srgbClr val="000000"/>
                </a:solidFill>
                <a:latin typeface="Arial"/>
                <a:ea typeface="Arial"/>
              </a:rPr>
              <a:t>Practice 1 – Manipulating GameObjects</a:t>
            </a:r>
            <a:endParaRPr lang="en-US" sz="3600" b="0" strike="noStrike" spc="-1">
              <a:solidFill>
                <a:srgbClr val="000000"/>
              </a:solidFill>
              <a:latin typeface="Arial"/>
            </a:endParaRPr>
          </a:p>
        </p:txBody>
      </p:sp>
      <p:sp>
        <p:nvSpPr>
          <p:cNvPr id="2" name="PlaceHolder 1"/>
          <p:cNvSpPr>
            <a:spLocks noGrp="1"/>
          </p:cNvSpPr>
          <p:nvPr>
            <p:ph type="sldNum" idx="1"/>
          </p:nvPr>
        </p:nvSpPr>
        <p:spPr/>
        <p:txBody>
          <a:bodyPr/>
          <a:lstStyle/>
          <a:p>
            <a:fld id="{2E465D92-A8DD-4EBE-A85B-FE702A2B2495}" type="slidenum">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33"/>
          <p:cNvSpPr/>
          <p:nvPr/>
        </p:nvSpPr>
        <p:spPr>
          <a:xfrm>
            <a:off x="228600" y="681120"/>
            <a:ext cx="11813040" cy="704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1" strike="noStrike" spc="-1">
                <a:solidFill>
                  <a:srgbClr val="000000"/>
                </a:solidFill>
                <a:latin typeface="Arial"/>
                <a:ea typeface="Arial"/>
              </a:rPr>
              <a:t>Practice 1 – Organizing and Saving the Scene</a:t>
            </a:r>
            <a:endParaRPr lang="en-US" sz="3600" b="0" strike="noStrike" spc="-1">
              <a:solidFill>
                <a:srgbClr val="000000"/>
              </a:solidFill>
              <a:latin typeface="Arial"/>
            </a:endParaRPr>
          </a:p>
        </p:txBody>
      </p:sp>
      <p:sp>
        <p:nvSpPr>
          <p:cNvPr id="124" name="TextBox 123"/>
          <p:cNvSpPr txBox="1"/>
          <p:nvPr/>
        </p:nvSpPr>
        <p:spPr>
          <a:xfrm>
            <a:off x="457200" y="1656000"/>
            <a:ext cx="11359440" cy="1652760"/>
          </a:xfrm>
          <a:prstGeom prst="rect">
            <a:avLst/>
          </a:prstGeom>
          <a:noFill/>
          <a:ln w="0">
            <a:noFill/>
          </a:ln>
        </p:spPr>
        <p:txBody>
          <a:bodyPr lIns="90000" tIns="45000" rIns="90000" bIns="45000" anchor="t">
            <a:noAutofit/>
          </a:bodyPr>
          <a:lstStyle/>
          <a:p>
            <a:pPr marL="216000" indent="-216000">
              <a:lnSpc>
                <a:spcPct val="150000"/>
              </a:lnSpc>
              <a:spcBef>
                <a:spcPts val="1134"/>
              </a:spcBef>
              <a:spcAft>
                <a:spcPts val="1134"/>
              </a:spcAft>
              <a:buClr>
                <a:srgbClr val="000000"/>
              </a:buClr>
              <a:buSzPct val="45000"/>
              <a:buFont typeface="Wingdings" charset="2"/>
              <a:buChar char=""/>
            </a:pPr>
            <a:r>
              <a:rPr lang="en-US" sz="2000" b="0" strike="noStrike" spc="-1">
                <a:solidFill>
                  <a:srgbClr val="000000"/>
                </a:solidFill>
                <a:latin typeface="Arial"/>
              </a:rPr>
              <a:t>Rename GameObjects in the Hierarchy panel to keep the scene organized.</a:t>
            </a:r>
            <a:endParaRPr lang="en-US" sz="2000" b="0" strike="noStrike" spc="-1">
              <a:solidFill>
                <a:srgbClr val="000000"/>
              </a:solidFill>
              <a:latin typeface="Arial"/>
              <a:ea typeface="PingFang SC"/>
            </a:endParaRPr>
          </a:p>
          <a:p>
            <a:pPr marL="216000" indent="-216000">
              <a:lnSpc>
                <a:spcPct val="150000"/>
              </a:lnSpc>
              <a:spcBef>
                <a:spcPts val="1134"/>
              </a:spcBef>
              <a:spcAft>
                <a:spcPts val="1134"/>
              </a:spcAft>
              <a:buClr>
                <a:srgbClr val="000000"/>
              </a:buClr>
              <a:buSzPct val="45000"/>
              <a:buFont typeface="Wingdings" charset="2"/>
              <a:buChar char=""/>
            </a:pPr>
            <a:r>
              <a:rPr lang="en-US" sz="2000" b="0" strike="noStrike" spc="-1">
                <a:solidFill>
                  <a:srgbClr val="000000"/>
                </a:solidFill>
                <a:latin typeface="Arial"/>
              </a:rPr>
              <a:t>Save the scene by going to File &gt; Save Scene or use the shortcut Ctrl + S (Cmd + S on Mac). Name the scene appropriately.</a:t>
            </a:r>
            <a:endParaRPr lang="en-US" sz="2000" b="0" strike="noStrike" spc="-1">
              <a:solidFill>
                <a:srgbClr val="000000"/>
              </a:solidFill>
              <a:latin typeface="Arial"/>
              <a:ea typeface="PingFang SC"/>
            </a:endParaRPr>
          </a:p>
        </p:txBody>
      </p:sp>
      <p:sp>
        <p:nvSpPr>
          <p:cNvPr id="2" name="PlaceHolder 1"/>
          <p:cNvSpPr>
            <a:spLocks noGrp="1"/>
          </p:cNvSpPr>
          <p:nvPr>
            <p:ph type="sldNum" idx="1"/>
          </p:nvPr>
        </p:nvSpPr>
        <p:spPr/>
        <p:txBody>
          <a:bodyPr/>
          <a:lstStyle/>
          <a:p>
            <a:fld id="{3083441F-4BEA-4B5E-94DB-D48F818DDFF1}" type="slidenum">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p:cNvSpPr/>
          <p:nvPr/>
        </p:nvSpPr>
        <p:spPr>
          <a:xfrm>
            <a:off x="194400" y="1455480"/>
            <a:ext cx="10828080" cy="443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26" name="PlaceHolder 11"/>
          <p:cNvSpPr/>
          <p:nvPr/>
        </p:nvSpPr>
        <p:spPr>
          <a:xfrm>
            <a:off x="228600" y="68112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DejaVu Sans"/>
              </a:rPr>
              <a:t>Conclusion and Next Steps</a:t>
            </a:r>
            <a:endParaRPr lang="en-US" sz="4000" b="0" strike="noStrike" spc="-1">
              <a:solidFill>
                <a:srgbClr val="000000"/>
              </a:solidFill>
              <a:latin typeface="Arial"/>
            </a:endParaRPr>
          </a:p>
        </p:txBody>
      </p:sp>
      <p:sp>
        <p:nvSpPr>
          <p:cNvPr id="127" name="Rectangle 126"/>
          <p:cNvSpPr/>
          <p:nvPr/>
        </p:nvSpPr>
        <p:spPr>
          <a:xfrm>
            <a:off x="860760" y="1455480"/>
            <a:ext cx="9799560" cy="474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1" strike="noStrike" spc="-1">
                <a:solidFill>
                  <a:srgbClr val="000000"/>
                </a:solidFill>
                <a:latin typeface="Arial"/>
                <a:ea typeface="DejaVu Sans"/>
              </a:rPr>
              <a:t>Scene Fundamentals</a:t>
            </a:r>
            <a:r>
              <a:rPr lang="en-US" sz="2000" b="0" strike="noStrike" spc="-1">
                <a:solidFill>
                  <a:srgbClr val="000000"/>
                </a:solidFill>
                <a:latin typeface="Arial"/>
                <a:ea typeface="DejaVu Sans"/>
              </a:rPr>
              <a:t>: Explored scenes as distinct segments crucial for structuring games, emphasizing their impact on overall project flow.</a:t>
            </a:r>
            <a:endParaRPr lang="en-US" sz="2000" b="0" strike="noStrike" spc="-1">
              <a:solidFill>
                <a:srgbClr val="000000"/>
              </a:solidFill>
              <a:latin typeface="Arial"/>
            </a:endParaRPr>
          </a:p>
          <a:p>
            <a:pPr>
              <a:lnSpc>
                <a:spcPct val="150000"/>
              </a:lnSpc>
              <a:spcBef>
                <a:spcPts val="1191"/>
              </a:spcBef>
              <a:spcAft>
                <a:spcPts val="992"/>
              </a:spcAft>
            </a:pPr>
            <a:r>
              <a:rPr lang="en-US" sz="2000" b="1" strike="noStrike" spc="-1">
                <a:solidFill>
                  <a:srgbClr val="000000"/>
                </a:solidFill>
                <a:latin typeface="Arial"/>
                <a:ea typeface="DejaVu Sans"/>
              </a:rPr>
              <a:t>Practical Techniques</a:t>
            </a:r>
            <a:r>
              <a:rPr lang="en-US" sz="2000" b="0" strike="noStrike" spc="-1">
                <a:solidFill>
                  <a:srgbClr val="000000"/>
                </a:solidFill>
                <a:latin typeface="Arial"/>
                <a:ea typeface="DejaVu Sans"/>
              </a:rPr>
              <a:t>: Covered scene creation, navigation, organization strategies, lighting, camera setup, saving/loading scenes, Build Settings, and Player Configuration.</a:t>
            </a:r>
            <a:endParaRPr lang="en-US" sz="2000" b="0" strike="noStrike" spc="-1">
              <a:solidFill>
                <a:srgbClr val="000000"/>
              </a:solidFill>
              <a:latin typeface="Arial"/>
            </a:endParaRPr>
          </a:p>
          <a:p>
            <a:pPr>
              <a:lnSpc>
                <a:spcPct val="150000"/>
              </a:lnSpc>
              <a:spcBef>
                <a:spcPts val="1191"/>
              </a:spcBef>
              <a:spcAft>
                <a:spcPts val="992"/>
              </a:spcAft>
            </a:pPr>
            <a:r>
              <a:rPr lang="en-US" sz="2000" b="1" strike="noStrike" spc="-1">
                <a:solidFill>
                  <a:srgbClr val="000000"/>
                </a:solidFill>
                <a:latin typeface="Arial"/>
                <a:ea typeface="DejaVu Sans"/>
              </a:rPr>
              <a:t>Hands-on Experience</a:t>
            </a:r>
            <a:r>
              <a:rPr lang="en-US" sz="2000" b="0" strike="noStrike" spc="-1">
                <a:solidFill>
                  <a:srgbClr val="000000"/>
                </a:solidFill>
                <a:latin typeface="Arial"/>
                <a:ea typeface="DejaVu Sans"/>
              </a:rPr>
              <a:t>: Participants engaged in practical exercises, creating scenes, adding and organizing game objects, enhancing their proficiency in scene management.</a:t>
            </a:r>
            <a:endParaRPr lang="en-US" sz="2000" b="0" strike="noStrike" spc="-1">
              <a:solidFill>
                <a:srgbClr val="000000"/>
              </a:solidFill>
              <a:latin typeface="Arial"/>
            </a:endParaRPr>
          </a:p>
          <a:p>
            <a:pPr>
              <a:lnSpc>
                <a:spcPct val="150000"/>
              </a:lnSpc>
              <a:spcBef>
                <a:spcPts val="1191"/>
              </a:spcBef>
              <a:spcAft>
                <a:spcPts val="992"/>
              </a:spcAft>
            </a:pPr>
            <a:endParaRPr lang="en-US" sz="2000" b="0" strike="noStrike" spc="-1">
              <a:solidFill>
                <a:srgbClr val="000000"/>
              </a:solidFill>
              <a:latin typeface="Arial"/>
            </a:endParaRPr>
          </a:p>
        </p:txBody>
      </p:sp>
      <p:sp>
        <p:nvSpPr>
          <p:cNvPr id="2" name="PlaceHolder 1"/>
          <p:cNvSpPr>
            <a:spLocks noGrp="1"/>
          </p:cNvSpPr>
          <p:nvPr>
            <p:ph type="sldNum" idx="1"/>
          </p:nvPr>
        </p:nvSpPr>
        <p:spPr/>
        <p:txBody>
          <a:bodyPr/>
          <a:lstStyle/>
          <a:p>
            <a:fld id="{A6016EDA-6926-47EA-A3DF-73A4225F7F9F}" type="slidenum">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Rectangle 127"/>
          <p:cNvSpPr/>
          <p:nvPr/>
        </p:nvSpPr>
        <p:spPr>
          <a:xfrm>
            <a:off x="194400" y="1455480"/>
            <a:ext cx="10828080" cy="443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29" name="PlaceHolder 12"/>
          <p:cNvSpPr/>
          <p:nvPr/>
        </p:nvSpPr>
        <p:spPr>
          <a:xfrm>
            <a:off x="228600" y="68112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References</a:t>
            </a:r>
            <a:endParaRPr lang="en-US" sz="4000" b="0" strike="noStrike" spc="-1">
              <a:solidFill>
                <a:srgbClr val="000000"/>
              </a:solidFill>
              <a:latin typeface="Arial"/>
            </a:endParaRPr>
          </a:p>
        </p:txBody>
      </p:sp>
      <p:sp>
        <p:nvSpPr>
          <p:cNvPr id="130" name="Rectangle 129"/>
          <p:cNvSpPr/>
          <p:nvPr/>
        </p:nvSpPr>
        <p:spPr>
          <a:xfrm>
            <a:off x="507960" y="1921680"/>
            <a:ext cx="11371320" cy="264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1: Hocking, Joseph; Schell, Jesse, Unity in action: multiplatform game development in C#, 2022</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3: Geig, Mike, Sams teach yourself Unity Game development in 24 hours, 2014</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6: Gibson Bond, Jeremy, Introduction to Game Design, Prototyping, and Development: From Concept to Playable Game with Unity and C, </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8: Unity Technologies, Unity Manual, 2023</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10: Goldstone Will, Unity 3.x game development essentials, 2011</a:t>
            </a: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086197D7-05B3-42DC-8178-B2EE68E53DE9}" type="slidenum">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2"/>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What are Scenes in Unity?</a:t>
            </a:r>
            <a:endParaRPr lang="en-US" sz="4000" b="0" strike="noStrike" spc="-1">
              <a:solidFill>
                <a:srgbClr val="000000"/>
              </a:solidFill>
              <a:latin typeface="Arial"/>
            </a:endParaRPr>
          </a:p>
        </p:txBody>
      </p:sp>
      <p:pic>
        <p:nvPicPr>
          <p:cNvPr id="54" name="Picture 53"/>
          <p:cNvPicPr/>
          <p:nvPr/>
        </p:nvPicPr>
        <p:blipFill>
          <a:blip r:embed="rId3"/>
          <a:stretch/>
        </p:blipFill>
        <p:spPr>
          <a:xfrm>
            <a:off x="7169040" y="3162240"/>
            <a:ext cx="4944600" cy="2779200"/>
          </a:xfrm>
          <a:prstGeom prst="rect">
            <a:avLst/>
          </a:prstGeom>
          <a:ln w="0">
            <a:noFill/>
          </a:ln>
        </p:spPr>
      </p:pic>
      <p:sp>
        <p:nvSpPr>
          <p:cNvPr id="55" name="Rectangle 54"/>
          <p:cNvSpPr/>
          <p:nvPr/>
        </p:nvSpPr>
        <p:spPr>
          <a:xfrm>
            <a:off x="197640" y="1600200"/>
            <a:ext cx="10315800" cy="34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200" b="0" strike="noStrike" spc="-1">
                <a:solidFill>
                  <a:srgbClr val="000000"/>
                </a:solidFill>
                <a:latin typeface="Arial"/>
                <a:ea typeface="DejaVu Sans"/>
              </a:rPr>
              <a:t>Scenes are where you work with content in Unity. </a:t>
            </a:r>
            <a:endParaRPr lang="en-US" sz="2200" b="0" strike="noStrike" spc="-1">
              <a:solidFill>
                <a:srgbClr val="000000"/>
              </a:solidFill>
              <a:latin typeface="Arial"/>
            </a:endParaRPr>
          </a:p>
          <a:p>
            <a:pPr>
              <a:lnSpc>
                <a:spcPct val="100000"/>
              </a:lnSpc>
            </a:pPr>
            <a:r>
              <a:rPr lang="en-US" sz="2200" b="0" strike="noStrike" spc="-1">
                <a:solidFill>
                  <a:srgbClr val="000000"/>
                </a:solidFill>
                <a:latin typeface="Arial"/>
                <a:ea typeface="DejaVu Sans"/>
              </a:rPr>
              <a:t>They are assets that contain all or part of a game or application. </a:t>
            </a:r>
            <a:r>
              <a:rPr lang="en-US" sz="2200" b="0" strike="noStrike" spc="-1" baseline="33000">
                <a:solidFill>
                  <a:srgbClr val="000000"/>
                </a:solidFill>
                <a:latin typeface="Arial"/>
                <a:ea typeface="DejaVu Sans"/>
              </a:rPr>
              <a:t>[8]</a:t>
            </a:r>
            <a:endParaRPr lang="en-US" sz="2200" b="0" strike="noStrike" spc="-1">
              <a:solidFill>
                <a:srgbClr val="000000"/>
              </a:solidFill>
              <a:latin typeface="Arial"/>
            </a:endParaRPr>
          </a:p>
        </p:txBody>
      </p:sp>
      <p:sp>
        <p:nvSpPr>
          <p:cNvPr id="56" name="Rectangle 55"/>
          <p:cNvSpPr/>
          <p:nvPr/>
        </p:nvSpPr>
        <p:spPr>
          <a:xfrm>
            <a:off x="264600" y="2726640"/>
            <a:ext cx="6819840" cy="108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0" strike="noStrike" spc="-1">
                <a:solidFill>
                  <a:srgbClr val="000000"/>
                </a:solidFill>
                <a:latin typeface="Arial"/>
                <a:ea typeface="DejaVu Sans"/>
              </a:rPr>
              <a:t>A scene is the term Unity uses to describe what you might already know as a level. As you develop a Unity project, each collection of objects and behaviors should be its own scene. Therefore, if you were building a game with a snow level and a jungle level, those would be separate scenes.</a:t>
            </a:r>
            <a:r>
              <a:rPr lang="en-US" sz="2000" b="0" strike="noStrike" spc="-1" baseline="33000">
                <a:solidFill>
                  <a:srgbClr val="000000"/>
                </a:solidFill>
                <a:latin typeface="Arial"/>
                <a:ea typeface="DejaVu Sans"/>
              </a:rPr>
              <a:t>[3]</a:t>
            </a:r>
            <a:endParaRPr lang="en-US" sz="2000" b="0" strike="noStrike" spc="-1">
              <a:solidFill>
                <a:srgbClr val="000000"/>
              </a:solidFill>
              <a:latin typeface="Arial"/>
            </a:endParaRPr>
          </a:p>
        </p:txBody>
      </p:sp>
      <p:sp>
        <p:nvSpPr>
          <p:cNvPr id="57" name="Rectangle 56"/>
          <p:cNvSpPr/>
          <p:nvPr/>
        </p:nvSpPr>
        <p:spPr>
          <a:xfrm>
            <a:off x="282600" y="4778640"/>
            <a:ext cx="6573240" cy="116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0" strike="noStrike" spc="-1">
                <a:solidFill>
                  <a:srgbClr val="000000"/>
                </a:solidFill>
                <a:latin typeface="Arial"/>
                <a:ea typeface="DejaVu Sans"/>
              </a:rPr>
              <a:t>Although it is certainly possible to build large and complex games in this way, it is generally much easier to use multiple scenes. The idea behind a scene is that it is a self-contained collection of game objects.</a:t>
            </a:r>
            <a:r>
              <a:rPr lang="en-US" sz="2000" b="0" strike="noStrike" spc="-1" baseline="33000">
                <a:solidFill>
                  <a:srgbClr val="000000"/>
                </a:solidFill>
                <a:latin typeface="Arial"/>
                <a:ea typeface="DejaVu Sans"/>
              </a:rPr>
              <a:t>[3]</a:t>
            </a:r>
            <a:endParaRPr lang="en-US" sz="2000" b="0" strike="noStrike" spc="-1">
              <a:solidFill>
                <a:srgbClr val="000000"/>
              </a:solidFill>
              <a:latin typeface="Arial"/>
            </a:endParaRPr>
          </a:p>
          <a:p>
            <a:pPr>
              <a:lnSpc>
                <a:spcPct val="100000"/>
              </a:lnSpc>
            </a:pPr>
            <a:endParaRPr lang="en-US" sz="2000" b="0" strike="noStrike" spc="-1">
              <a:solidFill>
                <a:srgbClr val="000000"/>
              </a:solidFill>
              <a:latin typeface="Arial"/>
            </a:endParaRPr>
          </a:p>
        </p:txBody>
      </p:sp>
      <p:sp>
        <p:nvSpPr>
          <p:cNvPr id="58" name="Rectangle 57"/>
          <p:cNvSpPr/>
          <p:nvPr/>
        </p:nvSpPr>
        <p:spPr>
          <a:xfrm>
            <a:off x="7772400" y="6498360"/>
            <a:ext cx="4355640" cy="31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5: Thorn, Alan, Pro Unity game development with C#, 2014</a:t>
            </a:r>
            <a:endParaRPr lang="en-US" sz="900" b="0" strike="noStrike" spc="-1">
              <a:solidFill>
                <a:srgbClr val="000000"/>
              </a:solidFill>
              <a:latin typeface="Arial"/>
            </a:endParaRPr>
          </a:p>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D5F8C1CD-06B7-4396-B195-4337205C8DA8}" type="slidenum">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PlaceHolder 3"/>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Scene Creation Basics</a:t>
            </a:r>
            <a:endParaRPr lang="en-US" sz="4000" b="0" strike="noStrike" spc="-1">
              <a:solidFill>
                <a:srgbClr val="000000"/>
              </a:solidFill>
              <a:latin typeface="Arial"/>
            </a:endParaRPr>
          </a:p>
        </p:txBody>
      </p:sp>
      <p:sp>
        <p:nvSpPr>
          <p:cNvPr id="60" name="Rectangle 59"/>
          <p:cNvSpPr/>
          <p:nvPr/>
        </p:nvSpPr>
        <p:spPr>
          <a:xfrm>
            <a:off x="457200" y="1600200"/>
            <a:ext cx="5486400" cy="68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00000"/>
              </a:lnSpc>
              <a:buClr>
                <a:srgbClr val="000000"/>
              </a:buClr>
              <a:buFont typeface="OpenSymbol"/>
              <a:buAutoNum type="arabicPeriod"/>
            </a:pPr>
            <a:r>
              <a:rPr lang="en-US" sz="1800" b="0" strike="noStrike" spc="-1">
                <a:solidFill>
                  <a:srgbClr val="000000"/>
                </a:solidFill>
                <a:latin typeface="Arial"/>
                <a:ea typeface="DejaVu Sans"/>
              </a:rPr>
              <a:t>Open Unity and click on "File."</a:t>
            </a:r>
            <a:endParaRPr lang="en-US" sz="1800" b="0" strike="noStrike" spc="-1">
              <a:solidFill>
                <a:srgbClr val="000000"/>
              </a:solidFill>
              <a:latin typeface="Arial"/>
            </a:endParaRPr>
          </a:p>
          <a:p>
            <a:pPr marL="216000" indent="-216000">
              <a:lnSpc>
                <a:spcPct val="100000"/>
              </a:lnSpc>
              <a:buClr>
                <a:srgbClr val="000000"/>
              </a:buClr>
              <a:buFont typeface="OpenSymbol"/>
              <a:buAutoNum type="arabicPeriod"/>
            </a:pPr>
            <a:r>
              <a:rPr lang="en-US" sz="1800" b="0" strike="noStrike" spc="-1">
                <a:solidFill>
                  <a:srgbClr val="000000"/>
                </a:solidFill>
                <a:latin typeface="Arial"/>
                <a:ea typeface="DejaVu Sans"/>
              </a:rPr>
              <a:t>Select "New Scene" to create a new environment.</a:t>
            </a:r>
            <a:endParaRPr lang="en-US" sz="1800" b="0" strike="noStrike" spc="-1">
              <a:solidFill>
                <a:srgbClr val="000000"/>
              </a:solidFill>
              <a:latin typeface="Arial"/>
            </a:endParaRPr>
          </a:p>
          <a:p>
            <a:pPr marL="216000" indent="-216000">
              <a:lnSpc>
                <a:spcPct val="100000"/>
              </a:lnSpc>
              <a:buClr>
                <a:srgbClr val="000000"/>
              </a:buClr>
              <a:buFont typeface="OpenSymbol"/>
              <a:buAutoNum type="arabicPeriod"/>
            </a:pPr>
            <a:r>
              <a:rPr lang="en-US" sz="1800" b="0" strike="noStrike" spc="-1">
                <a:solidFill>
                  <a:srgbClr val="000000"/>
                </a:solidFill>
                <a:latin typeface="Arial"/>
                <a:ea typeface="DejaVu Sans"/>
              </a:rPr>
              <a:t>Name your scene and save it in your preferred location.</a:t>
            </a:r>
            <a:endParaRPr lang="en-US" sz="1800" b="0" strike="noStrike" spc="-1">
              <a:solidFill>
                <a:srgbClr val="000000"/>
              </a:solidFill>
              <a:latin typeface="Arial"/>
            </a:endParaRPr>
          </a:p>
        </p:txBody>
      </p:sp>
      <p:sp>
        <p:nvSpPr>
          <p:cNvPr id="61" name="Rectangle 60"/>
          <p:cNvSpPr/>
          <p:nvPr/>
        </p:nvSpPr>
        <p:spPr>
          <a:xfrm>
            <a:off x="228600" y="5257800"/>
            <a:ext cx="5486400" cy="457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Double click on scene icon on project window to open a scene</a:t>
            </a:r>
            <a:endParaRPr lang="en-US" sz="1800" b="0" strike="noStrike" spc="-1">
              <a:solidFill>
                <a:srgbClr val="000000"/>
              </a:solidFill>
              <a:latin typeface="Arial"/>
            </a:endParaRPr>
          </a:p>
        </p:txBody>
      </p:sp>
      <p:pic>
        <p:nvPicPr>
          <p:cNvPr id="62" name="Picture 61"/>
          <p:cNvPicPr/>
          <p:nvPr/>
        </p:nvPicPr>
        <p:blipFill>
          <a:blip r:embed="rId3"/>
          <a:stretch/>
        </p:blipFill>
        <p:spPr>
          <a:xfrm>
            <a:off x="6098760" y="1246320"/>
            <a:ext cx="5943600" cy="3554280"/>
          </a:xfrm>
          <a:prstGeom prst="rect">
            <a:avLst/>
          </a:prstGeom>
          <a:ln w="0">
            <a:noFill/>
          </a:ln>
        </p:spPr>
      </p:pic>
      <p:pic>
        <p:nvPicPr>
          <p:cNvPr id="63" name="Picture 62"/>
          <p:cNvPicPr/>
          <p:nvPr/>
        </p:nvPicPr>
        <p:blipFill>
          <a:blip r:embed="rId4"/>
          <a:stretch/>
        </p:blipFill>
        <p:spPr>
          <a:xfrm>
            <a:off x="6100200" y="4925880"/>
            <a:ext cx="2971800" cy="1474920"/>
          </a:xfrm>
          <a:prstGeom prst="rect">
            <a:avLst/>
          </a:prstGeom>
          <a:ln w="0">
            <a:noFill/>
          </a:ln>
        </p:spPr>
      </p:pic>
      <p:sp>
        <p:nvSpPr>
          <p:cNvPr id="2" name="PlaceHolder 1"/>
          <p:cNvSpPr>
            <a:spLocks noGrp="1"/>
          </p:cNvSpPr>
          <p:nvPr>
            <p:ph type="sldNum" idx="1"/>
          </p:nvPr>
        </p:nvSpPr>
        <p:spPr/>
        <p:txBody>
          <a:bodyPr/>
          <a:lstStyle/>
          <a:p>
            <a:fld id="{05866E1C-A435-462B-A5FE-BABA1AA66710}" type="slidenum">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29"/>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Scene – Interface Overview</a:t>
            </a:r>
            <a:endParaRPr lang="en-US" sz="4000" b="0" strike="noStrike" spc="-1">
              <a:solidFill>
                <a:srgbClr val="000000"/>
              </a:solidFill>
              <a:latin typeface="Arial"/>
            </a:endParaRPr>
          </a:p>
        </p:txBody>
      </p:sp>
      <p:sp>
        <p:nvSpPr>
          <p:cNvPr id="65" name="TextBox 64"/>
          <p:cNvSpPr txBox="1"/>
          <p:nvPr/>
        </p:nvSpPr>
        <p:spPr>
          <a:xfrm>
            <a:off x="685800" y="1524600"/>
            <a:ext cx="10972800" cy="3961800"/>
          </a:xfrm>
          <a:prstGeom prst="rect">
            <a:avLst/>
          </a:prstGeom>
          <a:noFill/>
          <a:ln w="0">
            <a:noFill/>
          </a:ln>
        </p:spPr>
        <p:txBody>
          <a:bodyPr lIns="90000" tIns="45000" rIns="90000" bIns="45000" anchor="t">
            <a:noAutofit/>
          </a:bodyPr>
          <a:lstStyle/>
          <a:p>
            <a:r>
              <a:rPr lang="en-US" sz="2000" b="0" strike="noStrike" spc="-1">
                <a:solidFill>
                  <a:srgbClr val="000000"/>
                </a:solidFill>
                <a:latin typeface="Arial"/>
              </a:rPr>
              <a:t>Essential Interface Elements</a:t>
            </a:r>
          </a:p>
          <a:p>
            <a:pPr marL="216000" indent="-216000">
              <a:spcBef>
                <a:spcPts val="1191"/>
              </a:spcBef>
              <a:spcAft>
                <a:spcPts val="992"/>
              </a:spcAft>
              <a:buClr>
                <a:srgbClr val="000000"/>
              </a:buClr>
              <a:buFont typeface="Symbol" charset="2"/>
              <a:buChar char=""/>
            </a:pPr>
            <a:r>
              <a:rPr lang="en-US" sz="2000" b="1" strike="noStrike" spc="-1">
                <a:solidFill>
                  <a:srgbClr val="000000"/>
                </a:solidFill>
                <a:latin typeface="Arial"/>
              </a:rPr>
              <a:t>Scene View</a:t>
            </a:r>
            <a:r>
              <a:rPr lang="en-US" sz="2000" b="0" strike="noStrike" spc="-1">
                <a:solidFill>
                  <a:srgbClr val="000000"/>
                </a:solidFill>
                <a:latin typeface="Arial"/>
              </a:rPr>
              <a:t>: Provides a visual representation of the scene. Here, you can position, rotate, and scale objects.</a:t>
            </a:r>
          </a:p>
          <a:p>
            <a:pPr marL="216000" indent="-216000">
              <a:spcBef>
                <a:spcPts val="1191"/>
              </a:spcBef>
              <a:spcAft>
                <a:spcPts val="992"/>
              </a:spcAft>
              <a:buClr>
                <a:srgbClr val="000000"/>
              </a:buClr>
              <a:buFont typeface="Symbol" charset="2"/>
              <a:buChar char=""/>
            </a:pPr>
            <a:r>
              <a:rPr lang="en-US" sz="2000" b="1" strike="noStrike" spc="-1">
                <a:solidFill>
                  <a:srgbClr val="000000"/>
                </a:solidFill>
                <a:latin typeface="Arial"/>
              </a:rPr>
              <a:t>Hierarchy Panel</a:t>
            </a:r>
            <a:r>
              <a:rPr lang="en-US" sz="2000" b="0" strike="noStrike" spc="-1">
                <a:solidFill>
                  <a:srgbClr val="000000"/>
                </a:solidFill>
                <a:latin typeface="Arial"/>
              </a:rPr>
              <a:t>: Lists all GameObjects in the scene, allowing you to organize and manage them hierarchically.</a:t>
            </a:r>
          </a:p>
          <a:p>
            <a:pPr marL="216000" indent="-216000">
              <a:spcBef>
                <a:spcPts val="1191"/>
              </a:spcBef>
              <a:spcAft>
                <a:spcPts val="992"/>
              </a:spcAft>
              <a:buClr>
                <a:srgbClr val="000000"/>
              </a:buClr>
              <a:buFont typeface="Symbol" charset="2"/>
              <a:buChar char=""/>
            </a:pPr>
            <a:r>
              <a:rPr lang="en-US" sz="2000" b="1" strike="noStrike" spc="-1">
                <a:solidFill>
                  <a:srgbClr val="000000"/>
                </a:solidFill>
                <a:latin typeface="Arial"/>
              </a:rPr>
              <a:t>Inspector Window</a:t>
            </a:r>
            <a:r>
              <a:rPr lang="en-US" sz="2000" b="0" strike="noStrike" spc="-1">
                <a:solidFill>
                  <a:srgbClr val="000000"/>
                </a:solidFill>
                <a:latin typeface="Arial"/>
              </a:rPr>
              <a:t>: Displays properties of selected GameObjects, enabling modification of their attributes.</a:t>
            </a:r>
          </a:p>
          <a:p>
            <a:pPr marL="216000" indent="-216000">
              <a:spcBef>
                <a:spcPts val="1191"/>
              </a:spcBef>
              <a:spcAft>
                <a:spcPts val="992"/>
              </a:spcAft>
              <a:buClr>
                <a:srgbClr val="000000"/>
              </a:buClr>
              <a:buFont typeface="Symbol" charset="2"/>
              <a:buChar char=""/>
            </a:pPr>
            <a:r>
              <a:rPr lang="en-US" sz="2000" b="1" strike="noStrike" spc="-1">
                <a:solidFill>
                  <a:srgbClr val="000000"/>
                </a:solidFill>
                <a:latin typeface="Arial"/>
              </a:rPr>
              <a:t>Toolbar</a:t>
            </a:r>
            <a:r>
              <a:rPr lang="en-US" sz="2000" b="0" strike="noStrike" spc="-1">
                <a:solidFill>
                  <a:srgbClr val="000000"/>
                </a:solidFill>
                <a:latin typeface="Arial"/>
              </a:rPr>
              <a:t>: Houses tools for navigating and manipulating the Scene view, including Move, Rotate, and Scale.</a:t>
            </a:r>
          </a:p>
        </p:txBody>
      </p:sp>
      <p:sp>
        <p:nvSpPr>
          <p:cNvPr id="2" name="PlaceHolder 1"/>
          <p:cNvSpPr>
            <a:spLocks noGrp="1"/>
          </p:cNvSpPr>
          <p:nvPr>
            <p:ph type="sldNum" idx="1"/>
          </p:nvPr>
        </p:nvSpPr>
        <p:spPr/>
        <p:txBody>
          <a:bodyPr/>
          <a:lstStyle/>
          <a:p>
            <a:fld id="{9E687D9F-169C-4089-B88A-F50816438BBF}" type="slidenum">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30"/>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 Working with Scenes</a:t>
            </a:r>
            <a:endParaRPr lang="en-US" sz="4000" b="0" strike="noStrike" spc="-1">
              <a:solidFill>
                <a:srgbClr val="000000"/>
              </a:solidFill>
              <a:latin typeface="Arial"/>
            </a:endParaRPr>
          </a:p>
        </p:txBody>
      </p:sp>
      <p:sp>
        <p:nvSpPr>
          <p:cNvPr id="67" name="TextBox 66"/>
          <p:cNvSpPr txBox="1"/>
          <p:nvPr/>
        </p:nvSpPr>
        <p:spPr>
          <a:xfrm>
            <a:off x="722880" y="1600200"/>
            <a:ext cx="10935720" cy="3386520"/>
          </a:xfrm>
          <a:prstGeom prst="rect">
            <a:avLst/>
          </a:prstGeom>
          <a:noFill/>
          <a:ln w="0">
            <a:noFill/>
          </a:ln>
        </p:spPr>
        <p:txBody>
          <a:bodyPr lIns="90000" tIns="45000" rIns="90000" bIns="45000" anchor="t">
            <a:noAutofit/>
          </a:bodyPr>
          <a:lstStyle/>
          <a:p>
            <a:r>
              <a:rPr lang="en-US" sz="2200" b="0" strike="noStrike" spc="-1">
                <a:solidFill>
                  <a:srgbClr val="000000"/>
                </a:solidFill>
                <a:latin typeface="Arial"/>
              </a:rPr>
              <a:t>Key Points</a:t>
            </a:r>
          </a:p>
          <a:p>
            <a:pPr marL="216000" indent="-216000">
              <a:spcBef>
                <a:spcPts val="1191"/>
              </a:spcBef>
              <a:spcAft>
                <a:spcPts val="992"/>
              </a:spcAft>
              <a:buClr>
                <a:srgbClr val="000000"/>
              </a:buClr>
              <a:buSzPct val="45000"/>
              <a:buFont typeface="Symbol" charset="2"/>
              <a:buChar char=""/>
            </a:pPr>
            <a:r>
              <a:rPr lang="en-US" sz="2200" b="0" strike="noStrike" spc="-1">
                <a:solidFill>
                  <a:srgbClr val="000000"/>
                </a:solidFill>
                <a:latin typeface="Arial"/>
              </a:rPr>
              <a:t>Scene creation involves organizing and arranging GameObjects.</a:t>
            </a:r>
          </a:p>
          <a:p>
            <a:pPr marL="216000" indent="-216000">
              <a:spcBef>
                <a:spcPts val="1191"/>
              </a:spcBef>
              <a:spcAft>
                <a:spcPts val="992"/>
              </a:spcAft>
              <a:buClr>
                <a:srgbClr val="000000"/>
              </a:buClr>
              <a:buSzPct val="45000"/>
              <a:buFont typeface="Symbol" charset="2"/>
              <a:buChar char=""/>
            </a:pPr>
            <a:r>
              <a:rPr lang="en-US" sz="2200" b="0" strike="noStrike" spc="-1">
                <a:solidFill>
                  <a:srgbClr val="000000"/>
                </a:solidFill>
                <a:latin typeface="Arial"/>
              </a:rPr>
              <a:t>The Scene view enables visual editing, while the Hierarchy panel offers a structured view of GameObjects.</a:t>
            </a:r>
          </a:p>
          <a:p>
            <a:pPr marL="216000" indent="-216000">
              <a:spcBef>
                <a:spcPts val="1191"/>
              </a:spcBef>
              <a:spcAft>
                <a:spcPts val="992"/>
              </a:spcAft>
              <a:buClr>
                <a:srgbClr val="000000"/>
              </a:buClr>
              <a:buSzPct val="45000"/>
              <a:buFont typeface="Symbol" charset="2"/>
              <a:buChar char=""/>
            </a:pPr>
            <a:r>
              <a:rPr lang="en-US" sz="2200" b="0" strike="noStrike" spc="-1">
                <a:solidFill>
                  <a:srgbClr val="000000"/>
                </a:solidFill>
                <a:latin typeface="Arial"/>
              </a:rPr>
              <a:t>Understanding interface elements is crucial for efficient scene manipulation and design.</a:t>
            </a:r>
          </a:p>
          <a:p>
            <a:endParaRPr lang="en-US" sz="2200" b="0" strike="noStrike" spc="-1">
              <a:solidFill>
                <a:srgbClr val="000000"/>
              </a:solidFill>
              <a:latin typeface="Arial"/>
            </a:endParaRPr>
          </a:p>
        </p:txBody>
      </p:sp>
      <p:sp>
        <p:nvSpPr>
          <p:cNvPr id="2" name="PlaceHolder 1"/>
          <p:cNvSpPr>
            <a:spLocks noGrp="1"/>
          </p:cNvSpPr>
          <p:nvPr>
            <p:ph type="sldNum" idx="1"/>
          </p:nvPr>
        </p:nvSpPr>
        <p:spPr/>
        <p:txBody>
          <a:bodyPr/>
          <a:lstStyle/>
          <a:p>
            <a:fld id="{02F526BA-0CFB-49B0-9A89-7E406313C259}" type="slidenum">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4"/>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Navigating Between Scenes</a:t>
            </a:r>
            <a:endParaRPr lang="en-US" sz="4000" b="0" strike="noStrike" spc="-1">
              <a:solidFill>
                <a:srgbClr val="000000"/>
              </a:solidFill>
              <a:latin typeface="Arial"/>
            </a:endParaRPr>
          </a:p>
        </p:txBody>
      </p:sp>
      <p:sp>
        <p:nvSpPr>
          <p:cNvPr id="69" name="Rectangle 68"/>
          <p:cNvSpPr/>
          <p:nvPr/>
        </p:nvSpPr>
        <p:spPr>
          <a:xfrm>
            <a:off x="228600" y="1692000"/>
            <a:ext cx="7260840" cy="447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0" strike="noStrike" spc="-1">
                <a:solidFill>
                  <a:srgbClr val="000000"/>
                </a:solidFill>
                <a:latin typeface="Arial"/>
                <a:ea typeface="DejaVu Sans"/>
              </a:rPr>
              <a:t>UnityEngine.SceneManagement provides functionalities for managing scenes, including switching between them, adding/removing scenes, and controlling their states</a:t>
            </a:r>
            <a:endParaRPr lang="en-US" sz="2000" b="0" strike="noStrike" spc="-1">
              <a:solidFill>
                <a:srgbClr val="000000"/>
              </a:solidFill>
              <a:latin typeface="Arial"/>
            </a:endParaRPr>
          </a:p>
          <a:p>
            <a:pPr>
              <a:lnSpc>
                <a:spcPct val="115000"/>
              </a:lnSpc>
            </a:pPr>
            <a:endParaRPr lang="en-US" sz="2000" b="0" strike="noStrike" spc="-1">
              <a:solidFill>
                <a:srgbClr val="000000"/>
              </a:solidFill>
              <a:latin typeface="Arial"/>
            </a:endParaRPr>
          </a:p>
          <a:p>
            <a:pPr>
              <a:lnSpc>
                <a:spcPct val="115000"/>
              </a:lnSpc>
            </a:pPr>
            <a:r>
              <a:rPr lang="en-US" sz="1800" b="1" strike="noStrike" spc="-1">
                <a:solidFill>
                  <a:srgbClr val="000000"/>
                </a:solidFill>
                <a:latin typeface="Arial"/>
                <a:ea typeface="DejaVu Sans"/>
              </a:rPr>
              <a:t>Loading Scenes</a:t>
            </a:r>
            <a:r>
              <a:rPr lang="en-US" sz="1800" b="0" strike="noStrike" spc="-1">
                <a:solidFill>
                  <a:srgbClr val="000000"/>
                </a:solidFill>
                <a:latin typeface="Arial"/>
                <a:ea typeface="DejaVu Sans"/>
              </a:rPr>
              <a:t>: Use SceneManager.LoadScene() to load a new scene, either by scene name or by index in the build settings.</a:t>
            </a:r>
            <a:endParaRPr lang="en-US" sz="1800" b="0" strike="noStrike" spc="-1">
              <a:solidFill>
                <a:srgbClr val="000000"/>
              </a:solidFill>
              <a:latin typeface="Arial"/>
            </a:endParaRPr>
          </a:p>
          <a:p>
            <a:pPr>
              <a:lnSpc>
                <a:spcPct val="115000"/>
              </a:lnSpc>
            </a:pPr>
            <a:endParaRPr lang="en-US" sz="1800" b="0" strike="noStrike" spc="-1">
              <a:solidFill>
                <a:srgbClr val="000000"/>
              </a:solidFill>
              <a:latin typeface="Arial"/>
            </a:endParaRPr>
          </a:p>
          <a:p>
            <a:pPr>
              <a:lnSpc>
                <a:spcPct val="115000"/>
              </a:lnSpc>
            </a:pPr>
            <a:r>
              <a:rPr lang="en-US" sz="1800" b="1" strike="noStrike" spc="-1">
                <a:solidFill>
                  <a:srgbClr val="000000"/>
                </a:solidFill>
                <a:latin typeface="Arial"/>
                <a:ea typeface="DejaVu Sans"/>
              </a:rPr>
              <a:t>Unloading Scenes</a:t>
            </a:r>
            <a:r>
              <a:rPr lang="en-US" sz="1800" b="0" strike="noStrike" spc="-1">
                <a:solidFill>
                  <a:srgbClr val="000000"/>
                </a:solidFill>
                <a:latin typeface="Arial"/>
                <a:ea typeface="DejaVu Sans"/>
              </a:rPr>
              <a:t>: Use SceneManager.UnloadScene() to remove unnecessary scenes when they're no longer needed.</a:t>
            </a:r>
            <a:endParaRPr lang="en-US" sz="1800" b="0" strike="noStrike" spc="-1">
              <a:solidFill>
                <a:srgbClr val="000000"/>
              </a:solidFill>
              <a:latin typeface="Arial"/>
            </a:endParaRPr>
          </a:p>
          <a:p>
            <a:pPr>
              <a:lnSpc>
                <a:spcPct val="115000"/>
              </a:lnSpc>
            </a:pPr>
            <a:endParaRPr lang="en-US" sz="1800" b="0" strike="noStrike" spc="-1">
              <a:solidFill>
                <a:srgbClr val="000000"/>
              </a:solidFill>
              <a:latin typeface="Arial"/>
            </a:endParaRPr>
          </a:p>
          <a:p>
            <a:pPr>
              <a:lnSpc>
                <a:spcPct val="115000"/>
              </a:lnSpc>
            </a:pPr>
            <a:r>
              <a:rPr lang="en-US" sz="1800" b="1" strike="noStrike" spc="-1">
                <a:solidFill>
                  <a:srgbClr val="000000"/>
                </a:solidFill>
                <a:latin typeface="Arial"/>
                <a:ea typeface="DejaVu Sans"/>
              </a:rPr>
              <a:t>Scene Switching</a:t>
            </a:r>
            <a:r>
              <a:rPr lang="en-US" sz="1800" b="0" strike="noStrike" spc="-1">
                <a:solidFill>
                  <a:srgbClr val="000000"/>
                </a:solidFill>
                <a:latin typeface="Arial"/>
                <a:ea typeface="DejaVu Sans"/>
              </a:rPr>
              <a:t>: Use SceneManager.LoadScene() to switch from the current scene to another.</a:t>
            </a:r>
            <a:endParaRPr lang="en-US" sz="1800" b="0" strike="noStrike" spc="-1">
              <a:solidFill>
                <a:srgbClr val="000000"/>
              </a:solidFill>
              <a:latin typeface="Arial"/>
            </a:endParaRPr>
          </a:p>
          <a:p>
            <a:pPr>
              <a:lnSpc>
                <a:spcPct val="115000"/>
              </a:lnSpc>
            </a:pPr>
            <a:endParaRPr lang="en-US" sz="1000" b="0" strike="noStrike" spc="-1">
              <a:solidFill>
                <a:srgbClr val="000000"/>
              </a:solidFill>
              <a:latin typeface="Arial"/>
            </a:endParaRPr>
          </a:p>
          <a:p>
            <a:pPr>
              <a:lnSpc>
                <a:spcPct val="115000"/>
              </a:lnSpc>
            </a:pPr>
            <a:endParaRPr lang="en-US" sz="1000" b="0" strike="noStrike" spc="-1">
              <a:solidFill>
                <a:srgbClr val="000000"/>
              </a:solidFill>
              <a:latin typeface="Arial"/>
            </a:endParaRPr>
          </a:p>
        </p:txBody>
      </p:sp>
      <p:pic>
        <p:nvPicPr>
          <p:cNvPr id="70" name="Picture 69"/>
          <p:cNvPicPr/>
          <p:nvPr/>
        </p:nvPicPr>
        <p:blipFill>
          <a:blip r:embed="rId2"/>
          <a:stretch/>
        </p:blipFill>
        <p:spPr>
          <a:xfrm>
            <a:off x="7772400" y="732600"/>
            <a:ext cx="4306680" cy="5319000"/>
          </a:xfrm>
          <a:prstGeom prst="rect">
            <a:avLst/>
          </a:prstGeom>
          <a:ln w="0">
            <a:noFill/>
          </a:ln>
        </p:spPr>
      </p:pic>
      <p:sp>
        <p:nvSpPr>
          <p:cNvPr id="71" name="Straight Connector 70"/>
          <p:cNvSpPr/>
          <p:nvPr/>
        </p:nvSpPr>
        <p:spPr>
          <a:xfrm flipH="1" flipV="1">
            <a:off x="8467560" y="1838160"/>
            <a:ext cx="1819440" cy="3191040"/>
          </a:xfrm>
          <a:prstGeom prst="line">
            <a:avLst/>
          </a:prstGeom>
          <a:ln w="36720">
            <a:solidFill>
              <a:srgbClr val="FF860D"/>
            </a:solidFill>
            <a:round/>
            <a:tailEnd type="triangle" w="med" len="me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a typeface="DejaVu Sans"/>
            </a:endParaRPr>
          </a:p>
        </p:txBody>
      </p:sp>
      <p:sp>
        <p:nvSpPr>
          <p:cNvPr id="2" name="PlaceHolder 1"/>
          <p:cNvSpPr>
            <a:spLocks noGrp="1"/>
          </p:cNvSpPr>
          <p:nvPr>
            <p:ph type="sldNum" idx="1"/>
          </p:nvPr>
        </p:nvSpPr>
        <p:spPr/>
        <p:txBody>
          <a:bodyPr/>
          <a:lstStyle/>
          <a:p>
            <a:fld id="{3A4B1D42-BE13-4B59-9C3D-A5025002906E}" type="slidenum">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0"/>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 Scene Lighting and Camera Setup</a:t>
            </a:r>
            <a:endParaRPr lang="en-US" sz="4000" b="0" strike="noStrike" spc="-1">
              <a:solidFill>
                <a:srgbClr val="000000"/>
              </a:solidFill>
              <a:latin typeface="Arial"/>
            </a:endParaRPr>
          </a:p>
        </p:txBody>
      </p:sp>
      <p:sp>
        <p:nvSpPr>
          <p:cNvPr id="73" name="Rectangle 72"/>
          <p:cNvSpPr/>
          <p:nvPr/>
        </p:nvSpPr>
        <p:spPr>
          <a:xfrm>
            <a:off x="314280" y="1600200"/>
            <a:ext cx="6082920" cy="324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1191"/>
              </a:spcBef>
              <a:spcAft>
                <a:spcPts val="992"/>
              </a:spcAft>
            </a:pPr>
            <a:r>
              <a:rPr lang="en-US" sz="2000" b="0" strike="noStrike" spc="-1">
                <a:solidFill>
                  <a:srgbClr val="000000"/>
                </a:solidFill>
                <a:latin typeface="Arial"/>
                <a:ea typeface="DejaVu Sans"/>
              </a:rPr>
              <a:t>Types of lights: You can create several types of light sources, defined by how and where they project light rays. The three main types are </a:t>
            </a:r>
            <a:r>
              <a:rPr lang="en-US" sz="2000" b="1" strike="noStrike" spc="-1">
                <a:solidFill>
                  <a:srgbClr val="000000"/>
                </a:solidFill>
                <a:latin typeface="Arial"/>
                <a:ea typeface="DejaVu Sans"/>
              </a:rPr>
              <a:t>point</a:t>
            </a:r>
            <a:r>
              <a:rPr lang="en-US" sz="2000" b="0" strike="noStrike" spc="-1">
                <a:solidFill>
                  <a:srgbClr val="000000"/>
                </a:solidFill>
                <a:latin typeface="Arial"/>
                <a:ea typeface="DejaVu Sans"/>
              </a:rPr>
              <a:t>, </a:t>
            </a:r>
            <a:r>
              <a:rPr lang="en-US" sz="2000" b="1" strike="noStrike" spc="-1">
                <a:solidFill>
                  <a:srgbClr val="000000"/>
                </a:solidFill>
                <a:latin typeface="Arial"/>
                <a:ea typeface="DejaVu Sans"/>
              </a:rPr>
              <a:t>spot</a:t>
            </a:r>
            <a:r>
              <a:rPr lang="en-US" sz="2000" b="0" strike="noStrike" spc="-1">
                <a:solidFill>
                  <a:srgbClr val="000000"/>
                </a:solidFill>
                <a:latin typeface="Arial"/>
                <a:ea typeface="DejaVu Sans"/>
              </a:rPr>
              <a:t>, and </a:t>
            </a:r>
            <a:r>
              <a:rPr lang="en-US" sz="2000" b="1" strike="noStrike" spc="-1">
                <a:solidFill>
                  <a:srgbClr val="000000"/>
                </a:solidFill>
                <a:latin typeface="Arial"/>
                <a:ea typeface="DejaVu Sans"/>
              </a:rPr>
              <a:t>directional</a:t>
            </a:r>
            <a:r>
              <a:rPr lang="en-US" sz="2000" b="0" strike="noStrike" spc="-1">
                <a:solidFill>
                  <a:srgbClr val="000000"/>
                </a:solidFill>
                <a:latin typeface="Arial"/>
                <a:ea typeface="DejaVu Sans"/>
              </a:rPr>
              <a:t>. </a:t>
            </a:r>
            <a:endParaRPr lang="en-US" sz="2000" b="0" strike="noStrike" spc="-1">
              <a:solidFill>
                <a:srgbClr val="000000"/>
              </a:solidFill>
              <a:latin typeface="Arial"/>
            </a:endParaRPr>
          </a:p>
        </p:txBody>
      </p:sp>
      <p:sp>
        <p:nvSpPr>
          <p:cNvPr id="74" name="Rectangle 73"/>
          <p:cNvSpPr/>
          <p:nvPr/>
        </p:nvSpPr>
        <p:spPr>
          <a:xfrm>
            <a:off x="6352200" y="6498360"/>
            <a:ext cx="4797000" cy="31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 Hocking, Joseph; Schell, Jesse, Unity in action: multiplatform game development in C#, 2022</a:t>
            </a:r>
            <a:endParaRPr lang="en-US" sz="900" b="0" strike="noStrike" spc="-1">
              <a:solidFill>
                <a:srgbClr val="000000"/>
              </a:solidFill>
              <a:latin typeface="Arial"/>
            </a:endParaRPr>
          </a:p>
        </p:txBody>
      </p:sp>
      <p:pic>
        <p:nvPicPr>
          <p:cNvPr id="75" name="Picture 74"/>
          <p:cNvPicPr/>
          <p:nvPr/>
        </p:nvPicPr>
        <p:blipFill>
          <a:blip r:embed="rId2"/>
          <a:stretch/>
        </p:blipFill>
        <p:spPr>
          <a:xfrm>
            <a:off x="6352920" y="1695600"/>
            <a:ext cx="5759280" cy="1596600"/>
          </a:xfrm>
          <a:prstGeom prst="rect">
            <a:avLst/>
          </a:prstGeom>
          <a:ln w="0">
            <a:noFill/>
          </a:ln>
        </p:spPr>
      </p:pic>
      <p:pic>
        <p:nvPicPr>
          <p:cNvPr id="76" name="Picture 75"/>
          <p:cNvPicPr/>
          <p:nvPr/>
        </p:nvPicPr>
        <p:blipFill>
          <a:blip r:embed="rId3"/>
          <a:stretch/>
        </p:blipFill>
        <p:spPr>
          <a:xfrm>
            <a:off x="6348600" y="3657600"/>
            <a:ext cx="5763600" cy="1281240"/>
          </a:xfrm>
          <a:prstGeom prst="rect">
            <a:avLst/>
          </a:prstGeom>
          <a:ln w="0">
            <a:noFill/>
          </a:ln>
        </p:spPr>
      </p:pic>
      <p:sp>
        <p:nvSpPr>
          <p:cNvPr id="2" name="PlaceHolder 1"/>
          <p:cNvSpPr>
            <a:spLocks noGrp="1"/>
          </p:cNvSpPr>
          <p:nvPr>
            <p:ph type="sldNum" idx="1"/>
          </p:nvPr>
        </p:nvSpPr>
        <p:spPr/>
        <p:txBody>
          <a:bodyPr/>
          <a:lstStyle/>
          <a:p>
            <a:fld id="{4549EEB4-0CC2-4773-8501-255CA88FD1FD}" type="slidenum">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5"/>
          <p:cNvSpPr/>
          <p:nvPr/>
        </p:nvSpPr>
        <p:spPr>
          <a:xfrm>
            <a:off x="228960" y="681480"/>
            <a:ext cx="11813400" cy="70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4000" b="1" strike="noStrike" spc="-1">
                <a:solidFill>
                  <a:srgbClr val="000000"/>
                </a:solidFill>
                <a:latin typeface="Arial"/>
                <a:ea typeface="Arial"/>
              </a:rPr>
              <a:t> Scene Lighting and Camera Setup</a:t>
            </a:r>
            <a:endParaRPr lang="en-US" sz="4000" b="0" strike="noStrike" spc="-1">
              <a:solidFill>
                <a:srgbClr val="000000"/>
              </a:solidFill>
              <a:latin typeface="Arial"/>
            </a:endParaRPr>
          </a:p>
        </p:txBody>
      </p:sp>
      <p:sp>
        <p:nvSpPr>
          <p:cNvPr id="78" name="Rectangle 77"/>
          <p:cNvSpPr/>
          <p:nvPr/>
        </p:nvSpPr>
        <p:spPr>
          <a:xfrm>
            <a:off x="215640" y="1600200"/>
            <a:ext cx="10755000" cy="106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trike="noStrike" spc="-1">
                <a:solidFill>
                  <a:srgbClr val="000000"/>
                </a:solidFill>
                <a:latin typeface="Arial"/>
                <a:ea typeface="DejaVu Sans"/>
              </a:rPr>
              <a:t>In point lights,</a:t>
            </a:r>
            <a:r>
              <a:rPr lang="en-US" sz="2000" b="0" strike="noStrike" spc="-1">
                <a:solidFill>
                  <a:srgbClr val="000000"/>
                </a:solidFill>
                <a:latin typeface="Arial"/>
                <a:ea typeface="DejaVu Sans"/>
              </a:rPr>
              <a:t> all the light rays originate from a single point and project out in all directions, like a light bulb in the real world. The light is brighter up close because the light rays are bunched up. </a:t>
            </a:r>
            <a:endParaRPr lang="en-US" sz="2000" b="0" strike="noStrike" spc="-1">
              <a:solidFill>
                <a:srgbClr val="000000"/>
              </a:solidFill>
              <a:latin typeface="Arial"/>
            </a:endParaRPr>
          </a:p>
        </p:txBody>
      </p:sp>
      <p:pic>
        <p:nvPicPr>
          <p:cNvPr id="79" name="Picture 78"/>
          <p:cNvPicPr/>
          <p:nvPr/>
        </p:nvPicPr>
        <p:blipFill>
          <a:blip r:embed="rId2"/>
          <a:stretch/>
        </p:blipFill>
        <p:spPr>
          <a:xfrm>
            <a:off x="1600200" y="3862440"/>
            <a:ext cx="3150720" cy="2537280"/>
          </a:xfrm>
          <a:prstGeom prst="rect">
            <a:avLst/>
          </a:prstGeom>
          <a:ln w="0">
            <a:noFill/>
          </a:ln>
        </p:spPr>
      </p:pic>
      <p:sp>
        <p:nvSpPr>
          <p:cNvPr id="80" name="Rectangle 79"/>
          <p:cNvSpPr/>
          <p:nvPr/>
        </p:nvSpPr>
        <p:spPr>
          <a:xfrm>
            <a:off x="228600" y="2826360"/>
            <a:ext cx="10970640" cy="600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0" strike="noStrike" spc="-1">
                <a:solidFill>
                  <a:srgbClr val="000000"/>
                </a:solidFill>
                <a:latin typeface="Arial"/>
                <a:ea typeface="DejaVu Sans"/>
              </a:rPr>
              <a:t>Point lights are useful for simulating lamps and other local sources of light in a scene. You can also use them to make a spark or explosion illuminate its surroundings in a convincing way.</a:t>
            </a:r>
            <a:endParaRPr lang="en-US" sz="2000" b="0" strike="noStrike" spc="-1">
              <a:solidFill>
                <a:srgbClr val="000000"/>
              </a:solidFill>
              <a:latin typeface="Arial"/>
            </a:endParaRPr>
          </a:p>
        </p:txBody>
      </p:sp>
      <p:pic>
        <p:nvPicPr>
          <p:cNvPr id="81" name="Picture 80"/>
          <p:cNvPicPr/>
          <p:nvPr/>
        </p:nvPicPr>
        <p:blipFill>
          <a:blip r:embed="rId3"/>
          <a:stretch/>
        </p:blipFill>
        <p:spPr>
          <a:xfrm>
            <a:off x="6291720" y="3751200"/>
            <a:ext cx="3945600" cy="2648520"/>
          </a:xfrm>
          <a:prstGeom prst="rect">
            <a:avLst/>
          </a:prstGeom>
          <a:ln w="0">
            <a:noFill/>
          </a:ln>
        </p:spPr>
      </p:pic>
      <p:sp>
        <p:nvSpPr>
          <p:cNvPr id="82" name="Rectangle 81"/>
          <p:cNvSpPr/>
          <p:nvPr/>
        </p:nvSpPr>
        <p:spPr>
          <a:xfrm>
            <a:off x="8686800" y="6593400"/>
            <a:ext cx="2513520" cy="1299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4C688C25-E9C3-421A-994D-8772DCC26BC1}" type="slidenum">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2223</TotalTime>
  <Words>558</Words>
  <Application>Microsoft Office PowerPoint</Application>
  <PresentationFormat>Widescreen</PresentationFormat>
  <Paragraphs>133</Paragraphs>
  <Slides>27</Slides>
  <Notes>5</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Scene Creation and Management</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Trí Phạm Thanh</cp:lastModifiedBy>
  <cp:revision>74</cp:revision>
  <dcterms:created xsi:type="dcterms:W3CDTF">2023-12-04T12:54:16Z</dcterms:created>
  <dcterms:modified xsi:type="dcterms:W3CDTF">2024-04-24T06:43:15Z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