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13.xml" ContentType="application/vnd.openxmlformats-officedocument.theme+xml"/>
  <Override PartName="/ppt/media/image2.jpeg" ContentType="image/jpeg"/>
  <Override PartName="/ppt/media/image9.png" ContentType="image/png"/>
  <Override PartName="/ppt/media/image4.png" ContentType="image/png"/>
  <Override PartName="/ppt/media/image14.png" ContentType="image/png"/>
  <Override PartName="/ppt/media/image3.jpeg" ContentType="image/jpeg"/>
  <Override PartName="/ppt/media/image7.png" ContentType="image/png"/>
  <Override PartName="/ppt/media/image17.png" ContentType="image/png"/>
  <Override PartName="/ppt/media/image5.png" ContentType="image/png"/>
  <Override PartName="/ppt/media/image15.png" ContentType="image/png"/>
  <Override PartName="/ppt/media/image6.png" ContentType="image/png"/>
  <Override PartName="/ppt/media/image16.png" ContentType="image/png"/>
  <Override PartName="/ppt/media/image8.png" ContentType="image/png"/>
  <Override PartName="/ppt/media/image10.png" ContentType="image/png"/>
  <Override PartName="/ppt/media/image11.png" ContentType="image/png"/>
  <Override PartName="/ppt/media/image1.png" ContentType="image/png"/>
  <Override PartName="/ppt/media/image12.png" ContentType="image/png"/>
  <Override PartName="/ppt/media/image13.png" ContentType="image/pn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29.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notesSlides/notesSlide7.xml" ContentType="application/vnd.openxmlformats-officedocument.presentationml.notesSlide+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_rels/notesSlide7.xml.rels" ContentType="application/vnd.openxmlformats-package.relationships+xml"/>
  <Override PartName="/ppt/notesSlides/notesSlide3.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8"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3C0F3A7-98E0-408F-96EC-29B79FBE7A8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hyperlink" Target="https://docs.unity3d.com/Packages/com.unity.ugui@2.0/manual/EventSystem.html" TargetMode="External"/><Relationship Id="rId2" Type="http://schemas.openxmlformats.org/officeDocument/2006/relationships/slide" Target="../slides/slide15.xml"/><Relationship Id="rId3"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youtube.com/watch?v=b0O2CRSdiOA&amp;list=PLX2vGYjWbI0S-LEFR59E2B347w2HbjiJv" TargetMode="External"/><Relationship Id="rId2" Type="http://schemas.openxmlformats.org/officeDocument/2006/relationships/hyperlink" Target="https://docs.unity3d.com/Manual/AnimationOverview.html"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hyperlink" Target="https://docs.unity3d.com/Manual/UIToolkits.html" TargetMode="External"/><Relationship Id="rId2" Type="http://schemas.openxmlformats.org/officeDocument/2006/relationships/hyperlink" Target="https://docs.unity3d.com/Manual/UI-system-compare.html" TargetMode="External"/><Relationship Id="rId3" Type="http://schemas.openxmlformats.org/officeDocument/2006/relationships/slide" Target="../slides/slide22.xml"/><Relationship Id="rId4"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hyperlink" Target="https://docs.unity3d.com/Manual/UIToolkits.html" TargetMode="External"/><Relationship Id="rId2" Type="http://schemas.openxmlformats.org/officeDocument/2006/relationships/hyperlink" Target="https://docs.unity3d.com/Manual/UI-system-compare.html" TargetMode="External"/><Relationship Id="rId3" Type="http://schemas.openxmlformats.org/officeDocument/2006/relationships/slide" Target="../slides/slide23.xml"/><Relationship Id="rId4"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hyperlink" Target="https://docs.unity3d.com/Packages/com.unity.inputsystem@1.7/manual/Concepts.html" TargetMode="External"/><Relationship Id="rId2" Type="http://schemas.openxmlformats.org/officeDocument/2006/relationships/slide" Target="../slides/slide7.xml"/><Relationship Id="rId3"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216000" y="812520"/>
            <a:ext cx="7126560" cy="4008240"/>
          </a:xfrm>
          <a:prstGeom prst="rect">
            <a:avLst/>
          </a:prstGeom>
          <a:ln w="0">
            <a:noFill/>
          </a:ln>
        </p:spPr>
      </p:sp>
      <p:sp>
        <p:nvSpPr>
          <p:cNvPr id="177"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u="sng">
                <a:solidFill>
                  <a:srgbClr val="000000"/>
                </a:solidFill>
                <a:uFillTx/>
                <a:latin typeface="Arial"/>
                <a:hlinkClick r:id="rId1"/>
              </a:rPr>
              <a:t>https://docs.unity3d.com/Packages/com.unity.ugui@2.0/manual/EventSystem.html</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216000" y="812520"/>
            <a:ext cx="7118280" cy="3999960"/>
          </a:xfrm>
          <a:prstGeom prst="rect">
            <a:avLst/>
          </a:prstGeom>
          <a:ln w="0">
            <a:noFill/>
          </a:ln>
        </p:spPr>
      </p:sp>
      <p:sp>
        <p:nvSpPr>
          <p:cNvPr id="171" name="PlaceHolder 2"/>
          <p:cNvSpPr>
            <a:spLocks noGrp="1"/>
          </p:cNvSpPr>
          <p:nvPr>
            <p:ph type="body"/>
          </p:nvPr>
        </p:nvSpPr>
        <p:spPr>
          <a:xfrm>
            <a:off x="756000" y="5078520"/>
            <a:ext cx="6038640" cy="480204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Online tutorial for this lesson:</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1"/>
              </a:rPr>
              <a:t>https://www.youtube.com/watch?v=b0O2CRSdiOA&amp;list=PLX2vGYjWbI0S-LEFR59E2B347w2HbjiJv</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https://docs.unity3d.com/Manual/AnimationOverview.html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216000" y="812520"/>
            <a:ext cx="7124040" cy="4005720"/>
          </a:xfrm>
          <a:prstGeom prst="rect">
            <a:avLst/>
          </a:prstGeom>
          <a:ln w="0">
            <a:noFill/>
          </a:ln>
        </p:spPr>
      </p:sp>
      <p:sp>
        <p:nvSpPr>
          <p:cNvPr id="179"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u="sng">
                <a:solidFill>
                  <a:srgbClr val="000000"/>
                </a:solidFill>
                <a:uFillTx/>
                <a:latin typeface="Arial"/>
                <a:hlinkClick r:id="rId1"/>
              </a:rPr>
              <a:t>https://docs.unity3d.com/Manual/UIToolkits.html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https://docs.unity3d.com/Manual/UI-system-compare.html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216000" y="812520"/>
            <a:ext cx="7124040" cy="4005720"/>
          </a:xfrm>
          <a:prstGeom prst="rect">
            <a:avLst/>
          </a:prstGeom>
          <a:ln w="0">
            <a:noFill/>
          </a:ln>
        </p:spPr>
      </p:sp>
      <p:sp>
        <p:nvSpPr>
          <p:cNvPr id="181" name="PlaceHolder 2"/>
          <p:cNvSpPr>
            <a:spLocks noGrp="1"/>
          </p:cNvSpPr>
          <p:nvPr>
            <p:ph type="body"/>
          </p:nvPr>
        </p:nvSpPr>
        <p:spPr>
          <a:xfrm>
            <a:off x="756000" y="5078520"/>
            <a:ext cx="6044400" cy="48078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u="sng">
                <a:solidFill>
                  <a:srgbClr val="000000"/>
                </a:solidFill>
                <a:uFillTx/>
                <a:latin typeface="Arial"/>
                <a:hlinkClick r:id="rId1"/>
              </a:rPr>
              <a:t>https://docs.unity3d.com/Manual/UIToolkits.html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https://docs.unity3d.com/Manual/UI-system-compare.html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216000" y="812520"/>
            <a:ext cx="7122240" cy="4003920"/>
          </a:xfrm>
          <a:prstGeom prst="rect">
            <a:avLst/>
          </a:prstGeom>
          <a:ln w="0">
            <a:noFill/>
          </a:ln>
        </p:spPr>
      </p:sp>
      <p:sp>
        <p:nvSpPr>
          <p:cNvPr id="173" name="PlaceHolder 2"/>
          <p:cNvSpPr>
            <a:spLocks noGrp="1"/>
          </p:cNvSpPr>
          <p:nvPr>
            <p:ph type="body"/>
          </p:nvPr>
        </p:nvSpPr>
        <p:spPr>
          <a:xfrm>
            <a:off x="756000" y="5078520"/>
            <a:ext cx="6042600" cy="4806000"/>
          </a:xfrm>
          <a:prstGeom prst="rect">
            <a:avLst/>
          </a:prstGeom>
          <a:noFill/>
          <a:ln w="0">
            <a:noFill/>
          </a:ln>
        </p:spPr>
        <p:txBody>
          <a:bodyPr lIns="0" rIns="0" tIns="0" bIns="0" anchor="t">
            <a:noAutofit/>
          </a:bodyPr>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Brief recap of fundamental animation scripting concepts covered in previous sessions.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Reminder of the importance of scripting for dynamic and controlled movement.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endParaRPr b="0" lang="en-US" sz="10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1440" y="0"/>
            <a:ext cx="0" cy="0"/>
          </a:xfrm>
          <a:prstGeom prst="rect">
            <a:avLst/>
          </a:prstGeom>
          <a:ln w="0">
            <a:noFill/>
          </a:ln>
        </p:spPr>
      </p:sp>
      <p:sp>
        <p:nvSpPr>
          <p:cNvPr id="175"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u="sng">
                <a:solidFill>
                  <a:srgbClr val="000000"/>
                </a:solidFill>
                <a:uFillTx/>
                <a:latin typeface="Arial"/>
                <a:hlinkClick r:id="rId1"/>
              </a:rPr>
              <a:t>https://docs.unity3d.com/Packages/com.unity.inputsystem@1.7/manual/Concepts.html</a:t>
            </a: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a:p>
            <a:pPr marL="216000" indent="-216000">
              <a:lnSpc>
                <a:spcPct val="100000"/>
              </a:lnSpc>
              <a:buNone/>
              <a:tabLst>
                <a:tab algn="l" pos="0"/>
              </a:tabLst>
            </a:pP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79386329-83BB-4B9D-8B38-368F081B9E4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465F8B9C-0FC6-4955-92DB-490A3C8F076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2C236173-BCB9-41BF-A9A8-F4EB98A688C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5A1C34D0-5DA5-41A6-820D-7160576643F0}"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59AA387F-8B67-4132-8436-1CAF3CCB883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23026EBE-EA79-414D-A5F0-7D299D84569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729B1739-DD99-41B9-B1BD-A5FEF600679C}"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AC84815F-82BE-411B-A78D-A33F5DFE358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4D349318-CFD4-401D-BF45-D2B4757522E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55D2EA62-DE05-41EA-99B5-4D24F12A8C1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A90588D8-56E3-47C0-9CDA-3F13B48A36C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90BFAD06-2477-4EFC-A57B-CF21B1A97F2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6"/>
          <p:cNvSpPr/>
          <p:nvPr/>
        </p:nvSpPr>
        <p:spPr>
          <a:xfrm>
            <a:off x="0" y="6461280"/>
            <a:ext cx="12174120" cy="38592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1" name="TextBox 9"/>
          <p:cNvSpPr/>
          <p:nvPr/>
        </p:nvSpPr>
        <p:spPr>
          <a:xfrm>
            <a:off x="0" y="681120"/>
            <a:ext cx="210600" cy="69804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2"/>
          <a:stretch/>
        </p:blipFill>
        <p:spPr>
          <a:xfrm>
            <a:off x="10759680" y="3600"/>
            <a:ext cx="1377720" cy="758520"/>
          </a:xfrm>
          <a:prstGeom prst="rect">
            <a:avLst/>
          </a:prstGeom>
          <a:ln w="0">
            <a:noFill/>
          </a:ln>
        </p:spPr>
      </p:pic>
      <p:pic>
        <p:nvPicPr>
          <p:cNvPr id="3" name="" descr=""/>
          <p:cNvPicPr/>
          <p:nvPr/>
        </p:nvPicPr>
        <p:blipFill>
          <a:blip r:embed="rId3"/>
          <a:stretch/>
        </p:blipFill>
        <p:spPr>
          <a:xfrm>
            <a:off x="25560" y="30240"/>
            <a:ext cx="1568520" cy="62784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 name="PlaceHolder 5"/>
          <p:cNvSpPr>
            <a:spLocks noGrp="1"/>
          </p:cNvSpPr>
          <p:nvPr>
            <p:ph type="sldNum" idx="1"/>
          </p:nvPr>
        </p:nvSpPr>
        <p:spPr>
          <a:xfrm>
            <a:off x="8610480" y="6483240"/>
            <a:ext cx="2725200" cy="34704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FC3C5A4D-F499-4972-8597-3935EC302769}"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s://docs.unity3d.com/Manual/class-InputManager.html" TargetMode="External"/><Relationship Id="rId2" Type="http://schemas.openxmlformats.org/officeDocument/2006/relationships/hyperlink" Target="https://docs.unity3d.com/Packages/com.unity.inputsystem@latest" TargetMode="External"/><Relationship Id="rId3" Type="http://schemas.openxmlformats.org/officeDocument/2006/relationships/hyperlink" Target="https://docs.unity3d.com/Manual/upm-ui.html" TargetMode="External"/><Relationship Id="rId4" Type="http://schemas.openxmlformats.org/officeDocument/2006/relationships/slideLayout" Target="../slideLayouts/slideLayout1.xml"/><Relationship Id="rId5"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itle 23"/>
          <p:cNvSpPr/>
          <p:nvPr/>
        </p:nvSpPr>
        <p:spPr>
          <a:xfrm>
            <a:off x="1030680" y="1911600"/>
            <a:ext cx="10125360" cy="23742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en-US" sz="4400" spc="-1" strike="noStrike">
                <a:solidFill>
                  <a:srgbClr val="000000"/>
                </a:solidFill>
                <a:latin typeface="Arial"/>
                <a:ea typeface="PingFang SC"/>
              </a:rPr>
              <a:t>User Input Handling</a:t>
            </a:r>
            <a:endParaRPr b="0" lang="en-US" sz="4400" spc="-1" strike="noStrike">
              <a:solidFill>
                <a:srgbClr val="000000"/>
              </a:solidFill>
              <a:latin typeface="Arial"/>
            </a:endParaRPr>
          </a:p>
          <a:p>
            <a:pPr algn="ctr">
              <a:lnSpc>
                <a:spcPct val="100000"/>
              </a:lnSpc>
              <a:tabLst>
                <a:tab algn="l" pos="355680"/>
                <a:tab algn="l" pos="711360"/>
                <a:tab algn="l" pos="1066680"/>
                <a:tab algn="l" pos="1422360"/>
                <a:tab algn="l" pos="1778040"/>
                <a:tab algn="l" pos="2133720"/>
                <a:tab algn="l" pos="2489040"/>
                <a:tab algn="l" pos="2844720"/>
                <a:tab algn="l" pos="3200400"/>
                <a:tab algn="l" pos="3556080"/>
                <a:tab algn="l" pos="3911760"/>
                <a:tab algn="l" pos="4267080"/>
              </a:tabLst>
            </a:pPr>
            <a:r>
              <a:rPr b="0" lang="en-US" sz="4400" spc="-1" strike="noStrike">
                <a:solidFill>
                  <a:srgbClr val="000000"/>
                </a:solidFill>
                <a:latin typeface="Arial"/>
                <a:ea typeface="PingFang SC"/>
              </a:rPr>
              <a:t>UI Events and Touch Input</a:t>
            </a:r>
            <a:endParaRPr b="0" lang="en-US" sz="4400" spc="-1" strike="noStrike">
              <a:solidFill>
                <a:srgbClr val="000000"/>
              </a:solidFill>
              <a:latin typeface="Arial"/>
            </a:endParaRPr>
          </a:p>
        </p:txBody>
      </p:sp>
      <p:pic>
        <p:nvPicPr>
          <p:cNvPr id="52" name="" descr=""/>
          <p:cNvPicPr/>
          <p:nvPr/>
        </p:nvPicPr>
        <p:blipFill>
          <a:blip r:embed="rId1"/>
          <a:stretch/>
        </p:blipFill>
        <p:spPr>
          <a:xfrm>
            <a:off x="4155840" y="446400"/>
            <a:ext cx="3875400" cy="21240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22"/>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 An Example</a:t>
            </a:r>
            <a:endParaRPr b="0" lang="en-US" sz="4000" spc="-1" strike="noStrike">
              <a:solidFill>
                <a:srgbClr val="000000"/>
              </a:solidFill>
              <a:latin typeface="Arial"/>
            </a:endParaRPr>
          </a:p>
        </p:txBody>
      </p:sp>
      <p:sp>
        <p:nvSpPr>
          <p:cNvPr id="84" name=""/>
          <p:cNvSpPr/>
          <p:nvPr/>
        </p:nvSpPr>
        <p:spPr>
          <a:xfrm>
            <a:off x="433800" y="1316880"/>
            <a:ext cx="6652080" cy="414468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1600" spc="-1" strike="noStrike">
                <a:solidFill>
                  <a:srgbClr val="000000"/>
                </a:solidFill>
                <a:latin typeface="Arial"/>
                <a:ea typeface="DejaVu Sans"/>
              </a:rPr>
              <a:t>(Install Input System from Package Manager if needed)</a:t>
            </a:r>
            <a:endParaRPr b="0" lang="en-US" sz="1600" spc="-1" strike="noStrike">
              <a:solidFill>
                <a:srgbClr val="000000"/>
              </a:solidFill>
              <a:latin typeface="Arial"/>
            </a:endParaRPr>
          </a:p>
          <a:p>
            <a:pPr marL="216000" indent="-216000">
              <a:lnSpc>
                <a:spcPct val="150000"/>
              </a:lnSpc>
              <a:buClr>
                <a:srgbClr val="000000"/>
              </a:buClr>
              <a:buFont typeface="OpenSymbol"/>
              <a:buAutoNum type="arabicPeriod"/>
            </a:pPr>
            <a:r>
              <a:rPr b="0" lang="en-US" sz="1600" spc="-1" strike="noStrike">
                <a:solidFill>
                  <a:srgbClr val="000000"/>
                </a:solidFill>
                <a:latin typeface="Arial"/>
                <a:ea typeface="DejaVu Sans"/>
              </a:rPr>
              <a:t>Setting the “Player Input” component:</a:t>
            </a:r>
            <a:endParaRPr b="0" lang="en-US" sz="1600" spc="-1" strike="noStrike">
              <a:solidFill>
                <a:srgbClr val="000000"/>
              </a:solidFill>
              <a:latin typeface="Arial"/>
            </a:endParaRPr>
          </a:p>
          <a:p>
            <a:pPr marL="360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Select the Player GameObject and add the "Player Input" component.</a:t>
            </a:r>
            <a:endParaRPr b="0" lang="en-US" sz="1600" spc="-1" strike="noStrike">
              <a:solidFill>
                <a:srgbClr val="000000"/>
              </a:solidFill>
              <a:latin typeface="Arial"/>
            </a:endParaRPr>
          </a:p>
          <a:p>
            <a:pPr marL="360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Create an Action from the "Player Input" component, save it in the Assets/Input System folder, and name it "TileVania".</a:t>
            </a:r>
            <a:endParaRPr b="0" lang="en-US" sz="1600" spc="-1" strike="noStrike">
              <a:solidFill>
                <a:srgbClr val="000000"/>
              </a:solidFill>
              <a:latin typeface="Arial"/>
            </a:endParaRPr>
          </a:p>
          <a:p>
            <a:pPr marL="360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Select the Player GameObject, drag and drop the "TileVania" action to the Actions field of the "Player Input" component.</a:t>
            </a:r>
            <a:endParaRPr b="0" lang="en-US" sz="1600" spc="-1" strike="noStrike">
              <a:solidFill>
                <a:srgbClr val="000000"/>
              </a:solidFill>
              <a:latin typeface="Arial"/>
            </a:endParaRPr>
          </a:p>
        </p:txBody>
      </p:sp>
      <p:pic>
        <p:nvPicPr>
          <p:cNvPr id="85" name="" descr=""/>
          <p:cNvPicPr/>
          <p:nvPr/>
        </p:nvPicPr>
        <p:blipFill>
          <a:blip r:embed="rId1"/>
          <a:stretch/>
        </p:blipFill>
        <p:spPr>
          <a:xfrm>
            <a:off x="7218000" y="1344240"/>
            <a:ext cx="4888440" cy="3364560"/>
          </a:xfrm>
          <a:prstGeom prst="rect">
            <a:avLst/>
          </a:prstGeom>
          <a:ln w="36720">
            <a:noFill/>
          </a:ln>
        </p:spPr>
      </p:pic>
      <p:pic>
        <p:nvPicPr>
          <p:cNvPr id="86" name="" descr=""/>
          <p:cNvPicPr/>
          <p:nvPr/>
        </p:nvPicPr>
        <p:blipFill>
          <a:blip r:embed="rId2"/>
          <a:stretch/>
        </p:blipFill>
        <p:spPr>
          <a:xfrm>
            <a:off x="2413440" y="4382280"/>
            <a:ext cx="3300840" cy="2221200"/>
          </a:xfrm>
          <a:prstGeom prst="rect">
            <a:avLst/>
          </a:prstGeom>
          <a:ln w="36720">
            <a:noFill/>
          </a:ln>
        </p:spPr>
      </p:pic>
      <p:sp>
        <p:nvSpPr>
          <p:cNvPr id="87" name=""/>
          <p:cNvSpPr/>
          <p:nvPr/>
        </p:nvSpPr>
        <p:spPr>
          <a:xfrm>
            <a:off x="2514600" y="6003000"/>
            <a:ext cx="2742480" cy="456480"/>
          </a:xfrm>
          <a:prstGeom prst="rect">
            <a:avLst/>
          </a:prstGeom>
          <a:noFill/>
          <a:ln w="36720">
            <a:solidFill>
              <a:srgbClr val="ff860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88" name=""/>
          <p:cNvSpPr/>
          <p:nvPr/>
        </p:nvSpPr>
        <p:spPr>
          <a:xfrm>
            <a:off x="7218000" y="1600200"/>
            <a:ext cx="4888440" cy="456480"/>
          </a:xfrm>
          <a:prstGeom prst="rect">
            <a:avLst/>
          </a:prstGeom>
          <a:noFill/>
          <a:ln w="36720">
            <a:solidFill>
              <a:srgbClr val="ff860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1BB6119C-FE97-4214-B0E3-4ACD9FCCE131}"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24"/>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 An Example</a:t>
            </a:r>
            <a:endParaRPr b="0" lang="en-US" sz="4000" spc="-1" strike="noStrike">
              <a:solidFill>
                <a:srgbClr val="000000"/>
              </a:solidFill>
              <a:latin typeface="Arial"/>
            </a:endParaRPr>
          </a:p>
        </p:txBody>
      </p:sp>
      <p:sp>
        <p:nvSpPr>
          <p:cNvPr id="90" name=""/>
          <p:cNvSpPr/>
          <p:nvPr/>
        </p:nvSpPr>
        <p:spPr>
          <a:xfrm>
            <a:off x="469800" y="1280880"/>
            <a:ext cx="6616080" cy="414468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buClr>
                <a:srgbClr val="000000"/>
              </a:buClr>
              <a:buFont typeface="OpenSymbol"/>
              <a:buAutoNum type="arabicPeriod" startAt="2"/>
            </a:pPr>
            <a:r>
              <a:rPr b="0" lang="en-US" sz="1600" spc="-1" strike="noStrike">
                <a:solidFill>
                  <a:srgbClr val="000000"/>
                </a:solidFill>
                <a:latin typeface="Arial"/>
                <a:ea typeface="DejaVu Sans"/>
              </a:rPr>
              <a:t>Setting the Input Action:</a:t>
            </a:r>
            <a:endParaRPr b="0" lang="en-US" sz="1600" spc="-1" strike="noStrike">
              <a:solidFill>
                <a:srgbClr val="000000"/>
              </a:solidFill>
              <a:latin typeface="Arial"/>
            </a:endParaRPr>
          </a:p>
          <a:p>
            <a:pPr marL="360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Double-click on the "TileVania" action in the Assets/Input System folder to edit the Input Actions (open the Input Actions window).</a:t>
            </a:r>
            <a:endParaRPr b="0" lang="en-US" sz="1600" spc="-1" strike="noStrike">
              <a:solidFill>
                <a:srgbClr val="000000"/>
              </a:solidFill>
              <a:latin typeface="Arial"/>
            </a:endParaRPr>
          </a:p>
          <a:p>
            <a:pPr marL="360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Click the Add button (+), set the action name to "Jump": </a:t>
            </a:r>
            <a:endParaRPr b="0" lang="en-US" sz="1600" spc="-1" strike="noStrike">
              <a:solidFill>
                <a:srgbClr val="000000"/>
              </a:solidFill>
              <a:latin typeface="Arial"/>
            </a:endParaRPr>
          </a:p>
          <a:p>
            <a:pPr lvl="1" marL="360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Action </a:t>
            </a:r>
            <a:r>
              <a:rPr b="0" i="1" lang="en-US" sz="1600" spc="-1" strike="noStrike">
                <a:solidFill>
                  <a:srgbClr val="000000"/>
                </a:solidFill>
                <a:latin typeface="Arial"/>
                <a:ea typeface="DejaVu Sans"/>
              </a:rPr>
              <a:t>Type = Button</a:t>
            </a:r>
            <a:endParaRPr b="0" lang="en-US" sz="1600" spc="-1" strike="noStrike">
              <a:solidFill>
                <a:srgbClr val="000000"/>
              </a:solidFill>
              <a:latin typeface="Arial"/>
            </a:endParaRPr>
          </a:p>
          <a:p>
            <a:pPr lvl="1" marL="360000" indent="-216000">
              <a:lnSpc>
                <a:spcPct val="150000"/>
              </a:lnSpc>
              <a:buClr>
                <a:srgbClr val="000000"/>
              </a:buClr>
              <a:buSzPct val="45000"/>
              <a:buFont typeface="Wingdings" charset="2"/>
              <a:buChar char=""/>
            </a:pPr>
            <a:r>
              <a:rPr b="0" i="1" lang="en-US" sz="1600" spc="-1" strike="noStrike">
                <a:solidFill>
                  <a:srgbClr val="000000"/>
                </a:solidFill>
                <a:latin typeface="Arial"/>
                <a:ea typeface="DejaVu Sans"/>
              </a:rPr>
              <a:t>Binding = Keyboard &amp; Mouse</a:t>
            </a:r>
            <a:endParaRPr b="0" lang="en-US" sz="1600" spc="-1" strike="noStrike">
              <a:solidFill>
                <a:srgbClr val="000000"/>
              </a:solidFill>
              <a:latin typeface="Arial"/>
            </a:endParaRPr>
          </a:p>
          <a:p>
            <a:pPr lvl="1" marL="360000" indent="-216000">
              <a:lnSpc>
                <a:spcPct val="150000"/>
              </a:lnSpc>
              <a:buClr>
                <a:srgbClr val="000000"/>
              </a:buClr>
              <a:buSzPct val="45000"/>
              <a:buFont typeface="Wingdings" charset="2"/>
              <a:buChar char=""/>
            </a:pPr>
            <a:r>
              <a:rPr b="0" i="1" lang="en-US" sz="1600" spc="-1" strike="noStrike">
                <a:solidFill>
                  <a:srgbClr val="000000"/>
                </a:solidFill>
                <a:latin typeface="Arial"/>
                <a:ea typeface="DejaVu Sans"/>
              </a:rPr>
              <a:t>Path = Space [Keyboard]</a:t>
            </a:r>
            <a:endParaRPr b="0" lang="en-US" sz="1600" spc="-1" strike="noStrike">
              <a:solidFill>
                <a:srgbClr val="000000"/>
              </a:solidFill>
              <a:latin typeface="Arial"/>
            </a:endParaRPr>
          </a:p>
          <a:p>
            <a:pPr marL="360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Add another binding type to the Jump action: </a:t>
            </a:r>
            <a:endParaRPr b="0" lang="en-US" sz="1600" spc="-1" strike="noStrike">
              <a:solidFill>
                <a:srgbClr val="000000"/>
              </a:solidFill>
              <a:latin typeface="Arial"/>
            </a:endParaRPr>
          </a:p>
          <a:p>
            <a:pPr lvl="1" marL="360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Binding = GamePad; </a:t>
            </a:r>
            <a:endParaRPr b="0" lang="en-US" sz="1600" spc="-1" strike="noStrike">
              <a:solidFill>
                <a:srgbClr val="000000"/>
              </a:solidFill>
              <a:latin typeface="Arial"/>
            </a:endParaRPr>
          </a:p>
          <a:p>
            <a:pPr lvl="1" marL="360000" indent="-216000">
              <a:lnSpc>
                <a:spcPct val="150000"/>
              </a:lnSpc>
              <a:buClr>
                <a:srgbClr val="000000"/>
              </a:buClr>
              <a:buSzPct val="45000"/>
              <a:buFont typeface="Wingdings" charset="2"/>
              <a:buChar char=""/>
            </a:pPr>
            <a:r>
              <a:rPr b="0" lang="en-US" sz="1600" spc="-1" strike="noStrike">
                <a:solidFill>
                  <a:srgbClr val="000000"/>
                </a:solidFill>
                <a:latin typeface="Arial"/>
                <a:ea typeface="DejaVu Sans"/>
              </a:rPr>
              <a:t>Path = Button South [GamePad].</a:t>
            </a:r>
            <a:endParaRPr b="0" lang="en-US" sz="1600" spc="-1" strike="noStrike">
              <a:solidFill>
                <a:srgbClr val="000000"/>
              </a:solidFill>
              <a:latin typeface="Arial"/>
            </a:endParaRPr>
          </a:p>
          <a:p>
            <a:pPr>
              <a:lnSpc>
                <a:spcPct val="150000"/>
              </a:lnSpc>
            </a:pPr>
            <a:endParaRPr b="0" lang="en-US" sz="1600" spc="-1" strike="noStrike">
              <a:solidFill>
                <a:srgbClr val="000000"/>
              </a:solidFill>
              <a:latin typeface="Arial"/>
            </a:endParaRPr>
          </a:p>
        </p:txBody>
      </p:sp>
      <p:pic>
        <p:nvPicPr>
          <p:cNvPr id="91" name="" descr=""/>
          <p:cNvPicPr/>
          <p:nvPr/>
        </p:nvPicPr>
        <p:blipFill>
          <a:blip r:embed="rId1"/>
          <a:stretch/>
        </p:blipFill>
        <p:spPr>
          <a:xfrm>
            <a:off x="7150680" y="1647000"/>
            <a:ext cx="4941000" cy="3557160"/>
          </a:xfrm>
          <a:prstGeom prst="rect">
            <a:avLst/>
          </a:prstGeom>
          <a:ln w="36720">
            <a:noFill/>
          </a:ln>
        </p:spPr>
      </p:pic>
      <p:sp>
        <p:nvSpPr>
          <p:cNvPr id="2" name="PlaceHolder 1"/>
          <p:cNvSpPr>
            <a:spLocks noGrp="1"/>
          </p:cNvSpPr>
          <p:nvPr>
            <p:ph type="sldNum" idx="1"/>
          </p:nvPr>
        </p:nvSpPr>
        <p:spPr/>
        <p:txBody>
          <a:bodyPr/>
          <a:p>
            <a:fld id="{7A691ADC-7C5E-4C1B-BF65-8C1807270F4A}"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25"/>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 An Example</a:t>
            </a:r>
            <a:endParaRPr b="0" lang="en-US" sz="4000" spc="-1" strike="noStrike">
              <a:solidFill>
                <a:srgbClr val="000000"/>
              </a:solidFill>
              <a:latin typeface="Arial"/>
            </a:endParaRPr>
          </a:p>
        </p:txBody>
      </p:sp>
      <p:sp>
        <p:nvSpPr>
          <p:cNvPr id="93" name=""/>
          <p:cNvSpPr/>
          <p:nvPr/>
        </p:nvSpPr>
        <p:spPr>
          <a:xfrm>
            <a:off x="505800" y="1460880"/>
            <a:ext cx="11200680" cy="414468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buClr>
                <a:srgbClr val="000000"/>
              </a:buClr>
              <a:buFont typeface="OpenSymbol"/>
              <a:buAutoNum type="arabicPeriod" startAt="3"/>
            </a:pPr>
            <a:r>
              <a:rPr b="0" lang="en-US" sz="1600" spc="-1" strike="noStrike">
                <a:solidFill>
                  <a:srgbClr val="000000"/>
                </a:solidFill>
                <a:latin typeface="Arial"/>
                <a:ea typeface="DejaVu Sans"/>
              </a:rPr>
              <a:t>Select the Player, click on "Open Input Settings" to open the Project Settings - Input System Package setting window. Click on "Create Setting Assets". Drag the "InputSystem.asset" file to the Assets/Input System folder.</a:t>
            </a:r>
            <a:endParaRPr b="0" lang="en-US" sz="1600" spc="-1" strike="noStrike">
              <a:solidFill>
                <a:srgbClr val="000000"/>
              </a:solidFill>
              <a:latin typeface="Arial"/>
            </a:endParaRPr>
          </a:p>
        </p:txBody>
      </p:sp>
      <p:pic>
        <p:nvPicPr>
          <p:cNvPr id="94" name="" descr=""/>
          <p:cNvPicPr/>
          <p:nvPr/>
        </p:nvPicPr>
        <p:blipFill>
          <a:blip r:embed="rId1"/>
          <a:stretch/>
        </p:blipFill>
        <p:spPr>
          <a:xfrm>
            <a:off x="2485800" y="2466360"/>
            <a:ext cx="7219440" cy="3719160"/>
          </a:xfrm>
          <a:prstGeom prst="rect">
            <a:avLst/>
          </a:prstGeom>
          <a:ln w="36720">
            <a:noFill/>
          </a:ln>
        </p:spPr>
      </p:pic>
      <p:sp>
        <p:nvSpPr>
          <p:cNvPr id="2" name="PlaceHolder 1"/>
          <p:cNvSpPr>
            <a:spLocks noGrp="1"/>
          </p:cNvSpPr>
          <p:nvPr>
            <p:ph type="sldNum" idx="1"/>
          </p:nvPr>
        </p:nvSpPr>
        <p:spPr/>
        <p:txBody>
          <a:bodyPr/>
          <a:p>
            <a:fld id="{3B9C3D5F-2F17-4270-84AE-5763C1F280DF}"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23"/>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 An Example</a:t>
            </a:r>
            <a:endParaRPr b="0" lang="en-US" sz="4000" spc="-1" strike="noStrike">
              <a:solidFill>
                <a:srgbClr val="000000"/>
              </a:solidFill>
              <a:latin typeface="Arial"/>
            </a:endParaRPr>
          </a:p>
        </p:txBody>
      </p:sp>
      <p:sp>
        <p:nvSpPr>
          <p:cNvPr id="96" name=""/>
          <p:cNvSpPr/>
          <p:nvPr/>
        </p:nvSpPr>
        <p:spPr>
          <a:xfrm>
            <a:off x="505800" y="1208880"/>
            <a:ext cx="11200680" cy="76644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buClr>
                <a:srgbClr val="000000"/>
              </a:buClr>
              <a:buFont typeface="OpenSymbol"/>
              <a:buAutoNum type="arabicPeriod" startAt="4"/>
            </a:pPr>
            <a:r>
              <a:rPr b="0" lang="en-US" sz="1600" spc="-1" strike="noStrike">
                <a:solidFill>
                  <a:srgbClr val="000000"/>
                </a:solidFill>
                <a:latin typeface="Arial"/>
                <a:ea typeface="DejaVu Sans"/>
              </a:rPr>
              <a:t>Create a C# script to set behavior for the input event.</a:t>
            </a:r>
            <a:endParaRPr b="0" lang="en-US" sz="1600" spc="-1" strike="noStrike">
              <a:solidFill>
                <a:srgbClr val="000000"/>
              </a:solidFill>
              <a:latin typeface="Arial"/>
            </a:endParaRPr>
          </a:p>
          <a:p>
            <a:pPr>
              <a:lnSpc>
                <a:spcPct val="150000"/>
              </a:lnSpc>
            </a:pPr>
            <a:endParaRPr b="0" lang="en-US" sz="1600" spc="-1" strike="noStrike">
              <a:solidFill>
                <a:srgbClr val="000000"/>
              </a:solidFill>
              <a:latin typeface="Arial"/>
            </a:endParaRPr>
          </a:p>
        </p:txBody>
      </p:sp>
      <p:sp>
        <p:nvSpPr>
          <p:cNvPr id="97" name=""/>
          <p:cNvSpPr/>
          <p:nvPr/>
        </p:nvSpPr>
        <p:spPr>
          <a:xfrm>
            <a:off x="228600" y="1649880"/>
            <a:ext cx="8228880" cy="5084640"/>
          </a:xfrm>
          <a:prstGeom prst="rect">
            <a:avLst/>
          </a:prstGeom>
          <a:solidFill>
            <a:srgbClr val="e7e9db"/>
          </a:solidFill>
          <a:ln w="36720">
            <a:noFill/>
          </a:ln>
        </p:spPr>
        <p:style>
          <a:lnRef idx="0"/>
          <a:fillRef idx="0"/>
          <a:effectRef idx="0"/>
          <a:fontRef idx="minor"/>
        </p:style>
        <p:txBody>
          <a:bodyPr lIns="90000" rIns="90000" tIns="45000" bIns="45000" anchor="t">
            <a:noAutofit/>
          </a:bodyPr>
          <a:p>
            <a:pPr>
              <a:lnSpc>
                <a:spcPct val="100000"/>
              </a:lnSpc>
            </a:pP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[SerializeField]</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float</a:t>
            </a:r>
            <a:r>
              <a:rPr b="0" lang="zxx" sz="1400" spc="-1" strike="noStrike">
                <a:solidFill>
                  <a:srgbClr val="2f1e2e"/>
                </a:solidFill>
                <a:latin typeface="Arial"/>
                <a:ea typeface="DejaVu Sans"/>
              </a:rPr>
              <a:t> runSpeed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a:t>
            </a:r>
            <a:r>
              <a:rPr b="0" lang="zxx" sz="1400" spc="-1" strike="noStrike">
                <a:solidFill>
                  <a:srgbClr val="f99b15"/>
                </a:solidFill>
                <a:latin typeface="Arial"/>
                <a:ea typeface="DejaVu Sans"/>
              </a:rPr>
              <a:t>10f</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Vector2 moveInput;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Rigidbody2D myRigidbody;</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void</a:t>
            </a: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Update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if</a:t>
            </a:r>
            <a:r>
              <a:rPr b="0" lang="zxx" sz="1400" spc="-1" strike="noStrike">
                <a:solidFill>
                  <a:srgbClr val="2f1e2e"/>
                </a:solidFill>
                <a:latin typeface="Arial"/>
                <a:ea typeface="DejaVu Sans"/>
              </a:rPr>
              <a:t>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isAlive) { </a:t>
            </a:r>
            <a:r>
              <a:rPr b="0" lang="zxx" sz="1400" spc="-1" strike="noStrike">
                <a:solidFill>
                  <a:srgbClr val="815ba4"/>
                </a:solidFill>
                <a:latin typeface="Arial"/>
                <a:ea typeface="DejaVu Sans"/>
              </a:rPr>
              <a:t>return</a:t>
            </a:r>
            <a:r>
              <a:rPr b="0" lang="zxx" sz="1400" spc="-1" strike="noStrike">
                <a:solidFill>
                  <a:srgbClr val="2f1e2e"/>
                </a:solidFill>
                <a:latin typeface="Arial"/>
                <a:ea typeface="DejaVu Sans"/>
              </a:rPr>
              <a:t>; }</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Run();</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void</a:t>
            </a: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OnMove</a:t>
            </a:r>
            <a:r>
              <a:rPr b="0" lang="zxx" sz="1400" spc="-1" strike="noStrike">
                <a:solidFill>
                  <a:srgbClr val="2f1e2e"/>
                </a:solidFill>
                <a:latin typeface="Arial"/>
                <a:ea typeface="DejaVu Sans"/>
              </a:rPr>
              <a:t>(InputValue </a:t>
            </a:r>
            <a:r>
              <a:rPr b="0" lang="zxx" sz="1400" spc="-1" strike="noStrike">
                <a:solidFill>
                  <a:srgbClr val="815ba4"/>
                </a:solidFill>
                <a:latin typeface="Arial"/>
                <a:ea typeface="DejaVu Sans"/>
              </a:rPr>
              <a:t>value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if</a:t>
            </a:r>
            <a:r>
              <a:rPr b="0" lang="zxx" sz="1400" spc="-1" strike="noStrike">
                <a:solidFill>
                  <a:srgbClr val="2f1e2e"/>
                </a:solidFill>
                <a:latin typeface="Arial"/>
                <a:ea typeface="DejaVu Sans"/>
              </a:rPr>
              <a:t>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isAlive) { </a:t>
            </a:r>
            <a:r>
              <a:rPr b="0" lang="zxx" sz="1400" spc="-1" strike="noStrike">
                <a:solidFill>
                  <a:srgbClr val="815ba4"/>
                </a:solidFill>
                <a:latin typeface="Arial"/>
                <a:ea typeface="DejaVu Sans"/>
              </a:rPr>
              <a:t>return</a:t>
            </a:r>
            <a:r>
              <a:rPr b="0" lang="zxx" sz="1400" spc="-1" strike="noStrike">
                <a:solidFill>
                  <a:srgbClr val="2f1e2e"/>
                </a:solidFill>
                <a:latin typeface="Arial"/>
                <a:ea typeface="DejaVu Sans"/>
              </a:rPr>
              <a:t>; }</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moveInput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value</a:t>
            </a:r>
            <a:r>
              <a:rPr b="0" lang="zxx" sz="1400" spc="-1" strike="noStrike">
                <a:solidFill>
                  <a:srgbClr val="2f1e2e"/>
                </a:solidFill>
                <a:latin typeface="Arial"/>
                <a:ea typeface="DejaVu Sans"/>
              </a:rPr>
              <a:t>.Get</a:t>
            </a:r>
            <a:r>
              <a:rPr b="0" lang="zxx" sz="1400" spc="-1" strike="noStrike">
                <a:solidFill>
                  <a:srgbClr val="5bc4bf"/>
                </a:solidFill>
                <a:latin typeface="Arial"/>
                <a:ea typeface="DejaVu Sans"/>
              </a:rPr>
              <a:t>&lt;</a:t>
            </a:r>
            <a:r>
              <a:rPr b="0" lang="zxx" sz="1400" spc="-1" strike="noStrike">
                <a:solidFill>
                  <a:srgbClr val="2f1e2e"/>
                </a:solidFill>
                <a:latin typeface="Arial"/>
                <a:ea typeface="DejaVu Sans"/>
              </a:rPr>
              <a:t>Vector2</a:t>
            </a:r>
            <a:r>
              <a:rPr b="0" lang="zxx" sz="1400" spc="-1" strike="noStrike">
                <a:solidFill>
                  <a:srgbClr val="5bc4bf"/>
                </a:solidFill>
                <a:latin typeface="Arial"/>
                <a:ea typeface="DejaVu Sans"/>
              </a:rPr>
              <a:t>&gt;</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void</a:t>
            </a: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Run</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Vector2 playerVelocity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new</a:t>
            </a:r>
            <a:r>
              <a:rPr b="0" lang="zxx" sz="1400" spc="-1" strike="noStrike">
                <a:solidFill>
                  <a:srgbClr val="2f1e2e"/>
                </a:solidFill>
                <a:latin typeface="Arial"/>
                <a:ea typeface="DejaVu Sans"/>
              </a:rPr>
              <a:t> Vector2 (moveInput.x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runSpeed, myRigidbody.velocity.y);</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myRigidbody.velocity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playerVelocity;</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bool</a:t>
            </a:r>
            <a:r>
              <a:rPr b="0" lang="zxx" sz="1400" spc="-1" strike="noStrike">
                <a:solidFill>
                  <a:srgbClr val="2f1e2e"/>
                </a:solidFill>
                <a:latin typeface="Arial"/>
                <a:ea typeface="DejaVu Sans"/>
              </a:rPr>
              <a:t> playerHasHorizontalSpeed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Mathf.Abs(myRigidbody.velocity.x) </a:t>
            </a:r>
            <a:r>
              <a:rPr b="0" lang="zxx" sz="1400" spc="-1" strike="noStrike">
                <a:solidFill>
                  <a:srgbClr val="5bc4bf"/>
                </a:solidFill>
                <a:latin typeface="Arial"/>
                <a:ea typeface="DejaVu Sans"/>
              </a:rPr>
              <a:t>&gt;</a:t>
            </a:r>
            <a:r>
              <a:rPr b="0" lang="zxx" sz="1400" spc="-1" strike="noStrike">
                <a:solidFill>
                  <a:srgbClr val="2f1e2e"/>
                </a:solidFill>
                <a:latin typeface="Arial"/>
                <a:ea typeface="DejaVu Sans"/>
              </a:rPr>
              <a:t> Mathf.Epsilon;</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myAnimator.SetBool(</a:t>
            </a:r>
            <a:r>
              <a:rPr b="0" lang="zxx" sz="1400" spc="-1" strike="noStrike">
                <a:solidFill>
                  <a:srgbClr val="48b685"/>
                </a:solidFill>
                <a:latin typeface="Arial"/>
                <a:ea typeface="DejaVu Sans"/>
              </a:rPr>
              <a:t>"isRunning"</a:t>
            </a:r>
            <a:r>
              <a:rPr b="0" lang="zxx" sz="1400" spc="-1" strike="noStrike">
                <a:solidFill>
                  <a:srgbClr val="2f1e2e"/>
                </a:solidFill>
                <a:latin typeface="Arial"/>
                <a:ea typeface="DejaVu Sans"/>
              </a:rPr>
              <a:t>, playerHasHorizontalSpeed);</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p:txBody>
      </p:sp>
      <p:pic>
        <p:nvPicPr>
          <p:cNvPr id="98" name="" descr=""/>
          <p:cNvPicPr/>
          <p:nvPr/>
        </p:nvPicPr>
        <p:blipFill>
          <a:blip r:embed="rId1"/>
          <a:stretch/>
        </p:blipFill>
        <p:spPr>
          <a:xfrm>
            <a:off x="7309080" y="1380240"/>
            <a:ext cx="4860000" cy="3191040"/>
          </a:xfrm>
          <a:prstGeom prst="rect">
            <a:avLst/>
          </a:prstGeom>
          <a:ln w="36720">
            <a:noFill/>
          </a:ln>
        </p:spPr>
      </p:pic>
      <p:sp>
        <p:nvSpPr>
          <p:cNvPr id="99" name=""/>
          <p:cNvSpPr/>
          <p:nvPr/>
        </p:nvSpPr>
        <p:spPr>
          <a:xfrm>
            <a:off x="7387200" y="3164400"/>
            <a:ext cx="4571280" cy="1142280"/>
          </a:xfrm>
          <a:prstGeom prst="rect">
            <a:avLst/>
          </a:prstGeom>
          <a:noFill/>
          <a:ln w="36720">
            <a:solidFill>
              <a:srgbClr val="ff860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12FCDC30-E1F4-401B-A870-5DEDC7A86EF6}"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26"/>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 An Example</a:t>
            </a:r>
            <a:endParaRPr b="0" lang="en-US" sz="4000" spc="-1" strike="noStrike">
              <a:solidFill>
                <a:srgbClr val="000000"/>
              </a:solidFill>
              <a:latin typeface="Arial"/>
            </a:endParaRPr>
          </a:p>
        </p:txBody>
      </p:sp>
      <p:sp>
        <p:nvSpPr>
          <p:cNvPr id="101" name=""/>
          <p:cNvSpPr/>
          <p:nvPr/>
        </p:nvSpPr>
        <p:spPr>
          <a:xfrm>
            <a:off x="505800" y="1316880"/>
            <a:ext cx="11200680" cy="76644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buClr>
                <a:srgbClr val="000000"/>
              </a:buClr>
              <a:buFont typeface="OpenSymbol"/>
              <a:buAutoNum type="arabicPeriod" startAt="4"/>
            </a:pPr>
            <a:r>
              <a:rPr b="0" lang="en-US" sz="1600" spc="-1" strike="noStrike">
                <a:solidFill>
                  <a:srgbClr val="000000"/>
                </a:solidFill>
                <a:latin typeface="Arial"/>
                <a:ea typeface="DejaVu Sans"/>
              </a:rPr>
              <a:t>Create a C# script to set behavior for the input event.</a:t>
            </a:r>
            <a:endParaRPr b="0" lang="en-US" sz="1600" spc="-1" strike="noStrike">
              <a:solidFill>
                <a:srgbClr val="000000"/>
              </a:solidFill>
              <a:latin typeface="Arial"/>
            </a:endParaRPr>
          </a:p>
          <a:p>
            <a:pPr>
              <a:lnSpc>
                <a:spcPct val="150000"/>
              </a:lnSpc>
            </a:pPr>
            <a:endParaRPr b="0" lang="en-US" sz="1600" spc="-1" strike="noStrike">
              <a:solidFill>
                <a:srgbClr val="000000"/>
              </a:solidFill>
              <a:latin typeface="Arial"/>
            </a:endParaRPr>
          </a:p>
        </p:txBody>
      </p:sp>
      <p:sp>
        <p:nvSpPr>
          <p:cNvPr id="102" name=""/>
          <p:cNvSpPr/>
          <p:nvPr/>
        </p:nvSpPr>
        <p:spPr>
          <a:xfrm>
            <a:off x="228600" y="2117880"/>
            <a:ext cx="8228880" cy="2921400"/>
          </a:xfrm>
          <a:prstGeom prst="rect">
            <a:avLst/>
          </a:prstGeom>
          <a:solidFill>
            <a:srgbClr val="e7e9db"/>
          </a:solidFill>
          <a:ln w="36720">
            <a:noFill/>
          </a:ln>
        </p:spPr>
        <p:style>
          <a:lnRef idx="0"/>
          <a:fillRef idx="0"/>
          <a:effectRef idx="0"/>
          <a:fontRef idx="minor"/>
        </p:style>
        <p:txBody>
          <a:bodyPr lIns="90000" rIns="90000" tIns="45000" bIns="45000" anchor="t">
            <a:noAutofit/>
          </a:bodyPr>
          <a:p>
            <a:pPr>
              <a:lnSpc>
                <a:spcPct val="100000"/>
              </a:lnSpc>
            </a:pP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[SerializeField]</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float</a:t>
            </a:r>
            <a:r>
              <a:rPr b="0" lang="zxx" sz="1400" spc="-1" strike="noStrike">
                <a:solidFill>
                  <a:srgbClr val="2f1e2e"/>
                </a:solidFill>
                <a:latin typeface="Arial"/>
                <a:ea typeface="DejaVu Sans"/>
              </a:rPr>
              <a:t> jumpSpeed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a:t>
            </a:r>
            <a:r>
              <a:rPr b="0" lang="zxx" sz="1400" spc="-1" strike="noStrike">
                <a:solidFill>
                  <a:srgbClr val="f99b15"/>
                </a:solidFill>
                <a:latin typeface="Arial"/>
                <a:ea typeface="DejaVu Sans"/>
              </a:rPr>
              <a:t>5f</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void</a:t>
            </a: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OnJump</a:t>
            </a:r>
            <a:r>
              <a:rPr b="0" lang="zxx" sz="1400" spc="-1" strike="noStrike">
                <a:solidFill>
                  <a:srgbClr val="2f1e2e"/>
                </a:solidFill>
                <a:latin typeface="Arial"/>
                <a:ea typeface="DejaVu Sans"/>
              </a:rPr>
              <a:t>(InputValue </a:t>
            </a:r>
            <a:r>
              <a:rPr b="0" lang="zxx" sz="1400" spc="-1" strike="noStrike">
                <a:solidFill>
                  <a:srgbClr val="815ba4"/>
                </a:solidFill>
                <a:latin typeface="Arial"/>
                <a:ea typeface="DejaVu Sans"/>
              </a:rPr>
              <a:t>value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if</a:t>
            </a:r>
            <a:r>
              <a:rPr b="0" lang="zxx" sz="1400" spc="-1" strike="noStrike">
                <a:solidFill>
                  <a:srgbClr val="2f1e2e"/>
                </a:solidFill>
                <a:latin typeface="Arial"/>
                <a:ea typeface="DejaVu Sans"/>
              </a:rPr>
              <a:t>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isAlive) { </a:t>
            </a:r>
            <a:r>
              <a:rPr b="0" lang="zxx" sz="1400" spc="-1" strike="noStrike">
                <a:solidFill>
                  <a:srgbClr val="815ba4"/>
                </a:solidFill>
                <a:latin typeface="Arial"/>
                <a:ea typeface="DejaVu Sans"/>
              </a:rPr>
              <a:t>return</a:t>
            </a:r>
            <a:r>
              <a:rPr b="0" lang="zxx" sz="1400" spc="-1" strike="noStrike">
                <a:solidFill>
                  <a:srgbClr val="2f1e2e"/>
                </a:solidFill>
                <a:latin typeface="Arial"/>
                <a:ea typeface="DejaVu Sans"/>
              </a:rPr>
              <a:t>; }</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if</a:t>
            </a:r>
            <a:r>
              <a:rPr b="0" lang="zxx" sz="1400" spc="-1" strike="noStrike">
                <a:solidFill>
                  <a:srgbClr val="2f1e2e"/>
                </a:solidFill>
                <a:latin typeface="Arial"/>
                <a:ea typeface="DejaVu Sans"/>
              </a:rPr>
              <a:t>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myFeetCollider.IsTouchingLayers(LayerMask.GetMask(</a:t>
            </a:r>
            <a:r>
              <a:rPr b="0" lang="zxx" sz="1400" spc="-1" strike="noStrike">
                <a:solidFill>
                  <a:srgbClr val="48b685"/>
                </a:solidFill>
                <a:latin typeface="Arial"/>
                <a:ea typeface="DejaVu Sans"/>
              </a:rPr>
              <a:t>"Ground"</a:t>
            </a:r>
            <a:r>
              <a:rPr b="0" lang="zxx" sz="1400" spc="-1" strike="noStrike">
                <a:solidFill>
                  <a:srgbClr val="2f1e2e"/>
                </a:solidFill>
                <a:latin typeface="Arial"/>
                <a:ea typeface="DejaVu Sans"/>
              </a:rPr>
              <a:t>))) { </a:t>
            </a:r>
            <a:r>
              <a:rPr b="0" lang="zxx" sz="1400" spc="-1" strike="noStrike">
                <a:solidFill>
                  <a:srgbClr val="815ba4"/>
                </a:solidFill>
                <a:latin typeface="Arial"/>
                <a:ea typeface="DejaVu Sans"/>
              </a:rPr>
              <a:t>return</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if</a:t>
            </a:r>
            <a:r>
              <a:rPr b="0" lang="zxx" sz="1400" spc="-1" strike="noStrike">
                <a:solidFill>
                  <a:srgbClr val="2f1e2e"/>
                </a:solidFill>
                <a:latin typeface="Arial"/>
                <a:ea typeface="DejaVu Sans"/>
              </a:rPr>
              <a:t>(</a:t>
            </a:r>
            <a:r>
              <a:rPr b="0" lang="zxx" sz="1400" spc="-1" strike="noStrike">
                <a:solidFill>
                  <a:srgbClr val="815ba4"/>
                </a:solidFill>
                <a:latin typeface="Arial"/>
                <a:ea typeface="DejaVu Sans"/>
              </a:rPr>
              <a:t>value</a:t>
            </a:r>
            <a:r>
              <a:rPr b="0" lang="zxx" sz="1400" spc="-1" strike="noStrike">
                <a:solidFill>
                  <a:srgbClr val="2f1e2e"/>
                </a:solidFill>
                <a:latin typeface="Arial"/>
                <a:ea typeface="DejaVu Sans"/>
              </a:rPr>
              <a:t>.isPressed)</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myRigidbody.velocity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new</a:t>
            </a:r>
            <a:r>
              <a:rPr b="0" lang="zxx" sz="1400" spc="-1" strike="noStrike">
                <a:solidFill>
                  <a:srgbClr val="2f1e2e"/>
                </a:solidFill>
                <a:latin typeface="Arial"/>
                <a:ea typeface="DejaVu Sans"/>
              </a:rPr>
              <a:t> Vector2 (</a:t>
            </a:r>
            <a:r>
              <a:rPr b="0" lang="zxx" sz="1400" spc="-1" strike="noStrike">
                <a:solidFill>
                  <a:srgbClr val="f99b15"/>
                </a:solidFill>
                <a:latin typeface="Arial"/>
                <a:ea typeface="DejaVu Sans"/>
              </a:rPr>
              <a:t>0f</a:t>
            </a:r>
            <a:r>
              <a:rPr b="0" lang="zxx" sz="1400" spc="-1" strike="noStrike">
                <a:solidFill>
                  <a:srgbClr val="2f1e2e"/>
                </a:solidFill>
                <a:latin typeface="Arial"/>
                <a:ea typeface="DejaVu Sans"/>
              </a:rPr>
              <a:t>, jumpSpeed);</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p:txBody>
      </p:sp>
      <p:pic>
        <p:nvPicPr>
          <p:cNvPr id="103" name="" descr=""/>
          <p:cNvPicPr/>
          <p:nvPr/>
        </p:nvPicPr>
        <p:blipFill>
          <a:blip r:embed="rId1"/>
          <a:stretch/>
        </p:blipFill>
        <p:spPr>
          <a:xfrm>
            <a:off x="7309080" y="1380240"/>
            <a:ext cx="4860000" cy="3191040"/>
          </a:xfrm>
          <a:prstGeom prst="rect">
            <a:avLst/>
          </a:prstGeom>
          <a:ln w="36720">
            <a:noFill/>
          </a:ln>
        </p:spPr>
      </p:pic>
      <p:sp>
        <p:nvSpPr>
          <p:cNvPr id="104" name=""/>
          <p:cNvSpPr/>
          <p:nvPr/>
        </p:nvSpPr>
        <p:spPr>
          <a:xfrm>
            <a:off x="7387200" y="3164400"/>
            <a:ext cx="4571280" cy="1142280"/>
          </a:xfrm>
          <a:prstGeom prst="rect">
            <a:avLst/>
          </a:prstGeom>
          <a:noFill/>
          <a:ln w="36720">
            <a:solidFill>
              <a:srgbClr val="ff860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BEAB1500-C91C-46DD-8E29-71A6F8DB6013}"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4"/>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UI Events Handling</a:t>
            </a:r>
            <a:endParaRPr b="0" lang="en-US" sz="3600" spc="-1" strike="noStrike">
              <a:solidFill>
                <a:srgbClr val="000000"/>
              </a:solidFill>
              <a:latin typeface="Arial"/>
            </a:endParaRPr>
          </a:p>
        </p:txBody>
      </p:sp>
      <p:sp>
        <p:nvSpPr>
          <p:cNvPr id="106" name=""/>
          <p:cNvSpPr/>
          <p:nvPr/>
        </p:nvSpPr>
        <p:spPr>
          <a:xfrm>
            <a:off x="457200" y="1395000"/>
            <a:ext cx="10969560" cy="45943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283"/>
              </a:spcBef>
              <a:spcAft>
                <a:spcPts val="283"/>
              </a:spcAft>
            </a:pPr>
            <a:r>
              <a:rPr b="0" lang="en-US" sz="2000" spc="-1" strike="noStrike">
                <a:solidFill>
                  <a:srgbClr val="000000"/>
                </a:solidFill>
                <a:latin typeface="Arial"/>
                <a:ea typeface="DejaVu Sans"/>
              </a:rPr>
              <a:t>The </a:t>
            </a:r>
            <a:r>
              <a:rPr b="1" i="1" lang="en-US" sz="2000" spc="-1" strike="noStrike">
                <a:solidFill>
                  <a:srgbClr val="000000"/>
                </a:solidFill>
                <a:latin typeface="Arial"/>
                <a:ea typeface="DejaVu Sans"/>
              </a:rPr>
              <a:t>Event System</a:t>
            </a:r>
            <a:r>
              <a:rPr b="0" lang="en-US" sz="2000" spc="-1" strike="noStrike">
                <a:solidFill>
                  <a:srgbClr val="000000"/>
                </a:solidFill>
                <a:latin typeface="Arial"/>
                <a:ea typeface="DejaVu Sans"/>
              </a:rPr>
              <a:t> is a way of </a:t>
            </a:r>
            <a:r>
              <a:rPr b="0" i="1" lang="en-US" sz="2000" spc="-1" strike="noStrike">
                <a:solidFill>
                  <a:srgbClr val="000000"/>
                </a:solidFill>
                <a:latin typeface="Arial"/>
                <a:ea typeface="DejaVu Sans"/>
              </a:rPr>
              <a:t>sending events to objects in the application based on input</a:t>
            </a:r>
            <a:r>
              <a:rPr b="0" lang="en-US" sz="2000" spc="-1" strike="noStrike">
                <a:solidFill>
                  <a:srgbClr val="000000"/>
                </a:solidFill>
                <a:latin typeface="Arial"/>
                <a:ea typeface="DejaVu Sans"/>
              </a:rPr>
              <a:t>, be it keyboard, mouse, touch, or custom input. The Event System consists of a few components that work together to send events.</a:t>
            </a:r>
            <a:endParaRPr b="0" lang="en-US" sz="2000" spc="-1" strike="noStrike">
              <a:solidFill>
                <a:srgbClr val="000000"/>
              </a:solidFill>
              <a:latin typeface="Arial"/>
            </a:endParaRPr>
          </a:p>
          <a:p>
            <a:pPr>
              <a:lnSpc>
                <a:spcPct val="150000"/>
              </a:lnSpc>
              <a:spcBef>
                <a:spcPts val="283"/>
              </a:spcBef>
              <a:spcAft>
                <a:spcPts val="283"/>
              </a:spcAft>
            </a:pPr>
            <a:r>
              <a:rPr b="0" lang="en-US" sz="2000" spc="-1" strike="noStrike">
                <a:solidFill>
                  <a:srgbClr val="000000"/>
                </a:solidFill>
                <a:latin typeface="Arial"/>
                <a:ea typeface="DejaVu Sans"/>
              </a:rPr>
              <a:t>The primary roles of the Event System are as follows:</a:t>
            </a:r>
            <a:endParaRPr b="0" lang="en-US" sz="2000" spc="-1" strike="noStrike">
              <a:solidFill>
                <a:srgbClr val="000000"/>
              </a:solidFill>
              <a:latin typeface="Arial"/>
            </a:endParaRPr>
          </a:p>
          <a:p>
            <a:pPr marL="216000" indent="-216000">
              <a:lnSpc>
                <a:spcPct val="150000"/>
              </a:lnSpc>
              <a:spcBef>
                <a:spcPts val="283"/>
              </a:spcBef>
              <a:spcAft>
                <a:spcPts val="283"/>
              </a:spcAft>
              <a:buClr>
                <a:srgbClr val="000000"/>
              </a:buClr>
              <a:buFont typeface="Symbol"/>
              <a:buChar char=""/>
            </a:pPr>
            <a:r>
              <a:rPr b="0" lang="en-US" sz="2000" spc="-1" strike="noStrike">
                <a:solidFill>
                  <a:srgbClr val="000000"/>
                </a:solidFill>
                <a:latin typeface="Arial"/>
                <a:ea typeface="DejaVu Sans"/>
              </a:rPr>
              <a:t>Manage which GameObject is considered selected</a:t>
            </a:r>
            <a:endParaRPr b="0" lang="en-US" sz="2000" spc="-1" strike="noStrike">
              <a:solidFill>
                <a:srgbClr val="000000"/>
              </a:solidFill>
              <a:latin typeface="Arial"/>
            </a:endParaRPr>
          </a:p>
          <a:p>
            <a:pPr marL="216000" indent="-216000">
              <a:lnSpc>
                <a:spcPct val="150000"/>
              </a:lnSpc>
              <a:spcBef>
                <a:spcPts val="283"/>
              </a:spcBef>
              <a:spcAft>
                <a:spcPts val="283"/>
              </a:spcAft>
              <a:buClr>
                <a:srgbClr val="000000"/>
              </a:buClr>
              <a:buFont typeface="Symbol"/>
              <a:buChar char=""/>
            </a:pPr>
            <a:r>
              <a:rPr b="0" lang="en-US" sz="2000" spc="-1" strike="noStrike">
                <a:solidFill>
                  <a:srgbClr val="000000"/>
                </a:solidFill>
                <a:latin typeface="Arial"/>
                <a:ea typeface="DejaVu Sans"/>
              </a:rPr>
              <a:t>Manage which </a:t>
            </a:r>
            <a:r>
              <a:rPr b="0" i="1" lang="en-US" sz="2000" spc="-1" strike="noStrike">
                <a:solidFill>
                  <a:srgbClr val="000000"/>
                </a:solidFill>
                <a:latin typeface="Arial"/>
                <a:ea typeface="DejaVu Sans"/>
              </a:rPr>
              <a:t>Input Module</a:t>
            </a:r>
            <a:r>
              <a:rPr b="0" lang="en-US" sz="2000" spc="-1" strike="noStrike">
                <a:solidFill>
                  <a:srgbClr val="000000"/>
                </a:solidFill>
                <a:latin typeface="Arial"/>
                <a:ea typeface="DejaVu Sans"/>
              </a:rPr>
              <a:t> is in use</a:t>
            </a:r>
            <a:endParaRPr b="0" lang="en-US" sz="2000" spc="-1" strike="noStrike">
              <a:solidFill>
                <a:srgbClr val="000000"/>
              </a:solidFill>
              <a:latin typeface="Arial"/>
            </a:endParaRPr>
          </a:p>
          <a:p>
            <a:pPr marL="216000" indent="-216000">
              <a:lnSpc>
                <a:spcPct val="150000"/>
              </a:lnSpc>
              <a:spcBef>
                <a:spcPts val="283"/>
              </a:spcBef>
              <a:spcAft>
                <a:spcPts val="283"/>
              </a:spcAft>
              <a:buClr>
                <a:srgbClr val="000000"/>
              </a:buClr>
              <a:buFont typeface="Symbol"/>
              <a:buChar char=""/>
            </a:pPr>
            <a:r>
              <a:rPr b="0" lang="en-US" sz="2000" spc="-1" strike="noStrike">
                <a:solidFill>
                  <a:srgbClr val="000000"/>
                </a:solidFill>
                <a:latin typeface="Arial"/>
                <a:ea typeface="DejaVu Sans"/>
              </a:rPr>
              <a:t>Manage Raycasting (if required)</a:t>
            </a:r>
            <a:endParaRPr b="0" lang="en-US" sz="2000" spc="-1" strike="noStrike">
              <a:solidFill>
                <a:srgbClr val="000000"/>
              </a:solidFill>
              <a:latin typeface="Arial"/>
            </a:endParaRPr>
          </a:p>
          <a:p>
            <a:pPr marL="216000" indent="-216000">
              <a:lnSpc>
                <a:spcPct val="150000"/>
              </a:lnSpc>
              <a:spcBef>
                <a:spcPts val="283"/>
              </a:spcBef>
              <a:spcAft>
                <a:spcPts val="283"/>
              </a:spcAft>
              <a:buClr>
                <a:srgbClr val="000000"/>
              </a:buClr>
              <a:buFont typeface="Symbol"/>
              <a:buChar char=""/>
            </a:pPr>
            <a:r>
              <a:rPr b="0" lang="en-US" sz="2000" spc="-1" strike="noStrike">
                <a:solidFill>
                  <a:srgbClr val="000000"/>
                </a:solidFill>
                <a:latin typeface="Arial"/>
                <a:ea typeface="DejaVu Sans"/>
              </a:rPr>
              <a:t>Updating all Input Modules as required</a:t>
            </a:r>
            <a:endParaRPr b="0" lang="en-US" sz="2000" spc="-1" strike="noStrike">
              <a:solidFill>
                <a:srgbClr val="000000"/>
              </a:solidFill>
              <a:latin typeface="Arial"/>
            </a:endParaRPr>
          </a:p>
          <a:p>
            <a:pPr>
              <a:lnSpc>
                <a:spcPct val="150000"/>
              </a:lnSpc>
              <a:spcBef>
                <a:spcPts val="283"/>
              </a:spcBef>
              <a:spcAft>
                <a:spcPts val="283"/>
              </a:spcAft>
            </a:pPr>
            <a:r>
              <a:rPr b="1" i="1" lang="en-US" sz="2000" spc="-1" strike="noStrike">
                <a:solidFill>
                  <a:srgbClr val="000000"/>
                </a:solidFill>
                <a:latin typeface="Arial"/>
                <a:ea typeface="DejaVu Sans"/>
              </a:rPr>
              <a:t>Canvas</a:t>
            </a:r>
            <a:r>
              <a:rPr b="0" lang="en-US" sz="2000" spc="-1" strike="noStrike">
                <a:solidFill>
                  <a:srgbClr val="000000"/>
                </a:solidFill>
                <a:latin typeface="Arial"/>
                <a:ea typeface="DejaVu Sans"/>
              </a:rPr>
              <a:t> uses the </a:t>
            </a:r>
            <a:r>
              <a:rPr b="1" i="1" lang="en-US" sz="2000" spc="-1" strike="noStrike">
                <a:solidFill>
                  <a:srgbClr val="000000"/>
                </a:solidFill>
                <a:latin typeface="Arial"/>
                <a:ea typeface="DejaVu Sans"/>
              </a:rPr>
              <a:t>EventSystem</a:t>
            </a:r>
            <a:r>
              <a:rPr b="0" lang="en-US" sz="2000" spc="-1" strike="noStrike">
                <a:solidFill>
                  <a:srgbClr val="000000"/>
                </a:solidFill>
                <a:latin typeface="Arial"/>
                <a:ea typeface="DejaVu Sans"/>
              </a:rPr>
              <a:t> object to help the Messaging System.</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8263B634-F04E-495C-A378-1B26396C27D7}"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2"/>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UI Events Handling – Event System</a:t>
            </a:r>
            <a:endParaRPr b="0" lang="en-US" sz="3600" spc="-1" strike="noStrike">
              <a:solidFill>
                <a:srgbClr val="000000"/>
              </a:solidFill>
              <a:latin typeface="Arial"/>
            </a:endParaRPr>
          </a:p>
        </p:txBody>
      </p:sp>
      <p:sp>
        <p:nvSpPr>
          <p:cNvPr id="108" name=""/>
          <p:cNvSpPr/>
          <p:nvPr/>
        </p:nvSpPr>
        <p:spPr>
          <a:xfrm>
            <a:off x="506880" y="1381320"/>
            <a:ext cx="6171480" cy="40212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Input Modules</a:t>
            </a:r>
            <a:endParaRPr b="0" lang="en-US" sz="2200" spc="-1" strike="noStrike">
              <a:solidFill>
                <a:srgbClr val="000000"/>
              </a:solidFill>
              <a:latin typeface="Arial"/>
            </a:endParaRPr>
          </a:p>
        </p:txBody>
      </p:sp>
      <p:sp>
        <p:nvSpPr>
          <p:cNvPr id="109" name=""/>
          <p:cNvSpPr/>
          <p:nvPr/>
        </p:nvSpPr>
        <p:spPr>
          <a:xfrm>
            <a:off x="499680" y="1916640"/>
            <a:ext cx="11386800" cy="402552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000" spc="-1" strike="noStrike">
                <a:solidFill>
                  <a:srgbClr val="000000"/>
                </a:solidFill>
                <a:latin typeface="Arial"/>
                <a:ea typeface="DejaVu Sans"/>
              </a:rPr>
              <a:t>An Input Module is where the main logic of how you want the Event System to behave lives, they are used for:</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ea typeface="DejaVu Sans"/>
              </a:rPr>
              <a:t>Handling Input</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ea typeface="DejaVu Sans"/>
              </a:rPr>
              <a:t>Managing event state</a:t>
            </a:r>
            <a:endParaRPr b="0" lang="en-US" sz="2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2000" spc="-1" strike="noStrike">
                <a:solidFill>
                  <a:srgbClr val="000000"/>
                </a:solidFill>
                <a:latin typeface="Arial"/>
                <a:ea typeface="DejaVu Sans"/>
              </a:rPr>
              <a:t>Sending events to scene objects.</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Arial"/>
                <a:ea typeface="DejaVu Sans"/>
              </a:rPr>
              <a:t>Only one Input Module can be active in the Event System at a time, and they must be components on the same GameObject as the Event System component.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054DF56F-8733-4475-91C2-79E6F3B86EFF}"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
          <p:cNvSpPr/>
          <p:nvPr/>
        </p:nvSpPr>
        <p:spPr>
          <a:xfrm>
            <a:off x="507240" y="1381680"/>
            <a:ext cx="6171480" cy="40212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Supported Events</a:t>
            </a:r>
            <a:endParaRPr b="0" lang="en-US" sz="2200" spc="-1" strike="noStrike">
              <a:solidFill>
                <a:srgbClr val="000000"/>
              </a:solidFill>
              <a:latin typeface="Arial"/>
            </a:endParaRPr>
          </a:p>
        </p:txBody>
      </p:sp>
      <p:sp>
        <p:nvSpPr>
          <p:cNvPr id="111" name="PlaceHolder 13"/>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UI Events Handling – Event System</a:t>
            </a:r>
            <a:endParaRPr b="0" lang="en-US" sz="3600" spc="-1" strike="noStrike">
              <a:solidFill>
                <a:srgbClr val="000000"/>
              </a:solidFill>
              <a:latin typeface="Arial"/>
            </a:endParaRPr>
          </a:p>
        </p:txBody>
      </p:sp>
      <p:sp>
        <p:nvSpPr>
          <p:cNvPr id="112" name=""/>
          <p:cNvSpPr/>
          <p:nvPr/>
        </p:nvSpPr>
        <p:spPr>
          <a:xfrm>
            <a:off x="499680" y="1916640"/>
            <a:ext cx="11386800" cy="4025520"/>
          </a:xfrm>
          <a:prstGeom prst="rect">
            <a:avLst/>
          </a:prstGeom>
          <a:noFill/>
          <a:ln w="3672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000" spc="-1" strike="noStrike">
                <a:solidFill>
                  <a:srgbClr val="000000"/>
                </a:solidFill>
                <a:latin typeface="Arial"/>
                <a:ea typeface="DejaVu Sans"/>
              </a:rPr>
              <a:t>The Event System supports a number of events, and they can be customized further in user custom user written Input Modules.</a:t>
            </a:r>
            <a:endParaRPr b="0" lang="en-US" sz="2000" spc="-1" strike="noStrike">
              <a:solidFill>
                <a:srgbClr val="000000"/>
              </a:solidFill>
              <a:latin typeface="Arial"/>
            </a:endParaRPr>
          </a:p>
          <a:p>
            <a:pPr>
              <a:lnSpc>
                <a:spcPct val="150000"/>
              </a:lnSpc>
              <a:spcBef>
                <a:spcPts val="1191"/>
              </a:spcBef>
              <a:spcAft>
                <a:spcPts val="992"/>
              </a:spcAft>
            </a:pPr>
            <a:endParaRPr b="0" lang="en-US" sz="2000" spc="-1" strike="noStrike">
              <a:solidFill>
                <a:srgbClr val="000000"/>
              </a:solidFill>
              <a:latin typeface="Arial"/>
            </a:endParaRPr>
          </a:p>
          <a:p>
            <a:pPr>
              <a:lnSpc>
                <a:spcPct val="150000"/>
              </a:lnSpc>
              <a:spcBef>
                <a:spcPts val="1191"/>
              </a:spcBef>
              <a:spcAft>
                <a:spcPts val="992"/>
              </a:spcAft>
            </a:pPr>
            <a:endParaRPr b="0" lang="en-US" sz="2000" spc="-1" strike="noStrike">
              <a:solidFill>
                <a:srgbClr val="000000"/>
              </a:solidFill>
              <a:latin typeface="Arial"/>
            </a:endParaRPr>
          </a:p>
        </p:txBody>
      </p:sp>
      <p:pic>
        <p:nvPicPr>
          <p:cNvPr id="113" name="" descr=""/>
          <p:cNvPicPr/>
          <p:nvPr/>
        </p:nvPicPr>
        <p:blipFill>
          <a:blip r:embed="rId1"/>
          <a:stretch/>
        </p:blipFill>
        <p:spPr>
          <a:xfrm>
            <a:off x="5259960" y="2683800"/>
            <a:ext cx="6855120" cy="3716280"/>
          </a:xfrm>
          <a:prstGeom prst="rect">
            <a:avLst/>
          </a:prstGeom>
          <a:ln w="36720">
            <a:noFill/>
          </a:ln>
        </p:spPr>
      </p:pic>
      <p:sp>
        <p:nvSpPr>
          <p:cNvPr id="114" name=""/>
          <p:cNvSpPr/>
          <p:nvPr/>
        </p:nvSpPr>
        <p:spPr>
          <a:xfrm>
            <a:off x="421200" y="3344400"/>
            <a:ext cx="5028480" cy="200844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The events that are supported by the </a:t>
            </a:r>
            <a:r>
              <a:rPr b="1" i="1" lang="en-US" sz="1800" spc="-1" strike="noStrike">
                <a:solidFill>
                  <a:srgbClr val="000000"/>
                </a:solidFill>
                <a:latin typeface="Arial"/>
                <a:ea typeface="DejaVu Sans"/>
              </a:rPr>
              <a:t>Standalone Input Module</a:t>
            </a:r>
            <a:r>
              <a:rPr b="0" lang="en-US" sz="1800" spc="-1" strike="noStrike">
                <a:solidFill>
                  <a:srgbClr val="000000"/>
                </a:solidFill>
                <a:latin typeface="Arial"/>
                <a:ea typeface="DejaVu Sans"/>
              </a:rPr>
              <a:t> and </a:t>
            </a:r>
            <a:r>
              <a:rPr b="1" i="1" lang="en-US" sz="1800" spc="-1" strike="noStrike">
                <a:solidFill>
                  <a:srgbClr val="000000"/>
                </a:solidFill>
                <a:latin typeface="Arial"/>
                <a:ea typeface="DejaVu Sans"/>
              </a:rPr>
              <a:t>Touch Input Module</a:t>
            </a:r>
            <a:r>
              <a:rPr b="0" lang="en-US" sz="1800" spc="-1" strike="noStrike">
                <a:solidFill>
                  <a:srgbClr val="000000"/>
                </a:solidFill>
                <a:latin typeface="Arial"/>
                <a:ea typeface="DejaVu Sans"/>
              </a:rPr>
              <a:t> are provided by interface and can be implemented on a MonoBehaviour by implementing the interface.</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339C11DB-13C9-40F5-90C4-D3886E0AAEFC}"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6"/>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Touch Input Basics</a:t>
            </a:r>
            <a:endParaRPr b="0" lang="en-US" sz="3600" spc="-1" strike="noStrike">
              <a:solidFill>
                <a:srgbClr val="000000"/>
              </a:solidFill>
              <a:latin typeface="Arial"/>
            </a:endParaRPr>
          </a:p>
        </p:txBody>
      </p:sp>
      <p:sp>
        <p:nvSpPr>
          <p:cNvPr id="116" name=""/>
          <p:cNvSpPr/>
          <p:nvPr/>
        </p:nvSpPr>
        <p:spPr>
          <a:xfrm>
            <a:off x="457200" y="1323360"/>
            <a:ext cx="10969560" cy="43495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000" spc="-1" strike="noStrike">
                <a:solidFill>
                  <a:srgbClr val="000000"/>
                </a:solidFill>
                <a:latin typeface="Arial"/>
                <a:ea typeface="DejaVu Sans"/>
              </a:rPr>
              <a:t>Touch input in Unity refers to the ability to handle interactions on touch-enabled devices, such as smartphones and tablets. Unity provides several methods and modules to facilitate touch input in your games or applications.</a:t>
            </a:r>
            <a:endParaRPr b="0" lang="en-US" sz="2000" spc="-1" strike="noStrike">
              <a:solidFill>
                <a:srgbClr val="000000"/>
              </a:solidFill>
              <a:latin typeface="Arial"/>
            </a:endParaRPr>
          </a:p>
        </p:txBody>
      </p:sp>
      <p:sp>
        <p:nvSpPr>
          <p:cNvPr id="117" name=""/>
          <p:cNvSpPr/>
          <p:nvPr/>
        </p:nvSpPr>
        <p:spPr>
          <a:xfrm>
            <a:off x="469800" y="2874600"/>
            <a:ext cx="11419560" cy="347364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spcBef>
                <a:spcPts val="567"/>
              </a:spcBef>
              <a:spcAft>
                <a:spcPts val="567"/>
              </a:spcAft>
              <a:buClr>
                <a:srgbClr val="000000"/>
              </a:buClr>
              <a:buFont typeface="OpenSymbol"/>
              <a:buAutoNum type="arabicPeriod"/>
            </a:pPr>
            <a:r>
              <a:rPr b="1" lang="en-US" sz="1600" spc="-1" strike="noStrike">
                <a:solidFill>
                  <a:srgbClr val="000000"/>
                </a:solidFill>
                <a:latin typeface="Arial"/>
                <a:ea typeface="DejaVu Sans"/>
              </a:rPr>
              <a:t>Input System</a:t>
            </a:r>
            <a:r>
              <a:rPr b="0" lang="en-US" sz="1600" spc="-1" strike="noStrike">
                <a:solidFill>
                  <a:srgbClr val="000000"/>
                </a:solidFill>
                <a:latin typeface="Arial"/>
                <a:ea typeface="DejaVu Sans"/>
              </a:rPr>
              <a:t>: Unity's Input System is a comprehensive solution that supports touch input along with other input types. It offers a unified approach to handle various input devices, including touchscreens.</a:t>
            </a:r>
            <a:endParaRPr b="0" lang="en-US" sz="1600" spc="-1" strike="noStrike">
              <a:solidFill>
                <a:srgbClr val="000000"/>
              </a:solidFill>
              <a:latin typeface="Arial"/>
              <a:ea typeface="PingFang SC"/>
            </a:endParaRPr>
          </a:p>
          <a:p>
            <a:pPr marL="216000" indent="-216000">
              <a:lnSpc>
                <a:spcPct val="150000"/>
              </a:lnSpc>
              <a:spcBef>
                <a:spcPts val="567"/>
              </a:spcBef>
              <a:spcAft>
                <a:spcPts val="567"/>
              </a:spcAft>
              <a:buClr>
                <a:srgbClr val="000000"/>
              </a:buClr>
              <a:buFont typeface="OpenSymbol"/>
              <a:buAutoNum type="arabicPeriod"/>
            </a:pPr>
            <a:r>
              <a:rPr b="1" lang="en-US" sz="1600" spc="-1" strike="noStrike">
                <a:solidFill>
                  <a:srgbClr val="000000"/>
                </a:solidFill>
                <a:latin typeface="Arial"/>
                <a:ea typeface="DejaVu Sans"/>
              </a:rPr>
              <a:t>Input.GetTouch Method (Input manager) </a:t>
            </a:r>
            <a:r>
              <a:rPr b="0" lang="en-US" sz="1600" spc="-1" strike="noStrike">
                <a:solidFill>
                  <a:srgbClr val="000000"/>
                </a:solidFill>
                <a:latin typeface="Arial"/>
                <a:ea typeface="DejaVu Sans"/>
              </a:rPr>
              <a:t>The Input.GetTouch method is part of the legacy Input Manager and allows you to retrieve touch information. It returns a Touch object, providing details such as position, phase (begin, move, end), and finger ID.</a:t>
            </a:r>
            <a:endParaRPr b="0" lang="en-US" sz="1600" spc="-1" strike="noStrike">
              <a:solidFill>
                <a:srgbClr val="000000"/>
              </a:solidFill>
              <a:latin typeface="Arial"/>
              <a:ea typeface="PingFang SC"/>
            </a:endParaRPr>
          </a:p>
          <a:p>
            <a:pPr marL="216000" indent="-216000">
              <a:lnSpc>
                <a:spcPct val="150000"/>
              </a:lnSpc>
              <a:spcBef>
                <a:spcPts val="567"/>
              </a:spcBef>
              <a:spcAft>
                <a:spcPts val="567"/>
              </a:spcAft>
              <a:buClr>
                <a:srgbClr val="000000"/>
              </a:buClr>
              <a:buFont typeface="OpenSymbol"/>
              <a:buAutoNum type="arabicPeriod"/>
            </a:pPr>
            <a:r>
              <a:rPr b="1" lang="en-US" sz="1600" spc="-1" strike="noStrike">
                <a:solidFill>
                  <a:srgbClr val="000000"/>
                </a:solidFill>
                <a:latin typeface="Arial"/>
                <a:ea typeface="DejaVu Sans"/>
              </a:rPr>
              <a:t>Event System</a:t>
            </a:r>
            <a:r>
              <a:rPr b="0" lang="en-US" sz="1600" spc="-1" strike="noStrike">
                <a:solidFill>
                  <a:srgbClr val="000000"/>
                </a:solidFill>
                <a:latin typeface="Arial"/>
                <a:ea typeface="DejaVu Sans"/>
              </a:rPr>
              <a:t>: Unity's Event System is designed to handle various types of user inputs, including touch. It uses interfaces like </a:t>
            </a:r>
            <a:r>
              <a:rPr b="0" i="1" lang="en-US" sz="1600" spc="-1" strike="noStrike">
                <a:solidFill>
                  <a:srgbClr val="000000"/>
                </a:solidFill>
                <a:latin typeface="Arial"/>
                <a:ea typeface="DejaVu Sans"/>
              </a:rPr>
              <a:t>IPointerDownHandler</a:t>
            </a:r>
            <a:r>
              <a:rPr b="0" lang="en-US" sz="1600" spc="-1" strike="noStrike">
                <a:solidFill>
                  <a:srgbClr val="000000"/>
                </a:solidFill>
                <a:latin typeface="Arial"/>
                <a:ea typeface="DejaVu Sans"/>
              </a:rPr>
              <a:t>, </a:t>
            </a:r>
            <a:r>
              <a:rPr b="0" i="1" lang="en-US" sz="1600" spc="-1" strike="noStrike">
                <a:solidFill>
                  <a:srgbClr val="000000"/>
                </a:solidFill>
                <a:latin typeface="Arial"/>
                <a:ea typeface="DejaVu Sans"/>
              </a:rPr>
              <a:t>IPointerUpHandler</a:t>
            </a:r>
            <a:r>
              <a:rPr b="0" lang="en-US" sz="1600" spc="-1" strike="noStrike">
                <a:solidFill>
                  <a:srgbClr val="000000"/>
                </a:solidFill>
                <a:latin typeface="Arial"/>
                <a:ea typeface="DejaVu Sans"/>
              </a:rPr>
              <a:t>, and </a:t>
            </a:r>
            <a:r>
              <a:rPr b="0" i="1" lang="en-US" sz="1600" spc="-1" strike="noStrike">
                <a:solidFill>
                  <a:srgbClr val="000000"/>
                </a:solidFill>
                <a:latin typeface="Arial"/>
                <a:ea typeface="DejaVu Sans"/>
              </a:rPr>
              <a:t>IPointerClickHandler</a:t>
            </a:r>
            <a:r>
              <a:rPr b="0" lang="en-US" sz="1600" spc="-1" strike="noStrike">
                <a:solidFill>
                  <a:srgbClr val="000000"/>
                </a:solidFill>
                <a:latin typeface="Arial"/>
                <a:ea typeface="DejaVu Sans"/>
              </a:rPr>
              <a:t> to respond to touch events on UI elements.</a:t>
            </a:r>
            <a:endParaRPr b="0" lang="en-US" sz="1600" spc="-1" strike="noStrike">
              <a:solidFill>
                <a:srgbClr val="000000"/>
              </a:solidFill>
              <a:latin typeface="Arial"/>
              <a:ea typeface="PingFang SC"/>
            </a:endParaRPr>
          </a:p>
          <a:p>
            <a:pPr>
              <a:lnSpc>
                <a:spcPct val="150000"/>
              </a:lnSpc>
              <a:spcBef>
                <a:spcPts val="567"/>
              </a:spcBef>
              <a:spcAft>
                <a:spcPts val="567"/>
              </a:spcAft>
            </a:pPr>
            <a:endParaRPr b="0" lang="en-US" sz="16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04608E41-3375-430F-A815-D7504EF862C0}"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5"/>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Touch Input Basics</a:t>
            </a:r>
            <a:endParaRPr b="0" lang="en-US" sz="3600" spc="-1" strike="noStrike">
              <a:solidFill>
                <a:srgbClr val="000000"/>
              </a:solidFill>
              <a:latin typeface="Arial"/>
            </a:endParaRPr>
          </a:p>
        </p:txBody>
      </p:sp>
      <p:sp>
        <p:nvSpPr>
          <p:cNvPr id="119" name=""/>
          <p:cNvSpPr/>
          <p:nvPr/>
        </p:nvSpPr>
        <p:spPr>
          <a:xfrm>
            <a:off x="470160" y="1506960"/>
            <a:ext cx="11419560" cy="381204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spcBef>
                <a:spcPts val="567"/>
              </a:spcBef>
              <a:spcAft>
                <a:spcPts val="567"/>
              </a:spcAft>
              <a:buClr>
                <a:srgbClr val="000000"/>
              </a:buClr>
              <a:buFont typeface="OpenSymbol"/>
              <a:buAutoNum type="arabicPeriod" startAt="4"/>
            </a:pPr>
            <a:r>
              <a:rPr b="1" lang="en-US" sz="1600" spc="-1" strike="noStrike">
                <a:solidFill>
                  <a:srgbClr val="000000"/>
                </a:solidFill>
                <a:latin typeface="Arial"/>
                <a:ea typeface="PingFang SC"/>
              </a:rPr>
              <a:t>Mobile Input Module</a:t>
            </a:r>
            <a:r>
              <a:rPr b="0" lang="en-US" sz="1600" spc="-1" strike="noStrike">
                <a:solidFill>
                  <a:srgbClr val="000000"/>
                </a:solidFill>
                <a:latin typeface="Arial"/>
                <a:ea typeface="PingFang SC"/>
              </a:rPr>
              <a:t>: Unity's UI system includes the Mobile Input Module, specifically designed for touch interactions. It translates touch gestures into UI events, making it easier to create touch-friendly user interfaces.</a:t>
            </a:r>
            <a:endParaRPr b="0" lang="en-US" sz="1600" spc="-1" strike="noStrike">
              <a:solidFill>
                <a:srgbClr val="000000"/>
              </a:solidFill>
              <a:latin typeface="Arial"/>
              <a:ea typeface="PingFang SC"/>
            </a:endParaRPr>
          </a:p>
          <a:p>
            <a:pPr marL="216000" indent="-216000">
              <a:lnSpc>
                <a:spcPct val="150000"/>
              </a:lnSpc>
              <a:spcBef>
                <a:spcPts val="567"/>
              </a:spcBef>
              <a:spcAft>
                <a:spcPts val="567"/>
              </a:spcAft>
              <a:buClr>
                <a:srgbClr val="000000"/>
              </a:buClr>
              <a:buFont typeface="OpenSymbol"/>
              <a:buAutoNum type="arabicPeriod"/>
            </a:pPr>
            <a:r>
              <a:rPr b="1" lang="en-US" sz="1600" spc="-1" strike="noStrike">
                <a:solidFill>
                  <a:srgbClr val="000000"/>
                </a:solidFill>
                <a:latin typeface="Arial"/>
                <a:ea typeface="PingFang SC"/>
              </a:rPr>
              <a:t>TouchScript</a:t>
            </a:r>
            <a:r>
              <a:rPr b="0" lang="en-US" sz="1600" spc="-1" strike="noStrike">
                <a:solidFill>
                  <a:srgbClr val="000000"/>
                </a:solidFill>
                <a:latin typeface="Arial"/>
                <a:ea typeface="PingFang SC"/>
              </a:rPr>
              <a:t>: TouchScript is a third-party touch input library for Unity. It provides a high-level abstraction for touch interactions, making it easier to implement gestures, touch handling, and multi-touch support.</a:t>
            </a:r>
            <a:endParaRPr b="0" lang="en-US" sz="1600" spc="-1" strike="noStrike">
              <a:solidFill>
                <a:srgbClr val="000000"/>
              </a:solidFill>
              <a:latin typeface="Arial"/>
              <a:ea typeface="PingFang SC"/>
            </a:endParaRPr>
          </a:p>
          <a:p>
            <a:pPr>
              <a:lnSpc>
                <a:spcPct val="150000"/>
              </a:lnSpc>
              <a:spcBef>
                <a:spcPts val="567"/>
              </a:spcBef>
              <a:spcAft>
                <a:spcPts val="567"/>
              </a:spcAft>
            </a:pPr>
            <a:endParaRPr b="0" lang="en-US" sz="1600" spc="-1" strike="noStrike">
              <a:solidFill>
                <a:srgbClr val="000000"/>
              </a:solidFill>
              <a:latin typeface="Arial"/>
              <a:ea typeface="PingFang SC"/>
            </a:endParaRPr>
          </a:p>
          <a:p>
            <a:pPr>
              <a:lnSpc>
                <a:spcPct val="150000"/>
              </a:lnSpc>
              <a:spcBef>
                <a:spcPts val="567"/>
              </a:spcBef>
              <a:spcAft>
                <a:spcPts val="567"/>
              </a:spcAft>
            </a:pPr>
            <a:r>
              <a:rPr b="0" lang="en-US" sz="1600" spc="-1" strike="noStrike">
                <a:solidFill>
                  <a:srgbClr val="000000"/>
                </a:solidFill>
                <a:latin typeface="Arial"/>
                <a:ea typeface="PingFang SC"/>
              </a:rPr>
              <a:t>When working with touch input in Unity, you can choose the method or module that best fits your project's needs. Whether you prefer the new </a:t>
            </a:r>
            <a:r>
              <a:rPr b="1" i="1" lang="en-US" sz="1600" spc="-1" strike="noStrike">
                <a:solidFill>
                  <a:srgbClr val="000000"/>
                </a:solidFill>
                <a:latin typeface="Arial"/>
                <a:ea typeface="PingFang SC"/>
              </a:rPr>
              <a:t>Input System</a:t>
            </a:r>
            <a:r>
              <a:rPr b="0" lang="en-US" sz="1600" spc="-1" strike="noStrike">
                <a:solidFill>
                  <a:srgbClr val="000000"/>
                </a:solidFill>
                <a:latin typeface="Arial"/>
                <a:ea typeface="PingFang SC"/>
              </a:rPr>
              <a:t>, traditional </a:t>
            </a:r>
            <a:r>
              <a:rPr b="1" i="1" lang="en-US" sz="1600" spc="-1" strike="noStrike">
                <a:solidFill>
                  <a:srgbClr val="000000"/>
                </a:solidFill>
                <a:latin typeface="Arial"/>
                <a:ea typeface="PingFang SC"/>
              </a:rPr>
              <a:t>Input.GetTouch</a:t>
            </a:r>
            <a:r>
              <a:rPr b="0" lang="en-US" sz="1600" spc="-1" strike="noStrike">
                <a:solidFill>
                  <a:srgbClr val="000000"/>
                </a:solidFill>
                <a:latin typeface="Arial"/>
                <a:ea typeface="PingFang SC"/>
              </a:rPr>
              <a:t> method, or specialized modules like the </a:t>
            </a:r>
            <a:r>
              <a:rPr b="1" i="1" lang="en-US" sz="1600" spc="-1" strike="noStrike">
                <a:solidFill>
                  <a:srgbClr val="000000"/>
                </a:solidFill>
                <a:latin typeface="Arial"/>
                <a:ea typeface="PingFang SC"/>
              </a:rPr>
              <a:t>Mobile Input Module</a:t>
            </a:r>
            <a:r>
              <a:rPr b="0" lang="en-US" sz="1600" spc="-1" strike="noStrike">
                <a:solidFill>
                  <a:srgbClr val="000000"/>
                </a:solidFill>
                <a:latin typeface="Arial"/>
                <a:ea typeface="PingFang SC"/>
              </a:rPr>
              <a:t> or third-party libraries like TouchScript, Unity offers flexibility in implementing touch input based on your preferences and requirements</a:t>
            </a:r>
            <a:endParaRPr b="0" lang="en-US" sz="16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4E4A07FC-79E0-48C4-A67C-B4696188236B}"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6920" cy="698040"/>
          </a:xfrm>
          <a:prstGeom prst="rect">
            <a:avLst/>
          </a:prstGeom>
          <a:noFill/>
          <a:ln w="0">
            <a:noFill/>
          </a:ln>
        </p:spPr>
        <p:txBody>
          <a:bodyPr lIns="90000" rIns="90000" tIns="45000" bIns="45000" anchor="ctr">
            <a:normAutofit/>
          </a:bodyPr>
          <a:p>
            <a:pPr marL="233280" indent="0">
              <a:lnSpc>
                <a:spcPct val="90000"/>
              </a:lnSpc>
              <a:buNone/>
              <a:tabLst>
                <a:tab algn="l" pos="0"/>
              </a:tabLst>
            </a:pPr>
            <a:r>
              <a:rPr b="1" lang="en-US" sz="4400" spc="-1" strike="noStrike">
                <a:solidFill>
                  <a:srgbClr val="000000"/>
                </a:solidFill>
                <a:latin typeface="Arial"/>
              </a:rPr>
              <a:t>Learning Objectives</a:t>
            </a:r>
            <a:endParaRPr b="0" lang="en-US" sz="4400" spc="-1" strike="noStrike">
              <a:solidFill>
                <a:srgbClr val="000000"/>
              </a:solidFill>
              <a:latin typeface="Arial"/>
            </a:endParaRPr>
          </a:p>
        </p:txBody>
      </p:sp>
      <p:sp>
        <p:nvSpPr>
          <p:cNvPr id="54" name="Content Placeholder 2"/>
          <p:cNvSpPr/>
          <p:nvPr/>
        </p:nvSpPr>
        <p:spPr>
          <a:xfrm>
            <a:off x="1600200" y="2009520"/>
            <a:ext cx="8987040" cy="209628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Understand the significance of user input in game development.</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Learn how to handle UI events for responsive interfaces.</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Gain hands-on experience in implementing touch input functionality.</a:t>
            </a:r>
            <a:endParaRPr b="0" lang="en-US" sz="2400" spc="-1" strike="noStrike">
              <a:solidFill>
                <a:srgbClr val="000000"/>
              </a:solidFill>
              <a:latin typeface="Arial"/>
            </a:endParaRPr>
          </a:p>
        </p:txBody>
      </p:sp>
      <p:sp>
        <p:nvSpPr>
          <p:cNvPr id="3" name="PlaceHolder 2"/>
          <p:cNvSpPr>
            <a:spLocks noGrp="1"/>
          </p:cNvSpPr>
          <p:nvPr>
            <p:ph type="sldNum" idx="1"/>
          </p:nvPr>
        </p:nvSpPr>
        <p:spPr/>
        <p:txBody>
          <a:bodyPr/>
          <a:p>
            <a:fld id="{AF4FB71F-D4AD-4672-9C93-DF4BBFE44B7F}"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p:nvPr/>
        </p:nvSpPr>
        <p:spPr>
          <a:xfrm>
            <a:off x="457200" y="1215360"/>
            <a:ext cx="10969560" cy="16477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r>
              <a:rPr b="0" lang="en-US" sz="2000" spc="-1" strike="noStrike">
                <a:solidFill>
                  <a:srgbClr val="000000"/>
                </a:solidFill>
                <a:latin typeface="Arial"/>
                <a:ea typeface="DejaVu Sans"/>
              </a:rPr>
              <a:t>Multi-touch handling in Unity involves managing multiple simultaneous touch inputs on touch-enabled devices. Unity provides various methods and modules to facilitate multi-touch interactions in your games or applications.</a:t>
            </a:r>
            <a:endParaRPr b="0" lang="en-US" sz="2000" spc="-1" strike="noStrike">
              <a:solidFill>
                <a:srgbClr val="000000"/>
              </a:solidFill>
              <a:latin typeface="Arial"/>
            </a:endParaRPr>
          </a:p>
        </p:txBody>
      </p:sp>
      <p:sp>
        <p:nvSpPr>
          <p:cNvPr id="121" name=""/>
          <p:cNvSpPr/>
          <p:nvPr/>
        </p:nvSpPr>
        <p:spPr>
          <a:xfrm>
            <a:off x="325800" y="2658600"/>
            <a:ext cx="11789280" cy="381204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spcBef>
                <a:spcPts val="567"/>
              </a:spcBef>
              <a:spcAft>
                <a:spcPts val="567"/>
              </a:spcAft>
              <a:buClr>
                <a:srgbClr val="000000"/>
              </a:buClr>
              <a:buFont typeface="OpenSymbol"/>
              <a:buAutoNum type="arabicPeriod"/>
            </a:pPr>
            <a:r>
              <a:rPr b="1" lang="en-US" sz="1600" spc="-1" strike="noStrike">
                <a:solidFill>
                  <a:srgbClr val="000000"/>
                </a:solidFill>
                <a:latin typeface="Arial"/>
                <a:ea typeface="PingFang SC"/>
              </a:rPr>
              <a:t>Input System</a:t>
            </a:r>
            <a:r>
              <a:rPr b="0" lang="en-US" sz="1600" spc="-1" strike="noStrike">
                <a:solidFill>
                  <a:srgbClr val="000000"/>
                </a:solidFill>
                <a:latin typeface="Arial"/>
                <a:ea typeface="PingFang SC"/>
              </a:rPr>
              <a:t>: Unity's Input System is a modern and comprehensive solution that seamlessly supports multi-touch input. It offers a unified approach to handle various input devices, including touchscreens, and simplifies the implementation of multi-touch gestures.</a:t>
            </a:r>
            <a:endParaRPr b="0" lang="en-US" sz="1600" spc="-1" strike="noStrike">
              <a:solidFill>
                <a:srgbClr val="000000"/>
              </a:solidFill>
              <a:latin typeface="Arial"/>
              <a:ea typeface="PingFang SC"/>
            </a:endParaRPr>
          </a:p>
          <a:p>
            <a:pPr marL="216000" indent="-216000">
              <a:lnSpc>
                <a:spcPct val="150000"/>
              </a:lnSpc>
              <a:spcBef>
                <a:spcPts val="567"/>
              </a:spcBef>
              <a:spcAft>
                <a:spcPts val="567"/>
              </a:spcAft>
              <a:buClr>
                <a:srgbClr val="000000"/>
              </a:buClr>
              <a:buFont typeface="OpenSymbol"/>
              <a:buAutoNum type="arabicPeriod"/>
            </a:pPr>
            <a:r>
              <a:rPr b="1" lang="en-US" sz="1600" spc="-1" strike="noStrike">
                <a:solidFill>
                  <a:srgbClr val="000000"/>
                </a:solidFill>
                <a:latin typeface="Arial"/>
                <a:ea typeface="PingFang SC"/>
              </a:rPr>
              <a:t>Input.touches Array</a:t>
            </a:r>
            <a:r>
              <a:rPr b="0" lang="en-US" sz="1600" spc="-1" strike="noStrike">
                <a:solidFill>
                  <a:srgbClr val="000000"/>
                </a:solidFill>
                <a:latin typeface="Arial"/>
                <a:ea typeface="PingFang SC"/>
              </a:rPr>
              <a:t>: The Input.touches array is part of the legacy Input Manager. It allows you to access information about multiple touch inputs simultaneously. Each element in the array represents a different touch, providing details such as position, phase, and finger ID.</a:t>
            </a:r>
            <a:endParaRPr b="0" lang="en-US" sz="1600" spc="-1" strike="noStrike">
              <a:solidFill>
                <a:srgbClr val="000000"/>
              </a:solidFill>
              <a:latin typeface="Arial"/>
              <a:ea typeface="PingFang SC"/>
            </a:endParaRPr>
          </a:p>
          <a:p>
            <a:pPr marL="216000" indent="-216000">
              <a:lnSpc>
                <a:spcPct val="150000"/>
              </a:lnSpc>
              <a:spcBef>
                <a:spcPts val="567"/>
              </a:spcBef>
              <a:spcAft>
                <a:spcPts val="567"/>
              </a:spcAft>
              <a:buClr>
                <a:srgbClr val="000000"/>
              </a:buClr>
              <a:buFont typeface="OpenSymbol"/>
              <a:buAutoNum type="arabicPeriod"/>
            </a:pPr>
            <a:r>
              <a:rPr b="1" lang="en-US" sz="1600" spc="-1" strike="noStrike">
                <a:solidFill>
                  <a:srgbClr val="000000"/>
                </a:solidFill>
                <a:latin typeface="Arial"/>
                <a:ea typeface="PingFang SC"/>
              </a:rPr>
              <a:t>Event System</a:t>
            </a:r>
            <a:r>
              <a:rPr b="0" lang="en-US" sz="1600" spc="-1" strike="noStrike">
                <a:solidFill>
                  <a:srgbClr val="000000"/>
                </a:solidFill>
                <a:latin typeface="Arial"/>
                <a:ea typeface="PingFang SC"/>
              </a:rPr>
              <a:t>: Unity's Event System, particularly the PointerEventData structure, supports multi-touch handling for UI elements. It allows you to track and respond to multiple touch inputs through interfaces like IPointerDownHandler, IPointerUpHandler, and IPointerClickHandler.</a:t>
            </a:r>
            <a:endParaRPr b="0" lang="en-US" sz="1600" spc="-1" strike="noStrike">
              <a:solidFill>
                <a:srgbClr val="000000"/>
              </a:solidFill>
              <a:latin typeface="Arial"/>
              <a:ea typeface="PingFang SC"/>
            </a:endParaRPr>
          </a:p>
          <a:p>
            <a:pPr>
              <a:lnSpc>
                <a:spcPct val="150000"/>
              </a:lnSpc>
              <a:spcBef>
                <a:spcPts val="567"/>
              </a:spcBef>
              <a:spcAft>
                <a:spcPts val="567"/>
              </a:spcAft>
            </a:pPr>
            <a:endParaRPr b="0" lang="en-US" sz="1600" spc="-1" strike="noStrike">
              <a:solidFill>
                <a:srgbClr val="000000"/>
              </a:solidFill>
              <a:latin typeface="Arial"/>
              <a:ea typeface="PingFang SC"/>
            </a:endParaRPr>
          </a:p>
        </p:txBody>
      </p:sp>
      <p:sp>
        <p:nvSpPr>
          <p:cNvPr id="122" name="PlaceHolder 21"/>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Multi-Touch Handling</a:t>
            </a:r>
            <a:endParaRPr b="0" lang="en-US" sz="3600" spc="-1" strike="noStrike">
              <a:solidFill>
                <a:srgbClr val="000000"/>
              </a:solidFill>
              <a:latin typeface="Arial"/>
            </a:endParaRPr>
          </a:p>
        </p:txBody>
      </p:sp>
      <p:sp>
        <p:nvSpPr>
          <p:cNvPr id="2" name="PlaceHolder 1"/>
          <p:cNvSpPr>
            <a:spLocks noGrp="1"/>
          </p:cNvSpPr>
          <p:nvPr>
            <p:ph type="sldNum" idx="1"/>
          </p:nvPr>
        </p:nvSpPr>
        <p:spPr/>
        <p:txBody>
          <a:bodyPr/>
          <a:p>
            <a:fld id="{273028E7-9A64-42F8-89FC-43CE44BB01E3}"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7"/>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3600" spc="-1" strike="noStrike">
                <a:solidFill>
                  <a:srgbClr val="000000"/>
                </a:solidFill>
                <a:latin typeface="Arial"/>
                <a:ea typeface="DejaVu Sans"/>
              </a:rPr>
              <a:t>Multi-Touch Handling</a:t>
            </a:r>
            <a:endParaRPr b="0" lang="en-US" sz="3600" spc="-1" strike="noStrike">
              <a:solidFill>
                <a:srgbClr val="000000"/>
              </a:solidFill>
              <a:latin typeface="Arial"/>
            </a:endParaRPr>
          </a:p>
        </p:txBody>
      </p:sp>
      <p:sp>
        <p:nvSpPr>
          <p:cNvPr id="124" name=""/>
          <p:cNvSpPr/>
          <p:nvPr/>
        </p:nvSpPr>
        <p:spPr>
          <a:xfrm>
            <a:off x="470520" y="1507320"/>
            <a:ext cx="11419560" cy="3812040"/>
          </a:xfrm>
          <a:prstGeom prst="rect">
            <a:avLst/>
          </a:prstGeom>
          <a:noFill/>
          <a:ln w="36720">
            <a:noFill/>
          </a:ln>
        </p:spPr>
        <p:style>
          <a:lnRef idx="0"/>
          <a:fillRef idx="0"/>
          <a:effectRef idx="0"/>
          <a:fontRef idx="minor"/>
        </p:style>
        <p:txBody>
          <a:bodyPr lIns="90000" rIns="90000" tIns="45000" bIns="45000" anchor="t">
            <a:noAutofit/>
          </a:bodyPr>
          <a:p>
            <a:pPr marL="216000" indent="-216000">
              <a:lnSpc>
                <a:spcPct val="150000"/>
              </a:lnSpc>
              <a:spcBef>
                <a:spcPts val="567"/>
              </a:spcBef>
              <a:spcAft>
                <a:spcPts val="567"/>
              </a:spcAft>
              <a:buClr>
                <a:srgbClr val="000000"/>
              </a:buClr>
              <a:buFont typeface="OpenSymbol"/>
              <a:buAutoNum type="arabicPeriod" startAt="4"/>
            </a:pPr>
            <a:r>
              <a:rPr b="1" lang="en-US" sz="1600" spc="-1" strike="noStrike">
                <a:solidFill>
                  <a:srgbClr val="000000"/>
                </a:solidFill>
                <a:latin typeface="Arial"/>
                <a:ea typeface="PingFang SC"/>
              </a:rPr>
              <a:t>Mobile Input Module</a:t>
            </a:r>
            <a:r>
              <a:rPr b="0" lang="en-US" sz="1600" spc="-1" strike="noStrike">
                <a:solidFill>
                  <a:srgbClr val="000000"/>
                </a:solidFill>
                <a:latin typeface="Arial"/>
                <a:ea typeface="PingFang SC"/>
              </a:rPr>
              <a:t>: The Mobile Input Module is a part of Unity's UI system and is designed specifically for touch interactions. It translates touch gestures into UI events, facilitating the creation of touch-friendly user interfaces with multi-touch support.</a:t>
            </a:r>
            <a:endParaRPr b="0" lang="en-US" sz="1600" spc="-1" strike="noStrike">
              <a:solidFill>
                <a:srgbClr val="000000"/>
              </a:solidFill>
              <a:latin typeface="Arial"/>
              <a:ea typeface="PingFang SC"/>
            </a:endParaRPr>
          </a:p>
          <a:p>
            <a:pPr marL="216000" indent="-216000">
              <a:lnSpc>
                <a:spcPct val="150000"/>
              </a:lnSpc>
              <a:spcBef>
                <a:spcPts val="567"/>
              </a:spcBef>
              <a:spcAft>
                <a:spcPts val="567"/>
              </a:spcAft>
              <a:buClr>
                <a:srgbClr val="000000"/>
              </a:buClr>
              <a:buFont typeface="OpenSymbol"/>
              <a:buAutoNum type="arabicPeriod" startAt="4"/>
            </a:pPr>
            <a:r>
              <a:rPr b="1" lang="en-US" sz="1600" spc="-1" strike="noStrike">
                <a:solidFill>
                  <a:srgbClr val="000000"/>
                </a:solidFill>
                <a:latin typeface="Arial"/>
                <a:ea typeface="PingFang SC"/>
              </a:rPr>
              <a:t>TouchScript</a:t>
            </a:r>
            <a:r>
              <a:rPr b="0" lang="en-US" sz="1600" spc="-1" strike="noStrike">
                <a:solidFill>
                  <a:srgbClr val="000000"/>
                </a:solidFill>
                <a:latin typeface="Arial"/>
                <a:ea typeface="PingFang SC"/>
              </a:rPr>
              <a:t>: TouchScript, a third-party touch input library for Unity, provides a high-level abstraction for multi-touch interactions. It simplifies the implementation of gestures, touch handling, and multi-touch support with a focus on ease of use.</a:t>
            </a:r>
            <a:endParaRPr b="0" lang="en-US" sz="1600" spc="-1" strike="noStrike">
              <a:solidFill>
                <a:srgbClr val="000000"/>
              </a:solidFill>
              <a:latin typeface="Arial"/>
              <a:ea typeface="PingFang SC"/>
            </a:endParaRPr>
          </a:p>
          <a:p>
            <a:pPr>
              <a:lnSpc>
                <a:spcPct val="150000"/>
              </a:lnSpc>
              <a:spcBef>
                <a:spcPts val="567"/>
              </a:spcBef>
              <a:spcAft>
                <a:spcPts val="567"/>
              </a:spcAft>
            </a:pPr>
            <a:endParaRPr b="0" lang="en-US" sz="1600" spc="-1" strike="noStrike">
              <a:solidFill>
                <a:srgbClr val="000000"/>
              </a:solidFill>
              <a:latin typeface="Arial"/>
              <a:ea typeface="PingFang SC"/>
            </a:endParaRPr>
          </a:p>
          <a:p>
            <a:pPr>
              <a:lnSpc>
                <a:spcPct val="150000"/>
              </a:lnSpc>
              <a:spcBef>
                <a:spcPts val="567"/>
              </a:spcBef>
              <a:spcAft>
                <a:spcPts val="567"/>
              </a:spcAft>
            </a:pPr>
            <a:r>
              <a:rPr b="0" lang="en-US" sz="1600" spc="-1" strike="noStrike">
                <a:solidFill>
                  <a:srgbClr val="000000"/>
                </a:solidFill>
                <a:latin typeface="Arial"/>
                <a:ea typeface="PingFang SC"/>
              </a:rPr>
              <a:t>When dealing with multi-touch handling in Unity, you can choose the method or module that aligns with your project's requirements. Whether you opt for the new Input System, the traditional Input.touches array, specialized modules like the Mobile Input Module, or third-party libraries like TouchScript, Unity offers flexibility to accommodate various multi-touch scenarios in your application or game.</a:t>
            </a:r>
            <a:endParaRPr b="0" lang="en-US" sz="16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E838CB94-0BBA-4E7C-8282-FF79556EA3CC}"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8"/>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Mobile UI Best Practices</a:t>
            </a:r>
            <a:endParaRPr b="0" lang="en-US" sz="4400" spc="-1" strike="noStrike">
              <a:solidFill>
                <a:srgbClr val="000000"/>
              </a:solidFill>
              <a:latin typeface="Arial"/>
            </a:endParaRPr>
          </a:p>
        </p:txBody>
      </p:sp>
      <p:sp>
        <p:nvSpPr>
          <p:cNvPr id="126" name=""/>
          <p:cNvSpPr/>
          <p:nvPr/>
        </p:nvSpPr>
        <p:spPr>
          <a:xfrm>
            <a:off x="457200" y="1312200"/>
            <a:ext cx="11198160" cy="37879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endParaRPr b="0" lang="en-US" sz="1800" spc="-1" strike="noStrike">
              <a:solidFill>
                <a:srgbClr val="000000"/>
              </a:solidFill>
              <a:latin typeface="Arial"/>
            </a:endParaRPr>
          </a:p>
          <a:p>
            <a:pPr>
              <a:lnSpc>
                <a:spcPct val="150000"/>
              </a:lnSpc>
              <a:spcBef>
                <a:spcPts val="1134"/>
              </a:spcBef>
              <a:spcAft>
                <a:spcPts val="1134"/>
              </a:spcAft>
            </a:pPr>
            <a:endParaRPr b="0" lang="en-US" sz="2000" spc="-1" strike="noStrike">
              <a:solidFill>
                <a:srgbClr val="000000"/>
              </a:solidFill>
              <a:latin typeface="Arial"/>
            </a:endParaRPr>
          </a:p>
        </p:txBody>
      </p:sp>
      <p:sp>
        <p:nvSpPr>
          <p:cNvPr id="127" name=""/>
          <p:cNvSpPr/>
          <p:nvPr/>
        </p:nvSpPr>
        <p:spPr>
          <a:xfrm>
            <a:off x="8001000" y="6590520"/>
            <a:ext cx="3088080" cy="21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4: Doran John P., Unity 2022 mobile game development, 2023</a:t>
            </a:r>
            <a:endParaRPr b="0" lang="en-US" sz="900" spc="-1" strike="noStrike">
              <a:solidFill>
                <a:srgbClr val="000000"/>
              </a:solidFill>
              <a:latin typeface="Arial"/>
            </a:endParaRPr>
          </a:p>
        </p:txBody>
      </p:sp>
      <p:sp>
        <p:nvSpPr>
          <p:cNvPr id="128" name=""/>
          <p:cNvSpPr/>
          <p:nvPr/>
        </p:nvSpPr>
        <p:spPr>
          <a:xfrm>
            <a:off x="486000" y="1769400"/>
            <a:ext cx="10774080" cy="124092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To implement this on-screen joystick, we will utilize two images: a background image and then a joystick image placed on top of it. We will then write code to allow the player to simulate that they are physically moving the joystick. </a:t>
            </a:r>
            <a:endParaRPr b="0" lang="en-US" sz="1800" spc="-1" strike="noStrike">
              <a:solidFill>
                <a:srgbClr val="000000"/>
              </a:solidFill>
              <a:latin typeface="Arial"/>
            </a:endParaRPr>
          </a:p>
        </p:txBody>
      </p:sp>
      <p:sp>
        <p:nvSpPr>
          <p:cNvPr id="129" name=""/>
          <p:cNvSpPr/>
          <p:nvPr/>
        </p:nvSpPr>
        <p:spPr>
          <a:xfrm>
            <a:off x="507240" y="1382040"/>
            <a:ext cx="7493040" cy="71460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Implementing an on-screen joystick with Input System</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17528B86-843A-41D4-B468-13314E84494A}"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27"/>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Mobile UI Best Practices</a:t>
            </a:r>
            <a:endParaRPr b="0" lang="en-US" sz="4000" spc="-1" strike="noStrike">
              <a:solidFill>
                <a:srgbClr val="000000"/>
              </a:solidFill>
              <a:latin typeface="Arial"/>
            </a:endParaRPr>
          </a:p>
        </p:txBody>
      </p:sp>
      <p:sp>
        <p:nvSpPr>
          <p:cNvPr id="131" name=""/>
          <p:cNvSpPr/>
          <p:nvPr/>
        </p:nvSpPr>
        <p:spPr>
          <a:xfrm>
            <a:off x="457200" y="1312200"/>
            <a:ext cx="11198160" cy="37879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34"/>
              </a:spcBef>
              <a:spcAft>
                <a:spcPts val="1134"/>
              </a:spcAft>
            </a:pPr>
            <a:endParaRPr b="0" lang="en-US" sz="1800" spc="-1" strike="noStrike">
              <a:solidFill>
                <a:srgbClr val="000000"/>
              </a:solidFill>
              <a:latin typeface="Arial"/>
            </a:endParaRPr>
          </a:p>
          <a:p>
            <a:pPr>
              <a:lnSpc>
                <a:spcPct val="150000"/>
              </a:lnSpc>
              <a:spcBef>
                <a:spcPts val="1134"/>
              </a:spcBef>
              <a:spcAft>
                <a:spcPts val="1134"/>
              </a:spcAft>
            </a:pPr>
            <a:endParaRPr b="0" lang="en-US" sz="2000" spc="-1" strike="noStrike">
              <a:solidFill>
                <a:srgbClr val="000000"/>
              </a:solidFill>
              <a:latin typeface="Arial"/>
            </a:endParaRPr>
          </a:p>
        </p:txBody>
      </p:sp>
      <p:sp>
        <p:nvSpPr>
          <p:cNvPr id="132" name=""/>
          <p:cNvSpPr/>
          <p:nvPr/>
        </p:nvSpPr>
        <p:spPr>
          <a:xfrm>
            <a:off x="8001000" y="6590520"/>
            <a:ext cx="3088080" cy="21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4: Doran John P., Unity 2022 mobile game development, 2023</a:t>
            </a:r>
            <a:endParaRPr b="0" lang="en-US" sz="900" spc="-1" strike="noStrike">
              <a:solidFill>
                <a:srgbClr val="000000"/>
              </a:solidFill>
              <a:latin typeface="Arial"/>
            </a:endParaRPr>
          </a:p>
        </p:txBody>
      </p:sp>
      <p:sp>
        <p:nvSpPr>
          <p:cNvPr id="133" name=""/>
          <p:cNvSpPr/>
          <p:nvPr/>
        </p:nvSpPr>
        <p:spPr>
          <a:xfrm>
            <a:off x="507240" y="1381680"/>
            <a:ext cx="7493040" cy="71460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Implementing an on-screen joystick with Input System</a:t>
            </a:r>
            <a:endParaRPr b="0" lang="en-US" sz="2200" spc="-1" strike="noStrike">
              <a:solidFill>
                <a:srgbClr val="000000"/>
              </a:solidFill>
              <a:latin typeface="Arial"/>
            </a:endParaRPr>
          </a:p>
        </p:txBody>
      </p:sp>
      <p:sp>
        <p:nvSpPr>
          <p:cNvPr id="134" name=""/>
          <p:cNvSpPr/>
          <p:nvPr/>
        </p:nvSpPr>
        <p:spPr>
          <a:xfrm>
            <a:off x="486000" y="1769760"/>
            <a:ext cx="10774080" cy="85716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Import Input System package.</a:t>
            </a:r>
            <a:endParaRPr b="0" lang="en-US" sz="18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And set Player “Active Input Handling” config to “Input System Package (new)”. </a:t>
            </a:r>
            <a:endParaRPr b="0" lang="en-US" sz="1800" spc="-1" strike="noStrike">
              <a:solidFill>
                <a:srgbClr val="000000"/>
              </a:solidFill>
              <a:latin typeface="Arial"/>
            </a:endParaRPr>
          </a:p>
        </p:txBody>
      </p:sp>
      <p:pic>
        <p:nvPicPr>
          <p:cNvPr id="135" name="" descr=""/>
          <p:cNvPicPr/>
          <p:nvPr/>
        </p:nvPicPr>
        <p:blipFill>
          <a:blip r:embed="rId1"/>
          <a:stretch/>
        </p:blipFill>
        <p:spPr>
          <a:xfrm>
            <a:off x="1902240" y="2971800"/>
            <a:ext cx="8386920" cy="3148920"/>
          </a:xfrm>
          <a:prstGeom prst="rect">
            <a:avLst/>
          </a:prstGeom>
          <a:ln w="36720">
            <a:noFill/>
          </a:ln>
        </p:spPr>
      </p:pic>
      <p:sp>
        <p:nvSpPr>
          <p:cNvPr id="136" name=""/>
          <p:cNvSpPr/>
          <p:nvPr/>
        </p:nvSpPr>
        <p:spPr>
          <a:xfrm>
            <a:off x="1828800" y="2971800"/>
            <a:ext cx="1370880" cy="227880"/>
          </a:xfrm>
          <a:prstGeom prst="rect">
            <a:avLst/>
          </a:prstGeom>
          <a:noFill/>
          <a:ln w="36720">
            <a:solidFill>
              <a:srgbClr val="ff860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37" name=""/>
          <p:cNvSpPr/>
          <p:nvPr/>
        </p:nvSpPr>
        <p:spPr>
          <a:xfrm>
            <a:off x="1828800" y="4800600"/>
            <a:ext cx="1370880" cy="456480"/>
          </a:xfrm>
          <a:prstGeom prst="rect">
            <a:avLst/>
          </a:prstGeom>
          <a:noFill/>
          <a:ln w="36720">
            <a:solidFill>
              <a:srgbClr val="ff860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138" name=""/>
          <p:cNvSpPr/>
          <p:nvPr/>
        </p:nvSpPr>
        <p:spPr>
          <a:xfrm>
            <a:off x="4343400" y="4800600"/>
            <a:ext cx="5945760" cy="456480"/>
          </a:xfrm>
          <a:prstGeom prst="rect">
            <a:avLst/>
          </a:prstGeom>
          <a:noFill/>
          <a:ln w="36720">
            <a:solidFill>
              <a:srgbClr val="ff860d"/>
            </a:solidFill>
            <a:roun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2" name="PlaceHolder 1"/>
          <p:cNvSpPr>
            <a:spLocks noGrp="1"/>
          </p:cNvSpPr>
          <p:nvPr>
            <p:ph type="sldNum" idx="1"/>
          </p:nvPr>
        </p:nvSpPr>
        <p:spPr/>
        <p:txBody>
          <a:bodyPr/>
          <a:p>
            <a:fld id="{1D1C79DD-4506-4597-8AE3-ED4A8D6A7729}"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30"/>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Mobile UI Best Practices</a:t>
            </a:r>
            <a:endParaRPr b="0" lang="en-US" sz="4000" spc="-1" strike="noStrike">
              <a:solidFill>
                <a:srgbClr val="000000"/>
              </a:solidFill>
              <a:latin typeface="Arial"/>
            </a:endParaRPr>
          </a:p>
        </p:txBody>
      </p:sp>
      <p:sp>
        <p:nvSpPr>
          <p:cNvPr id="140" name=""/>
          <p:cNvSpPr/>
          <p:nvPr/>
        </p:nvSpPr>
        <p:spPr>
          <a:xfrm>
            <a:off x="471240" y="1274040"/>
            <a:ext cx="7493040" cy="71460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Implementing an on-screen joystick with Input System</a:t>
            </a:r>
            <a:endParaRPr b="0" lang="en-US" sz="2200" spc="-1" strike="noStrike">
              <a:solidFill>
                <a:srgbClr val="000000"/>
              </a:solidFill>
              <a:latin typeface="Arial"/>
            </a:endParaRPr>
          </a:p>
        </p:txBody>
      </p:sp>
      <p:sp>
        <p:nvSpPr>
          <p:cNvPr id="141" name=""/>
          <p:cNvSpPr/>
          <p:nvPr/>
        </p:nvSpPr>
        <p:spPr>
          <a:xfrm>
            <a:off x="486000" y="1518120"/>
            <a:ext cx="11400480" cy="124092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Create the UI for joystick</a:t>
            </a:r>
            <a:endParaRPr b="0" lang="en-US" sz="18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800" spc="-1" strike="noStrike">
                <a:solidFill>
                  <a:srgbClr val="000000"/>
                </a:solidFill>
                <a:latin typeface="Arial"/>
                <a:ea typeface="DejaVu Sans"/>
              </a:rPr>
              <a:t>Add a canvas.</a:t>
            </a:r>
            <a:endParaRPr b="0" lang="en-US" sz="18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800" spc="-1" strike="noStrike">
                <a:solidFill>
                  <a:srgbClr val="000000"/>
                </a:solidFill>
                <a:latin typeface="Arial"/>
                <a:ea typeface="DejaVu Sans"/>
              </a:rPr>
              <a:t>In canvas, and an UI &gt; Image game Object and set joystick image for this object. Set name is ‘Handle’</a:t>
            </a:r>
            <a:endParaRPr b="0" lang="en-US" sz="1800" spc="-1" strike="noStrike">
              <a:solidFill>
                <a:srgbClr val="000000"/>
              </a:solidFill>
              <a:latin typeface="Arial"/>
            </a:endParaRPr>
          </a:p>
        </p:txBody>
      </p:sp>
      <p:pic>
        <p:nvPicPr>
          <p:cNvPr id="142" name="" descr=""/>
          <p:cNvPicPr/>
          <p:nvPr/>
        </p:nvPicPr>
        <p:blipFill>
          <a:blip r:embed="rId1"/>
          <a:stretch/>
        </p:blipFill>
        <p:spPr>
          <a:xfrm>
            <a:off x="1740600" y="2857320"/>
            <a:ext cx="8710200" cy="3526200"/>
          </a:xfrm>
          <a:prstGeom prst="rect">
            <a:avLst/>
          </a:prstGeom>
          <a:ln w="36720">
            <a:noFill/>
          </a:ln>
        </p:spPr>
      </p:pic>
      <p:sp>
        <p:nvSpPr>
          <p:cNvPr id="2" name="PlaceHolder 1"/>
          <p:cNvSpPr>
            <a:spLocks noGrp="1"/>
          </p:cNvSpPr>
          <p:nvPr>
            <p:ph type="sldNum" idx="1"/>
          </p:nvPr>
        </p:nvSpPr>
        <p:spPr/>
        <p:txBody>
          <a:bodyPr/>
          <a:p>
            <a:fld id="{04F8261F-F6F0-4200-B521-17825CC582F7}"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34"/>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Mobile UI Best Practices</a:t>
            </a:r>
            <a:endParaRPr b="0" lang="en-US" sz="4000" spc="-1" strike="noStrike">
              <a:solidFill>
                <a:srgbClr val="000000"/>
              </a:solidFill>
              <a:latin typeface="Arial"/>
            </a:endParaRPr>
          </a:p>
        </p:txBody>
      </p:sp>
      <p:sp>
        <p:nvSpPr>
          <p:cNvPr id="144" name=""/>
          <p:cNvSpPr/>
          <p:nvPr/>
        </p:nvSpPr>
        <p:spPr>
          <a:xfrm>
            <a:off x="471240" y="1274400"/>
            <a:ext cx="7493040" cy="55368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Implementing an on-screen joystick with Input System</a:t>
            </a:r>
            <a:endParaRPr b="0" lang="en-US" sz="2200" spc="-1" strike="noStrike">
              <a:solidFill>
                <a:srgbClr val="000000"/>
              </a:solidFill>
              <a:latin typeface="Arial"/>
            </a:endParaRPr>
          </a:p>
        </p:txBody>
      </p:sp>
      <p:sp>
        <p:nvSpPr>
          <p:cNvPr id="145" name=""/>
          <p:cNvSpPr/>
          <p:nvPr/>
        </p:nvSpPr>
        <p:spPr>
          <a:xfrm>
            <a:off x="486000" y="1518480"/>
            <a:ext cx="10774080" cy="124092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DejaVu Sans"/>
              </a:rPr>
              <a:t>Add </a:t>
            </a:r>
            <a:r>
              <a:rPr b="1" lang="en-US" sz="1800" spc="-1" strike="noStrike">
                <a:solidFill>
                  <a:srgbClr val="000000"/>
                </a:solidFill>
                <a:latin typeface="Arial"/>
                <a:ea typeface="DejaVu Sans"/>
              </a:rPr>
              <a:t>On-Screen Stick</a:t>
            </a:r>
            <a:r>
              <a:rPr b="0" lang="en-US" sz="1800" spc="-1" strike="noStrike">
                <a:solidFill>
                  <a:srgbClr val="000000"/>
                </a:solidFill>
                <a:latin typeface="Arial"/>
                <a:ea typeface="DejaVu Sans"/>
              </a:rPr>
              <a:t> component</a:t>
            </a:r>
            <a:endParaRPr b="0" lang="en-US" sz="1800" spc="-1" strike="noStrike">
              <a:solidFill>
                <a:srgbClr val="000000"/>
              </a:solidFill>
              <a:latin typeface="Arial"/>
            </a:endParaRPr>
          </a:p>
          <a:p>
            <a:pPr>
              <a:lnSpc>
                <a:spcPct val="150000"/>
              </a:lnSpc>
            </a:pPr>
            <a:r>
              <a:rPr b="0" lang="en-US" sz="1800" spc="-1" strike="noStrike">
                <a:solidFill>
                  <a:srgbClr val="000000"/>
                </a:solidFill>
                <a:latin typeface="Arial"/>
                <a:ea typeface="DejaVu Sans"/>
              </a:rPr>
              <a:t>Select Handle GameObject, click add component and select “On-Screen Stick”.</a:t>
            </a:r>
            <a:endParaRPr b="0" lang="en-US" sz="1800" spc="-1" strike="noStrike">
              <a:solidFill>
                <a:srgbClr val="000000"/>
              </a:solidFill>
              <a:latin typeface="Arial"/>
            </a:endParaRPr>
          </a:p>
          <a:p>
            <a:pPr>
              <a:lnSpc>
                <a:spcPct val="150000"/>
              </a:lnSpc>
            </a:pPr>
            <a:r>
              <a:rPr b="0" lang="en-US" sz="1800" spc="-1" strike="noStrike">
                <a:solidFill>
                  <a:srgbClr val="000000"/>
                </a:solidFill>
                <a:latin typeface="Arial"/>
                <a:ea typeface="DejaVu Sans"/>
              </a:rPr>
              <a:t>Set param: Movement Range = 50; Path = LeftStick [Gamepad]. </a:t>
            </a:r>
            <a:endParaRPr b="0" lang="en-US" sz="1800" spc="-1" strike="noStrike">
              <a:solidFill>
                <a:srgbClr val="000000"/>
              </a:solidFill>
              <a:latin typeface="Arial"/>
            </a:endParaRPr>
          </a:p>
        </p:txBody>
      </p:sp>
      <p:pic>
        <p:nvPicPr>
          <p:cNvPr id="146" name="" descr=""/>
          <p:cNvPicPr/>
          <p:nvPr/>
        </p:nvPicPr>
        <p:blipFill>
          <a:blip r:embed="rId1"/>
          <a:stretch/>
        </p:blipFill>
        <p:spPr>
          <a:xfrm>
            <a:off x="5946840" y="2944800"/>
            <a:ext cx="5040720" cy="3339000"/>
          </a:xfrm>
          <a:prstGeom prst="rect">
            <a:avLst/>
          </a:prstGeom>
          <a:ln w="36720">
            <a:noFill/>
          </a:ln>
        </p:spPr>
      </p:pic>
      <p:sp>
        <p:nvSpPr>
          <p:cNvPr id="2" name="PlaceHolder 1"/>
          <p:cNvSpPr>
            <a:spLocks noGrp="1"/>
          </p:cNvSpPr>
          <p:nvPr>
            <p:ph type="sldNum" idx="1"/>
          </p:nvPr>
        </p:nvSpPr>
        <p:spPr/>
        <p:txBody>
          <a:bodyPr/>
          <a:p>
            <a:fld id="{0D072D8D-1474-4BE3-A429-5F2D6C95A51A}"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35"/>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Mobile UI Best Practices</a:t>
            </a:r>
            <a:endParaRPr b="0" lang="en-US" sz="4000" spc="-1" strike="noStrike">
              <a:solidFill>
                <a:srgbClr val="000000"/>
              </a:solidFill>
              <a:latin typeface="Arial"/>
            </a:endParaRPr>
          </a:p>
        </p:txBody>
      </p:sp>
      <p:sp>
        <p:nvSpPr>
          <p:cNvPr id="148" name=""/>
          <p:cNvSpPr/>
          <p:nvPr/>
        </p:nvSpPr>
        <p:spPr>
          <a:xfrm>
            <a:off x="471240" y="1274400"/>
            <a:ext cx="7493040" cy="55368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Implementing an on-screen joystick with Input System</a:t>
            </a:r>
            <a:endParaRPr b="0" lang="en-US" sz="2200" spc="-1" strike="noStrike">
              <a:solidFill>
                <a:srgbClr val="000000"/>
              </a:solidFill>
              <a:latin typeface="Arial"/>
            </a:endParaRPr>
          </a:p>
        </p:txBody>
      </p:sp>
      <p:sp>
        <p:nvSpPr>
          <p:cNvPr id="149" name=""/>
          <p:cNvSpPr/>
          <p:nvPr/>
        </p:nvSpPr>
        <p:spPr>
          <a:xfrm>
            <a:off x="486000" y="1518840"/>
            <a:ext cx="7057080" cy="2608200"/>
          </a:xfrm>
          <a:prstGeom prst="rect">
            <a:avLst/>
          </a:prstGeom>
          <a:noFill/>
          <a:ln w="36720">
            <a:noFill/>
          </a:ln>
        </p:spPr>
        <p:style>
          <a:lnRef idx="0"/>
          <a:fillRef idx="0"/>
          <a:effectRef idx="0"/>
          <a:fontRef idx="minor"/>
        </p:style>
        <p:txBody>
          <a:bodyPr lIns="90000" rIns="90000" tIns="45000" bIns="45000" anchor="t">
            <a:noAutofit/>
          </a:bodyPr>
          <a:p>
            <a:pPr>
              <a:lnSpc>
                <a:spcPct val="150000"/>
              </a:lnSpc>
              <a:spcBef>
                <a:spcPts val="283"/>
              </a:spcBef>
              <a:spcAft>
                <a:spcPts val="283"/>
              </a:spcAft>
            </a:pPr>
            <a:r>
              <a:rPr b="0" lang="en-US" sz="1800" spc="-1" strike="noStrike">
                <a:solidFill>
                  <a:srgbClr val="000000"/>
                </a:solidFill>
                <a:latin typeface="Arial"/>
                <a:ea typeface="DejaVu Sans"/>
              </a:rPr>
              <a:t>Add </a:t>
            </a:r>
            <a:r>
              <a:rPr b="1" lang="en-US" sz="1800" spc="-1" strike="noStrike">
                <a:solidFill>
                  <a:srgbClr val="000000"/>
                </a:solidFill>
                <a:latin typeface="Arial"/>
                <a:ea typeface="DejaVu Sans"/>
              </a:rPr>
              <a:t>Player</a:t>
            </a:r>
            <a:r>
              <a:rPr b="0" lang="en-US" sz="1800" spc="-1" strike="noStrike">
                <a:solidFill>
                  <a:srgbClr val="000000"/>
                </a:solidFill>
                <a:latin typeface="Arial"/>
                <a:ea typeface="DejaVu Sans"/>
              </a:rPr>
              <a:t> and its component</a:t>
            </a:r>
            <a:endParaRPr b="0" lang="en-US" sz="1800" spc="-1" strike="noStrike">
              <a:solidFill>
                <a:srgbClr val="000000"/>
              </a:solidFill>
              <a:latin typeface="Arial"/>
            </a:endParaRPr>
          </a:p>
          <a:p>
            <a:pPr marL="216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Add 2D Object &gt; Sprites &gt; Triangle GameObject. Set its name to Player.</a:t>
            </a:r>
            <a:endParaRPr b="0" lang="en-US" sz="1800" spc="-1" strike="noStrike">
              <a:solidFill>
                <a:srgbClr val="000000"/>
              </a:solidFill>
              <a:latin typeface="Arial"/>
            </a:endParaRPr>
          </a:p>
          <a:p>
            <a:pPr marL="216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Add Rigidbody 2D component to Player.</a:t>
            </a:r>
            <a:endParaRPr b="0" lang="en-US" sz="1800" spc="-1" strike="noStrike">
              <a:solidFill>
                <a:srgbClr val="000000"/>
              </a:solidFill>
              <a:latin typeface="Arial"/>
            </a:endParaRPr>
          </a:p>
          <a:p>
            <a:pPr marL="216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Select Player, add “Player Input” component (NOT player input manager). </a:t>
            </a:r>
            <a:endParaRPr b="0" lang="en-US" sz="1800" spc="-1" strike="noStrike">
              <a:solidFill>
                <a:srgbClr val="000000"/>
              </a:solidFill>
              <a:latin typeface="Arial"/>
            </a:endParaRPr>
          </a:p>
        </p:txBody>
      </p:sp>
      <p:pic>
        <p:nvPicPr>
          <p:cNvPr id="150" name="" descr=""/>
          <p:cNvPicPr/>
          <p:nvPr/>
        </p:nvPicPr>
        <p:blipFill>
          <a:blip r:embed="rId1"/>
          <a:stretch/>
        </p:blipFill>
        <p:spPr>
          <a:xfrm>
            <a:off x="7543800" y="673200"/>
            <a:ext cx="4524840" cy="5756400"/>
          </a:xfrm>
          <a:prstGeom prst="rect">
            <a:avLst/>
          </a:prstGeom>
          <a:ln w="36720">
            <a:noFill/>
          </a:ln>
        </p:spPr>
      </p:pic>
      <p:sp>
        <p:nvSpPr>
          <p:cNvPr id="2" name="PlaceHolder 1"/>
          <p:cNvSpPr>
            <a:spLocks noGrp="1"/>
          </p:cNvSpPr>
          <p:nvPr>
            <p:ph type="sldNum" idx="1"/>
          </p:nvPr>
        </p:nvSpPr>
        <p:spPr/>
        <p:txBody>
          <a:bodyPr/>
          <a:p>
            <a:fld id="{35F90890-12E8-4840-B928-E937E6986996}"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36"/>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Mobile UI Best Practices</a:t>
            </a:r>
            <a:endParaRPr b="0" lang="en-US" sz="4000" spc="-1" strike="noStrike">
              <a:solidFill>
                <a:srgbClr val="000000"/>
              </a:solidFill>
              <a:latin typeface="Arial"/>
            </a:endParaRPr>
          </a:p>
        </p:txBody>
      </p:sp>
      <p:sp>
        <p:nvSpPr>
          <p:cNvPr id="152" name=""/>
          <p:cNvSpPr/>
          <p:nvPr/>
        </p:nvSpPr>
        <p:spPr>
          <a:xfrm>
            <a:off x="471240" y="1274400"/>
            <a:ext cx="7493040" cy="55368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Implementing an on-screen joystick with Input System</a:t>
            </a:r>
            <a:endParaRPr b="0" lang="en-US" sz="2200" spc="-1" strike="noStrike">
              <a:solidFill>
                <a:srgbClr val="000000"/>
              </a:solidFill>
              <a:latin typeface="Arial"/>
            </a:endParaRPr>
          </a:p>
        </p:txBody>
      </p:sp>
      <p:sp>
        <p:nvSpPr>
          <p:cNvPr id="153" name=""/>
          <p:cNvSpPr/>
          <p:nvPr/>
        </p:nvSpPr>
        <p:spPr>
          <a:xfrm>
            <a:off x="486000" y="1519200"/>
            <a:ext cx="5456880" cy="3543480"/>
          </a:xfrm>
          <a:prstGeom prst="rect">
            <a:avLst/>
          </a:prstGeom>
          <a:noFill/>
          <a:ln w="36720">
            <a:noFill/>
          </a:ln>
        </p:spPr>
        <p:style>
          <a:lnRef idx="0"/>
          <a:fillRef idx="0"/>
          <a:effectRef idx="0"/>
          <a:fontRef idx="minor"/>
        </p:style>
        <p:txBody>
          <a:bodyPr lIns="90000" rIns="90000" tIns="45000" bIns="45000" anchor="t">
            <a:noAutofit/>
          </a:bodyPr>
          <a:p>
            <a:pPr>
              <a:lnSpc>
                <a:spcPct val="150000"/>
              </a:lnSpc>
              <a:spcBef>
                <a:spcPts val="283"/>
              </a:spcBef>
              <a:spcAft>
                <a:spcPts val="283"/>
              </a:spcAft>
            </a:pPr>
            <a:r>
              <a:rPr b="0" lang="en-US" sz="1800" spc="-1" strike="noStrike">
                <a:solidFill>
                  <a:srgbClr val="000000"/>
                </a:solidFill>
                <a:latin typeface="Arial"/>
                <a:ea typeface="DejaVu Sans"/>
              </a:rPr>
              <a:t>Add </a:t>
            </a:r>
            <a:r>
              <a:rPr b="1" lang="en-US" sz="1800" spc="-1" strike="noStrike">
                <a:solidFill>
                  <a:srgbClr val="000000"/>
                </a:solidFill>
                <a:latin typeface="Arial"/>
                <a:ea typeface="DejaVu Sans"/>
              </a:rPr>
              <a:t>Input Actions</a:t>
            </a:r>
            <a:r>
              <a:rPr b="0" lang="en-US" sz="1800" spc="-1" strike="noStrike">
                <a:solidFill>
                  <a:srgbClr val="000000"/>
                </a:solidFill>
                <a:latin typeface="Arial"/>
                <a:ea typeface="DejaVu Sans"/>
              </a:rPr>
              <a:t> for Player Input component</a:t>
            </a:r>
            <a:endParaRPr b="0" lang="en-US" sz="1800" spc="-1" strike="noStrike">
              <a:solidFill>
                <a:srgbClr val="000000"/>
              </a:solidFill>
              <a:latin typeface="Arial"/>
            </a:endParaRPr>
          </a:p>
          <a:p>
            <a:pPr marL="216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Select Player, in Player Input component, click Create Actions. Set name is PlayerAction and save to Scenes / InputSystem folder.</a:t>
            </a:r>
            <a:endParaRPr b="0" lang="en-US" sz="1800" spc="-1" strike="noStrike">
              <a:solidFill>
                <a:srgbClr val="000000"/>
              </a:solidFill>
              <a:latin typeface="Arial"/>
            </a:endParaRPr>
          </a:p>
          <a:p>
            <a:pPr marL="216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Double click on PlayerAction Object to open Input Actions window. Set value for Move action.</a:t>
            </a:r>
            <a:endParaRPr b="0" lang="en-US" sz="1800" spc="-1" strike="noStrike">
              <a:solidFill>
                <a:srgbClr val="000000"/>
              </a:solidFill>
              <a:latin typeface="Arial"/>
            </a:endParaRPr>
          </a:p>
          <a:p>
            <a:pPr lvl="1" marL="432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Action Type: Value</a:t>
            </a:r>
            <a:endParaRPr b="0" lang="en-US" sz="1800" spc="-1" strike="noStrike">
              <a:solidFill>
                <a:srgbClr val="000000"/>
              </a:solidFill>
              <a:latin typeface="Arial"/>
            </a:endParaRPr>
          </a:p>
          <a:p>
            <a:pPr lvl="1" marL="432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Control Type: Vector 2</a:t>
            </a:r>
            <a:endParaRPr b="0" lang="en-US" sz="1800" spc="-1" strike="noStrike">
              <a:solidFill>
                <a:srgbClr val="000000"/>
              </a:solidFill>
              <a:latin typeface="Arial"/>
            </a:endParaRPr>
          </a:p>
        </p:txBody>
      </p:sp>
      <p:pic>
        <p:nvPicPr>
          <p:cNvPr id="154" name="" descr=""/>
          <p:cNvPicPr/>
          <p:nvPr/>
        </p:nvPicPr>
        <p:blipFill>
          <a:blip r:embed="rId1"/>
          <a:stretch/>
        </p:blipFill>
        <p:spPr>
          <a:xfrm>
            <a:off x="5943600" y="1672200"/>
            <a:ext cx="6163920" cy="4562640"/>
          </a:xfrm>
          <a:prstGeom prst="rect">
            <a:avLst/>
          </a:prstGeom>
          <a:ln w="36720">
            <a:noFill/>
          </a:ln>
        </p:spPr>
      </p:pic>
      <p:sp>
        <p:nvSpPr>
          <p:cNvPr id="2" name="PlaceHolder 1"/>
          <p:cNvSpPr>
            <a:spLocks noGrp="1"/>
          </p:cNvSpPr>
          <p:nvPr>
            <p:ph type="sldNum" idx="1"/>
          </p:nvPr>
        </p:nvSpPr>
        <p:spPr/>
        <p:txBody>
          <a:bodyPr/>
          <a:p>
            <a:fld id="{0B273712-E75A-4BDC-89AA-0D9E5163D75E}"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37"/>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Mobile UI Best Practices</a:t>
            </a:r>
            <a:endParaRPr b="0" lang="en-US" sz="4000" spc="-1" strike="noStrike">
              <a:solidFill>
                <a:srgbClr val="000000"/>
              </a:solidFill>
              <a:latin typeface="Arial"/>
            </a:endParaRPr>
          </a:p>
        </p:txBody>
      </p:sp>
      <p:sp>
        <p:nvSpPr>
          <p:cNvPr id="156" name=""/>
          <p:cNvSpPr/>
          <p:nvPr/>
        </p:nvSpPr>
        <p:spPr>
          <a:xfrm>
            <a:off x="471240" y="1274400"/>
            <a:ext cx="7493040" cy="55368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Implementing an on-screen joystick with Input System</a:t>
            </a:r>
            <a:endParaRPr b="0" lang="en-US" sz="2200" spc="-1" strike="noStrike">
              <a:solidFill>
                <a:srgbClr val="000000"/>
              </a:solidFill>
              <a:latin typeface="Arial"/>
            </a:endParaRPr>
          </a:p>
        </p:txBody>
      </p:sp>
      <p:sp>
        <p:nvSpPr>
          <p:cNvPr id="157" name=""/>
          <p:cNvSpPr/>
          <p:nvPr/>
        </p:nvSpPr>
        <p:spPr>
          <a:xfrm>
            <a:off x="486000" y="1627200"/>
            <a:ext cx="10774080" cy="124092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PingFang SC"/>
              </a:rPr>
              <a:t>Add the InputManager.cs and Movement.cs C# scripts and attach them to Player.</a:t>
            </a:r>
            <a:endParaRPr b="0" lang="en-US" sz="18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800" spc="-1" strike="noStrike">
                <a:solidFill>
                  <a:srgbClr val="000000"/>
                </a:solidFill>
                <a:latin typeface="Arial"/>
                <a:ea typeface="PingFang SC"/>
              </a:rPr>
              <a:t>Add 2D Object &gt; Sprites &gt; Triangle GameObject. Set its name to Player.</a:t>
            </a:r>
            <a:endParaRPr b="0" lang="en-US" sz="18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1800" spc="-1" strike="noStrike">
                <a:solidFill>
                  <a:srgbClr val="000000"/>
                </a:solidFill>
                <a:latin typeface="Arial"/>
                <a:ea typeface="PingFang SC"/>
              </a:rPr>
              <a:t>Select Player, add “Player Input” component (NOT player input manager). </a:t>
            </a:r>
            <a:endParaRPr b="0" lang="en-US" sz="1800" spc="-1" strike="noStrike">
              <a:solidFill>
                <a:srgbClr val="000000"/>
              </a:solidFill>
              <a:latin typeface="Arial"/>
            </a:endParaRPr>
          </a:p>
        </p:txBody>
      </p:sp>
      <p:sp>
        <p:nvSpPr>
          <p:cNvPr id="158" name=""/>
          <p:cNvSpPr/>
          <p:nvPr/>
        </p:nvSpPr>
        <p:spPr>
          <a:xfrm>
            <a:off x="784080" y="3200400"/>
            <a:ext cx="9273600" cy="2742480"/>
          </a:xfrm>
          <a:prstGeom prst="rect">
            <a:avLst/>
          </a:prstGeom>
          <a:solidFill>
            <a:srgbClr val="e7e9db"/>
          </a:solidFill>
          <a:ln w="36720">
            <a:noFill/>
          </a:ln>
        </p:spPr>
        <p:style>
          <a:lnRef idx="0"/>
          <a:fillRef idx="0"/>
          <a:effectRef idx="0"/>
          <a:fontRef idx="minor"/>
        </p:style>
        <p:txBody>
          <a:bodyPr lIns="90000" rIns="90000" tIns="45000" bIns="45000" anchor="t">
            <a:noAutofit/>
          </a:bodyPr>
          <a:p>
            <a:pPr>
              <a:lnSpc>
                <a:spcPct val="100000"/>
              </a:lnSpc>
            </a:pPr>
            <a:r>
              <a:rPr b="0" lang="zxx" sz="1800" spc="-1" strike="noStrike">
                <a:solidFill>
                  <a:srgbClr val="815ba4"/>
                </a:solidFill>
                <a:latin typeface="Arial"/>
                <a:ea typeface="DejaVu Sans"/>
              </a:rPr>
              <a:t>using</a:t>
            </a:r>
            <a:r>
              <a:rPr b="0" lang="zxx" sz="1800" spc="-1" strike="noStrike">
                <a:solidFill>
                  <a:srgbClr val="2f1e2e"/>
                </a:solidFill>
                <a:latin typeface="Arial"/>
                <a:ea typeface="DejaVu Sans"/>
              </a:rPr>
              <a:t> </a:t>
            </a:r>
            <a:r>
              <a:rPr b="0" lang="zxx" sz="1800" spc="-1" strike="noStrike">
                <a:solidFill>
                  <a:srgbClr val="fec418"/>
                </a:solidFill>
                <a:latin typeface="Arial"/>
                <a:ea typeface="DejaVu Sans"/>
              </a:rPr>
              <a:t>UnityEngine</a:t>
            </a:r>
            <a:r>
              <a:rPr b="0" lang="zxx" sz="1800" spc="-1" strike="noStrike">
                <a:solidFill>
                  <a:srgbClr val="2f1e2e"/>
                </a:solidFill>
                <a:latin typeface="Arial"/>
                <a:ea typeface="DejaVu Sans"/>
              </a:rPr>
              <a:t>;</a:t>
            </a:r>
            <a:endParaRPr b="0" lang="en-US" sz="1800" spc="-1" strike="noStrike">
              <a:solidFill>
                <a:srgbClr val="000000"/>
              </a:solidFill>
              <a:latin typeface="Arial"/>
            </a:endParaRPr>
          </a:p>
          <a:p>
            <a:pPr>
              <a:lnSpc>
                <a:spcPct val="100000"/>
              </a:lnSpc>
            </a:pPr>
            <a:r>
              <a:rPr b="0" lang="zxx" sz="1800" spc="-1" strike="noStrike">
                <a:solidFill>
                  <a:srgbClr val="815ba4"/>
                </a:solidFill>
                <a:latin typeface="Arial"/>
                <a:ea typeface="DejaVu Sans"/>
              </a:rPr>
              <a:t>using</a:t>
            </a:r>
            <a:r>
              <a:rPr b="0" lang="zxx" sz="1800" spc="-1" strike="noStrike">
                <a:solidFill>
                  <a:srgbClr val="2f1e2e"/>
                </a:solidFill>
                <a:latin typeface="Arial"/>
                <a:ea typeface="DejaVu Sans"/>
              </a:rPr>
              <a:t> </a:t>
            </a:r>
            <a:r>
              <a:rPr b="0" lang="zxx" sz="1800" spc="-1" strike="noStrike">
                <a:solidFill>
                  <a:srgbClr val="fec418"/>
                </a:solidFill>
                <a:latin typeface="Arial"/>
                <a:ea typeface="DejaVu Sans"/>
              </a:rPr>
              <a:t>UnityEngine.InputSystem</a:t>
            </a:r>
            <a:r>
              <a:rPr b="0" lang="zxx" sz="1800" spc="-1" strike="noStrike">
                <a:solidFill>
                  <a:srgbClr val="2f1e2e"/>
                </a:solidFill>
                <a:latin typeface="Arial"/>
                <a:ea typeface="DejaVu Sans"/>
              </a:rPr>
              <a: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zxx" sz="1800" spc="-1" strike="noStrike">
                <a:solidFill>
                  <a:srgbClr val="815ba4"/>
                </a:solidFill>
                <a:latin typeface="Arial"/>
                <a:ea typeface="DejaVu Sans"/>
              </a:rPr>
              <a:t>public</a:t>
            </a:r>
            <a:r>
              <a:rPr b="0" lang="zxx" sz="1800" spc="-1" strike="noStrike">
                <a:solidFill>
                  <a:srgbClr val="2f1e2e"/>
                </a:solidFill>
                <a:latin typeface="Arial"/>
                <a:ea typeface="DejaVu Sans"/>
              </a:rPr>
              <a:t> </a:t>
            </a:r>
            <a:r>
              <a:rPr b="0" lang="zxx" sz="1800" spc="-1" strike="noStrike">
                <a:solidFill>
                  <a:srgbClr val="815ba4"/>
                </a:solidFill>
                <a:latin typeface="Arial"/>
                <a:ea typeface="DejaVu Sans"/>
              </a:rPr>
              <a:t>class</a:t>
            </a:r>
            <a:r>
              <a:rPr b="0" lang="zxx" sz="1800" spc="-1" strike="noStrike">
                <a:solidFill>
                  <a:srgbClr val="2f1e2e"/>
                </a:solidFill>
                <a:latin typeface="Arial"/>
                <a:ea typeface="DejaVu Sans"/>
              </a:rPr>
              <a:t> </a:t>
            </a:r>
            <a:r>
              <a:rPr b="0" lang="zxx" sz="1800" spc="-1" strike="noStrike">
                <a:solidFill>
                  <a:srgbClr val="fec418"/>
                </a:solidFill>
                <a:latin typeface="Arial"/>
                <a:ea typeface="DejaVu Sans"/>
              </a:rPr>
              <a:t>InputManager</a:t>
            </a:r>
            <a:r>
              <a:rPr b="0" lang="zxx" sz="1800" spc="-1" strike="noStrike">
                <a:solidFill>
                  <a:srgbClr val="2f1e2e"/>
                </a:solidFill>
                <a:latin typeface="Arial"/>
                <a:ea typeface="DejaVu Sans"/>
              </a:rPr>
              <a:t> : MonoBehaviour</a:t>
            </a:r>
            <a:endParaRPr b="0" lang="en-US" sz="1800" spc="-1" strike="noStrike">
              <a:solidFill>
                <a:srgbClr val="000000"/>
              </a:solidFill>
              <a:latin typeface="Arial"/>
            </a:endParaRPr>
          </a:p>
          <a:p>
            <a:pPr>
              <a:lnSpc>
                <a:spcPct val="100000"/>
              </a:lnSpc>
            </a:pPr>
            <a:r>
              <a:rPr b="0" lang="zxx" sz="1800" spc="-1" strike="noStrike">
                <a:solidFill>
                  <a:srgbClr val="2f1e2e"/>
                </a:solidFill>
                <a:latin typeface="Arial"/>
                <a:ea typeface="DejaVu Sans"/>
              </a:rPr>
              <a:t>{</a:t>
            </a:r>
            <a:endParaRPr b="0" lang="en-US" sz="1800" spc="-1" strike="noStrike">
              <a:solidFill>
                <a:srgbClr val="000000"/>
              </a:solidFill>
              <a:latin typeface="Arial"/>
            </a:endParaRPr>
          </a:p>
          <a:p>
            <a:pPr>
              <a:lnSpc>
                <a:spcPct val="100000"/>
              </a:lnSpc>
            </a:pPr>
            <a:r>
              <a:rPr b="0" lang="zxx" sz="1800" spc="-1" strike="noStrike">
                <a:solidFill>
                  <a:srgbClr val="2f1e2e"/>
                </a:solidFill>
                <a:latin typeface="Arial"/>
                <a:ea typeface="DejaVu Sans"/>
              </a:rPr>
              <a:t>    </a:t>
            </a:r>
            <a:r>
              <a:rPr b="0" lang="zxx" sz="1800" spc="-1" strike="noStrike">
                <a:solidFill>
                  <a:srgbClr val="815ba4"/>
                </a:solidFill>
                <a:latin typeface="Arial"/>
                <a:ea typeface="DejaVu Sans"/>
              </a:rPr>
              <a:t>public</a:t>
            </a:r>
            <a:r>
              <a:rPr b="0" lang="zxx" sz="1800" spc="-1" strike="noStrike">
                <a:solidFill>
                  <a:srgbClr val="2f1e2e"/>
                </a:solidFill>
                <a:latin typeface="Arial"/>
                <a:ea typeface="DejaVu Sans"/>
              </a:rPr>
              <a:t> Vector2 MoveInput;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zxx" sz="1800" spc="-1" strike="noStrike">
                <a:solidFill>
                  <a:srgbClr val="2f1e2e"/>
                </a:solidFill>
                <a:latin typeface="Arial"/>
                <a:ea typeface="DejaVu Sans"/>
              </a:rPr>
              <a:t>    </a:t>
            </a:r>
            <a:r>
              <a:rPr b="0" lang="zxx" sz="1800" spc="-1" strike="noStrike">
                <a:solidFill>
                  <a:srgbClr val="815ba4"/>
                </a:solidFill>
                <a:latin typeface="Arial"/>
                <a:ea typeface="DejaVu Sans"/>
              </a:rPr>
              <a:t>public</a:t>
            </a:r>
            <a:r>
              <a:rPr b="0" lang="zxx" sz="1800" spc="-1" strike="noStrike">
                <a:solidFill>
                  <a:srgbClr val="2f1e2e"/>
                </a:solidFill>
                <a:latin typeface="Arial"/>
                <a:ea typeface="DejaVu Sans"/>
              </a:rPr>
              <a:t> </a:t>
            </a:r>
            <a:r>
              <a:rPr b="0" lang="zxx" sz="1800" spc="-1" strike="noStrike">
                <a:solidFill>
                  <a:srgbClr val="815ba4"/>
                </a:solidFill>
                <a:latin typeface="Arial"/>
                <a:ea typeface="DejaVu Sans"/>
              </a:rPr>
              <a:t>void</a:t>
            </a:r>
            <a:r>
              <a:rPr b="0" lang="zxx" sz="1800" spc="-1" strike="noStrike">
                <a:solidFill>
                  <a:srgbClr val="2f1e2e"/>
                </a:solidFill>
                <a:latin typeface="Arial"/>
                <a:ea typeface="DejaVu Sans"/>
              </a:rPr>
              <a:t> </a:t>
            </a:r>
            <a:r>
              <a:rPr b="0" lang="zxx" sz="1800" spc="-1" strike="noStrike">
                <a:solidFill>
                  <a:srgbClr val="06b6ef"/>
                </a:solidFill>
                <a:latin typeface="Arial"/>
                <a:ea typeface="DejaVu Sans"/>
              </a:rPr>
              <a:t>OnMove</a:t>
            </a:r>
            <a:r>
              <a:rPr b="0" lang="zxx" sz="1800" spc="-1" strike="noStrike">
                <a:solidFill>
                  <a:srgbClr val="2f1e2e"/>
                </a:solidFill>
                <a:latin typeface="Arial"/>
                <a:ea typeface="DejaVu Sans"/>
              </a:rPr>
              <a:t>(InputValue input) </a:t>
            </a:r>
            <a:r>
              <a:rPr b="0" lang="zxx" sz="1800" spc="-1" strike="noStrike">
                <a:solidFill>
                  <a:srgbClr val="5bc4bf"/>
                </a:solidFill>
                <a:latin typeface="Arial"/>
                <a:ea typeface="DejaVu Sans"/>
              </a:rPr>
              <a:t>=&gt;</a:t>
            </a:r>
            <a:r>
              <a:rPr b="0" lang="zxx" sz="1800" spc="-1" strike="noStrike">
                <a:solidFill>
                  <a:srgbClr val="2f1e2e"/>
                </a:solidFill>
                <a:latin typeface="Arial"/>
                <a:ea typeface="DejaVu Sans"/>
              </a:rPr>
              <a:t> MoveInput </a:t>
            </a:r>
            <a:r>
              <a:rPr b="0" lang="zxx" sz="1800" spc="-1" strike="noStrike">
                <a:solidFill>
                  <a:srgbClr val="5bc4bf"/>
                </a:solidFill>
                <a:latin typeface="Arial"/>
                <a:ea typeface="DejaVu Sans"/>
              </a:rPr>
              <a:t>=</a:t>
            </a:r>
            <a:r>
              <a:rPr b="0" lang="zxx" sz="1800" spc="-1" strike="noStrike">
                <a:solidFill>
                  <a:srgbClr val="2f1e2e"/>
                </a:solidFill>
                <a:latin typeface="Arial"/>
                <a:ea typeface="DejaVu Sans"/>
              </a:rPr>
              <a:t> input.Get</a:t>
            </a:r>
            <a:r>
              <a:rPr b="0" lang="zxx" sz="1800" spc="-1" strike="noStrike">
                <a:solidFill>
                  <a:srgbClr val="5bc4bf"/>
                </a:solidFill>
                <a:latin typeface="Arial"/>
                <a:ea typeface="DejaVu Sans"/>
              </a:rPr>
              <a:t>&lt;</a:t>
            </a:r>
            <a:r>
              <a:rPr b="0" lang="zxx" sz="1800" spc="-1" strike="noStrike">
                <a:solidFill>
                  <a:srgbClr val="2f1e2e"/>
                </a:solidFill>
                <a:latin typeface="Arial"/>
                <a:ea typeface="DejaVu Sans"/>
              </a:rPr>
              <a:t>Vector2</a:t>
            </a:r>
            <a:r>
              <a:rPr b="0" lang="zxx" sz="1800" spc="-1" strike="noStrike">
                <a:solidFill>
                  <a:srgbClr val="5bc4bf"/>
                </a:solidFill>
                <a:latin typeface="Arial"/>
                <a:ea typeface="DejaVu Sans"/>
              </a:rPr>
              <a:t>&gt;</a:t>
            </a:r>
            <a:r>
              <a:rPr b="0" lang="zxx" sz="1800" spc="-1" strike="noStrike">
                <a:solidFill>
                  <a:srgbClr val="2f1e2e"/>
                </a:solidFill>
                <a:latin typeface="Arial"/>
                <a:ea typeface="DejaVu Sans"/>
              </a:rPr>
              <a:t>();</a:t>
            </a:r>
            <a:endParaRPr b="0" lang="en-US" sz="1800" spc="-1" strike="noStrike">
              <a:solidFill>
                <a:srgbClr val="000000"/>
              </a:solidFill>
              <a:latin typeface="Arial"/>
            </a:endParaRPr>
          </a:p>
          <a:p>
            <a:pPr>
              <a:lnSpc>
                <a:spcPct val="100000"/>
              </a:lnSpc>
            </a:pPr>
            <a:r>
              <a:rPr b="0" lang="zxx" sz="1800" spc="-1" strike="noStrike">
                <a:solidFill>
                  <a:srgbClr val="2f1e2e"/>
                </a:solidFill>
                <a:latin typeface="Arial"/>
                <a:ea typeface="DejaVu Sans"/>
              </a:rPr>
              <a:t>}</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5A4236FA-444C-42C4-A853-B611D24B0AAA}"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
          <p:cNvSpPr/>
          <p:nvPr/>
        </p:nvSpPr>
        <p:spPr>
          <a:xfrm>
            <a:off x="486000" y="1303200"/>
            <a:ext cx="10774080" cy="79272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1800" spc="-1" strike="noStrike">
                <a:solidFill>
                  <a:srgbClr val="000000"/>
                </a:solidFill>
                <a:latin typeface="Arial"/>
                <a:ea typeface="PingFang SC"/>
              </a:rPr>
              <a:t>Update Movement.cs script</a:t>
            </a:r>
            <a:endParaRPr b="0" lang="en-US" sz="1800" spc="-1" strike="noStrike">
              <a:solidFill>
                <a:srgbClr val="000000"/>
              </a:solidFill>
              <a:latin typeface="Arial"/>
            </a:endParaRPr>
          </a:p>
        </p:txBody>
      </p:sp>
      <p:sp>
        <p:nvSpPr>
          <p:cNvPr id="160" name=""/>
          <p:cNvSpPr/>
          <p:nvPr/>
        </p:nvSpPr>
        <p:spPr>
          <a:xfrm>
            <a:off x="502920" y="2226240"/>
            <a:ext cx="4575960" cy="4040640"/>
          </a:xfrm>
          <a:prstGeom prst="rect">
            <a:avLst/>
          </a:prstGeom>
          <a:solidFill>
            <a:srgbClr val="e7e9db"/>
          </a:solidFill>
          <a:ln w="36720">
            <a:noFill/>
          </a:ln>
        </p:spPr>
        <p:style>
          <a:lnRef idx="0"/>
          <a:fillRef idx="0"/>
          <a:effectRef idx="0"/>
          <a:fontRef idx="minor"/>
        </p:style>
        <p:txBody>
          <a:bodyPr lIns="90000" rIns="90000" tIns="45000" bIns="45000" anchor="t">
            <a:noAutofit/>
          </a:bodyPr>
          <a:p>
            <a:pPr>
              <a:lnSpc>
                <a:spcPct val="100000"/>
              </a:lnSpc>
            </a:pPr>
            <a:r>
              <a:rPr b="0" lang="zxx" sz="1400" spc="-1" strike="noStrike">
                <a:solidFill>
                  <a:srgbClr val="815ba4"/>
                </a:solidFill>
                <a:latin typeface="Arial"/>
                <a:ea typeface="DejaVu Sans"/>
              </a:rPr>
              <a:t>using</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System</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815ba4"/>
                </a:solidFill>
                <a:latin typeface="Arial"/>
                <a:ea typeface="DejaVu Sans"/>
              </a:rPr>
              <a:t>using</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UnityEngine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815ba4"/>
                </a:solidFill>
                <a:latin typeface="Arial"/>
                <a:ea typeface="DejaVu Sans"/>
              </a:rPr>
              <a:t>public</a:t>
            </a: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class</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Movement</a:t>
            </a:r>
            <a:r>
              <a:rPr b="0" lang="zxx" sz="1400" spc="-1" strike="noStrike">
                <a:solidFill>
                  <a:srgbClr val="2f1e2e"/>
                </a:solidFill>
                <a:latin typeface="Arial"/>
                <a:ea typeface="DejaVu Sans"/>
              </a:rPr>
              <a:t> : MonoBehaviour</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private</a:t>
            </a:r>
            <a:r>
              <a:rPr b="0" lang="zxx" sz="1400" spc="-1" strike="noStrike">
                <a:solidFill>
                  <a:srgbClr val="2f1e2e"/>
                </a:solidFill>
                <a:latin typeface="Arial"/>
                <a:ea typeface="DejaVu Sans"/>
              </a:rPr>
              <a:t> InputManager inputs;</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private</a:t>
            </a:r>
            <a:r>
              <a:rPr b="0" lang="zxx" sz="1400" spc="-1" strike="noStrike">
                <a:solidFill>
                  <a:srgbClr val="2f1e2e"/>
                </a:solidFill>
                <a:latin typeface="Arial"/>
                <a:ea typeface="DejaVu Sans"/>
              </a:rPr>
              <a:t> Rigidbody2D rb;</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public</a:t>
            </a: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float</a:t>
            </a:r>
            <a:r>
              <a:rPr b="0" lang="zxx" sz="1400" spc="-1" strike="noStrike">
                <a:solidFill>
                  <a:srgbClr val="2f1e2e"/>
                </a:solidFill>
                <a:latin typeface="Arial"/>
                <a:ea typeface="DejaVu Sans"/>
              </a:rPr>
              <a:t> Speed;</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Vector2 moveDir;</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bool</a:t>
            </a:r>
            <a:r>
              <a:rPr b="0" lang="zxx" sz="1400" spc="-1" strike="noStrike">
                <a:solidFill>
                  <a:srgbClr val="2f1e2e"/>
                </a:solidFill>
                <a:latin typeface="Arial"/>
                <a:ea typeface="DejaVu Sans"/>
              </a:rPr>
              <a:t> isMoving;</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void</a:t>
            </a: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Awake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inputs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GetComponent</a:t>
            </a:r>
            <a:r>
              <a:rPr b="0" lang="zxx" sz="1400" spc="-1" strike="noStrike">
                <a:solidFill>
                  <a:srgbClr val="5bc4bf"/>
                </a:solidFill>
                <a:latin typeface="Arial"/>
                <a:ea typeface="DejaVu Sans"/>
              </a:rPr>
              <a:t>&lt;</a:t>
            </a:r>
            <a:r>
              <a:rPr b="0" lang="zxx" sz="1400" spc="-1" strike="noStrike">
                <a:solidFill>
                  <a:srgbClr val="2f1e2e"/>
                </a:solidFill>
                <a:latin typeface="Arial"/>
                <a:ea typeface="DejaVu Sans"/>
              </a:rPr>
              <a:t>InputManager</a:t>
            </a:r>
            <a:r>
              <a:rPr b="0" lang="zxx" sz="1400" spc="-1" strike="noStrike">
                <a:solidFill>
                  <a:srgbClr val="5bc4bf"/>
                </a:solidFill>
                <a:latin typeface="Arial"/>
                <a:ea typeface="DejaVu Sans"/>
              </a:rPr>
              <a:t>&gt;</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rb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GetComponent</a:t>
            </a:r>
            <a:r>
              <a:rPr b="0" lang="zxx" sz="1400" spc="-1" strike="noStrike">
                <a:solidFill>
                  <a:srgbClr val="5bc4bf"/>
                </a:solidFill>
                <a:latin typeface="Arial"/>
                <a:ea typeface="DejaVu Sans"/>
              </a:rPr>
              <a:t>&lt;</a:t>
            </a:r>
            <a:r>
              <a:rPr b="0" lang="zxx" sz="1400" spc="-1" strike="noStrike">
                <a:solidFill>
                  <a:srgbClr val="2f1e2e"/>
                </a:solidFill>
                <a:latin typeface="Arial"/>
                <a:ea typeface="DejaVu Sans"/>
              </a:rPr>
              <a:t>Rigidbody2D</a:t>
            </a:r>
            <a:r>
              <a:rPr b="0" lang="zxx" sz="1400" spc="-1" strike="noStrike">
                <a:solidFill>
                  <a:srgbClr val="5bc4bf"/>
                </a:solidFill>
                <a:latin typeface="Arial"/>
                <a:ea typeface="DejaVu Sans"/>
              </a:rPr>
              <a:t>&gt;</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p:txBody>
      </p:sp>
      <p:sp>
        <p:nvSpPr>
          <p:cNvPr id="161" name=""/>
          <p:cNvSpPr/>
          <p:nvPr/>
        </p:nvSpPr>
        <p:spPr>
          <a:xfrm>
            <a:off x="5562360" y="682200"/>
            <a:ext cx="6597720" cy="5741280"/>
          </a:xfrm>
          <a:prstGeom prst="rect">
            <a:avLst/>
          </a:prstGeom>
          <a:solidFill>
            <a:srgbClr val="e7e9db"/>
          </a:solidFill>
          <a:ln w="36720">
            <a:noFill/>
          </a:ln>
        </p:spPr>
        <p:style>
          <a:lnRef idx="0"/>
          <a:fillRef idx="0"/>
          <a:effectRef idx="0"/>
          <a:fontRef idx="minor"/>
        </p:style>
        <p:txBody>
          <a:bodyPr lIns="90000" rIns="90000" tIns="45000" bIns="45000" anchor="t">
            <a:noAutofit/>
          </a:bodyPr>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void</a:t>
            </a: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Update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moveDir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inputs.MoveInput.normalized;</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isMoving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Convert.ToBoolean(moveDir.magnitude);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Rotate();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void</a:t>
            </a: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FixedUpdate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if</a:t>
            </a:r>
            <a:r>
              <a:rPr b="0" lang="zxx" sz="1400" spc="-1" strike="noStrike">
                <a:solidFill>
                  <a:srgbClr val="2f1e2e"/>
                </a:solidFill>
                <a:latin typeface="Arial"/>
                <a:ea typeface="DejaVu Sans"/>
              </a:rPr>
              <a:t> (rb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null</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rb.MovePosition(rb.position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moveDir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Speed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Time.fixedDeltaTime);</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void</a:t>
            </a:r>
            <a:r>
              <a:rPr b="0" lang="zxx" sz="1400" spc="-1" strike="noStrike">
                <a:solidFill>
                  <a:srgbClr val="2f1e2e"/>
                </a:solidFill>
                <a:latin typeface="Arial"/>
                <a:ea typeface="DejaVu Sans"/>
              </a:rPr>
              <a:t> </a:t>
            </a:r>
            <a:r>
              <a:rPr b="0" lang="zxx" sz="1400" spc="-1" strike="noStrike">
                <a:solidFill>
                  <a:srgbClr val="06b6ef"/>
                </a:solidFill>
                <a:latin typeface="Arial"/>
                <a:ea typeface="DejaVu Sans"/>
              </a:rPr>
              <a:t>Rotate</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815ba4"/>
                </a:solidFill>
                <a:latin typeface="Arial"/>
                <a:ea typeface="DejaVu Sans"/>
              </a:rPr>
              <a:t>if</a:t>
            </a:r>
            <a:r>
              <a:rPr b="0" lang="zxx" sz="1400" spc="-1" strike="noStrike">
                <a:solidFill>
                  <a:srgbClr val="2f1e2e"/>
                </a:solidFill>
                <a:latin typeface="Arial"/>
                <a:ea typeface="DejaVu Sans"/>
              </a:rPr>
              <a:t> (isMoving)</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fec418"/>
                </a:solidFill>
                <a:latin typeface="Arial"/>
                <a:ea typeface="DejaVu Sans"/>
              </a:rPr>
              <a:t>float</a:t>
            </a:r>
            <a:r>
              <a:rPr b="0" lang="zxx" sz="1400" spc="-1" strike="noStrike">
                <a:solidFill>
                  <a:srgbClr val="2f1e2e"/>
                </a:solidFill>
                <a:latin typeface="Arial"/>
                <a:ea typeface="DejaVu Sans"/>
              </a:rPr>
              <a:t> angle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Mathf.Atan2(moveDir.y, moveDir.x)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Mathf.Rad2Deg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a:t>
            </a:r>
            <a:r>
              <a:rPr b="0" lang="zxx" sz="1400" spc="-1" strike="noStrike">
                <a:solidFill>
                  <a:srgbClr val="f99b15"/>
                </a:solidFill>
                <a:latin typeface="Arial"/>
                <a:ea typeface="DejaVu Sans"/>
              </a:rPr>
              <a:t>90f</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transform.rotation </a:t>
            </a:r>
            <a:r>
              <a:rPr b="0" lang="zxx" sz="1400" spc="-1" strike="noStrike">
                <a:solidFill>
                  <a:srgbClr val="5bc4bf"/>
                </a:solidFill>
                <a:latin typeface="Arial"/>
                <a:ea typeface="DejaVu Sans"/>
              </a:rPr>
              <a:t>=</a:t>
            </a:r>
            <a:r>
              <a:rPr b="0" lang="zxx" sz="1400" spc="-1" strike="noStrike">
                <a:solidFill>
                  <a:srgbClr val="2f1e2e"/>
                </a:solidFill>
                <a:latin typeface="Arial"/>
                <a:ea typeface="DejaVu Sans"/>
              </a:rPr>
              <a:t> Quaternion.Euler(</a:t>
            </a:r>
            <a:r>
              <a:rPr b="0" lang="zxx" sz="1400" spc="-1" strike="noStrike">
                <a:solidFill>
                  <a:srgbClr val="f99b15"/>
                </a:solidFill>
                <a:latin typeface="Arial"/>
                <a:ea typeface="DejaVu Sans"/>
              </a:rPr>
              <a:t>0</a:t>
            </a:r>
            <a:r>
              <a:rPr b="0" lang="zxx" sz="1400" spc="-1" strike="noStrike">
                <a:solidFill>
                  <a:srgbClr val="2f1e2e"/>
                </a:solidFill>
                <a:latin typeface="Arial"/>
                <a:ea typeface="DejaVu Sans"/>
              </a:rPr>
              <a:t>, </a:t>
            </a:r>
            <a:r>
              <a:rPr b="0" lang="zxx" sz="1400" spc="-1" strike="noStrike">
                <a:solidFill>
                  <a:srgbClr val="f99b15"/>
                </a:solidFill>
                <a:latin typeface="Arial"/>
                <a:ea typeface="DejaVu Sans"/>
              </a:rPr>
              <a:t>0</a:t>
            </a:r>
            <a:r>
              <a:rPr b="0" lang="zxx" sz="1400" spc="-1" strike="noStrike">
                <a:solidFill>
                  <a:srgbClr val="2f1e2e"/>
                </a:solidFill>
                <a:latin typeface="Arial"/>
                <a:ea typeface="DejaVu Sans"/>
              </a:rPr>
              <a:t>, angle);</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    </a:t>
            </a:r>
            <a:r>
              <a:rPr b="0" lang="zxx" sz="1400" spc="-1" strike="noStrike">
                <a:solidFill>
                  <a:srgbClr val="2f1e2e"/>
                </a:solidFill>
                <a:latin typeface="Arial"/>
                <a:ea typeface="DejaVu Sans"/>
              </a:rPr>
              <a:t>}</a:t>
            </a:r>
            <a:endParaRPr b="0" lang="en-US" sz="1400" spc="-1" strike="noStrike">
              <a:solidFill>
                <a:srgbClr val="000000"/>
              </a:solidFill>
              <a:latin typeface="Arial"/>
            </a:endParaRPr>
          </a:p>
          <a:p>
            <a:pPr>
              <a:lnSpc>
                <a:spcPct val="100000"/>
              </a:lnSpc>
            </a:pPr>
            <a:r>
              <a:rPr b="0" lang="zxx" sz="1400" spc="-1" strike="noStrike">
                <a:solidFill>
                  <a:srgbClr val="2f1e2e"/>
                </a:solidFill>
                <a:latin typeface="Arial"/>
                <a:ea typeface="DejaVu Sans"/>
              </a:rPr>
              <a:t>}</a:t>
            </a:r>
            <a:endParaRPr b="0" lang="en-US" sz="1400" spc="-1" strike="noStrike">
              <a:solidFill>
                <a:srgbClr val="000000"/>
              </a:solidFill>
              <a:latin typeface="Arial"/>
            </a:endParaRPr>
          </a:p>
        </p:txBody>
      </p:sp>
      <p:sp>
        <p:nvSpPr>
          <p:cNvPr id="2" name="PlaceHolder 1"/>
          <p:cNvSpPr>
            <a:spLocks noGrp="1"/>
          </p:cNvSpPr>
          <p:nvPr>
            <p:ph type="sldNum" idx="1"/>
          </p:nvPr>
        </p:nvSpPr>
        <p:spPr/>
        <p:txBody>
          <a:bodyPr/>
          <a:p>
            <a:fld id="{5E46ECC6-D92F-4F55-92F7-73CC6E354A56}"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p:nvPr/>
        </p:nvSpPr>
        <p:spPr>
          <a:xfrm>
            <a:off x="194400" y="1455480"/>
            <a:ext cx="10821600" cy="442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 name="PlaceHolder 3"/>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Input System Overview</a:t>
            </a:r>
            <a:endParaRPr b="0" lang="en-US" sz="4400" spc="-1" strike="noStrike">
              <a:solidFill>
                <a:srgbClr val="000000"/>
              </a:solidFill>
              <a:latin typeface="Arial"/>
            </a:endParaRPr>
          </a:p>
        </p:txBody>
      </p:sp>
      <p:sp>
        <p:nvSpPr>
          <p:cNvPr id="57" name=""/>
          <p:cNvSpPr/>
          <p:nvPr/>
        </p:nvSpPr>
        <p:spPr>
          <a:xfrm>
            <a:off x="457200" y="1394640"/>
            <a:ext cx="10969560" cy="43171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200" spc="-1" strike="noStrike">
                <a:solidFill>
                  <a:srgbClr val="000000"/>
                </a:solidFill>
                <a:latin typeface="Arial"/>
                <a:ea typeface="DejaVu Sans"/>
              </a:rPr>
              <a:t>Input allows the user to control your application using a device, touch, or gestures. You can program in-app elements, such as the graphic user interface (GUI) or a user avatar, to respond to user input in different ways.</a:t>
            </a:r>
            <a:endParaRPr b="0" lang="en-US" sz="2200" spc="-1" strike="noStrike">
              <a:solidFill>
                <a:srgbClr val="000000"/>
              </a:solidFill>
              <a:latin typeface="Arial"/>
            </a:endParaRPr>
          </a:p>
        </p:txBody>
      </p:sp>
      <p:sp>
        <p:nvSpPr>
          <p:cNvPr id="58" name=""/>
          <p:cNvSpPr/>
          <p:nvPr/>
        </p:nvSpPr>
        <p:spPr>
          <a:xfrm>
            <a:off x="8900280" y="6582240"/>
            <a:ext cx="2188800" cy="1094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59" name=""/>
          <p:cNvSpPr/>
          <p:nvPr/>
        </p:nvSpPr>
        <p:spPr>
          <a:xfrm>
            <a:off x="439560" y="3527640"/>
            <a:ext cx="11308320" cy="279612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2200" spc="-1" strike="noStrike">
                <a:solidFill>
                  <a:srgbClr val="000000"/>
                </a:solidFill>
                <a:latin typeface="Arial"/>
                <a:ea typeface="DejaVu Sans"/>
              </a:rPr>
              <a:t>Unity supports input through </a:t>
            </a:r>
            <a:r>
              <a:rPr b="0" i="1" lang="en-US" sz="2200" spc="-1" strike="noStrike">
                <a:solidFill>
                  <a:srgbClr val="ff860d"/>
                </a:solidFill>
                <a:latin typeface="Arial"/>
                <a:ea typeface="DejaVu Sans"/>
              </a:rPr>
              <a:t>two separate systems</a:t>
            </a:r>
            <a:r>
              <a:rPr b="0" lang="en-US" sz="2200" spc="-1" strike="noStrike">
                <a:solidFill>
                  <a:srgbClr val="000000"/>
                </a:solidFill>
                <a:latin typeface="Arial"/>
                <a:ea typeface="DejaVu Sans"/>
              </a:rPr>
              <a:t>:</a:t>
            </a:r>
            <a:endParaRPr b="0" lang="en-US" sz="2200" spc="-1" strike="noStrike">
              <a:solidFill>
                <a:srgbClr val="000000"/>
              </a:solidFill>
              <a:latin typeface="Arial"/>
            </a:endParaRPr>
          </a:p>
          <a:p>
            <a:pPr>
              <a:lnSpc>
                <a:spcPct val="150000"/>
              </a:lnSpc>
            </a:pPr>
            <a:r>
              <a:rPr b="0" lang="en-US" sz="2200" spc="-1" strike="noStrike">
                <a:solidFill>
                  <a:srgbClr val="000000"/>
                </a:solidFill>
                <a:latin typeface="Arial"/>
                <a:ea typeface="DejaVu Sans"/>
              </a:rPr>
              <a:t>The </a:t>
            </a:r>
            <a:r>
              <a:rPr b="0" lang="en-US" sz="2200" spc="-1" strike="noStrike" u="sng">
                <a:solidFill>
                  <a:srgbClr val="0563c1"/>
                </a:solidFill>
                <a:uFillTx/>
                <a:latin typeface="Arial"/>
                <a:ea typeface="DejaVu Sans"/>
                <a:hlinkClick r:id="rId1"/>
              </a:rPr>
              <a:t>Input Manager</a:t>
            </a:r>
            <a:r>
              <a:rPr b="0" lang="en-US" sz="2200" spc="-1" strike="noStrike">
                <a:solidFill>
                  <a:srgbClr val="000000"/>
                </a:solidFill>
                <a:latin typeface="Arial"/>
                <a:ea typeface="DejaVu Sans"/>
              </a:rPr>
              <a:t> is part of the core Unity platform and available by </a:t>
            </a:r>
            <a:r>
              <a:rPr b="0" i="1" lang="en-US" sz="2200" spc="-1" strike="noStrike">
                <a:solidFill>
                  <a:srgbClr val="000000"/>
                </a:solidFill>
                <a:latin typeface="Arial"/>
                <a:ea typeface="DejaVu Sans"/>
              </a:rPr>
              <a:t>default</a:t>
            </a:r>
            <a:r>
              <a:rPr b="0" lang="en-US" sz="2200" spc="-1" strike="noStrike">
                <a:solidFill>
                  <a:srgbClr val="000000"/>
                </a:solidFill>
                <a:latin typeface="Arial"/>
                <a:ea typeface="DejaVu Sans"/>
              </a:rPr>
              <a:t>.</a:t>
            </a:r>
            <a:endParaRPr b="0" lang="en-US" sz="2200" spc="-1" strike="noStrike">
              <a:solidFill>
                <a:srgbClr val="000000"/>
              </a:solidFill>
              <a:latin typeface="Arial"/>
            </a:endParaRPr>
          </a:p>
          <a:p>
            <a:pPr>
              <a:lnSpc>
                <a:spcPct val="150000"/>
              </a:lnSpc>
            </a:pPr>
            <a:r>
              <a:rPr b="0" lang="en-US" sz="2200" spc="-1" strike="noStrike">
                <a:solidFill>
                  <a:srgbClr val="000000"/>
                </a:solidFill>
                <a:latin typeface="Arial"/>
                <a:ea typeface="DejaVu Sans"/>
              </a:rPr>
              <a:t>The </a:t>
            </a:r>
            <a:r>
              <a:rPr b="0" lang="en-US" sz="2200" spc="-1" strike="noStrike" u="sng">
                <a:solidFill>
                  <a:srgbClr val="0563c1"/>
                </a:solidFill>
                <a:uFillTx/>
                <a:latin typeface="Arial"/>
                <a:ea typeface="DejaVu Sans"/>
                <a:hlinkClick r:id="rId2"/>
              </a:rPr>
              <a:t>Input System</a:t>
            </a:r>
            <a:r>
              <a:rPr b="0" lang="en-US" sz="2200" spc="-1" strike="noStrike">
                <a:solidFill>
                  <a:srgbClr val="000000"/>
                </a:solidFill>
                <a:latin typeface="Arial"/>
                <a:ea typeface="DejaVu Sans"/>
              </a:rPr>
              <a:t> is a package that needs to be installed via the </a:t>
            </a:r>
            <a:r>
              <a:rPr b="0" lang="en-US" sz="2200" spc="-1" strike="noStrike" u="sng">
                <a:solidFill>
                  <a:srgbClr val="0563c1"/>
                </a:solidFill>
                <a:uFillTx/>
                <a:latin typeface="Arial"/>
                <a:ea typeface="DejaVu Sans"/>
                <a:hlinkClick r:id="rId3"/>
              </a:rPr>
              <a:t>Package Manager</a:t>
            </a:r>
            <a:r>
              <a:rPr b="0" lang="en-US" sz="2200" spc="-1" strike="noStrike">
                <a:solidFill>
                  <a:srgbClr val="000000"/>
                </a:solidFill>
                <a:latin typeface="Arial"/>
                <a:ea typeface="DejaVu Sans"/>
              </a:rPr>
              <a:t> before you can use it. It requires the .NET 4 runtime, and doesn’t work in projects that use the old .NET 3.5 runtime.</a:t>
            </a:r>
            <a:endParaRPr b="0" lang="en-US" sz="2200" spc="-1" strike="noStrike">
              <a:solidFill>
                <a:srgbClr val="000000"/>
              </a:solidFill>
              <a:latin typeface="Arial"/>
            </a:endParaRPr>
          </a:p>
          <a:p>
            <a:pPr>
              <a:lnSpc>
                <a:spcPct val="150000"/>
              </a:lnSpc>
            </a:pPr>
            <a:endParaRPr b="0" lang="en-US" sz="2200" spc="-1" strike="noStrike">
              <a:solidFill>
                <a:srgbClr val="000000"/>
              </a:solidFill>
              <a:latin typeface="Arial"/>
            </a:endParaRPr>
          </a:p>
        </p:txBody>
      </p:sp>
      <p:sp>
        <p:nvSpPr>
          <p:cNvPr id="60" name=""/>
          <p:cNvSpPr/>
          <p:nvPr/>
        </p:nvSpPr>
        <p:spPr>
          <a:xfrm>
            <a:off x="8532000" y="6199560"/>
            <a:ext cx="3656880" cy="34596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1100" spc="-1" strike="noStrike">
                <a:solidFill>
                  <a:srgbClr val="000000"/>
                </a:solidFill>
                <a:latin typeface="Arial"/>
                <a:ea typeface="DejaVu Sans"/>
              </a:rPr>
              <a:t>Reference: https://docs.unity3d.com/Manual/Input.html</a:t>
            </a:r>
            <a:endParaRPr b="0" lang="en-US" sz="1100" spc="-1" strike="noStrike">
              <a:solidFill>
                <a:srgbClr val="000000"/>
              </a:solidFill>
              <a:latin typeface="Arial"/>
            </a:endParaRPr>
          </a:p>
        </p:txBody>
      </p:sp>
      <p:sp>
        <p:nvSpPr>
          <p:cNvPr id="2" name="PlaceHolder 1"/>
          <p:cNvSpPr>
            <a:spLocks noGrp="1"/>
          </p:cNvSpPr>
          <p:nvPr>
            <p:ph type="sldNum" idx="1"/>
          </p:nvPr>
        </p:nvSpPr>
        <p:spPr/>
        <p:txBody>
          <a:bodyPr/>
          <a:p>
            <a:fld id="{D066D1C0-D7B6-4689-B894-757D287ADD63}"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a:off x="194400" y="1455480"/>
            <a:ext cx="10821600" cy="442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3" name="PlaceHolder 11"/>
          <p:cNvSpPr/>
          <p:nvPr/>
        </p:nvSpPr>
        <p:spPr>
          <a:xfrm>
            <a:off x="228600" y="68112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Calibri Light"/>
                <a:ea typeface="DejaVu Sans"/>
              </a:rPr>
              <a:t>Conclusion and Next Steps</a:t>
            </a:r>
            <a:endParaRPr b="0" lang="en-US" sz="4400" spc="-1" strike="noStrike">
              <a:solidFill>
                <a:srgbClr val="000000"/>
              </a:solidFill>
              <a:latin typeface="Arial"/>
            </a:endParaRPr>
          </a:p>
        </p:txBody>
      </p:sp>
      <p:sp>
        <p:nvSpPr>
          <p:cNvPr id="164" name=""/>
          <p:cNvSpPr/>
          <p:nvPr/>
        </p:nvSpPr>
        <p:spPr>
          <a:xfrm>
            <a:off x="1350360" y="1443600"/>
            <a:ext cx="9486720" cy="432792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850"/>
              </a:spcBef>
              <a:spcAft>
                <a:spcPts val="850"/>
              </a:spcAft>
            </a:pPr>
            <a:endParaRPr b="0" lang="en-US" sz="1800" spc="-1" strike="noStrike">
              <a:solidFill>
                <a:srgbClr val="000000"/>
              </a:solidFill>
              <a:latin typeface="Arial"/>
              <a:ea typeface="DejaVu Sans"/>
            </a:endParaRPr>
          </a:p>
        </p:txBody>
      </p:sp>
      <p:sp>
        <p:nvSpPr>
          <p:cNvPr id="165" name=""/>
          <p:cNvSpPr/>
          <p:nvPr/>
        </p:nvSpPr>
        <p:spPr>
          <a:xfrm>
            <a:off x="349200" y="1525680"/>
            <a:ext cx="11656080" cy="4788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283"/>
              </a:spcBef>
              <a:spcAft>
                <a:spcPts val="283"/>
              </a:spcAft>
              <a:buClr>
                <a:srgbClr val="000000"/>
              </a:buClr>
              <a:buSzPct val="45000"/>
              <a:buFont typeface="Wingdings" charset="2"/>
              <a:buChar char=""/>
            </a:pPr>
            <a:r>
              <a:rPr b="1" lang="en-US" sz="1800" spc="-1" strike="noStrike">
                <a:solidFill>
                  <a:srgbClr val="000000"/>
                </a:solidFill>
                <a:latin typeface="Arial"/>
                <a:ea typeface="DejaVu Sans"/>
              </a:rPr>
              <a:t>Unity Input Systems</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Essential for user interaction, enabling control through devices, touch, or gestures.</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Replaces the legacy Input Manager with a modern, extensible solution for better flexibility.</a:t>
            </a:r>
            <a:endParaRPr b="0" lang="en-US" sz="1800" spc="-1" strike="noStrike">
              <a:solidFill>
                <a:srgbClr val="000000"/>
              </a:solidFill>
              <a:latin typeface="Arial"/>
            </a:endParaRPr>
          </a:p>
          <a:p>
            <a:pPr marL="216000" indent="-216000">
              <a:lnSpc>
                <a:spcPct val="150000"/>
              </a:lnSpc>
              <a:spcBef>
                <a:spcPts val="283"/>
              </a:spcBef>
              <a:spcAft>
                <a:spcPts val="283"/>
              </a:spcAft>
              <a:buClr>
                <a:srgbClr val="000000"/>
              </a:buClr>
              <a:buSzPct val="45000"/>
              <a:buFont typeface="Wingdings" charset="2"/>
              <a:buChar char=""/>
            </a:pPr>
            <a:r>
              <a:rPr b="1" lang="en-US" sz="1800" spc="-1" strike="noStrike">
                <a:solidFill>
                  <a:srgbClr val="000000"/>
                </a:solidFill>
                <a:latin typeface="Arial"/>
                <a:ea typeface="DejaVu Sans"/>
              </a:rPr>
              <a:t>Input Manager vs. Input System</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Legacy Input Manager may have limitations, whereas the Input System offers enhanced support, flexibility, and scalability.</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Particularly advantageous for modern projects requiring advanced input handling.</a:t>
            </a:r>
            <a:endParaRPr b="0" lang="en-US" sz="1800" spc="-1" strike="noStrike">
              <a:solidFill>
                <a:srgbClr val="000000"/>
              </a:solidFill>
              <a:latin typeface="Arial"/>
            </a:endParaRPr>
          </a:p>
          <a:p>
            <a:pPr marL="216000" indent="-216000">
              <a:lnSpc>
                <a:spcPct val="150000"/>
              </a:lnSpc>
              <a:spcBef>
                <a:spcPts val="283"/>
              </a:spcBef>
              <a:spcAft>
                <a:spcPts val="283"/>
              </a:spcAft>
              <a:buClr>
                <a:srgbClr val="000000"/>
              </a:buClr>
              <a:buSzPct val="45000"/>
              <a:buFont typeface="Wingdings" charset="2"/>
              <a:buChar char=""/>
            </a:pPr>
            <a:r>
              <a:rPr b="1" lang="en-US" sz="1800" spc="-1" strike="noStrike">
                <a:solidFill>
                  <a:srgbClr val="000000"/>
                </a:solidFill>
                <a:latin typeface="Arial"/>
                <a:ea typeface="DejaVu Sans"/>
              </a:rPr>
              <a:t>Unity Input System Concepts</a:t>
            </a:r>
            <a:r>
              <a:rPr b="0" lang="en-US" sz="1800" spc="-1" strike="noStrike">
                <a:solidFill>
                  <a:srgbClr val="000000"/>
                </a:solidFill>
                <a:latin typeface="Arial"/>
                <a:ea typeface="DejaVu Sans"/>
              </a:rPr>
              <a:t>:</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Fundamental concepts, actions, and methods efficiently managed for user input.</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DejaVu Sans"/>
              </a:rPr>
              <a:t>Demonstrated through practical setups and scripting examples.</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BCEF27F0-D0CD-424B-BEAE-B3D9397E4BA5}"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
          <p:cNvSpPr/>
          <p:nvPr/>
        </p:nvSpPr>
        <p:spPr>
          <a:xfrm>
            <a:off x="194400" y="1455480"/>
            <a:ext cx="10821600" cy="442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7" name="PlaceHolder 4"/>
          <p:cNvSpPr/>
          <p:nvPr/>
        </p:nvSpPr>
        <p:spPr>
          <a:xfrm>
            <a:off x="228600" y="68112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Calibri Light"/>
                <a:ea typeface="DejaVu Sans"/>
              </a:rPr>
              <a:t>Conclusion and Next Steps</a:t>
            </a:r>
            <a:endParaRPr b="0" lang="en-US" sz="4400" spc="-1" strike="noStrike">
              <a:solidFill>
                <a:srgbClr val="000000"/>
              </a:solidFill>
              <a:latin typeface="Arial"/>
            </a:endParaRPr>
          </a:p>
        </p:txBody>
      </p:sp>
      <p:sp>
        <p:nvSpPr>
          <p:cNvPr id="168" name=""/>
          <p:cNvSpPr/>
          <p:nvPr/>
        </p:nvSpPr>
        <p:spPr>
          <a:xfrm>
            <a:off x="1350360" y="1443600"/>
            <a:ext cx="9486720" cy="4327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69" name=""/>
          <p:cNvSpPr/>
          <p:nvPr/>
        </p:nvSpPr>
        <p:spPr>
          <a:xfrm>
            <a:off x="349200" y="1525680"/>
            <a:ext cx="11656080" cy="4788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50000"/>
              </a:lnSpc>
              <a:spcBef>
                <a:spcPts val="283"/>
              </a:spcBef>
              <a:spcAft>
                <a:spcPts val="283"/>
              </a:spcAft>
              <a:buClr>
                <a:srgbClr val="000000"/>
              </a:buClr>
              <a:buSzPct val="45000"/>
              <a:buFont typeface="Wingdings" charset="2"/>
              <a:buChar char=""/>
            </a:pPr>
            <a:r>
              <a:rPr b="1" lang="en-US" sz="1800" spc="-1" strike="noStrike">
                <a:solidFill>
                  <a:srgbClr val="000000"/>
                </a:solidFill>
                <a:latin typeface="Arial"/>
                <a:ea typeface="PingFang SC"/>
              </a:rPr>
              <a:t>Touch Input in Unity</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PingFang SC"/>
              </a:rPr>
              <a:t>Unity provides a comprehensive approach to touch input using methods like Input System, Input.GetTouch, Event System, and specialized modules.</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PingFang SC"/>
              </a:rPr>
              <a:t>Flexibility allows developers to choose methods based on project requirements.</a:t>
            </a:r>
            <a:endParaRPr b="0" lang="en-US" sz="1800" spc="-1" strike="noStrike">
              <a:solidFill>
                <a:srgbClr val="000000"/>
              </a:solidFill>
              <a:latin typeface="Arial"/>
            </a:endParaRPr>
          </a:p>
          <a:p>
            <a:pPr marL="216000" indent="-216000">
              <a:lnSpc>
                <a:spcPct val="150000"/>
              </a:lnSpc>
              <a:spcBef>
                <a:spcPts val="283"/>
              </a:spcBef>
              <a:spcAft>
                <a:spcPts val="283"/>
              </a:spcAft>
              <a:buClr>
                <a:srgbClr val="000000"/>
              </a:buClr>
              <a:buSzPct val="45000"/>
              <a:buFont typeface="Wingdings" charset="2"/>
              <a:buChar char=""/>
            </a:pPr>
            <a:r>
              <a:rPr b="1" lang="en-US" sz="1800" spc="-1" strike="noStrike">
                <a:solidFill>
                  <a:srgbClr val="000000"/>
                </a:solidFill>
                <a:latin typeface="Arial"/>
                <a:ea typeface="PingFang SC"/>
              </a:rPr>
              <a:t>Multi-Touch Handling</a:t>
            </a:r>
            <a:r>
              <a:rPr b="0" lang="en-US" sz="1800" spc="-1" strike="noStrike">
                <a:solidFill>
                  <a:srgbClr val="000000"/>
                </a:solidFill>
                <a:latin typeface="Arial"/>
                <a:ea typeface="PingFang SC"/>
              </a:rPr>
              <a:t>:</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PingFang SC"/>
              </a:rPr>
              <a:t>Unity simplifies the management of multiple simultaneous touch inputs through methods like Input System, Input.touches array, and specialized modules.</a:t>
            </a:r>
            <a:endParaRPr b="0" lang="en-US" sz="1800" spc="-1" strike="noStrike">
              <a:solidFill>
                <a:srgbClr val="000000"/>
              </a:solidFill>
              <a:latin typeface="Arial"/>
            </a:endParaRPr>
          </a:p>
          <a:p>
            <a:pPr marL="360000" indent="-216000">
              <a:lnSpc>
                <a:spcPct val="150000"/>
              </a:lnSpc>
              <a:spcBef>
                <a:spcPts val="283"/>
              </a:spcBef>
              <a:spcAft>
                <a:spcPts val="283"/>
              </a:spcAft>
              <a:buClr>
                <a:srgbClr val="000000"/>
              </a:buClr>
              <a:buSzPct val="45000"/>
              <a:buFont typeface="Wingdings" charset="2"/>
              <a:buChar char=""/>
            </a:pPr>
            <a:r>
              <a:rPr b="0" lang="en-US" sz="1800" spc="-1" strike="noStrike">
                <a:solidFill>
                  <a:srgbClr val="000000"/>
                </a:solidFill>
                <a:latin typeface="Arial"/>
                <a:ea typeface="PingFang SC"/>
              </a:rPr>
              <a:t>Offers adaptability for different multi-touch scenarios.</a:t>
            </a:r>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45B771BB-DCCC-4A39-9D10-1275743983AE}" type="slidenum">
              <a:t>31</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5"/>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Overview</a:t>
            </a:r>
            <a:endParaRPr b="0" lang="en-US" sz="4000" spc="-1" strike="noStrike">
              <a:solidFill>
                <a:srgbClr val="000000"/>
              </a:solidFill>
              <a:latin typeface="Arial"/>
            </a:endParaRPr>
          </a:p>
        </p:txBody>
      </p:sp>
      <p:sp>
        <p:nvSpPr>
          <p:cNvPr id="62" name=""/>
          <p:cNvSpPr/>
          <p:nvPr/>
        </p:nvSpPr>
        <p:spPr>
          <a:xfrm>
            <a:off x="469800" y="1236240"/>
            <a:ext cx="6171480" cy="40212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Unity's Input Manager</a:t>
            </a:r>
            <a:endParaRPr b="0" lang="en-US" sz="2200" spc="-1" strike="noStrike">
              <a:solidFill>
                <a:srgbClr val="000000"/>
              </a:solidFill>
              <a:latin typeface="Arial"/>
            </a:endParaRPr>
          </a:p>
        </p:txBody>
      </p:sp>
      <p:sp>
        <p:nvSpPr>
          <p:cNvPr id="63" name=""/>
          <p:cNvSpPr/>
          <p:nvPr/>
        </p:nvSpPr>
        <p:spPr>
          <a:xfrm>
            <a:off x="396000" y="1374120"/>
            <a:ext cx="11719080" cy="476244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1" lang="en-US" sz="2000" spc="-1" strike="noStrike">
                <a:solidFill>
                  <a:srgbClr val="000000"/>
                </a:solidFill>
                <a:latin typeface="Arial"/>
                <a:ea typeface="DejaVu Sans"/>
              </a:rPr>
              <a:t>Legacy Architecture</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The Input Manager is part of Unity's legacy architecture.</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Often uses functions like </a:t>
            </a:r>
            <a:r>
              <a:rPr b="0" i="1" lang="en-US" sz="2000" spc="-1" strike="noStrike">
                <a:solidFill>
                  <a:srgbClr val="000000"/>
                </a:solidFill>
                <a:latin typeface="Arial"/>
                <a:ea typeface="DejaVu Sans"/>
              </a:rPr>
              <a:t>Input.GetKey, Input.GetKeyUp</a:t>
            </a:r>
            <a:r>
              <a:rPr b="0" lang="en-US" sz="2000" spc="-1" strike="noStrike">
                <a:solidFill>
                  <a:srgbClr val="000000"/>
                </a:solidFill>
                <a:latin typeface="Arial"/>
                <a:ea typeface="DejaVu Sans"/>
              </a:rPr>
              <a:t>, and </a:t>
            </a:r>
            <a:r>
              <a:rPr b="0" i="1" lang="en-US" sz="2000" spc="-1" strike="noStrike">
                <a:solidFill>
                  <a:srgbClr val="000000"/>
                </a:solidFill>
                <a:latin typeface="Arial"/>
                <a:ea typeface="DejaVu Sans"/>
              </a:rPr>
              <a:t>Input.GetKeyDown</a:t>
            </a:r>
            <a:r>
              <a:rPr b="0" lang="en-US" sz="2000" spc="-1" strike="noStrike">
                <a:solidFill>
                  <a:srgbClr val="000000"/>
                </a:solidFill>
                <a:latin typeface="Arial"/>
                <a:ea typeface="DejaVu Sans"/>
              </a:rPr>
              <a:t> to handle keyboard events.</a:t>
            </a:r>
            <a:endParaRPr b="0" lang="en-US" sz="2000" spc="-1" strike="noStrike">
              <a:solidFill>
                <a:srgbClr val="000000"/>
              </a:solidFill>
              <a:latin typeface="Arial"/>
            </a:endParaRPr>
          </a:p>
          <a:p>
            <a:pPr>
              <a:lnSpc>
                <a:spcPct val="150000"/>
              </a:lnSpc>
            </a:pPr>
            <a:r>
              <a:rPr b="1" lang="en-US" sz="2000" spc="-1" strike="noStrike">
                <a:solidFill>
                  <a:srgbClr val="000000"/>
                </a:solidFill>
                <a:latin typeface="Arial"/>
                <a:ea typeface="DejaVu Sans"/>
              </a:rPr>
              <a:t>Limited Capabilities</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The Input Manager can be </a:t>
            </a:r>
            <a:r>
              <a:rPr b="0" i="1" lang="en-US" sz="2000" spc="-1" strike="noStrike">
                <a:solidFill>
                  <a:srgbClr val="000000"/>
                </a:solidFill>
                <a:latin typeface="Arial"/>
                <a:ea typeface="DejaVu Sans"/>
              </a:rPr>
              <a:t>limited in handling complex input devices</a:t>
            </a:r>
            <a:r>
              <a:rPr b="0" lang="en-US" sz="2000" spc="-1" strike="noStrike">
                <a:solidFill>
                  <a:srgbClr val="000000"/>
                </a:solidFill>
                <a:latin typeface="Arial"/>
                <a:ea typeface="DejaVu Sans"/>
              </a:rPr>
              <a:t> such as gamepads and VR controllers.</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Managing multiple input types simultaneously might be challenging.</a:t>
            </a:r>
            <a:endParaRPr b="0" lang="en-US" sz="2000" spc="-1" strike="noStrike">
              <a:solidFill>
                <a:srgbClr val="000000"/>
              </a:solidFill>
              <a:latin typeface="Arial"/>
            </a:endParaRPr>
          </a:p>
          <a:p>
            <a:pPr>
              <a:lnSpc>
                <a:spcPct val="150000"/>
              </a:lnSpc>
            </a:pPr>
            <a:r>
              <a:rPr b="1" lang="en-US" sz="2000" spc="-1" strike="noStrike">
                <a:solidFill>
                  <a:srgbClr val="000000"/>
                </a:solidFill>
                <a:latin typeface="Arial"/>
                <a:ea typeface="DejaVu Sans"/>
              </a:rPr>
              <a:t>Hard to Modify and Extend</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Modifying or extending input configurations in the Input Manager can be challenging and may require direct intervention in the project</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FA0C8386-7E32-4200-9722-D44B88F0543C}"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6"/>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Unity Input System Overview</a:t>
            </a:r>
            <a:endParaRPr b="0" lang="en-US" sz="4400" spc="-1" strike="noStrike">
              <a:solidFill>
                <a:srgbClr val="000000"/>
              </a:solidFill>
              <a:latin typeface="Arial"/>
            </a:endParaRPr>
          </a:p>
        </p:txBody>
      </p:sp>
      <p:sp>
        <p:nvSpPr>
          <p:cNvPr id="65" name=""/>
          <p:cNvSpPr/>
          <p:nvPr/>
        </p:nvSpPr>
        <p:spPr>
          <a:xfrm>
            <a:off x="362160" y="1380600"/>
            <a:ext cx="6171480" cy="40212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Unity's Input System</a:t>
            </a:r>
            <a:endParaRPr b="0" lang="en-US" sz="2200" spc="-1" strike="noStrike">
              <a:solidFill>
                <a:srgbClr val="000000"/>
              </a:solidFill>
              <a:latin typeface="Arial"/>
            </a:endParaRPr>
          </a:p>
        </p:txBody>
      </p:sp>
      <p:sp>
        <p:nvSpPr>
          <p:cNvPr id="66" name=""/>
          <p:cNvSpPr/>
          <p:nvPr/>
        </p:nvSpPr>
        <p:spPr>
          <a:xfrm>
            <a:off x="373680" y="1813680"/>
            <a:ext cx="11741400" cy="476244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1" lang="en-US" sz="2000" spc="-1" strike="noStrike">
                <a:solidFill>
                  <a:srgbClr val="000000"/>
                </a:solidFill>
                <a:latin typeface="Arial"/>
                <a:ea typeface="DejaVu Sans"/>
              </a:rPr>
              <a:t>Modern Architecture</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The Input System is a </a:t>
            </a:r>
            <a:r>
              <a:rPr b="0" i="1" lang="en-US" sz="2000" spc="-1" strike="noStrike">
                <a:solidFill>
                  <a:srgbClr val="000000"/>
                </a:solidFill>
                <a:latin typeface="Arial"/>
                <a:ea typeface="DejaVu Sans"/>
              </a:rPr>
              <a:t>new architecture introduced by Unity</a:t>
            </a:r>
            <a:r>
              <a:rPr b="0" lang="en-US" sz="2000" spc="-1" strike="noStrike">
                <a:solidFill>
                  <a:srgbClr val="000000"/>
                </a:solidFill>
                <a:latin typeface="Arial"/>
                <a:ea typeface="DejaVu Sans"/>
              </a:rPr>
              <a:t> to replace the Input Manager in new projects.</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Provides a unified and extensible solution for handling input from various sources.</a:t>
            </a:r>
            <a:endParaRPr b="0" lang="en-US" sz="2000" spc="-1" strike="noStrike">
              <a:solidFill>
                <a:srgbClr val="000000"/>
              </a:solidFill>
              <a:latin typeface="Arial"/>
            </a:endParaRPr>
          </a:p>
          <a:p>
            <a:pPr>
              <a:lnSpc>
                <a:spcPct val="150000"/>
              </a:lnSpc>
            </a:pPr>
            <a:r>
              <a:rPr b="1" lang="en-US" sz="2000" spc="-1" strike="noStrike">
                <a:solidFill>
                  <a:srgbClr val="000000"/>
                </a:solidFill>
                <a:latin typeface="Arial"/>
                <a:ea typeface="DejaVu Sans"/>
              </a:rPr>
              <a:t>Enhanced Support</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Better support for various input devices, including gamepads, VR controllers, sensors, and more.</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Easily integrates with other systems, such as event systems.</a:t>
            </a:r>
            <a:endParaRPr b="0" lang="en-US" sz="2000" spc="-1" strike="noStrike">
              <a:solidFill>
                <a:srgbClr val="000000"/>
              </a:solidFill>
              <a:latin typeface="Arial"/>
            </a:endParaRPr>
          </a:p>
          <a:p>
            <a:pPr>
              <a:lnSpc>
                <a:spcPct val="150000"/>
              </a:lnSpc>
            </a:pPr>
            <a:r>
              <a:rPr b="1" lang="en-US" sz="2000" spc="-1" strike="noStrike">
                <a:solidFill>
                  <a:srgbClr val="000000"/>
                </a:solidFill>
                <a:latin typeface="Arial"/>
                <a:ea typeface="DejaVu Sans"/>
              </a:rPr>
              <a:t>Natural Management</a:t>
            </a:r>
            <a:r>
              <a:rPr b="0" lang="en-US" sz="2000" spc="-1" strike="noStrike">
                <a:solidFill>
                  <a:srgbClr val="000000"/>
                </a:solidFill>
                <a:latin typeface="Arial"/>
                <a:ea typeface="DejaVu Sans"/>
              </a:rPr>
              <a:t>:</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Offers flexible data structures and APIs to manage and process input more naturally.</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DejaVu Sans"/>
              </a:rPr>
              <a:t>Easily configurable and adjustable from the Inspector in the Unity Editor.</a:t>
            </a:r>
            <a:endParaRPr b="0" lang="en-US" sz="2000" spc="-1" strike="noStrike">
              <a:solidFill>
                <a:srgbClr val="000000"/>
              </a:solidFill>
              <a:latin typeface="Arial"/>
            </a:endParaRPr>
          </a:p>
          <a:p>
            <a:pPr>
              <a:lnSpc>
                <a:spcPct val="150000"/>
              </a:lnSpc>
            </a:pP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F642D8D9-1936-4BED-A281-D78FD230DAB6}"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7"/>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Overview</a:t>
            </a:r>
            <a:endParaRPr b="0" lang="en-US" sz="4000" spc="-1" strike="noStrike">
              <a:solidFill>
                <a:srgbClr val="000000"/>
              </a:solidFill>
              <a:latin typeface="Arial"/>
            </a:endParaRPr>
          </a:p>
        </p:txBody>
      </p:sp>
      <p:sp>
        <p:nvSpPr>
          <p:cNvPr id="68" name=""/>
          <p:cNvSpPr/>
          <p:nvPr/>
        </p:nvSpPr>
        <p:spPr>
          <a:xfrm>
            <a:off x="362160" y="1380600"/>
            <a:ext cx="6171480" cy="40212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Unity's Input System</a:t>
            </a:r>
            <a:endParaRPr b="0" lang="en-US" sz="2200" spc="-1" strike="noStrike">
              <a:solidFill>
                <a:srgbClr val="000000"/>
              </a:solidFill>
              <a:latin typeface="Arial"/>
            </a:endParaRPr>
          </a:p>
        </p:txBody>
      </p:sp>
      <p:sp>
        <p:nvSpPr>
          <p:cNvPr id="69" name=""/>
          <p:cNvSpPr/>
          <p:nvPr/>
        </p:nvSpPr>
        <p:spPr>
          <a:xfrm>
            <a:off x="373680" y="1813680"/>
            <a:ext cx="11741400" cy="476244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1" lang="en-US" sz="2000" spc="-1" strike="noStrike">
                <a:solidFill>
                  <a:srgbClr val="000000"/>
                </a:solidFill>
                <a:latin typeface="Arial"/>
                <a:ea typeface="PingFang SC"/>
              </a:rPr>
              <a:t>Multiplayer and Networking Support</a:t>
            </a:r>
            <a:r>
              <a:rPr b="0" lang="en-US" sz="2000" spc="-1" strike="noStrike">
                <a:solidFill>
                  <a:srgbClr val="000000"/>
                </a:solidFill>
                <a:latin typeface="Arial"/>
                <a:ea typeface="PingFang SC"/>
              </a:rPr>
              <a:t>:</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PingFang SC"/>
              </a:rPr>
              <a:t>Better support for multiplayer features and networking, facilitating input handling across multiple players.</a:t>
            </a:r>
            <a:endParaRPr b="0" lang="en-US" sz="2000" spc="-1" strike="noStrike">
              <a:solidFill>
                <a:srgbClr val="000000"/>
              </a:solidFill>
              <a:latin typeface="Arial"/>
            </a:endParaRPr>
          </a:p>
          <a:p>
            <a:pPr>
              <a:lnSpc>
                <a:spcPct val="150000"/>
              </a:lnSpc>
            </a:pPr>
            <a:r>
              <a:rPr b="1" lang="en-US" sz="2000" spc="-1" strike="noStrike">
                <a:solidFill>
                  <a:srgbClr val="000000"/>
                </a:solidFill>
                <a:latin typeface="Arial"/>
                <a:ea typeface="PingFang SC"/>
              </a:rPr>
              <a:t>Easy to Expand and Customize</a:t>
            </a:r>
            <a:r>
              <a:rPr b="0" lang="en-US" sz="2000" spc="-1" strike="noStrike">
                <a:solidFill>
                  <a:srgbClr val="000000"/>
                </a:solidFill>
                <a:latin typeface="Arial"/>
                <a:ea typeface="PingFang SC"/>
              </a:rPr>
              <a:t>:</a:t>
            </a:r>
            <a:endParaRPr b="0" lang="en-US" sz="2000" spc="-1" strike="noStrike">
              <a:solidFill>
                <a:srgbClr val="000000"/>
              </a:solidFill>
              <a:latin typeface="Arial"/>
            </a:endParaRPr>
          </a:p>
          <a:p>
            <a:pPr marL="216000" indent="-216000">
              <a:lnSpc>
                <a:spcPct val="150000"/>
              </a:lnSpc>
              <a:buClr>
                <a:srgbClr val="000000"/>
              </a:buClr>
              <a:buSzPct val="45000"/>
              <a:buFont typeface="Wingdings" charset="2"/>
              <a:buChar char=""/>
            </a:pPr>
            <a:r>
              <a:rPr b="0" lang="en-US" sz="2000" spc="-1" strike="noStrike">
                <a:solidFill>
                  <a:srgbClr val="000000"/>
                </a:solidFill>
                <a:latin typeface="Arial"/>
                <a:ea typeface="PingFang SC"/>
              </a:rPr>
              <a:t>Highly extensible and customizable, allowing projects to flexibly respond to specific requirements.</a:t>
            </a:r>
            <a:endParaRPr b="0" lang="en-US" sz="2000" spc="-1" strike="noStrike">
              <a:solidFill>
                <a:srgbClr val="000000"/>
              </a:solidFill>
              <a:latin typeface="Arial"/>
            </a:endParaRPr>
          </a:p>
          <a:p>
            <a:pPr>
              <a:lnSpc>
                <a:spcPct val="150000"/>
              </a:lnSpc>
            </a:pPr>
            <a:endParaRPr b="0" lang="en-US" sz="2000" spc="-1" strike="noStrike">
              <a:solidFill>
                <a:srgbClr val="000000"/>
              </a:solidFill>
              <a:latin typeface="Arial"/>
            </a:endParaRPr>
          </a:p>
          <a:p>
            <a:pPr>
              <a:lnSpc>
                <a:spcPct val="150000"/>
              </a:lnSpc>
            </a:pPr>
            <a:r>
              <a:rPr b="0" lang="en-US" sz="2000" spc="-1" strike="noStrike">
                <a:solidFill>
                  <a:srgbClr val="000000"/>
                </a:solidFill>
                <a:latin typeface="Arial"/>
                <a:ea typeface="PingFang SC"/>
              </a:rPr>
              <a:t>The </a:t>
            </a:r>
            <a:r>
              <a:rPr b="1" i="1" lang="en-US" sz="2000" spc="-1" strike="noStrike">
                <a:solidFill>
                  <a:srgbClr val="000000"/>
                </a:solidFill>
                <a:latin typeface="Arial"/>
                <a:ea typeface="PingFang SC"/>
              </a:rPr>
              <a:t>Input System</a:t>
            </a:r>
            <a:r>
              <a:rPr b="0" lang="en-US" sz="2000" spc="-1" strike="noStrike">
                <a:solidFill>
                  <a:srgbClr val="000000"/>
                </a:solidFill>
                <a:latin typeface="Arial"/>
                <a:ea typeface="PingFang SC"/>
              </a:rPr>
              <a:t> represents a significant advancement over the Input Manager in managing and processing input in Unity, bringing</a:t>
            </a:r>
            <a:r>
              <a:rPr b="0" i="1" lang="en-US" sz="2000" spc="-1" strike="noStrike">
                <a:solidFill>
                  <a:srgbClr val="000000"/>
                </a:solidFill>
                <a:latin typeface="Arial"/>
                <a:ea typeface="PingFang SC"/>
              </a:rPr>
              <a:t> flexibility, scalability, and higher performance</a:t>
            </a:r>
            <a:r>
              <a:rPr b="0" lang="en-US" sz="2000" spc="-1" strike="noStrike">
                <a:solidFill>
                  <a:srgbClr val="000000"/>
                </a:solidFill>
                <a:latin typeface="Arial"/>
                <a:ea typeface="PingFang SC"/>
              </a:rPr>
              <a:t>, especially for projects requiring diverse and highly interactive input.</a:t>
            </a: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0916BCE2-AB9A-4CC1-BD85-644684BCA56D}"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8"/>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Concepts</a:t>
            </a:r>
            <a:endParaRPr b="0" lang="en-US" sz="4000" spc="-1" strike="noStrike">
              <a:solidFill>
                <a:srgbClr val="000000"/>
              </a:solidFill>
              <a:latin typeface="Arial"/>
            </a:endParaRPr>
          </a:p>
        </p:txBody>
      </p:sp>
      <p:sp>
        <p:nvSpPr>
          <p:cNvPr id="71" name=""/>
          <p:cNvSpPr/>
          <p:nvPr/>
        </p:nvSpPr>
        <p:spPr>
          <a:xfrm>
            <a:off x="470520" y="1380960"/>
            <a:ext cx="6171480" cy="40212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Basic Concept</a:t>
            </a:r>
            <a:endParaRPr b="0" lang="en-US" sz="2200" spc="-1" strike="noStrike">
              <a:solidFill>
                <a:srgbClr val="000000"/>
              </a:solidFill>
              <a:latin typeface="Arial"/>
            </a:endParaRPr>
          </a:p>
        </p:txBody>
      </p:sp>
      <p:sp>
        <p:nvSpPr>
          <p:cNvPr id="72" name=""/>
          <p:cNvSpPr/>
          <p:nvPr/>
        </p:nvSpPr>
        <p:spPr>
          <a:xfrm>
            <a:off x="8900280" y="6597000"/>
            <a:ext cx="2188800" cy="1094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73" name=""/>
          <p:cNvSpPr/>
          <p:nvPr/>
        </p:nvSpPr>
        <p:spPr>
          <a:xfrm>
            <a:off x="493200" y="1819080"/>
            <a:ext cx="11393280" cy="1364040"/>
          </a:xfrm>
          <a:prstGeom prst="rect">
            <a:avLst/>
          </a:prstGeom>
          <a:noFill/>
          <a:ln w="36720">
            <a:noFill/>
          </a:ln>
        </p:spPr>
        <p:style>
          <a:lnRef idx="0"/>
          <a:fillRef idx="0"/>
          <a:effectRef idx="0"/>
          <a:fontRef idx="minor"/>
        </p:style>
        <p:txBody>
          <a:bodyPr lIns="90000" rIns="90000" tIns="45000" bIns="45000" anchor="t">
            <a:noAutofit/>
          </a:bodyPr>
          <a:p>
            <a:pPr>
              <a:lnSpc>
                <a:spcPct val="150000"/>
              </a:lnSpc>
            </a:pPr>
            <a:r>
              <a:rPr b="0" lang="en-US" sz="2000" spc="-1" strike="noStrike">
                <a:solidFill>
                  <a:srgbClr val="000000"/>
                </a:solidFill>
                <a:latin typeface="Arial"/>
                <a:ea typeface="DejaVu Sans"/>
              </a:rPr>
              <a:t>These fundamental concepts and terms relate to the </a:t>
            </a:r>
            <a:r>
              <a:rPr b="1" i="1" lang="en-US" sz="2000" spc="-1" strike="noStrike">
                <a:solidFill>
                  <a:srgbClr val="000000"/>
                </a:solidFill>
                <a:latin typeface="Arial"/>
                <a:ea typeface="DejaVu Sans"/>
              </a:rPr>
              <a:t>sequence of events</a:t>
            </a:r>
            <a:r>
              <a:rPr b="0" lang="en-US" sz="2000" spc="-1" strike="noStrike">
                <a:solidFill>
                  <a:srgbClr val="000000"/>
                </a:solidFill>
                <a:latin typeface="Arial"/>
                <a:ea typeface="DejaVu Sans"/>
              </a:rPr>
              <a:t> when a user inputs commands into your game or app. The Input System offers built-in features to execute these steps, or you have the option to implement certain steps independently.</a:t>
            </a:r>
            <a:endParaRPr b="0" lang="en-US" sz="2000" spc="-1" strike="noStrike">
              <a:solidFill>
                <a:srgbClr val="000000"/>
              </a:solidFill>
              <a:latin typeface="Arial"/>
            </a:endParaRPr>
          </a:p>
        </p:txBody>
      </p:sp>
      <p:pic>
        <p:nvPicPr>
          <p:cNvPr id="74" name="" descr=""/>
          <p:cNvPicPr/>
          <p:nvPr/>
        </p:nvPicPr>
        <p:blipFill>
          <a:blip r:embed="rId1"/>
          <a:stretch/>
        </p:blipFill>
        <p:spPr>
          <a:xfrm>
            <a:off x="991080" y="3402360"/>
            <a:ext cx="10209240" cy="2612520"/>
          </a:xfrm>
          <a:prstGeom prst="rect">
            <a:avLst/>
          </a:prstGeom>
          <a:ln w="36720">
            <a:noFill/>
          </a:ln>
        </p:spPr>
      </p:pic>
      <p:sp>
        <p:nvSpPr>
          <p:cNvPr id="2" name="PlaceHolder 1"/>
          <p:cNvSpPr>
            <a:spLocks noGrp="1"/>
          </p:cNvSpPr>
          <p:nvPr>
            <p:ph type="sldNum" idx="1"/>
          </p:nvPr>
        </p:nvSpPr>
        <p:spPr/>
        <p:txBody>
          <a:bodyPr/>
          <a:p>
            <a:fld id="{D76D825B-FEEF-4EB9-968C-4A7E16B76584}"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9"/>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Concepts</a:t>
            </a:r>
            <a:endParaRPr b="0" lang="en-US" sz="4000" spc="-1" strike="noStrike">
              <a:solidFill>
                <a:srgbClr val="000000"/>
              </a:solidFill>
              <a:latin typeface="Arial"/>
            </a:endParaRPr>
          </a:p>
        </p:txBody>
      </p:sp>
      <p:sp>
        <p:nvSpPr>
          <p:cNvPr id="76" name=""/>
          <p:cNvSpPr/>
          <p:nvPr/>
        </p:nvSpPr>
        <p:spPr>
          <a:xfrm>
            <a:off x="470520" y="1308960"/>
            <a:ext cx="6171480" cy="40212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Basic Concept</a:t>
            </a:r>
            <a:endParaRPr b="0" lang="en-US" sz="2200" spc="-1" strike="noStrike">
              <a:solidFill>
                <a:srgbClr val="000000"/>
              </a:solidFill>
              <a:latin typeface="Arial"/>
            </a:endParaRPr>
          </a:p>
        </p:txBody>
      </p:sp>
      <p:pic>
        <p:nvPicPr>
          <p:cNvPr id="77" name="" descr=""/>
          <p:cNvPicPr/>
          <p:nvPr/>
        </p:nvPicPr>
        <p:blipFill>
          <a:blip r:embed="rId1"/>
          <a:stretch/>
        </p:blipFill>
        <p:spPr>
          <a:xfrm>
            <a:off x="1562040" y="1793520"/>
            <a:ext cx="9066960" cy="4393080"/>
          </a:xfrm>
          <a:prstGeom prst="rect">
            <a:avLst/>
          </a:prstGeom>
          <a:ln w="36720">
            <a:noFill/>
          </a:ln>
        </p:spPr>
      </p:pic>
      <p:sp>
        <p:nvSpPr>
          <p:cNvPr id="78" name=""/>
          <p:cNvSpPr/>
          <p:nvPr/>
        </p:nvSpPr>
        <p:spPr>
          <a:xfrm>
            <a:off x="8900280" y="6611760"/>
            <a:ext cx="2188800" cy="1094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sp>
        <p:nvSpPr>
          <p:cNvPr id="2" name="PlaceHolder 1"/>
          <p:cNvSpPr>
            <a:spLocks noGrp="1"/>
          </p:cNvSpPr>
          <p:nvPr>
            <p:ph type="sldNum" idx="1"/>
          </p:nvPr>
        </p:nvSpPr>
        <p:spPr/>
        <p:txBody>
          <a:bodyPr/>
          <a:p>
            <a:fld id="{17A637D8-602E-40EC-A0C5-89459FF0DF9F}"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0"/>
          <p:cNvSpPr/>
          <p:nvPr/>
        </p:nvSpPr>
        <p:spPr>
          <a:xfrm>
            <a:off x="228960" y="681480"/>
            <a:ext cx="11806920" cy="69804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Unity Input System Concepts</a:t>
            </a:r>
            <a:endParaRPr b="0" lang="en-US" sz="4000" spc="-1" strike="noStrike">
              <a:solidFill>
                <a:srgbClr val="000000"/>
              </a:solidFill>
              <a:latin typeface="Arial"/>
            </a:endParaRPr>
          </a:p>
        </p:txBody>
      </p:sp>
      <p:sp>
        <p:nvSpPr>
          <p:cNvPr id="80" name=""/>
          <p:cNvSpPr/>
          <p:nvPr/>
        </p:nvSpPr>
        <p:spPr>
          <a:xfrm>
            <a:off x="470520" y="1308960"/>
            <a:ext cx="6171480" cy="402120"/>
          </a:xfrm>
          <a:prstGeom prst="rect">
            <a:avLst/>
          </a:prstGeom>
          <a:noFill/>
          <a:ln w="36720">
            <a:noFill/>
          </a:ln>
        </p:spPr>
        <p:style>
          <a:lnRef idx="0"/>
          <a:fillRef idx="0"/>
          <a:effectRef idx="0"/>
          <a:fontRef idx="minor"/>
        </p:style>
        <p:txBody>
          <a:bodyPr lIns="90000" rIns="90000" tIns="45000" bIns="45000" anchor="t">
            <a:noAutofit/>
          </a:bodyPr>
          <a:p>
            <a:pPr>
              <a:lnSpc>
                <a:spcPct val="100000"/>
              </a:lnSpc>
            </a:pPr>
            <a:r>
              <a:rPr b="0" lang="en-US" sz="2200" spc="-1" strike="noStrike">
                <a:solidFill>
                  <a:srgbClr val="ff860d"/>
                </a:solidFill>
                <a:latin typeface="Arial"/>
                <a:ea typeface="DejaVu Sans"/>
              </a:rPr>
              <a:t>Basic Concept</a:t>
            </a:r>
            <a:endParaRPr b="0" lang="en-US" sz="2200" spc="-1" strike="noStrike">
              <a:solidFill>
                <a:srgbClr val="000000"/>
              </a:solidFill>
              <a:latin typeface="Arial"/>
            </a:endParaRPr>
          </a:p>
        </p:txBody>
      </p:sp>
      <p:sp>
        <p:nvSpPr>
          <p:cNvPr id="81" name=""/>
          <p:cNvSpPr/>
          <p:nvPr/>
        </p:nvSpPr>
        <p:spPr>
          <a:xfrm>
            <a:off x="8900280" y="6611760"/>
            <a:ext cx="2188800" cy="1094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pic>
        <p:nvPicPr>
          <p:cNvPr id="82" name="" descr=""/>
          <p:cNvPicPr/>
          <p:nvPr/>
        </p:nvPicPr>
        <p:blipFill>
          <a:blip r:embed="rId1"/>
          <a:stretch/>
        </p:blipFill>
        <p:spPr>
          <a:xfrm>
            <a:off x="1549800" y="1740960"/>
            <a:ext cx="9092520" cy="5002920"/>
          </a:xfrm>
          <a:prstGeom prst="rect">
            <a:avLst/>
          </a:prstGeom>
          <a:ln w="36720">
            <a:noFill/>
          </a:ln>
        </p:spPr>
      </p:pic>
      <p:sp>
        <p:nvSpPr>
          <p:cNvPr id="2" name="PlaceHolder 1"/>
          <p:cNvSpPr>
            <a:spLocks noGrp="1"/>
          </p:cNvSpPr>
          <p:nvPr>
            <p:ph type="sldNum" idx="1"/>
          </p:nvPr>
        </p:nvSpPr>
        <p:spPr/>
        <p:txBody>
          <a:bodyPr/>
          <a:p>
            <a:fld id="{73B25AB0-BA64-4430-8783-7F583F640721}"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6058</TotalTime>
  <Application>LibreOffice/7.6.4.1$MacOSX_X86_64 LibreOffice_project/e19e193f88cd6c0525a17fb7a176ed8e6a3e2aa1</Application>
  <AppVersion>15.0000</AppVersion>
  <Words>558</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2023-12-04T12:44:34Z</dcterms:created>
  <dc:creator>Trí Phạm Thanh</dc:creator>
  <dc:description/>
  <dc:language>en-US</dc:language>
  <cp:lastModifiedBy>Trí Phạm Thanh</cp:lastModifiedBy>
  <cp:lastPrinted>2024-02-17T23:28:48Z</cp:lastPrinted>
  <dcterms:modified xsi:type="dcterms:W3CDTF">2024-02-17T23:42:43Z</dcterms:modified>
  <cp:revision>516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