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presProps.xml" ContentType="application/vnd.openxmlformats-officedocument.presentationml.presProps+xml"/>
  <Override PartName="/ppt/theme/theme1.xml" ContentType="application/vnd.openxmlformats-officedocument.theme+xml"/>
  <Override PartName="/ppt/theme/theme13.xml" ContentType="application/vnd.openxmlformats-officedocument.theme+xml"/>
  <Override PartName="/ppt/media/image1.png" ContentType="image/png"/>
  <Override PartName="/ppt/media/image2.jpeg" ContentType="image/jpeg"/>
  <Override PartName="/ppt/media/image9.png" ContentType="image/png"/>
  <Override PartName="/ppt/media/image4.png" ContentType="image/png"/>
  <Override PartName="/ppt/media/image7.png" ContentType="image/png"/>
  <Override PartName="/ppt/media/image3.jpeg" ContentType="image/jpeg"/>
  <Override PartName="/ppt/media/image5.png" ContentType="image/png"/>
  <Override PartName="/ppt/media/image6.png" ContentType="image/png"/>
  <Override PartName="/ppt/media/image8.png" ContentType="image/png"/>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_rels/slideLayout3.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7.xml.rels" ContentType="application/vnd.openxmlformats-package.relationships+xml"/>
  <Override PartName="/ppt/slideLayouts/_rels/slideLayout12.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Masters/_rels/slideMaster1.xml.rels" ContentType="application/vnd.openxmlformats-package.relationships+xml"/>
  <Override PartName="/ppt/slideMasters/slideMaster1.xml" ContentType="application/vnd.openxmlformats-officedocument.presentationml.slideMaster+xml"/>
  <Override PartName="/ppt/slides/_rels/slide19.xml.rels" ContentType="application/vnd.openxmlformats-package.relationships+xml"/>
  <Override PartName="/ppt/slides/_rels/slide16.xml.rels" ContentType="application/vnd.openxmlformats-package.relationships+xml"/>
  <Override PartName="/ppt/slides/_rels/slide9.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17.xml.rels" ContentType="application/vnd.openxmlformats-package.relationships+xml"/>
  <Override PartName="/ppt/slides/_rels/slide15.xml.rels" ContentType="application/vnd.openxmlformats-package.relationships+xml"/>
  <Override PartName="/ppt/slides/_rels/slide8.xml.rels" ContentType="application/vnd.openxmlformats-package.relationships+xml"/>
  <Override PartName="/ppt/slides/_rels/slide14.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6.xml.rels" ContentType="application/vnd.openxmlformats-package.relationships+xml"/>
  <Override PartName="/ppt/slides/_rels/slide12.xml.rels" ContentType="application/vnd.openxmlformats-package.relationships+xml"/>
  <Override PartName="/ppt/slides/_rels/slide5.xml.rels" ContentType="application/vnd.openxmlformats-package.relationships+xml"/>
  <Override PartName="/ppt/slides/_rels/slide11.xml.rels" ContentType="application/vnd.openxmlformats-package.relationships+xml"/>
  <Override PartName="/ppt/slides/_rels/slide4.xml.rels" ContentType="application/vnd.openxmlformats-package.relationships+xml"/>
  <Override PartName="/ppt/slides/_rels/slide10.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19.xml" ContentType="application/vnd.openxmlformats-officedocument.presentationml.slide+xml"/>
  <Override PartName="/ppt/notesSlides/notesSlide2.xml" ContentType="application/vnd.openxmlformats-officedocument.presentationml.notesSlide+xml"/>
  <Override PartName="/ppt/notesSlides/notesSlide15.xml" ContentType="application/vnd.openxmlformats-officedocument.presentationml.notesSlide+xml"/>
  <Override PartName="/ppt/notesSlides/_rels/notesSlide14.xml.rels" ContentType="application/vnd.openxmlformats-package.relationships+xml"/>
  <Override PartName="/ppt/notesSlides/_rels/notesSlide8.xml.rels" ContentType="application/vnd.openxmlformats-package.relationships+xml"/>
  <Override PartName="/ppt/notesSlides/_rels/notesSlide3.xml.rels" ContentType="application/vnd.openxmlformats-package.relationships+xml"/>
  <Override PartName="/ppt/notesSlides/_rels/notesSlide9.xml.rels" ContentType="application/vnd.openxmlformats-package.relationships+xml"/>
  <Override PartName="/ppt/notesSlides/_rels/notesSlide15.xml.rels" ContentType="application/vnd.openxmlformats-package.relationships+xml"/>
  <Override PartName="/ppt/notesSlides/_rels/notesSlide13.xml.rels" ContentType="application/vnd.openxmlformats-package.relationships+xml"/>
  <Override PartName="/ppt/notesSlides/_rels/notesSlide2.xml.rels" ContentType="application/vnd.openxmlformats-package.relationships+xml"/>
  <Override PartName="/ppt/notesSlides/notesSlide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4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47"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48" name="PlaceHolder 4"/>
          <p:cNvSpPr>
            <a:spLocks noGrp="1"/>
          </p:cNvSpPr>
          <p:nvPr>
            <p:ph type="dt" idx="2"/>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9" name="PlaceHolder 5"/>
          <p:cNvSpPr>
            <a:spLocks noGrp="1"/>
          </p:cNvSpPr>
          <p:nvPr>
            <p:ph type="ftr" idx="3"/>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0" name="PlaceHolder 6"/>
          <p:cNvSpPr>
            <a:spLocks noGrp="1"/>
          </p:cNvSpPr>
          <p:nvPr>
            <p:ph type="sldNum" idx="4"/>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8B403737-DE00-4882-943E-0BA37A40B954}"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3.xml.rels><?xml version="1.0" encoding="UTF-8"?>
<Relationships xmlns="http://schemas.openxmlformats.org/package/2006/relationships"><Relationship Id="rId1" Type="http://schemas.openxmlformats.org/officeDocument/2006/relationships/hyperlink" Target="https://docs.unity3d.com/Packages/com.unity.ugui@2.0/manual/script-CanvasScaler.html" TargetMode="External"/><Relationship Id="rId2" Type="http://schemas.openxmlformats.org/officeDocument/2006/relationships/slide" Target="../slides/slide13.xml"/><Relationship Id="rId3"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hyperlink" Target="https://docs.unity3d.com/Packages/com.unity.ugui@2.0/manual/script-CanvasScaler.html" TargetMode="External"/><Relationship Id="rId2" Type="http://schemas.openxmlformats.org/officeDocument/2006/relationships/slide" Target="../slides/slide14.xml"/><Relationship Id="rId3"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hyperlink" Target="https://docs.unity3d.com/Packages/com.unity.ugui@2.0/manual/script-CanvasScaler.html" TargetMode="External"/><Relationship Id="rId2" Type="http://schemas.openxmlformats.org/officeDocument/2006/relationships/slide" Target="../slides/slide15.xml"/><Relationship Id="rId3"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hyperlink" Target="https://www.youtube.com/watch?v=b0O2CRSdiOA&amp;list=PLX2vGYjWbI0S-LEFR59E2B347w2HbjiJv" TargetMode="External"/><Relationship Id="rId2" Type="http://schemas.openxmlformats.org/officeDocument/2006/relationships/hyperlink" Target="https://docs.unity3d.com/Manual/AnimationOverview.html" TargetMode="External"/><Relationship Id="rId3" Type="http://schemas.openxmlformats.org/officeDocument/2006/relationships/slide" Target="../slides/slide2.xml"/><Relationship Id="rId4"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hyperlink" Target="https://docs.unity3d.com/Packages/com.unity.ugui@2.0/manual/UIAnimationIntegration.html" TargetMode="External"/><Relationship Id="rId2" Type="http://schemas.openxmlformats.org/officeDocument/2006/relationships/slide" Target="../slides/slide8.xml"/><Relationship Id="rId3"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sldImg"/>
          </p:nvPr>
        </p:nvSpPr>
        <p:spPr>
          <a:xfrm>
            <a:off x="1440" y="0"/>
            <a:ext cx="360" cy="720"/>
          </a:xfrm>
          <a:prstGeom prst="rect">
            <a:avLst/>
          </a:prstGeom>
          <a:ln w="0">
            <a:noFill/>
          </a:ln>
        </p:spPr>
      </p:sp>
      <p:sp>
        <p:nvSpPr>
          <p:cNvPr id="118"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hlinkClick r:id="rId1"/>
              </a:rPr>
              <a:t>https://docs.unity3d.com/Packages/com.unity.ugui@2.0/manual/script-CanvasScaler.html</a:t>
            </a:r>
            <a:endParaRPr b="0" lang="en-US" sz="2000" spc="-1" strike="noStrike">
              <a:solidFill>
                <a:srgbClr val="000000"/>
              </a:solidFill>
              <a:latin typeface="Arial"/>
            </a:endParaRPr>
          </a:p>
          <a:p>
            <a:pPr marL="216000" indent="-216000">
              <a:buNone/>
            </a:pPr>
            <a:endParaRPr b="0" lang="en-US" sz="2000" spc="-1" strike="noStrike">
              <a:solidFill>
                <a:srgbClr val="000000"/>
              </a:solid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sldImg"/>
          </p:nvPr>
        </p:nvSpPr>
        <p:spPr>
          <a:xfrm>
            <a:off x="1440" y="0"/>
            <a:ext cx="360" cy="720"/>
          </a:xfrm>
          <a:prstGeom prst="rect">
            <a:avLst/>
          </a:prstGeom>
          <a:ln w="0">
            <a:noFill/>
          </a:ln>
        </p:spPr>
      </p:sp>
      <p:sp>
        <p:nvSpPr>
          <p:cNvPr id="12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hlinkClick r:id="rId1"/>
              </a:rPr>
              <a:t>https://docs.unity3d.com/Packages/com.unity.ugui@2.0/manual/script-CanvasScaler.html</a:t>
            </a:r>
            <a:endParaRPr b="0" lang="en-US" sz="2000" spc="-1" strike="noStrike">
              <a:solidFill>
                <a:srgbClr val="000000"/>
              </a:solidFill>
              <a:latin typeface="Arial"/>
            </a:endParaRPr>
          </a:p>
          <a:p>
            <a:pPr marL="216000" indent="-216000">
              <a:buNone/>
            </a:pPr>
            <a:endParaRPr b="0" lang="en-US" sz="2000" spc="-1" strike="noStrike">
              <a:solidFill>
                <a:srgbClr val="000000"/>
              </a:solid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sldImg"/>
          </p:nvPr>
        </p:nvSpPr>
        <p:spPr>
          <a:xfrm>
            <a:off x="1440" y="0"/>
            <a:ext cx="360" cy="720"/>
          </a:xfrm>
          <a:prstGeom prst="rect">
            <a:avLst/>
          </a:prstGeom>
          <a:ln w="0">
            <a:noFill/>
          </a:ln>
        </p:spPr>
      </p:sp>
      <p:sp>
        <p:nvSpPr>
          <p:cNvPr id="12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hlinkClick r:id="rId1"/>
              </a:rPr>
              <a:t>https://docs.unity3d.com/Packages/com.unity.ugui@2.0/manual/script-CanvasScaler.html</a:t>
            </a:r>
            <a:endParaRPr b="0" lang="en-US" sz="2000" spc="-1" strike="noStrike">
              <a:solidFill>
                <a:srgbClr val="000000"/>
              </a:solidFill>
              <a:latin typeface="Arial"/>
            </a:endParaRPr>
          </a:p>
          <a:p>
            <a:pPr marL="216000" indent="-216000">
              <a:buNone/>
            </a:pPr>
            <a:endParaRPr b="0" lang="en-US" sz="2000" spc="-1" strike="noStrike">
              <a:solidFill>
                <a:srgbClr val="000000"/>
              </a:solid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sldImg"/>
          </p:nvPr>
        </p:nvSpPr>
        <p:spPr>
          <a:xfrm>
            <a:off x="216000" y="812520"/>
            <a:ext cx="7117560" cy="3999240"/>
          </a:xfrm>
          <a:prstGeom prst="rect">
            <a:avLst/>
          </a:prstGeom>
          <a:ln w="0">
            <a:noFill/>
          </a:ln>
        </p:spPr>
      </p:sp>
      <p:sp>
        <p:nvSpPr>
          <p:cNvPr id="110" name="PlaceHolder 2"/>
          <p:cNvSpPr>
            <a:spLocks noGrp="1"/>
          </p:cNvSpPr>
          <p:nvPr>
            <p:ph type="body"/>
          </p:nvPr>
        </p:nvSpPr>
        <p:spPr>
          <a:xfrm>
            <a:off x="756000" y="5078520"/>
            <a:ext cx="6037920" cy="480132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Arial"/>
              </a:rPr>
              <a:t>Online tutorial for this lesson:</a:t>
            </a: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u="sng">
                <a:solidFill>
                  <a:srgbClr val="000000"/>
                </a:solidFill>
                <a:uFillTx/>
                <a:latin typeface="Arial"/>
                <a:hlinkClick r:id="rId1"/>
              </a:rPr>
              <a:t>https://www.youtube.com/watch?v=b0O2CRSdiOA&amp;list=PLX2vGYjWbI0S-LEFR59E2B347w2HbjiJv</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u="sng">
                <a:solidFill>
                  <a:srgbClr val="000000"/>
                </a:solidFill>
                <a:uFillTx/>
                <a:latin typeface="Arial"/>
                <a:hlinkClick r:id="rId2"/>
              </a:rPr>
              <a:t>https://docs.unity3d.com/Manual/AnimationOverview.html</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sldImg"/>
          </p:nvPr>
        </p:nvSpPr>
        <p:spPr>
          <a:xfrm>
            <a:off x="216000" y="812520"/>
            <a:ext cx="7121520" cy="4003200"/>
          </a:xfrm>
          <a:prstGeom prst="rect">
            <a:avLst/>
          </a:prstGeom>
          <a:ln w="0">
            <a:noFill/>
          </a:ln>
        </p:spPr>
      </p:sp>
      <p:sp>
        <p:nvSpPr>
          <p:cNvPr id="112" name="PlaceHolder 2"/>
          <p:cNvSpPr>
            <a:spLocks noGrp="1"/>
          </p:cNvSpPr>
          <p:nvPr>
            <p:ph type="body"/>
          </p:nvPr>
        </p:nvSpPr>
        <p:spPr>
          <a:xfrm>
            <a:off x="756000" y="5078520"/>
            <a:ext cx="6041880" cy="4805280"/>
          </a:xfrm>
          <a:prstGeom prst="rect">
            <a:avLst/>
          </a:prstGeom>
          <a:noFill/>
          <a:ln w="0">
            <a:noFill/>
          </a:ln>
        </p:spPr>
        <p:txBody>
          <a:bodyPr lIns="0" rIns="0" tIns="0" bIns="0" anchor="t">
            <a:noAutofit/>
          </a:bodyPr>
          <a:p>
            <a:pPr marL="216000" indent="0">
              <a:lnSpc>
                <a:spcPct val="100000"/>
              </a:lnSpc>
              <a:spcBef>
                <a:spcPts val="1191"/>
              </a:spcBef>
              <a:spcAft>
                <a:spcPts val="992"/>
              </a:spcAft>
              <a:buNone/>
              <a:tabLst>
                <a:tab algn="l" pos="0"/>
              </a:tabLst>
            </a:pPr>
            <a:r>
              <a:rPr b="0" lang="en-US" sz="1000" spc="-1" strike="noStrike">
                <a:solidFill>
                  <a:srgbClr val="000000"/>
                </a:solidFill>
                <a:latin typeface="Arial"/>
              </a:rPr>
              <a:t>  </a:t>
            </a:r>
            <a:r>
              <a:rPr b="0" lang="en-US" sz="1000" spc="-1" strike="noStrike">
                <a:solidFill>
                  <a:srgbClr val="000000"/>
                </a:solidFill>
                <a:latin typeface="Arial"/>
              </a:rPr>
              <a:t>Brief recap of fundamental animation scripting concepts covered in previous sessions. </a:t>
            </a:r>
            <a:endParaRPr b="0" lang="en-US" sz="1000" spc="-1" strike="noStrike">
              <a:solidFill>
                <a:srgbClr val="000000"/>
              </a:solidFill>
              <a:latin typeface="Arial"/>
            </a:endParaRPr>
          </a:p>
          <a:p>
            <a:pPr marL="216000" indent="0">
              <a:lnSpc>
                <a:spcPct val="100000"/>
              </a:lnSpc>
              <a:spcBef>
                <a:spcPts val="1191"/>
              </a:spcBef>
              <a:spcAft>
                <a:spcPts val="992"/>
              </a:spcAft>
              <a:buNone/>
              <a:tabLst>
                <a:tab algn="l" pos="0"/>
              </a:tabLst>
            </a:pPr>
            <a:r>
              <a:rPr b="0" lang="en-US" sz="1000" spc="-1" strike="noStrike">
                <a:solidFill>
                  <a:srgbClr val="000000"/>
                </a:solidFill>
                <a:latin typeface="Arial"/>
              </a:rPr>
              <a:t>  </a:t>
            </a:r>
            <a:r>
              <a:rPr b="0" lang="en-US" sz="1000" spc="-1" strike="noStrike">
                <a:solidFill>
                  <a:srgbClr val="000000"/>
                </a:solidFill>
                <a:latin typeface="Arial"/>
              </a:rPr>
              <a:t>Reminder of the importance of scripting for dynamic and controlled movement. </a:t>
            </a:r>
            <a:endParaRPr b="0" lang="en-US" sz="1000" spc="-1" strike="noStrike">
              <a:solidFill>
                <a:srgbClr val="000000"/>
              </a:solidFill>
              <a:latin typeface="Arial"/>
            </a:endParaRPr>
          </a:p>
          <a:p>
            <a:pPr marL="216000" indent="0">
              <a:lnSpc>
                <a:spcPct val="100000"/>
              </a:lnSpc>
              <a:spcBef>
                <a:spcPts val="1191"/>
              </a:spcBef>
              <a:spcAft>
                <a:spcPts val="992"/>
              </a:spcAft>
              <a:buNone/>
              <a:tabLst>
                <a:tab algn="l" pos="0"/>
              </a:tabLst>
            </a:pPr>
            <a:endParaRPr b="0" lang="en-US" sz="1000" spc="-1" strike="noStrike">
              <a:solidFill>
                <a:srgbClr val="000000"/>
              </a:solid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sldImg"/>
          </p:nvPr>
        </p:nvSpPr>
        <p:spPr>
          <a:xfrm>
            <a:off x="216000" y="812520"/>
            <a:ext cx="7127280" cy="4008960"/>
          </a:xfrm>
          <a:prstGeom prst="rect">
            <a:avLst/>
          </a:prstGeom>
          <a:ln w="0">
            <a:noFill/>
          </a:ln>
        </p:spPr>
      </p:sp>
      <p:sp>
        <p:nvSpPr>
          <p:cNvPr id="114"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hlinkClick r:id="rId1"/>
              </a:rPr>
              <a:t>https://docs.unity3d.com/Packages/com.unity.ugui@2.0/manual/UIAnimationIntegration.html</a:t>
            </a:r>
            <a:endParaRPr b="0" lang="en-US" sz="2000" spc="-1" strike="noStrike">
              <a:solidFill>
                <a:srgbClr val="000000"/>
              </a:solidFill>
              <a:latin typeface="Arial"/>
            </a:endParaRPr>
          </a:p>
          <a:p>
            <a:pPr marL="216000" indent="-216000">
              <a:buNone/>
            </a:pPr>
            <a:endParaRPr b="0" lang="en-US" sz="2000" spc="-1" strike="noStrike">
              <a:solidFill>
                <a:srgbClr val="000000"/>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sldImg"/>
          </p:nvPr>
        </p:nvSpPr>
        <p:spPr>
          <a:xfrm>
            <a:off x="1440" y="0"/>
            <a:ext cx="360" cy="720"/>
          </a:xfrm>
          <a:prstGeom prst="rect">
            <a:avLst/>
          </a:prstGeom>
          <a:ln w="0">
            <a:noFill/>
          </a:ln>
        </p:spPr>
      </p:sp>
      <p:sp>
        <p:nvSpPr>
          <p:cNvPr id="11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https://www.youtube.com/watch?v=oMbEe0DBQnQ</a:t>
            </a:r>
            <a:endParaRPr b="0" lang="en-US" sz="20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E7EE3F38-25D6-46D8-80A4-40D3D7E2A581}"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1"/>
          </p:nvPr>
        </p:nvSpPr>
        <p:spPr/>
        <p:txBody>
          <a:bodyPr/>
          <a:p>
            <a:fld id="{5F4A720C-2959-43DB-9C06-012A68E82B58}"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sldNum" idx="1"/>
          </p:nvPr>
        </p:nvSpPr>
        <p:spPr/>
        <p:txBody>
          <a:bodyPr/>
          <a:p>
            <a:fld id="{4CC59CA3-70D9-410E-9BF2-3DD4B5F2761E}"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sldNum" idx="1"/>
          </p:nvPr>
        </p:nvSpPr>
        <p:spPr/>
        <p:txBody>
          <a:bodyPr/>
          <a:p>
            <a:fld id="{20DED92E-E37B-4E21-BCAA-27898FC44C13}"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6B47823A-7BAB-419E-930B-7BE397583AC8}"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55B451B5-73B9-43A8-A640-A6FC74E78663}"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1"/>
          </p:nvPr>
        </p:nvSpPr>
        <p:spPr/>
        <p:txBody>
          <a:bodyPr/>
          <a:p>
            <a:fld id="{31CBEFA4-E3B0-4320-8B63-B431DEC05DA0}"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sldNum" idx="1"/>
          </p:nvPr>
        </p:nvSpPr>
        <p:spPr/>
        <p:txBody>
          <a:bodyPr/>
          <a:p>
            <a:fld id="{AFF86441-12C4-43F9-846E-E6CF655992A5}"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sldNum" idx="1"/>
          </p:nvPr>
        </p:nvSpPr>
        <p:spPr/>
        <p:txBody>
          <a:bodyPr/>
          <a:p>
            <a:fld id="{28B8A141-296E-4531-8DBD-7921D9E0B4FC}"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
          </p:nvPr>
        </p:nvSpPr>
        <p:spPr/>
        <p:txBody>
          <a:bodyPr/>
          <a:p>
            <a:fld id="{6DC298C3-47BE-442E-B663-CA4713A822D9}"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
          </p:nvPr>
        </p:nvSpPr>
        <p:spPr/>
        <p:txBody>
          <a:bodyPr/>
          <a:p>
            <a:fld id="{E4C3A8E7-50CE-4BE2-9050-0E9CD45BCF2B}"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sldNum" idx="1"/>
          </p:nvPr>
        </p:nvSpPr>
        <p:spPr/>
        <p:txBody>
          <a:bodyPr/>
          <a:p>
            <a:fld id="{1514ABC4-1925-444E-B91A-038819187D62}"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TextBox 6"/>
          <p:cNvSpPr/>
          <p:nvPr/>
        </p:nvSpPr>
        <p:spPr>
          <a:xfrm>
            <a:off x="0" y="6461280"/>
            <a:ext cx="12173400" cy="385200"/>
          </a:xfrm>
          <a:prstGeom prst="rect">
            <a:avLst/>
          </a:prstGeom>
          <a:solidFill>
            <a:schemeClr val="accent2"/>
          </a:solidFill>
          <a:ln w="0">
            <a:noFill/>
          </a:ln>
        </p:spPr>
        <p:style>
          <a:lnRef idx="0"/>
          <a:fillRef idx="0"/>
          <a:effectRef idx="0"/>
          <a:fontRef idx="minor"/>
        </p:style>
        <p:txBody>
          <a:bodyPr lIns="90000" rIns="90000" tIns="45000" bIns="45000" anchor="t">
            <a:spAutoFit/>
          </a:bodyPr>
          <a:p>
            <a:pPr>
              <a:lnSpc>
                <a:spcPct val="100000"/>
              </a:lnSpc>
            </a:pPr>
            <a:endParaRPr b="0" lang="en-US" sz="1800" spc="-1" strike="noStrike">
              <a:solidFill>
                <a:srgbClr val="000000"/>
              </a:solidFill>
              <a:latin typeface="Calibri"/>
              <a:ea typeface="DejaVu Sans"/>
            </a:endParaRPr>
          </a:p>
        </p:txBody>
      </p:sp>
      <p:sp>
        <p:nvSpPr>
          <p:cNvPr id="1" name="TextBox 9"/>
          <p:cNvSpPr/>
          <p:nvPr/>
        </p:nvSpPr>
        <p:spPr>
          <a:xfrm>
            <a:off x="0" y="681120"/>
            <a:ext cx="209880" cy="697320"/>
          </a:xfrm>
          <a:prstGeom prst="rect">
            <a:avLst/>
          </a:prstGeom>
          <a:solidFill>
            <a:srgbClr val="4e8f00"/>
          </a:solidFill>
          <a:ln w="0">
            <a:noFill/>
          </a:ln>
        </p:spPr>
        <p:style>
          <a:lnRef idx="0"/>
          <a:fillRef idx="0"/>
          <a:effectRef idx="0"/>
          <a:fontRef idx="minor"/>
        </p:style>
        <p:txBody>
          <a:bodyPr lIns="90000" rIns="90000" tIns="45000" bIns="45000" anchor="t">
            <a:spAutoFit/>
          </a:bodyPr>
          <a:p>
            <a:pPr>
              <a:lnSpc>
                <a:spcPct val="100000"/>
              </a:lnSpc>
            </a:pPr>
            <a:endParaRPr b="0" lang="en-US" sz="1800" spc="-1" strike="noStrike">
              <a:solidFill>
                <a:srgbClr val="000000"/>
              </a:solidFill>
              <a:latin typeface="Calibri"/>
              <a:ea typeface="DejaVu Sans"/>
            </a:endParaRPr>
          </a:p>
        </p:txBody>
      </p:sp>
      <p:pic>
        <p:nvPicPr>
          <p:cNvPr id="2" name="Picture 9" descr="GitHub - morzhanov/nodejs-express-boilerplate: Node.js Boilerplate is an  project that allows you to start new node.js project from scratch."/>
          <p:cNvPicPr/>
          <p:nvPr/>
        </p:nvPicPr>
        <p:blipFill>
          <a:blip r:embed="rId2"/>
          <a:stretch/>
        </p:blipFill>
        <p:spPr>
          <a:xfrm>
            <a:off x="10759680" y="3600"/>
            <a:ext cx="1377000" cy="757800"/>
          </a:xfrm>
          <a:prstGeom prst="rect">
            <a:avLst/>
          </a:prstGeom>
          <a:ln w="0">
            <a:noFill/>
          </a:ln>
        </p:spPr>
      </p:pic>
      <p:pic>
        <p:nvPicPr>
          <p:cNvPr id="3" name="" descr=""/>
          <p:cNvPicPr/>
          <p:nvPr/>
        </p:nvPicPr>
        <p:blipFill>
          <a:blip r:embed="rId3"/>
          <a:stretch/>
        </p:blipFill>
        <p:spPr>
          <a:xfrm>
            <a:off x="25560" y="30240"/>
            <a:ext cx="1567800" cy="627120"/>
          </a:xfrm>
          <a:prstGeom prst="rect">
            <a:avLst/>
          </a:prstGeom>
          <a:ln w="0">
            <a:noFill/>
          </a:ln>
        </p:spPr>
      </p:pic>
      <p:sp>
        <p:nvSpPr>
          <p:cNvPr id="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5"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6"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7" name="PlaceHolder 4"/>
          <p:cNvSpPr>
            <a:spLocks noGrp="1"/>
          </p:cNvSpPr>
          <p:nvPr>
            <p:ph type="body"/>
          </p:nvPr>
        </p:nvSpPr>
        <p:spPr>
          <a:xfrm>
            <a:off x="60948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8" name="PlaceHolder 5"/>
          <p:cNvSpPr>
            <a:spLocks noGrp="1"/>
          </p:cNvSpPr>
          <p:nvPr>
            <p:ph type="sldNum" idx="1"/>
          </p:nvPr>
        </p:nvSpPr>
        <p:spPr>
          <a:xfrm>
            <a:off x="8610480" y="6483240"/>
            <a:ext cx="2724480" cy="346320"/>
          </a:xfrm>
          <a:prstGeom prst="rect">
            <a:avLst/>
          </a:prstGeom>
          <a:noFill/>
          <a:ln w="0">
            <a:noFill/>
          </a:ln>
        </p:spPr>
        <p:txBody>
          <a:bodyPr lIns="90000" rIns="90000" tIns="45000" bIns="45000" anchor="ctr">
            <a:noAutofit/>
          </a:bodyPr>
          <a:lstStyle>
            <a:lvl1pPr indent="0" algn="r">
              <a:lnSpc>
                <a:spcPct val="100000"/>
              </a:lnSpc>
              <a:buNone/>
              <a:tabLst>
                <a:tab algn="l" pos="0"/>
              </a:tabLst>
              <a:defRPr b="0" lang="en-US" sz="1200" spc="-1" strike="noStrike">
                <a:solidFill>
                  <a:srgbClr val="000000"/>
                </a:solidFill>
                <a:latin typeface="Calibri"/>
              </a:defRPr>
            </a:lvl1pPr>
          </a:lstStyle>
          <a:p>
            <a:pPr indent="0" algn="r">
              <a:lnSpc>
                <a:spcPct val="100000"/>
              </a:lnSpc>
              <a:buNone/>
              <a:tabLst>
                <a:tab algn="l" pos="0"/>
              </a:tabLst>
            </a:pPr>
            <a:fld id="{72C020D1-F43C-493D-A01D-802BC118A303}" type="slidenum">
              <a:rPr b="0" lang="en-US" sz="1200" spc="-1" strike="noStrike">
                <a:solidFill>
                  <a:srgbClr val="000000"/>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s://www.youtube.com/watch?v=oMbEe0DBQnQ" TargetMode="External"/><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Title 23"/>
          <p:cNvSpPr/>
          <p:nvPr/>
        </p:nvSpPr>
        <p:spPr>
          <a:xfrm>
            <a:off x="2016720" y="1551600"/>
            <a:ext cx="8590320" cy="2373480"/>
          </a:xfrm>
          <a:prstGeom prst="rect">
            <a:avLst/>
          </a:prstGeom>
          <a:noFill/>
          <a:ln w="0">
            <a:noFill/>
          </a:ln>
        </p:spPr>
        <p:style>
          <a:lnRef idx="0"/>
          <a:fillRef idx="0"/>
          <a:effectRef idx="0"/>
          <a:fontRef idx="minor"/>
        </p:style>
        <p:txBody>
          <a:bodyPr lIns="90000" rIns="90000" tIns="45000" bIns="45000" anchor="b">
            <a:noAutofit/>
          </a:bodyPr>
          <a:p>
            <a:pPr>
              <a:lnSpc>
                <a:spcPct val="100000"/>
              </a:lnSpc>
            </a:pPr>
            <a:r>
              <a:rPr b="0" lang="en-US" sz="4400" spc="-1" strike="noStrike">
                <a:solidFill>
                  <a:srgbClr val="000000"/>
                </a:solidFill>
                <a:latin typeface="Arial"/>
                <a:ea typeface="PingFang SC"/>
              </a:rPr>
              <a:t>Designing Interactive UI Systems</a:t>
            </a:r>
            <a:endParaRPr b="0" lang="en-US" sz="4400" spc="-1" strike="noStrike">
              <a:solidFill>
                <a:srgbClr val="000000"/>
              </a:solidFill>
              <a:latin typeface="Arial"/>
            </a:endParaRPr>
          </a:p>
        </p:txBody>
      </p:sp>
      <p:pic>
        <p:nvPicPr>
          <p:cNvPr id="52" name="" descr=""/>
          <p:cNvPicPr/>
          <p:nvPr/>
        </p:nvPicPr>
        <p:blipFill>
          <a:blip r:embed="rId1"/>
          <a:stretch/>
        </p:blipFill>
        <p:spPr>
          <a:xfrm>
            <a:off x="4158360" y="446400"/>
            <a:ext cx="3874680" cy="212328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8"/>
          <p:cNvSpPr/>
          <p:nvPr/>
        </p:nvSpPr>
        <p:spPr>
          <a:xfrm>
            <a:off x="228960" y="681480"/>
            <a:ext cx="11806200" cy="697320"/>
          </a:xfrm>
          <a:prstGeom prst="rect">
            <a:avLst/>
          </a:prstGeom>
          <a:noFill/>
          <a:ln w="0">
            <a:noFill/>
          </a:ln>
        </p:spPr>
        <p:style>
          <a:lnRef idx="0"/>
          <a:fillRef idx="0"/>
          <a:effectRef idx="0"/>
          <a:fontRef idx="minor"/>
        </p:style>
        <p:txBody>
          <a:bodyPr lIns="90000" rIns="90000" tIns="45000" bIns="45000" anchor="ctr">
            <a:normAutofit fontScale="93333"/>
          </a:bodyPr>
          <a:p>
            <a:pPr>
              <a:lnSpc>
                <a:spcPct val="100000"/>
              </a:lnSpc>
            </a:pPr>
            <a:r>
              <a:rPr b="1" lang="en-US" sz="4400" spc="-1" strike="noStrike">
                <a:solidFill>
                  <a:srgbClr val="2a3140"/>
                </a:solidFill>
                <a:latin typeface="Arial"/>
                <a:ea typeface="Arial"/>
              </a:rPr>
              <a:t> </a:t>
            </a:r>
            <a:r>
              <a:rPr b="1" lang="en-US" sz="4400" spc="-1" strike="noStrike">
                <a:solidFill>
                  <a:srgbClr val="2a3140"/>
                </a:solidFill>
                <a:latin typeface="Arial"/>
                <a:ea typeface="Arial"/>
              </a:rPr>
              <a:t>UI Animation – An example</a:t>
            </a:r>
            <a:endParaRPr b="0" lang="en-US" sz="4400" spc="-1" strike="noStrike">
              <a:solidFill>
                <a:srgbClr val="000000"/>
              </a:solidFill>
              <a:latin typeface="Arial"/>
            </a:endParaRPr>
          </a:p>
        </p:txBody>
      </p:sp>
      <p:pic>
        <p:nvPicPr>
          <p:cNvPr id="77" name="" descr="">
            <a:hlinkClick r:id="rId1"/>
          </p:cNvPr>
          <p:cNvPicPr/>
          <p:nvPr/>
        </p:nvPicPr>
        <p:blipFill>
          <a:blip r:embed="rId2"/>
          <a:stretch/>
        </p:blipFill>
        <p:spPr>
          <a:xfrm>
            <a:off x="1707840" y="1516320"/>
            <a:ext cx="8776080" cy="4617360"/>
          </a:xfrm>
          <a:prstGeom prst="rect">
            <a:avLst/>
          </a:prstGeom>
          <a:ln w="36720">
            <a:noFill/>
          </a:ln>
        </p:spPr>
      </p:pic>
      <p:sp>
        <p:nvSpPr>
          <p:cNvPr id="78" name=""/>
          <p:cNvSpPr txBox="1"/>
          <p:nvPr/>
        </p:nvSpPr>
        <p:spPr>
          <a:xfrm>
            <a:off x="6629400" y="6534720"/>
            <a:ext cx="5403600" cy="323280"/>
          </a:xfrm>
          <a:prstGeom prst="rect">
            <a:avLst/>
          </a:prstGeom>
          <a:noFill/>
          <a:ln w="36720">
            <a:noFill/>
          </a:ln>
        </p:spPr>
        <p:txBody>
          <a:bodyPr lIns="90000" rIns="90000" tIns="45000" bIns="45000" anchor="t">
            <a:noAutofit/>
          </a:bodyPr>
          <a:p>
            <a:r>
              <a:rPr b="0" lang="en-US" sz="1100" spc="-1" strike="noStrike">
                <a:solidFill>
                  <a:srgbClr val="000000"/>
                </a:solidFill>
                <a:latin typeface="Arial"/>
              </a:rPr>
              <a:t>Source: https://www.youtube.com/watch?v=oMbEe0DBQnQ</a:t>
            </a:r>
            <a:endParaRPr b="0" lang="en-US" sz="1100" spc="-1" strike="noStrike">
              <a:solidFill>
                <a:srgbClr val="000000"/>
              </a:solidFill>
              <a:latin typeface="Arial"/>
            </a:endParaRPr>
          </a:p>
        </p:txBody>
      </p:sp>
      <p:sp>
        <p:nvSpPr>
          <p:cNvPr id="2" name="PlaceHolder 1"/>
          <p:cNvSpPr>
            <a:spLocks noGrp="1"/>
          </p:cNvSpPr>
          <p:nvPr>
            <p:ph type="sldNum" idx="1"/>
          </p:nvPr>
        </p:nvSpPr>
        <p:spPr/>
        <p:txBody>
          <a:bodyPr/>
          <a:p>
            <a:fld id="{EAA10F0A-292F-45FD-BC57-AFE181525CF1}" type="slidenum">
              <a:t>10</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7"/>
          <p:cNvSpPr/>
          <p:nvPr/>
        </p:nvSpPr>
        <p:spPr>
          <a:xfrm>
            <a:off x="228960" y="681480"/>
            <a:ext cx="11806200" cy="697320"/>
          </a:xfrm>
          <a:prstGeom prst="rect">
            <a:avLst/>
          </a:prstGeom>
          <a:noFill/>
          <a:ln w="0">
            <a:noFill/>
          </a:ln>
        </p:spPr>
        <p:style>
          <a:lnRef idx="0"/>
          <a:fillRef idx="0"/>
          <a:effectRef idx="0"/>
          <a:fontRef idx="minor"/>
        </p:style>
        <p:txBody>
          <a:bodyPr lIns="90000" rIns="90000" tIns="45000" bIns="45000" anchor="ctr">
            <a:normAutofit fontScale="93333"/>
          </a:bodyPr>
          <a:p>
            <a:pPr>
              <a:lnSpc>
                <a:spcPct val="100000"/>
              </a:lnSpc>
            </a:pPr>
            <a:r>
              <a:rPr b="1" lang="en-US" sz="4400" spc="-1" strike="noStrike">
                <a:solidFill>
                  <a:srgbClr val="2a3140"/>
                </a:solidFill>
                <a:latin typeface="Arial"/>
                <a:ea typeface="Arial"/>
              </a:rPr>
              <a:t> </a:t>
            </a:r>
            <a:r>
              <a:rPr b="1" lang="en-US" sz="4400" spc="-1" strike="noStrike">
                <a:solidFill>
                  <a:srgbClr val="2a3140"/>
                </a:solidFill>
                <a:latin typeface="Arial"/>
                <a:ea typeface="Arial"/>
              </a:rPr>
              <a:t>Responsive Layouts</a:t>
            </a:r>
            <a:endParaRPr b="0" lang="en-US" sz="4400" spc="-1" strike="noStrike">
              <a:solidFill>
                <a:srgbClr val="000000"/>
              </a:solidFill>
              <a:latin typeface="Arial"/>
            </a:endParaRPr>
          </a:p>
        </p:txBody>
      </p:sp>
      <p:sp>
        <p:nvSpPr>
          <p:cNvPr id="80" name=""/>
          <p:cNvSpPr txBox="1"/>
          <p:nvPr/>
        </p:nvSpPr>
        <p:spPr>
          <a:xfrm>
            <a:off x="421200" y="1388160"/>
            <a:ext cx="11201400" cy="4763160"/>
          </a:xfrm>
          <a:prstGeom prst="rect">
            <a:avLst/>
          </a:prstGeom>
          <a:noFill/>
          <a:ln w="36720">
            <a:noFill/>
          </a:ln>
        </p:spPr>
        <p:txBody>
          <a:bodyPr lIns="90000" rIns="90000" tIns="45000" bIns="45000" anchor="t">
            <a:noAutofit/>
          </a:bodyPr>
          <a:p>
            <a:pPr>
              <a:lnSpc>
                <a:spcPct val="150000"/>
              </a:lnSpc>
            </a:pPr>
            <a:r>
              <a:rPr b="0" lang="en-US" sz="2000" spc="-1" strike="noStrike">
                <a:solidFill>
                  <a:srgbClr val="000000"/>
                </a:solidFill>
                <a:latin typeface="Arial"/>
              </a:rPr>
              <a:t>Unity provides </a:t>
            </a:r>
            <a:r>
              <a:rPr b="0" lang="en-US" sz="2000" spc="-1" strike="noStrike">
                <a:solidFill>
                  <a:srgbClr val="000000"/>
                </a:solidFill>
                <a:latin typeface="Arial"/>
              </a:rPr>
              <a:t>various methods </a:t>
            </a:r>
            <a:r>
              <a:rPr b="0" lang="en-US" sz="2000" spc="-1" strike="noStrike">
                <a:solidFill>
                  <a:srgbClr val="000000"/>
                </a:solidFill>
                <a:latin typeface="Arial"/>
              </a:rPr>
              <a:t>and tools to create </a:t>
            </a:r>
            <a:r>
              <a:rPr b="0" lang="en-US" sz="2000" spc="-1" strike="noStrike">
                <a:solidFill>
                  <a:srgbClr val="000000"/>
                </a:solidFill>
                <a:latin typeface="Arial"/>
              </a:rPr>
              <a:t>responsive UIs and </a:t>
            </a:r>
            <a:r>
              <a:rPr b="0" lang="en-US" sz="2000" spc="-1" strike="noStrike">
                <a:solidFill>
                  <a:srgbClr val="000000"/>
                </a:solidFill>
                <a:latin typeface="Arial"/>
              </a:rPr>
              <a:t>flexible layouts for </a:t>
            </a:r>
            <a:r>
              <a:rPr b="0" lang="en-US" sz="2000" spc="-1" strike="noStrike">
                <a:solidFill>
                  <a:srgbClr val="000000"/>
                </a:solidFill>
                <a:latin typeface="Arial"/>
              </a:rPr>
              <a:t>different devices </a:t>
            </a:r>
            <a:r>
              <a:rPr b="0" lang="en-US" sz="2000" spc="-1" strike="noStrike">
                <a:solidFill>
                  <a:srgbClr val="000000"/>
                </a:solidFill>
                <a:latin typeface="Arial"/>
              </a:rPr>
              <a:t>and screen sizes. </a:t>
            </a:r>
            <a:r>
              <a:rPr b="0" lang="en-US" sz="2000" spc="-1" strike="noStrike">
                <a:solidFill>
                  <a:srgbClr val="000000"/>
                </a:solidFill>
                <a:latin typeface="Arial"/>
              </a:rPr>
              <a:t>Here are some key </a:t>
            </a:r>
            <a:r>
              <a:rPr b="0" lang="en-US" sz="2000" spc="-1" strike="noStrike">
                <a:solidFill>
                  <a:srgbClr val="000000"/>
                </a:solidFill>
                <a:latin typeface="Arial"/>
              </a:rPr>
              <a:t>methods and tools </a:t>
            </a:r>
            <a:r>
              <a:rPr b="0" lang="en-US" sz="2000" spc="-1" strike="noStrike">
                <a:solidFill>
                  <a:srgbClr val="000000"/>
                </a:solidFill>
                <a:latin typeface="Arial"/>
              </a:rPr>
              <a:t>that Unity utilizes </a:t>
            </a:r>
            <a:r>
              <a:rPr b="0" lang="en-US" sz="2000" spc="-1" strike="noStrike">
                <a:solidFill>
                  <a:srgbClr val="000000"/>
                </a:solidFill>
                <a:latin typeface="Arial"/>
              </a:rPr>
              <a:t>to achieve this:</a:t>
            </a:r>
            <a:endParaRPr b="0" lang="en-US" sz="2000" spc="-1" strike="noStrike">
              <a:solidFill>
                <a:srgbClr val="000000"/>
              </a:solidFill>
              <a:latin typeface="Arial"/>
              <a:ea typeface="PingFang SC"/>
            </a:endParaRPr>
          </a:p>
          <a:p>
            <a:pPr marL="216000" indent="-216000">
              <a:lnSpc>
                <a:spcPct val="150000"/>
              </a:lnSpc>
              <a:buClr>
                <a:srgbClr val="000000"/>
              </a:buClr>
              <a:buFont typeface="OpenSymbol"/>
              <a:buAutoNum type="arabicPeriod"/>
            </a:pPr>
            <a:r>
              <a:rPr b="1" lang="en-US" sz="2000" spc="-1" strike="noStrike">
                <a:solidFill>
                  <a:srgbClr val="ff860d"/>
                </a:solidFill>
                <a:latin typeface="Arial"/>
              </a:rPr>
              <a:t>Canvas Scaler</a:t>
            </a:r>
            <a:r>
              <a:rPr b="0" lang="en-US" sz="2000" spc="-1" strike="noStrike">
                <a:solidFill>
                  <a:srgbClr val="000000"/>
                </a:solidFill>
                <a:latin typeface="Arial"/>
              </a:rPr>
              <a:t>:</a:t>
            </a:r>
            <a:endParaRPr b="0" lang="en-US" sz="2000" spc="-1" strike="noStrike">
              <a:solidFill>
                <a:srgbClr val="000000"/>
              </a:solidFill>
              <a:latin typeface="Arial"/>
              <a:ea typeface="PingFang SC"/>
            </a:endParaRPr>
          </a:p>
          <a:p>
            <a:pPr marL="360000">
              <a:lnSpc>
                <a:spcPct val="150000"/>
              </a:lnSpc>
            </a:pPr>
            <a:r>
              <a:rPr b="0" lang="en-US" sz="2000" spc="-1" strike="noStrike">
                <a:solidFill>
                  <a:srgbClr val="000000"/>
                </a:solidFill>
                <a:latin typeface="Arial"/>
              </a:rPr>
              <a:t>Canvas Scaler </a:t>
            </a:r>
            <a:r>
              <a:rPr b="0" lang="en-US" sz="2000" spc="-1" strike="noStrike">
                <a:solidFill>
                  <a:srgbClr val="000000"/>
                </a:solidFill>
                <a:latin typeface="Arial"/>
              </a:rPr>
              <a:t>is a component </a:t>
            </a:r>
            <a:r>
              <a:rPr b="0" lang="en-US" sz="2000" spc="-1" strike="noStrike">
                <a:solidFill>
                  <a:srgbClr val="000000"/>
                </a:solidFill>
                <a:latin typeface="Arial"/>
              </a:rPr>
              <a:t>of the Canvas </a:t>
            </a:r>
            <a:r>
              <a:rPr b="0" lang="en-US" sz="2000" spc="-1" strike="noStrike">
                <a:solidFill>
                  <a:srgbClr val="000000"/>
                </a:solidFill>
                <a:latin typeface="Arial"/>
              </a:rPr>
              <a:t>that </a:t>
            </a:r>
            <a:r>
              <a:rPr b="0" lang="en-US" sz="2000" spc="-1" strike="noStrike">
                <a:solidFill>
                  <a:srgbClr val="000000"/>
                </a:solidFill>
                <a:latin typeface="Arial"/>
              </a:rPr>
              <a:t>automatically </a:t>
            </a:r>
            <a:r>
              <a:rPr b="0" lang="en-US" sz="2000" spc="-1" strike="noStrike">
                <a:solidFill>
                  <a:srgbClr val="000000"/>
                </a:solidFill>
                <a:latin typeface="Arial"/>
              </a:rPr>
              <a:t>adjusts the size </a:t>
            </a:r>
            <a:r>
              <a:rPr b="0" lang="en-US" sz="2000" spc="-1" strike="noStrike">
                <a:solidFill>
                  <a:srgbClr val="000000"/>
                </a:solidFill>
                <a:latin typeface="Arial"/>
              </a:rPr>
              <a:t>of the UI to fit </a:t>
            </a:r>
            <a:r>
              <a:rPr b="0" lang="en-US" sz="2000" spc="-1" strike="noStrike">
                <a:solidFill>
                  <a:srgbClr val="000000"/>
                </a:solidFill>
                <a:latin typeface="Arial"/>
              </a:rPr>
              <a:t>the screen </a:t>
            </a:r>
            <a:r>
              <a:rPr b="0" lang="en-US" sz="2000" spc="-1" strike="noStrike">
                <a:solidFill>
                  <a:srgbClr val="000000"/>
                </a:solidFill>
                <a:latin typeface="Arial"/>
              </a:rPr>
              <a:t>resolution. </a:t>
            </a:r>
            <a:r>
              <a:rPr b="0" lang="en-US" sz="2000" spc="-1" strike="noStrike">
                <a:solidFill>
                  <a:srgbClr val="000000"/>
                </a:solidFill>
                <a:latin typeface="Arial"/>
              </a:rPr>
              <a:t>Options like </a:t>
            </a:r>
            <a:r>
              <a:rPr b="0" lang="en-US" sz="2000" spc="-1" strike="noStrike">
                <a:solidFill>
                  <a:srgbClr val="000000"/>
                </a:solidFill>
                <a:latin typeface="Arial"/>
              </a:rPr>
              <a:t>Constant Pixel </a:t>
            </a:r>
            <a:r>
              <a:rPr b="0" lang="en-US" sz="2000" spc="-1" strike="noStrike">
                <a:solidFill>
                  <a:srgbClr val="000000"/>
                </a:solidFill>
                <a:latin typeface="Arial"/>
              </a:rPr>
              <a:t>Size, Scale </a:t>
            </a:r>
            <a:r>
              <a:rPr b="0" lang="en-US" sz="2000" spc="-1" strike="noStrike">
                <a:solidFill>
                  <a:srgbClr val="000000"/>
                </a:solidFill>
                <a:latin typeface="Arial"/>
              </a:rPr>
              <a:t>With Screen </a:t>
            </a:r>
            <a:r>
              <a:rPr b="0" lang="en-US" sz="2000" spc="-1" strike="noStrike">
                <a:solidFill>
                  <a:srgbClr val="000000"/>
                </a:solidFill>
                <a:latin typeface="Arial"/>
              </a:rPr>
              <a:t>Size, and </a:t>
            </a:r>
            <a:r>
              <a:rPr b="0" lang="en-US" sz="2000" spc="-1" strike="noStrike">
                <a:solidFill>
                  <a:srgbClr val="000000"/>
                </a:solidFill>
                <a:latin typeface="Arial"/>
              </a:rPr>
              <a:t>Constant </a:t>
            </a:r>
            <a:r>
              <a:rPr b="0" lang="en-US" sz="2000" spc="-1" strike="noStrike">
                <a:solidFill>
                  <a:srgbClr val="000000"/>
                </a:solidFill>
                <a:latin typeface="Arial"/>
              </a:rPr>
              <a:t>Physical Size </a:t>
            </a:r>
            <a:r>
              <a:rPr b="0" lang="en-US" sz="2000" spc="-1" strike="noStrike">
                <a:solidFill>
                  <a:srgbClr val="000000"/>
                </a:solidFill>
                <a:latin typeface="Arial"/>
              </a:rPr>
              <a:t>offer control </a:t>
            </a:r>
            <a:r>
              <a:rPr b="0" lang="en-US" sz="2000" spc="-1" strike="noStrike">
                <a:solidFill>
                  <a:srgbClr val="000000"/>
                </a:solidFill>
                <a:latin typeface="Arial"/>
              </a:rPr>
              <a:t>over adapting </a:t>
            </a:r>
            <a:r>
              <a:rPr b="0" lang="en-US" sz="2000" spc="-1" strike="noStrike">
                <a:solidFill>
                  <a:srgbClr val="000000"/>
                </a:solidFill>
                <a:latin typeface="Arial"/>
              </a:rPr>
              <a:t>to different </a:t>
            </a:r>
            <a:r>
              <a:rPr b="0" lang="en-US" sz="2000" spc="-1" strike="noStrike">
                <a:solidFill>
                  <a:srgbClr val="000000"/>
                </a:solidFill>
                <a:latin typeface="Arial"/>
              </a:rPr>
              <a:t>screen sizes.</a:t>
            </a:r>
            <a:endParaRPr b="0" lang="en-US" sz="2000" spc="-1" strike="noStrike">
              <a:solidFill>
                <a:srgbClr val="000000"/>
              </a:solidFill>
              <a:latin typeface="Arial"/>
              <a:ea typeface="PingFang SC"/>
            </a:endParaRPr>
          </a:p>
          <a:p>
            <a:pPr marL="216000" indent="-216000">
              <a:lnSpc>
                <a:spcPct val="150000"/>
              </a:lnSpc>
              <a:buClr>
                <a:srgbClr val="000000"/>
              </a:buClr>
              <a:buFont typeface="OpenSymbol"/>
              <a:buAutoNum type="arabicPeriod"/>
            </a:pPr>
            <a:r>
              <a:rPr b="1" lang="en-US" sz="2000" spc="-1" strike="noStrike">
                <a:solidFill>
                  <a:srgbClr val="000000"/>
                </a:solidFill>
                <a:latin typeface="Arial"/>
              </a:rPr>
              <a:t>Layout Groups</a:t>
            </a:r>
            <a:r>
              <a:rPr b="0" lang="en-US" sz="2000" spc="-1" strike="noStrike">
                <a:solidFill>
                  <a:srgbClr val="000000"/>
                </a:solidFill>
                <a:latin typeface="Arial"/>
              </a:rPr>
              <a:t>:</a:t>
            </a:r>
            <a:endParaRPr b="0" lang="en-US" sz="2000" spc="-1" strike="noStrike">
              <a:solidFill>
                <a:srgbClr val="000000"/>
              </a:solidFill>
              <a:latin typeface="Arial"/>
              <a:ea typeface="PingFang SC"/>
            </a:endParaRPr>
          </a:p>
          <a:p>
            <a:pPr marL="360000">
              <a:lnSpc>
                <a:spcPct val="150000"/>
              </a:lnSpc>
            </a:pPr>
            <a:r>
              <a:rPr b="0" lang="en-US" sz="2000" spc="-1" strike="noStrike">
                <a:solidFill>
                  <a:srgbClr val="000000"/>
                </a:solidFill>
                <a:latin typeface="Arial"/>
              </a:rPr>
              <a:t>Layout Groups, </a:t>
            </a:r>
            <a:r>
              <a:rPr b="0" lang="en-US" sz="2000" spc="-1" strike="noStrike">
                <a:solidFill>
                  <a:srgbClr val="000000"/>
                </a:solidFill>
                <a:latin typeface="Arial"/>
              </a:rPr>
              <a:t>such as Vertical </a:t>
            </a:r>
            <a:r>
              <a:rPr b="0" lang="en-US" sz="2000" spc="-1" strike="noStrike">
                <a:solidFill>
                  <a:srgbClr val="000000"/>
                </a:solidFill>
                <a:latin typeface="Arial"/>
              </a:rPr>
              <a:t>Layout Group </a:t>
            </a:r>
            <a:r>
              <a:rPr b="0" lang="en-US" sz="2000" spc="-1" strike="noStrike">
                <a:solidFill>
                  <a:srgbClr val="000000"/>
                </a:solidFill>
                <a:latin typeface="Arial"/>
              </a:rPr>
              <a:t>and Horizontal </a:t>
            </a:r>
            <a:r>
              <a:rPr b="0" lang="en-US" sz="2000" spc="-1" strike="noStrike">
                <a:solidFill>
                  <a:srgbClr val="000000"/>
                </a:solidFill>
                <a:latin typeface="Arial"/>
              </a:rPr>
              <a:t>Layout Group, </a:t>
            </a:r>
            <a:r>
              <a:rPr b="0" lang="en-US" sz="2000" spc="-1" strike="noStrike">
                <a:solidFill>
                  <a:srgbClr val="000000"/>
                </a:solidFill>
                <a:latin typeface="Arial"/>
              </a:rPr>
              <a:t>automatically </a:t>
            </a:r>
            <a:r>
              <a:rPr b="0" lang="en-US" sz="2000" spc="-1" strike="noStrike">
                <a:solidFill>
                  <a:srgbClr val="000000"/>
                </a:solidFill>
                <a:latin typeface="Arial"/>
              </a:rPr>
              <a:t>arrange and </a:t>
            </a:r>
            <a:r>
              <a:rPr b="0" lang="en-US" sz="2000" spc="-1" strike="noStrike">
                <a:solidFill>
                  <a:srgbClr val="000000"/>
                </a:solidFill>
                <a:latin typeface="Arial"/>
              </a:rPr>
              <a:t>resize child </a:t>
            </a:r>
            <a:r>
              <a:rPr b="0" lang="en-US" sz="2000" spc="-1" strike="noStrike">
                <a:solidFill>
                  <a:srgbClr val="000000"/>
                </a:solidFill>
                <a:latin typeface="Arial"/>
              </a:rPr>
              <a:t>elements within </a:t>
            </a:r>
            <a:r>
              <a:rPr b="0" lang="en-US" sz="2000" spc="-1" strike="noStrike">
                <a:solidFill>
                  <a:srgbClr val="000000"/>
                </a:solidFill>
                <a:latin typeface="Arial"/>
              </a:rPr>
              <a:t>a UI element. </a:t>
            </a:r>
            <a:r>
              <a:rPr b="0" lang="en-US" sz="2000" spc="-1" strike="noStrike">
                <a:solidFill>
                  <a:srgbClr val="000000"/>
                </a:solidFill>
                <a:latin typeface="Arial"/>
              </a:rPr>
              <a:t>Elements adapt </a:t>
            </a:r>
            <a:r>
              <a:rPr b="0" lang="en-US" sz="2000" spc="-1" strike="noStrike">
                <a:solidFill>
                  <a:srgbClr val="000000"/>
                </a:solidFill>
                <a:latin typeface="Arial"/>
              </a:rPr>
              <a:t>to fit the size of </a:t>
            </a:r>
            <a:r>
              <a:rPr b="0" lang="en-US" sz="2000" spc="-1" strike="noStrike">
                <a:solidFill>
                  <a:srgbClr val="000000"/>
                </a:solidFill>
                <a:latin typeface="Arial"/>
              </a:rPr>
              <a:t>the parent.</a:t>
            </a:r>
            <a:endParaRPr b="0" lang="en-US" sz="2000" spc="-1" strike="noStrike">
              <a:solidFill>
                <a:srgbClr val="000000"/>
              </a:solidFill>
              <a:latin typeface="Arial"/>
              <a:ea typeface="PingFang SC"/>
            </a:endParaRPr>
          </a:p>
        </p:txBody>
      </p:sp>
      <p:sp>
        <p:nvSpPr>
          <p:cNvPr id="2" name="PlaceHolder 1"/>
          <p:cNvSpPr>
            <a:spLocks noGrp="1"/>
          </p:cNvSpPr>
          <p:nvPr>
            <p:ph type="sldNum" idx="1"/>
          </p:nvPr>
        </p:nvSpPr>
        <p:spPr/>
        <p:txBody>
          <a:bodyPr/>
          <a:p>
            <a:fld id="{E507B519-B8AF-4743-80BB-9E981250224D}" type="slidenum">
              <a:t>11</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21"/>
          <p:cNvSpPr/>
          <p:nvPr/>
        </p:nvSpPr>
        <p:spPr>
          <a:xfrm>
            <a:off x="228960" y="681480"/>
            <a:ext cx="11806200" cy="6973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4000" spc="-1" strike="noStrike">
                <a:solidFill>
                  <a:srgbClr val="2a3140"/>
                </a:solidFill>
                <a:latin typeface="Arial"/>
                <a:ea typeface="Arial"/>
              </a:rPr>
              <a:t> </a:t>
            </a:r>
            <a:r>
              <a:rPr b="1" lang="en-US" sz="4000" spc="-1" strike="noStrike">
                <a:solidFill>
                  <a:srgbClr val="2a3140"/>
                </a:solidFill>
                <a:latin typeface="Arial"/>
                <a:ea typeface="Arial"/>
              </a:rPr>
              <a:t>Responsive Layouts</a:t>
            </a:r>
            <a:endParaRPr b="0" lang="en-US" sz="4000" spc="-1" strike="noStrike">
              <a:solidFill>
                <a:srgbClr val="000000"/>
              </a:solidFill>
              <a:latin typeface="Arial"/>
            </a:endParaRPr>
          </a:p>
        </p:txBody>
      </p:sp>
      <p:sp>
        <p:nvSpPr>
          <p:cNvPr id="82" name=""/>
          <p:cNvSpPr txBox="1"/>
          <p:nvPr/>
        </p:nvSpPr>
        <p:spPr>
          <a:xfrm>
            <a:off x="421560" y="1388520"/>
            <a:ext cx="11201400" cy="3913560"/>
          </a:xfrm>
          <a:prstGeom prst="rect">
            <a:avLst/>
          </a:prstGeom>
          <a:noFill/>
          <a:ln w="36720">
            <a:noFill/>
          </a:ln>
        </p:spPr>
        <p:txBody>
          <a:bodyPr lIns="90000" rIns="90000" tIns="45000" bIns="45000" anchor="t">
            <a:noAutofit/>
          </a:bodyPr>
          <a:p>
            <a:pPr marL="216000" indent="-216000">
              <a:lnSpc>
                <a:spcPct val="150000"/>
              </a:lnSpc>
              <a:buClr>
                <a:srgbClr val="000000"/>
              </a:buClr>
              <a:buFont typeface="OpenSymbol"/>
              <a:buAutoNum type="arabicPeriod" startAt="3"/>
            </a:pPr>
            <a:r>
              <a:rPr b="1" lang="en-US" sz="2000" spc="-1" strike="noStrike">
                <a:solidFill>
                  <a:srgbClr val="000000"/>
                </a:solidFill>
                <a:latin typeface="Arial"/>
                <a:ea typeface="PingFang SC"/>
              </a:rPr>
              <a:t>Flexible UI Components</a:t>
            </a:r>
            <a:r>
              <a:rPr b="0" lang="en-US" sz="2000" spc="-1" strike="noStrike">
                <a:solidFill>
                  <a:srgbClr val="000000"/>
                </a:solidFill>
                <a:latin typeface="Arial"/>
                <a:ea typeface="PingFang SC"/>
              </a:rPr>
              <a:t>:</a:t>
            </a:r>
            <a:endParaRPr b="0" lang="en-US" sz="2000" spc="-1" strike="noStrike">
              <a:solidFill>
                <a:srgbClr val="000000"/>
              </a:solidFill>
              <a:latin typeface="Arial"/>
              <a:ea typeface="PingFang SC"/>
            </a:endParaRPr>
          </a:p>
          <a:p>
            <a:pPr marL="360000">
              <a:lnSpc>
                <a:spcPct val="150000"/>
              </a:lnSpc>
            </a:pPr>
            <a:r>
              <a:rPr b="0" lang="en-US" sz="2000" spc="-1" strike="noStrike">
                <a:solidFill>
                  <a:srgbClr val="000000"/>
                </a:solidFill>
                <a:latin typeface="Arial"/>
                <a:ea typeface="PingFang SC"/>
              </a:rPr>
              <a:t>Use UI components like RectTransform and UI Layout Element to create elements that can stretch and adapt to available space.</a:t>
            </a:r>
            <a:endParaRPr b="0" lang="en-US" sz="2000" spc="-1" strike="noStrike">
              <a:solidFill>
                <a:srgbClr val="000000"/>
              </a:solidFill>
              <a:latin typeface="Arial"/>
              <a:ea typeface="PingFang SC"/>
            </a:endParaRPr>
          </a:p>
          <a:p>
            <a:pPr marL="216000" indent="-216000">
              <a:lnSpc>
                <a:spcPct val="150000"/>
              </a:lnSpc>
              <a:buClr>
                <a:srgbClr val="000000"/>
              </a:buClr>
              <a:buFont typeface="OpenSymbol"/>
              <a:buAutoNum type="arabicPeriod"/>
            </a:pPr>
            <a:r>
              <a:rPr b="1" lang="en-US" sz="2000" spc="-1" strike="noStrike">
                <a:solidFill>
                  <a:srgbClr val="000000"/>
                </a:solidFill>
                <a:latin typeface="Arial"/>
                <a:ea typeface="PingFang SC"/>
              </a:rPr>
              <a:t>Aspect Ratio Fitter</a:t>
            </a:r>
            <a:r>
              <a:rPr b="0" lang="en-US" sz="2000" spc="-1" strike="noStrike">
                <a:solidFill>
                  <a:srgbClr val="000000"/>
                </a:solidFill>
                <a:latin typeface="Arial"/>
                <a:ea typeface="PingFang SC"/>
              </a:rPr>
              <a:t>:</a:t>
            </a:r>
            <a:endParaRPr b="0" lang="en-US" sz="2000" spc="-1" strike="noStrike">
              <a:solidFill>
                <a:srgbClr val="000000"/>
              </a:solidFill>
              <a:latin typeface="Arial"/>
              <a:ea typeface="PingFang SC"/>
            </a:endParaRPr>
          </a:p>
          <a:p>
            <a:pPr marL="360000">
              <a:lnSpc>
                <a:spcPct val="150000"/>
              </a:lnSpc>
            </a:pPr>
            <a:r>
              <a:rPr b="0" lang="en-US" sz="2000" spc="-1" strike="noStrike">
                <a:solidFill>
                  <a:srgbClr val="000000"/>
                </a:solidFill>
                <a:latin typeface="Arial"/>
                <a:ea typeface="PingFang SC"/>
              </a:rPr>
              <a:t>Aspect Ratio Fitter is a component that ensures the frame ratio of a UI element remains constant as the screen size changes, preventing distortion.</a:t>
            </a:r>
            <a:endParaRPr b="0" lang="en-US" sz="2000" spc="-1" strike="noStrike">
              <a:solidFill>
                <a:srgbClr val="000000"/>
              </a:solidFill>
              <a:latin typeface="Arial"/>
              <a:ea typeface="PingFang SC"/>
            </a:endParaRPr>
          </a:p>
          <a:p>
            <a:pPr marL="216000" indent="-216000">
              <a:lnSpc>
                <a:spcPct val="150000"/>
              </a:lnSpc>
              <a:buClr>
                <a:srgbClr val="000000"/>
              </a:buClr>
              <a:buFont typeface="OpenSymbol"/>
              <a:buAutoNum type="arabicPeriod"/>
            </a:pPr>
            <a:r>
              <a:rPr b="1" lang="en-US" sz="2000" spc="-1" strike="noStrike">
                <a:solidFill>
                  <a:srgbClr val="ff860d"/>
                </a:solidFill>
                <a:latin typeface="Arial"/>
                <a:ea typeface="PingFang SC"/>
              </a:rPr>
              <a:t>Anchors and Pivot Points</a:t>
            </a:r>
            <a:r>
              <a:rPr b="0" lang="en-US" sz="2000" spc="-1" strike="noStrike">
                <a:solidFill>
                  <a:srgbClr val="000000"/>
                </a:solidFill>
                <a:latin typeface="Arial"/>
                <a:ea typeface="PingFang SC"/>
              </a:rPr>
              <a:t>:</a:t>
            </a:r>
            <a:endParaRPr b="0" lang="en-US" sz="2000" spc="-1" strike="noStrike">
              <a:solidFill>
                <a:srgbClr val="000000"/>
              </a:solidFill>
              <a:latin typeface="Arial"/>
              <a:ea typeface="PingFang SC"/>
            </a:endParaRPr>
          </a:p>
          <a:p>
            <a:pPr marL="360000">
              <a:lnSpc>
                <a:spcPct val="150000"/>
              </a:lnSpc>
            </a:pPr>
            <a:r>
              <a:rPr b="0" lang="en-US" sz="2000" spc="-1" strike="noStrike">
                <a:solidFill>
                  <a:srgbClr val="000000"/>
                </a:solidFill>
                <a:latin typeface="Arial"/>
                <a:ea typeface="PingFang SC"/>
              </a:rPr>
              <a:t>Utilize Anchors to determine a fixed position for an element on the Canvas. Pivot Points determine the rotation point of an element when resizing.</a:t>
            </a:r>
            <a:endParaRPr b="0" lang="en-US" sz="2000" spc="-1" strike="noStrike">
              <a:solidFill>
                <a:srgbClr val="000000"/>
              </a:solidFill>
              <a:latin typeface="Arial"/>
              <a:ea typeface="PingFang SC"/>
            </a:endParaRPr>
          </a:p>
        </p:txBody>
      </p:sp>
      <p:sp>
        <p:nvSpPr>
          <p:cNvPr id="2" name="PlaceHolder 1"/>
          <p:cNvSpPr>
            <a:spLocks noGrp="1"/>
          </p:cNvSpPr>
          <p:nvPr>
            <p:ph type="sldNum" idx="1"/>
          </p:nvPr>
        </p:nvSpPr>
        <p:spPr/>
        <p:txBody>
          <a:bodyPr/>
          <a:p>
            <a:fld id="{4FA88C85-C7F2-4D69-8733-1E703C916FD9}" type="slidenum">
              <a:t>12</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22"/>
          <p:cNvSpPr/>
          <p:nvPr/>
        </p:nvSpPr>
        <p:spPr>
          <a:xfrm>
            <a:off x="228960" y="681480"/>
            <a:ext cx="11806200" cy="6973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4000" spc="-1" strike="noStrike">
                <a:solidFill>
                  <a:srgbClr val="2a3140"/>
                </a:solidFill>
                <a:latin typeface="Arial"/>
                <a:ea typeface="Arial"/>
              </a:rPr>
              <a:t> </a:t>
            </a:r>
            <a:r>
              <a:rPr b="1" lang="en-US" sz="4000" spc="-1" strike="noStrike">
                <a:solidFill>
                  <a:srgbClr val="2a3140"/>
                </a:solidFill>
                <a:latin typeface="Arial"/>
                <a:ea typeface="Arial"/>
              </a:rPr>
              <a:t>Responsive Layouts</a:t>
            </a:r>
            <a:endParaRPr b="0" lang="en-US" sz="4000" spc="-1" strike="noStrike">
              <a:solidFill>
                <a:srgbClr val="000000"/>
              </a:solidFill>
              <a:latin typeface="Arial"/>
            </a:endParaRPr>
          </a:p>
        </p:txBody>
      </p:sp>
      <p:sp>
        <p:nvSpPr>
          <p:cNvPr id="84" name=""/>
          <p:cNvSpPr txBox="1"/>
          <p:nvPr/>
        </p:nvSpPr>
        <p:spPr>
          <a:xfrm>
            <a:off x="385920" y="1445040"/>
            <a:ext cx="3235680" cy="402840"/>
          </a:xfrm>
          <a:prstGeom prst="rect">
            <a:avLst/>
          </a:prstGeom>
          <a:noFill/>
          <a:ln w="36720">
            <a:noFill/>
          </a:ln>
        </p:spPr>
        <p:txBody>
          <a:bodyPr lIns="90000" rIns="90000" tIns="45000" bIns="45000" anchor="t">
            <a:noAutofit/>
          </a:bodyPr>
          <a:p>
            <a:r>
              <a:rPr b="0" lang="en-US" sz="2200" spc="-1" strike="noStrike">
                <a:solidFill>
                  <a:srgbClr val="ff860d"/>
                </a:solidFill>
                <a:latin typeface="Arial"/>
              </a:rPr>
              <a:t>Canvas Scaler</a:t>
            </a:r>
            <a:endParaRPr b="0" lang="en-US" sz="2200" spc="-1" strike="noStrike">
              <a:solidFill>
                <a:srgbClr val="ff860d"/>
              </a:solidFill>
              <a:latin typeface="Arial"/>
            </a:endParaRPr>
          </a:p>
        </p:txBody>
      </p:sp>
      <p:sp>
        <p:nvSpPr>
          <p:cNvPr id="85" name=""/>
          <p:cNvSpPr txBox="1"/>
          <p:nvPr/>
        </p:nvSpPr>
        <p:spPr>
          <a:xfrm>
            <a:off x="408600" y="1768680"/>
            <a:ext cx="10931040" cy="1364760"/>
          </a:xfrm>
          <a:prstGeom prst="rect">
            <a:avLst/>
          </a:prstGeom>
          <a:noFill/>
          <a:ln w="36720">
            <a:noFill/>
          </a:ln>
        </p:spPr>
        <p:txBody>
          <a:bodyPr lIns="90000" rIns="90000" tIns="45000" bIns="45000" anchor="t">
            <a:noAutofit/>
          </a:bodyPr>
          <a:p>
            <a:pPr>
              <a:lnSpc>
                <a:spcPct val="150000"/>
              </a:lnSpc>
            </a:pPr>
            <a:r>
              <a:rPr b="0" lang="en-US" sz="2000" spc="-1" strike="noStrike">
                <a:solidFill>
                  <a:srgbClr val="000000"/>
                </a:solidFill>
                <a:latin typeface="Arial"/>
              </a:rPr>
              <a:t>The Canvas Scaler component is used for controlling the overall scale and pixel density of UI elements in the Canvas. This scaling affects everything under the Canvas, including font sizes and image borders.</a:t>
            </a:r>
            <a:endParaRPr b="0" lang="en-US" sz="2000" spc="-1" strike="noStrike">
              <a:solidFill>
                <a:srgbClr val="000000"/>
              </a:solidFill>
              <a:latin typeface="Arial"/>
              <a:ea typeface="PingFang SC"/>
            </a:endParaRPr>
          </a:p>
        </p:txBody>
      </p:sp>
      <p:sp>
        <p:nvSpPr>
          <p:cNvPr id="86" name=""/>
          <p:cNvSpPr txBox="1"/>
          <p:nvPr/>
        </p:nvSpPr>
        <p:spPr>
          <a:xfrm>
            <a:off x="457200" y="3245040"/>
            <a:ext cx="7086600" cy="2909880"/>
          </a:xfrm>
          <a:prstGeom prst="rect">
            <a:avLst/>
          </a:prstGeom>
          <a:noFill/>
          <a:ln w="36720">
            <a:noFill/>
          </a:ln>
        </p:spPr>
        <p:txBody>
          <a:bodyPr lIns="90000" rIns="90000" tIns="45000" bIns="45000" anchor="t">
            <a:noAutofit/>
          </a:bodyPr>
          <a:p>
            <a:pPr>
              <a:lnSpc>
                <a:spcPct val="150000"/>
              </a:lnSpc>
              <a:spcBef>
                <a:spcPts val="624"/>
              </a:spcBef>
              <a:spcAft>
                <a:spcPts val="425"/>
              </a:spcAft>
            </a:pPr>
            <a:r>
              <a:rPr b="0" lang="en-US" sz="1800" spc="-1" strike="noStrike">
                <a:solidFill>
                  <a:srgbClr val="000000"/>
                </a:solidFill>
                <a:latin typeface="Arial"/>
              </a:rPr>
              <a:t>In the Canvas Scaler component, you can set its </a:t>
            </a:r>
            <a:r>
              <a:rPr b="1" lang="en-US" sz="1800" spc="-1" strike="noStrike">
                <a:solidFill>
                  <a:srgbClr val="000000"/>
                </a:solidFill>
                <a:latin typeface="Arial"/>
              </a:rPr>
              <a:t>UI Scale Mode</a:t>
            </a:r>
            <a:r>
              <a:rPr b="0" lang="en-US" sz="1800" spc="-1" strike="noStrike">
                <a:solidFill>
                  <a:srgbClr val="000000"/>
                </a:solidFill>
                <a:latin typeface="Arial"/>
              </a:rPr>
              <a:t> to </a:t>
            </a:r>
            <a:r>
              <a:rPr b="1" lang="en-US" sz="1800" spc="-1" strike="noStrike">
                <a:solidFill>
                  <a:srgbClr val="000000"/>
                </a:solidFill>
                <a:latin typeface="Arial"/>
              </a:rPr>
              <a:t>Scale With Screen Size</a:t>
            </a:r>
            <a:r>
              <a:rPr b="0" lang="en-US" sz="1800" spc="-1" strike="noStrike">
                <a:solidFill>
                  <a:srgbClr val="000000"/>
                </a:solidFill>
                <a:latin typeface="Arial"/>
              </a:rPr>
              <a:t>. </a:t>
            </a:r>
            <a:endParaRPr b="0" lang="en-US" sz="1800" spc="-1" strike="noStrike">
              <a:solidFill>
                <a:srgbClr val="000000"/>
              </a:solidFill>
              <a:latin typeface="Arial"/>
              <a:ea typeface="PingFang SC"/>
            </a:endParaRPr>
          </a:p>
          <a:p>
            <a:pPr>
              <a:lnSpc>
                <a:spcPct val="150000"/>
              </a:lnSpc>
              <a:spcBef>
                <a:spcPts val="624"/>
              </a:spcBef>
              <a:spcAft>
                <a:spcPts val="425"/>
              </a:spcAft>
            </a:pPr>
            <a:r>
              <a:rPr b="0" lang="en-US" sz="1800" spc="-1" strike="noStrike">
                <a:solidFill>
                  <a:srgbClr val="000000"/>
                </a:solidFill>
                <a:latin typeface="Arial"/>
              </a:rPr>
              <a:t>With this scale mode you can specify a resolution to use as reference. If the current screen resolution is smaller or </a:t>
            </a:r>
            <a:r>
              <a:rPr b="0" lang="en-US" sz="1800" spc="-1" strike="noStrike">
                <a:solidFill>
                  <a:srgbClr val="000000"/>
                </a:solidFill>
                <a:latin typeface="Arial"/>
              </a:rPr>
              <a:t>larger than this reference resolution, the scale factor of the Canvas is set accordingly, so all the UI elements are </a:t>
            </a:r>
            <a:r>
              <a:rPr b="0" lang="en-US" sz="1800" spc="-1" strike="noStrike">
                <a:solidFill>
                  <a:srgbClr val="000000"/>
                </a:solidFill>
                <a:latin typeface="Arial"/>
              </a:rPr>
              <a:t>scaled up or down together with the screen resolution.</a:t>
            </a:r>
            <a:endParaRPr b="0" lang="en-US" sz="1800" spc="-1" strike="noStrike">
              <a:solidFill>
                <a:srgbClr val="000000"/>
              </a:solidFill>
              <a:latin typeface="Arial"/>
              <a:ea typeface="PingFang SC"/>
            </a:endParaRPr>
          </a:p>
        </p:txBody>
      </p:sp>
      <p:pic>
        <p:nvPicPr>
          <p:cNvPr id="87" name="" descr=""/>
          <p:cNvPicPr/>
          <p:nvPr/>
        </p:nvPicPr>
        <p:blipFill>
          <a:blip r:embed="rId1"/>
          <a:stretch/>
        </p:blipFill>
        <p:spPr>
          <a:xfrm>
            <a:off x="7580880" y="3355200"/>
            <a:ext cx="4331520" cy="1697400"/>
          </a:xfrm>
          <a:prstGeom prst="rect">
            <a:avLst/>
          </a:prstGeom>
          <a:ln w="36720">
            <a:noFill/>
          </a:ln>
        </p:spPr>
      </p:pic>
      <p:sp>
        <p:nvSpPr>
          <p:cNvPr id="2" name="PlaceHolder 1"/>
          <p:cNvSpPr>
            <a:spLocks noGrp="1"/>
          </p:cNvSpPr>
          <p:nvPr>
            <p:ph type="sldNum" idx="1"/>
          </p:nvPr>
        </p:nvSpPr>
        <p:spPr/>
        <p:txBody>
          <a:bodyPr/>
          <a:p>
            <a:fld id="{BE311C88-E7A7-4376-B4D4-EEA6EF9157B7}" type="slidenum">
              <a:t>13</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23"/>
          <p:cNvSpPr/>
          <p:nvPr/>
        </p:nvSpPr>
        <p:spPr>
          <a:xfrm>
            <a:off x="228960" y="681480"/>
            <a:ext cx="11806200" cy="6973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4000" spc="-1" strike="noStrike">
                <a:solidFill>
                  <a:srgbClr val="2a3140"/>
                </a:solidFill>
                <a:latin typeface="Arial"/>
                <a:ea typeface="Arial"/>
              </a:rPr>
              <a:t> </a:t>
            </a:r>
            <a:r>
              <a:rPr b="1" lang="en-US" sz="4000" spc="-1" strike="noStrike">
                <a:solidFill>
                  <a:srgbClr val="2a3140"/>
                </a:solidFill>
                <a:latin typeface="Arial"/>
                <a:ea typeface="Arial"/>
              </a:rPr>
              <a:t>Responsive Layouts</a:t>
            </a:r>
            <a:endParaRPr b="0" lang="en-US" sz="4000" spc="-1" strike="noStrike">
              <a:solidFill>
                <a:srgbClr val="000000"/>
              </a:solidFill>
              <a:latin typeface="Arial"/>
            </a:endParaRPr>
          </a:p>
        </p:txBody>
      </p:sp>
      <p:sp>
        <p:nvSpPr>
          <p:cNvPr id="89" name=""/>
          <p:cNvSpPr txBox="1"/>
          <p:nvPr/>
        </p:nvSpPr>
        <p:spPr>
          <a:xfrm>
            <a:off x="385920" y="1373040"/>
            <a:ext cx="7386480" cy="402840"/>
          </a:xfrm>
          <a:prstGeom prst="rect">
            <a:avLst/>
          </a:prstGeom>
          <a:noFill/>
          <a:ln w="36720">
            <a:noFill/>
          </a:ln>
        </p:spPr>
        <p:txBody>
          <a:bodyPr lIns="90000" rIns="90000" tIns="45000" bIns="45000" anchor="t">
            <a:noAutofit/>
          </a:bodyPr>
          <a:p>
            <a:r>
              <a:rPr b="0" lang="en-US" sz="2200" spc="-1" strike="noStrike">
                <a:solidFill>
                  <a:srgbClr val="ff860d"/>
                </a:solidFill>
                <a:latin typeface="Arial"/>
              </a:rPr>
              <a:t>Using anchors to adapt to different aspect ratios</a:t>
            </a:r>
            <a:endParaRPr b="0" lang="en-US" sz="2200" spc="-1" strike="noStrike">
              <a:solidFill>
                <a:srgbClr val="ff860d"/>
              </a:solidFill>
              <a:latin typeface="Arial"/>
            </a:endParaRPr>
          </a:p>
        </p:txBody>
      </p:sp>
      <p:sp>
        <p:nvSpPr>
          <p:cNvPr id="90" name=""/>
          <p:cNvSpPr txBox="1"/>
          <p:nvPr/>
        </p:nvSpPr>
        <p:spPr>
          <a:xfrm>
            <a:off x="408600" y="1660680"/>
            <a:ext cx="10931040" cy="1789560"/>
          </a:xfrm>
          <a:prstGeom prst="rect">
            <a:avLst/>
          </a:prstGeom>
          <a:noFill/>
          <a:ln w="36720">
            <a:noFill/>
          </a:ln>
        </p:spPr>
        <p:txBody>
          <a:bodyPr lIns="90000" rIns="90000" tIns="45000" bIns="45000" anchor="t">
            <a:noAutofit/>
          </a:bodyPr>
          <a:p>
            <a:pPr>
              <a:lnSpc>
                <a:spcPct val="150000"/>
              </a:lnSpc>
            </a:pPr>
            <a:r>
              <a:rPr b="0" lang="en-US" sz="2000" spc="-1" strike="noStrike">
                <a:solidFill>
                  <a:srgbClr val="000000"/>
                </a:solidFill>
                <a:latin typeface="Arial"/>
                <a:ea typeface="PingFang SC"/>
              </a:rPr>
              <a:t>UI elements are by default anchored to the center of the parent rectangle. This means that they keep a </a:t>
            </a:r>
            <a:r>
              <a:rPr b="0" lang="en-US" sz="2000" spc="-1" strike="noStrike">
                <a:solidFill>
                  <a:srgbClr val="000000"/>
                </a:solidFill>
                <a:latin typeface="Arial"/>
                <a:ea typeface="PingFang SC"/>
              </a:rPr>
              <a:t>constant offset from the center.</a:t>
            </a:r>
            <a:endParaRPr b="0" lang="en-US" sz="2000" spc="-1" strike="noStrike">
              <a:solidFill>
                <a:srgbClr val="000000"/>
              </a:solidFill>
              <a:latin typeface="Arial"/>
              <a:ea typeface="PingFang SC"/>
            </a:endParaRPr>
          </a:p>
          <a:p>
            <a:pPr>
              <a:lnSpc>
                <a:spcPct val="150000"/>
              </a:lnSpc>
            </a:pPr>
            <a:r>
              <a:rPr b="0" lang="en-US" sz="2000" spc="-1" strike="noStrike">
                <a:solidFill>
                  <a:srgbClr val="000000"/>
                </a:solidFill>
                <a:latin typeface="Arial"/>
                <a:ea typeface="PingFang SC"/>
              </a:rPr>
              <a:t>If the resolution is changed to a landscape aspect ratio with this setup, the buttons may not even be </a:t>
            </a:r>
            <a:r>
              <a:rPr b="0" lang="en-US" sz="2000" spc="-1" strike="noStrike">
                <a:solidFill>
                  <a:srgbClr val="000000"/>
                </a:solidFill>
                <a:latin typeface="Arial"/>
                <a:ea typeface="PingFang SC"/>
              </a:rPr>
              <a:t>inside the rectangle of the screen anymore.</a:t>
            </a:r>
            <a:endParaRPr b="0" lang="en-US" sz="2000" spc="-1" strike="noStrike">
              <a:solidFill>
                <a:srgbClr val="000000"/>
              </a:solidFill>
              <a:latin typeface="Arial"/>
              <a:ea typeface="PingFang SC"/>
            </a:endParaRPr>
          </a:p>
        </p:txBody>
      </p:sp>
      <p:pic>
        <p:nvPicPr>
          <p:cNvPr id="91" name="" descr=""/>
          <p:cNvPicPr/>
          <p:nvPr/>
        </p:nvPicPr>
        <p:blipFill>
          <a:blip r:embed="rId1"/>
          <a:stretch/>
        </p:blipFill>
        <p:spPr>
          <a:xfrm>
            <a:off x="3106080" y="3440520"/>
            <a:ext cx="5979960" cy="2989440"/>
          </a:xfrm>
          <a:prstGeom prst="rect">
            <a:avLst/>
          </a:prstGeom>
          <a:ln w="36720">
            <a:noFill/>
          </a:ln>
        </p:spPr>
      </p:pic>
      <p:sp>
        <p:nvSpPr>
          <p:cNvPr id="2" name="PlaceHolder 1"/>
          <p:cNvSpPr>
            <a:spLocks noGrp="1"/>
          </p:cNvSpPr>
          <p:nvPr>
            <p:ph type="sldNum" idx="1"/>
          </p:nvPr>
        </p:nvSpPr>
        <p:spPr/>
        <p:txBody>
          <a:bodyPr/>
          <a:p>
            <a:fld id="{173923C1-66AA-43B0-8BEE-1BA2E6425DF2}"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24"/>
          <p:cNvSpPr/>
          <p:nvPr/>
        </p:nvSpPr>
        <p:spPr>
          <a:xfrm>
            <a:off x="228960" y="681480"/>
            <a:ext cx="11806200" cy="697320"/>
          </a:xfrm>
          <a:prstGeom prst="rect">
            <a:avLst/>
          </a:prstGeom>
          <a:noFill/>
          <a:ln w="0">
            <a:noFill/>
          </a:ln>
        </p:spPr>
        <p:style>
          <a:lnRef idx="0"/>
          <a:fillRef idx="0"/>
          <a:effectRef idx="0"/>
          <a:fontRef idx="minor"/>
        </p:style>
        <p:txBody>
          <a:bodyPr lIns="90000" rIns="90000" tIns="45000" bIns="45000" anchor="ctr">
            <a:normAutofit/>
          </a:bodyPr>
          <a:p>
            <a:pPr>
              <a:lnSpc>
                <a:spcPct val="100000"/>
              </a:lnSpc>
            </a:pPr>
            <a:r>
              <a:rPr b="1" lang="en-US" sz="4000" spc="-1" strike="noStrike">
                <a:solidFill>
                  <a:srgbClr val="2a3140"/>
                </a:solidFill>
                <a:latin typeface="Arial"/>
                <a:ea typeface="Arial"/>
              </a:rPr>
              <a:t> </a:t>
            </a:r>
            <a:r>
              <a:rPr b="1" lang="en-US" sz="4000" spc="-1" strike="noStrike">
                <a:solidFill>
                  <a:srgbClr val="2a3140"/>
                </a:solidFill>
                <a:latin typeface="Arial"/>
                <a:ea typeface="Arial"/>
              </a:rPr>
              <a:t>Responsive Layouts</a:t>
            </a:r>
            <a:endParaRPr b="0" lang="en-US" sz="4000" spc="-1" strike="noStrike">
              <a:solidFill>
                <a:srgbClr val="000000"/>
              </a:solidFill>
              <a:latin typeface="Arial"/>
            </a:endParaRPr>
          </a:p>
        </p:txBody>
      </p:sp>
      <p:sp>
        <p:nvSpPr>
          <p:cNvPr id="93" name=""/>
          <p:cNvSpPr txBox="1"/>
          <p:nvPr/>
        </p:nvSpPr>
        <p:spPr>
          <a:xfrm>
            <a:off x="385920" y="1373040"/>
            <a:ext cx="7386480" cy="402840"/>
          </a:xfrm>
          <a:prstGeom prst="rect">
            <a:avLst/>
          </a:prstGeom>
          <a:noFill/>
          <a:ln w="36720">
            <a:noFill/>
          </a:ln>
        </p:spPr>
        <p:txBody>
          <a:bodyPr lIns="90000" rIns="90000" tIns="45000" bIns="45000" anchor="t">
            <a:noAutofit/>
          </a:bodyPr>
          <a:p>
            <a:r>
              <a:rPr b="0" lang="en-US" sz="2200" spc="-1" strike="noStrike">
                <a:solidFill>
                  <a:srgbClr val="ff860d"/>
                </a:solidFill>
                <a:latin typeface="Arial"/>
              </a:rPr>
              <a:t>Using anchors to adapt to different aspect ratios</a:t>
            </a:r>
            <a:endParaRPr b="0" lang="en-US" sz="2200" spc="-1" strike="noStrike">
              <a:solidFill>
                <a:srgbClr val="ff860d"/>
              </a:solidFill>
              <a:latin typeface="Arial"/>
            </a:endParaRPr>
          </a:p>
        </p:txBody>
      </p:sp>
      <p:sp>
        <p:nvSpPr>
          <p:cNvPr id="94" name=""/>
          <p:cNvSpPr txBox="1"/>
          <p:nvPr/>
        </p:nvSpPr>
        <p:spPr>
          <a:xfrm>
            <a:off x="408600" y="1660680"/>
            <a:ext cx="10931040" cy="1625400"/>
          </a:xfrm>
          <a:prstGeom prst="rect">
            <a:avLst/>
          </a:prstGeom>
          <a:noFill/>
          <a:ln w="36720">
            <a:noFill/>
          </a:ln>
        </p:spPr>
        <p:txBody>
          <a:bodyPr lIns="90000" rIns="90000" tIns="45000" bIns="45000" anchor="t">
            <a:noAutofit/>
          </a:bodyPr>
          <a:p>
            <a:pPr>
              <a:lnSpc>
                <a:spcPct val="150000"/>
              </a:lnSpc>
            </a:pPr>
            <a:r>
              <a:rPr b="0" lang="en-US" sz="1800" spc="-1" strike="noStrike">
                <a:solidFill>
                  <a:srgbClr val="000000"/>
                </a:solidFill>
                <a:latin typeface="Arial"/>
                <a:ea typeface="PingFang SC"/>
              </a:rPr>
              <a:t>One way to keep the buttons inside the screen is to change the layout such that the locations of the buttons are </a:t>
            </a:r>
            <a:r>
              <a:rPr b="0" lang="en-US" sz="1800" spc="-1" strike="noStrike">
                <a:solidFill>
                  <a:srgbClr val="000000"/>
                </a:solidFill>
                <a:latin typeface="Arial"/>
                <a:ea typeface="PingFang SC"/>
              </a:rPr>
              <a:t>tied to their respective corners of the screen. The anchors of the top left button can be set to the upper left corner </a:t>
            </a:r>
            <a:r>
              <a:rPr b="0" lang="en-US" sz="1800" spc="-1" strike="noStrike">
                <a:solidFill>
                  <a:srgbClr val="000000"/>
                </a:solidFill>
                <a:latin typeface="Arial"/>
                <a:ea typeface="PingFang SC"/>
              </a:rPr>
              <a:t>using the </a:t>
            </a:r>
            <a:r>
              <a:rPr b="1" i="1" lang="en-US" sz="1800" spc="-1" strike="noStrike">
                <a:solidFill>
                  <a:srgbClr val="000000"/>
                </a:solidFill>
                <a:latin typeface="Arial"/>
                <a:ea typeface="PingFang SC"/>
              </a:rPr>
              <a:t>Anchors Preset drop down</a:t>
            </a:r>
            <a:r>
              <a:rPr b="0" lang="en-US" sz="1800" spc="-1" strike="noStrike">
                <a:solidFill>
                  <a:srgbClr val="000000"/>
                </a:solidFill>
                <a:latin typeface="Arial"/>
                <a:ea typeface="PingFang SC"/>
              </a:rPr>
              <a:t> in the Inspector, or by </a:t>
            </a:r>
            <a:r>
              <a:rPr b="1" i="1" lang="en-US" sz="1800" spc="-1" strike="noStrike">
                <a:solidFill>
                  <a:srgbClr val="000000"/>
                </a:solidFill>
                <a:latin typeface="Arial"/>
                <a:ea typeface="PingFang SC"/>
              </a:rPr>
              <a:t>dragging the triangular anchor handles</a:t>
            </a:r>
            <a:r>
              <a:rPr b="0" lang="en-US" sz="1800" spc="-1" strike="noStrike">
                <a:solidFill>
                  <a:srgbClr val="000000"/>
                </a:solidFill>
                <a:latin typeface="Arial"/>
                <a:ea typeface="PingFang SC"/>
              </a:rPr>
              <a:t> in the </a:t>
            </a:r>
            <a:r>
              <a:rPr b="0" lang="en-US" sz="1800" spc="-1" strike="noStrike">
                <a:solidFill>
                  <a:srgbClr val="000000"/>
                </a:solidFill>
                <a:latin typeface="Arial"/>
                <a:ea typeface="PingFang SC"/>
              </a:rPr>
              <a:t>Scene View.</a:t>
            </a:r>
            <a:endParaRPr b="0" lang="en-US" sz="1800" spc="-1" strike="noStrike">
              <a:solidFill>
                <a:srgbClr val="000000"/>
              </a:solidFill>
              <a:latin typeface="Arial"/>
              <a:ea typeface="PingFang SC"/>
            </a:endParaRPr>
          </a:p>
        </p:txBody>
      </p:sp>
      <p:pic>
        <p:nvPicPr>
          <p:cNvPr id="95" name="" descr=""/>
          <p:cNvPicPr/>
          <p:nvPr/>
        </p:nvPicPr>
        <p:blipFill>
          <a:blip r:embed="rId1"/>
          <a:stretch/>
        </p:blipFill>
        <p:spPr>
          <a:xfrm>
            <a:off x="3106080" y="3440520"/>
            <a:ext cx="5979960" cy="2989440"/>
          </a:xfrm>
          <a:prstGeom prst="rect">
            <a:avLst/>
          </a:prstGeom>
          <a:ln w="36720">
            <a:noFill/>
          </a:ln>
        </p:spPr>
      </p:pic>
      <p:sp>
        <p:nvSpPr>
          <p:cNvPr id="2" name="PlaceHolder 1"/>
          <p:cNvSpPr>
            <a:spLocks noGrp="1"/>
          </p:cNvSpPr>
          <p:nvPr>
            <p:ph type="sldNum" idx="1"/>
          </p:nvPr>
        </p:nvSpPr>
        <p:spPr/>
        <p:txBody>
          <a:bodyPr/>
          <a:p>
            <a:fld id="{2E47C997-0B24-4A27-8E30-EC3A4A40D883}" type="slidenum">
              <a:t>15</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2"/>
          <p:cNvSpPr/>
          <p:nvPr/>
        </p:nvSpPr>
        <p:spPr>
          <a:xfrm>
            <a:off x="228960" y="681480"/>
            <a:ext cx="11806200" cy="69732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Contextual UI </a:t>
            </a:r>
            <a:endParaRPr b="0" lang="en-US" sz="4400" spc="-1" strike="noStrike">
              <a:solidFill>
                <a:srgbClr val="000000"/>
              </a:solidFill>
              <a:latin typeface="Arial"/>
            </a:endParaRPr>
          </a:p>
        </p:txBody>
      </p:sp>
      <p:sp>
        <p:nvSpPr>
          <p:cNvPr id="97" name=""/>
          <p:cNvSpPr txBox="1"/>
          <p:nvPr/>
        </p:nvSpPr>
        <p:spPr>
          <a:xfrm>
            <a:off x="228600" y="1360800"/>
            <a:ext cx="11925360" cy="5187960"/>
          </a:xfrm>
          <a:prstGeom prst="rect">
            <a:avLst/>
          </a:prstGeom>
          <a:noFill/>
          <a:ln w="36720">
            <a:noFill/>
          </a:ln>
        </p:spPr>
        <p:txBody>
          <a:bodyPr lIns="90000" rIns="90000" tIns="45000" bIns="45000" anchor="t">
            <a:noAutofit/>
          </a:bodyPr>
          <a:p>
            <a:pPr>
              <a:lnSpc>
                <a:spcPct val="150000"/>
              </a:lnSpc>
            </a:pPr>
            <a:r>
              <a:rPr b="0" lang="en-US" sz="2000" spc="-1" strike="noStrike">
                <a:solidFill>
                  <a:srgbClr val="000000"/>
                </a:solidFill>
                <a:latin typeface="Arial"/>
              </a:rPr>
              <a:t>Contextual User Interface, refers to a design approach in Unity where the user interface elements </a:t>
            </a:r>
            <a:r>
              <a:rPr b="0" lang="en-US" sz="2000" spc="-1" strike="noStrike">
                <a:solidFill>
                  <a:srgbClr val="000000"/>
                </a:solidFill>
                <a:latin typeface="Arial"/>
              </a:rPr>
              <a:t>dynamically change based on the context or state of the application. This means that the displayed UI </a:t>
            </a:r>
            <a:r>
              <a:rPr b="0" lang="en-US" sz="2000" spc="-1" strike="noStrike">
                <a:solidFill>
                  <a:srgbClr val="000000"/>
                </a:solidFill>
                <a:latin typeface="Arial"/>
              </a:rPr>
              <a:t>elements are tailored to the specific situation, providing users with relevant and actionable information.</a:t>
            </a:r>
            <a:endParaRPr b="0" lang="en-US" sz="2000" spc="-1" strike="noStrike">
              <a:solidFill>
                <a:srgbClr val="000000"/>
              </a:solidFill>
              <a:latin typeface="Arial"/>
              <a:ea typeface="PingFang SC"/>
            </a:endParaRPr>
          </a:p>
          <a:p>
            <a:pPr>
              <a:lnSpc>
                <a:spcPct val="150000"/>
              </a:lnSpc>
            </a:pPr>
            <a:r>
              <a:rPr b="1" lang="en-US" sz="2000" spc="-1" strike="noStrike">
                <a:solidFill>
                  <a:srgbClr val="000000"/>
                </a:solidFill>
                <a:latin typeface="Arial"/>
                <a:ea typeface="PingFang SC"/>
              </a:rPr>
              <a:t>Key Features:</a:t>
            </a:r>
            <a:endParaRPr b="0" lang="en-US" sz="2000" spc="-1" strike="noStrike">
              <a:solidFill>
                <a:srgbClr val="000000"/>
              </a:solidFill>
              <a:latin typeface="Arial"/>
              <a:ea typeface="PingFang SC"/>
            </a:endParaRPr>
          </a:p>
          <a:p>
            <a:pPr marL="216000" indent="-216000">
              <a:lnSpc>
                <a:spcPct val="150000"/>
              </a:lnSpc>
              <a:buClr>
                <a:srgbClr val="000000"/>
              </a:buClr>
              <a:buFont typeface="OpenSymbol"/>
              <a:buAutoNum type="arabicPeriod"/>
            </a:pPr>
            <a:r>
              <a:rPr b="1" lang="en-US" sz="2000" spc="-1" strike="noStrike">
                <a:solidFill>
                  <a:srgbClr val="000000"/>
                </a:solidFill>
                <a:latin typeface="Arial"/>
                <a:ea typeface="PingFang SC"/>
              </a:rPr>
              <a:t>Dynamic Adaptation</a:t>
            </a:r>
            <a:r>
              <a:rPr b="0" lang="en-US" sz="2000" spc="-1" strike="noStrike">
                <a:solidFill>
                  <a:srgbClr val="000000"/>
                </a:solidFill>
                <a:latin typeface="Arial"/>
                <a:ea typeface="PingFang SC"/>
              </a:rPr>
              <a:t>:</a:t>
            </a:r>
            <a:endParaRPr b="0" lang="en-US" sz="2000" spc="-1" strike="noStrike">
              <a:solidFill>
                <a:srgbClr val="000000"/>
              </a:solidFill>
              <a:latin typeface="Arial"/>
              <a:ea typeface="PingFang SC"/>
            </a:endParaRPr>
          </a:p>
          <a:p>
            <a:pPr marL="360000">
              <a:lnSpc>
                <a:spcPct val="150000"/>
              </a:lnSpc>
            </a:pPr>
            <a:r>
              <a:rPr b="0" lang="en-US" sz="2000" spc="-1" strike="noStrike">
                <a:solidFill>
                  <a:srgbClr val="000000"/>
                </a:solidFill>
                <a:latin typeface="Arial"/>
                <a:ea typeface="PingFang SC"/>
              </a:rPr>
              <a:t>Contextual UI adapts in real-time to the changing conditions of the application. It ensures that users </a:t>
            </a:r>
            <a:r>
              <a:rPr b="0" lang="en-US" sz="2000" spc="-1" strike="noStrike">
                <a:solidFill>
                  <a:srgbClr val="000000"/>
                </a:solidFill>
                <a:latin typeface="Arial"/>
                <a:ea typeface="PingFang SC"/>
              </a:rPr>
              <a:t>are presented with only the information and controls that are pertinent to their current activities.</a:t>
            </a:r>
            <a:endParaRPr b="0" lang="en-US" sz="2000" spc="-1" strike="noStrike">
              <a:solidFill>
                <a:srgbClr val="000000"/>
              </a:solidFill>
              <a:latin typeface="Arial"/>
              <a:ea typeface="PingFang SC"/>
            </a:endParaRPr>
          </a:p>
          <a:p>
            <a:pPr marL="216000" indent="-216000">
              <a:lnSpc>
                <a:spcPct val="150000"/>
              </a:lnSpc>
              <a:buClr>
                <a:srgbClr val="000000"/>
              </a:buClr>
              <a:buFont typeface="OpenSymbol"/>
              <a:buAutoNum type="arabicPeriod"/>
            </a:pPr>
            <a:r>
              <a:rPr b="1" lang="en-US" sz="2000" spc="-1" strike="noStrike">
                <a:solidFill>
                  <a:srgbClr val="000000"/>
                </a:solidFill>
                <a:latin typeface="Arial"/>
                <a:ea typeface="PingFang SC"/>
              </a:rPr>
              <a:t>Relevance to User Actions</a:t>
            </a:r>
            <a:r>
              <a:rPr b="0" lang="en-US" sz="2000" spc="-1" strike="noStrike">
                <a:solidFill>
                  <a:srgbClr val="000000"/>
                </a:solidFill>
                <a:latin typeface="Arial"/>
                <a:ea typeface="PingFang SC"/>
              </a:rPr>
              <a:t>:</a:t>
            </a:r>
            <a:endParaRPr b="0" lang="en-US" sz="2000" spc="-1" strike="noStrike">
              <a:solidFill>
                <a:srgbClr val="000000"/>
              </a:solidFill>
              <a:latin typeface="Arial"/>
              <a:ea typeface="PingFang SC"/>
            </a:endParaRPr>
          </a:p>
          <a:p>
            <a:pPr marL="360000">
              <a:lnSpc>
                <a:spcPct val="150000"/>
              </a:lnSpc>
            </a:pPr>
            <a:r>
              <a:rPr b="0" lang="en-US" sz="2000" spc="-1" strike="noStrike">
                <a:solidFill>
                  <a:srgbClr val="000000"/>
                </a:solidFill>
                <a:latin typeface="Arial"/>
                <a:ea typeface="PingFang SC"/>
              </a:rPr>
              <a:t>UI elements are designed to align with the user's actions or interactions within the application. This </a:t>
            </a:r>
            <a:r>
              <a:rPr b="0" lang="en-US" sz="2000" spc="-1" strike="noStrike">
                <a:solidFill>
                  <a:srgbClr val="000000"/>
                </a:solidFill>
                <a:latin typeface="Arial"/>
                <a:ea typeface="PingFang SC"/>
              </a:rPr>
              <a:t>ensures that users see options that are directly related to what they are doing at any given moment.</a:t>
            </a:r>
            <a:endParaRPr b="0" lang="en-US" sz="2000" spc="-1" strike="noStrike">
              <a:solidFill>
                <a:srgbClr val="000000"/>
              </a:solidFill>
              <a:latin typeface="Arial"/>
              <a:ea typeface="PingFang SC"/>
            </a:endParaRPr>
          </a:p>
          <a:p>
            <a:pPr>
              <a:lnSpc>
                <a:spcPct val="150000"/>
              </a:lnSpc>
            </a:pPr>
            <a:endParaRPr b="0" lang="en-US" sz="2000" spc="-1" strike="noStrike">
              <a:solidFill>
                <a:srgbClr val="000000"/>
              </a:solidFill>
              <a:latin typeface="Arial"/>
              <a:ea typeface="PingFang SC"/>
            </a:endParaRPr>
          </a:p>
          <a:p>
            <a:pPr>
              <a:lnSpc>
                <a:spcPct val="150000"/>
              </a:lnSpc>
            </a:pPr>
            <a:endParaRPr b="0" lang="en-US" sz="2000" spc="-1" strike="noStrike">
              <a:solidFill>
                <a:srgbClr val="000000"/>
              </a:solidFill>
              <a:latin typeface="Arial"/>
              <a:ea typeface="PingFang SC"/>
            </a:endParaRPr>
          </a:p>
        </p:txBody>
      </p:sp>
      <p:sp>
        <p:nvSpPr>
          <p:cNvPr id="2" name="PlaceHolder 1"/>
          <p:cNvSpPr>
            <a:spLocks noGrp="1"/>
          </p:cNvSpPr>
          <p:nvPr>
            <p:ph type="sldNum" idx="1"/>
          </p:nvPr>
        </p:nvSpPr>
        <p:spPr/>
        <p:txBody>
          <a:bodyPr/>
          <a:p>
            <a:fld id="{091B72DA-C69A-430A-B74B-0C021DEA54B6}" type="slidenum">
              <a:t>16</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25"/>
          <p:cNvSpPr/>
          <p:nvPr/>
        </p:nvSpPr>
        <p:spPr>
          <a:xfrm>
            <a:off x="228960" y="681480"/>
            <a:ext cx="11806200" cy="69732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000" spc="-1" strike="noStrike">
                <a:solidFill>
                  <a:srgbClr val="000000"/>
                </a:solidFill>
                <a:latin typeface="Arial"/>
                <a:ea typeface="DejaVu Sans"/>
              </a:rPr>
              <a:t>Contextual UI </a:t>
            </a:r>
            <a:endParaRPr b="0" lang="en-US" sz="4000" spc="-1" strike="noStrike">
              <a:solidFill>
                <a:srgbClr val="000000"/>
              </a:solidFill>
              <a:latin typeface="Arial"/>
            </a:endParaRPr>
          </a:p>
        </p:txBody>
      </p:sp>
      <p:sp>
        <p:nvSpPr>
          <p:cNvPr id="99" name=""/>
          <p:cNvSpPr txBox="1"/>
          <p:nvPr/>
        </p:nvSpPr>
        <p:spPr>
          <a:xfrm>
            <a:off x="228600" y="1360800"/>
            <a:ext cx="11925360" cy="4338360"/>
          </a:xfrm>
          <a:prstGeom prst="rect">
            <a:avLst/>
          </a:prstGeom>
          <a:noFill/>
          <a:ln w="36720">
            <a:noFill/>
          </a:ln>
        </p:spPr>
        <p:txBody>
          <a:bodyPr lIns="90000" rIns="90000" tIns="45000" bIns="45000" anchor="t">
            <a:noAutofit/>
          </a:bodyPr>
          <a:p>
            <a:pPr marL="216000" indent="-216000">
              <a:lnSpc>
                <a:spcPct val="150000"/>
              </a:lnSpc>
              <a:buClr>
                <a:srgbClr val="000000"/>
              </a:buClr>
              <a:buFont typeface="OpenSymbol"/>
              <a:buAutoNum type="arabicPeriod" startAt="3"/>
            </a:pPr>
            <a:r>
              <a:rPr b="1" lang="en-US" sz="2000" spc="-1" strike="noStrike">
                <a:solidFill>
                  <a:srgbClr val="000000"/>
                </a:solidFill>
                <a:latin typeface="Arial"/>
                <a:ea typeface="PingFang SC"/>
              </a:rPr>
              <a:t>Situational Awareness</a:t>
            </a:r>
            <a:r>
              <a:rPr b="0" lang="en-US" sz="2000" spc="-1" strike="noStrike">
                <a:solidFill>
                  <a:srgbClr val="000000"/>
                </a:solidFill>
                <a:latin typeface="Arial"/>
                <a:ea typeface="PingFang SC"/>
              </a:rPr>
              <a:t>:</a:t>
            </a:r>
            <a:endParaRPr b="0" lang="en-US" sz="2000" spc="-1" strike="noStrike">
              <a:solidFill>
                <a:srgbClr val="000000"/>
              </a:solidFill>
              <a:latin typeface="Arial"/>
              <a:ea typeface="PingFang SC"/>
            </a:endParaRPr>
          </a:p>
          <a:p>
            <a:pPr marL="360000">
              <a:lnSpc>
                <a:spcPct val="150000"/>
              </a:lnSpc>
            </a:pPr>
            <a:r>
              <a:rPr b="0" lang="en-US" sz="2000" spc="-1" strike="noStrike">
                <a:solidFill>
                  <a:srgbClr val="000000"/>
                </a:solidFill>
                <a:latin typeface="Arial"/>
                <a:ea typeface="PingFang SC"/>
              </a:rPr>
              <a:t>Contextual UI enhances situational awareness by providing users with visual cues and information that are context-specific. This helps users understand the current state of the application and make informed decisions.</a:t>
            </a:r>
            <a:endParaRPr b="0" lang="en-US" sz="2000" spc="-1" strike="noStrike">
              <a:solidFill>
                <a:srgbClr val="000000"/>
              </a:solidFill>
              <a:latin typeface="Arial"/>
              <a:ea typeface="PingFang SC"/>
            </a:endParaRPr>
          </a:p>
          <a:p>
            <a:pPr marL="216000" indent="-216000">
              <a:lnSpc>
                <a:spcPct val="150000"/>
              </a:lnSpc>
              <a:buClr>
                <a:srgbClr val="000000"/>
              </a:buClr>
              <a:buFont typeface="OpenSymbol"/>
              <a:buAutoNum type="arabicPeriod"/>
            </a:pPr>
            <a:r>
              <a:rPr b="1" lang="en-US" sz="2000" spc="-1" strike="noStrike">
                <a:solidFill>
                  <a:srgbClr val="000000"/>
                </a:solidFill>
                <a:latin typeface="Arial"/>
                <a:ea typeface="PingFang SC"/>
              </a:rPr>
              <a:t>Efficient Interaction</a:t>
            </a:r>
            <a:r>
              <a:rPr b="0" lang="en-US" sz="2000" spc="-1" strike="noStrike">
                <a:solidFill>
                  <a:srgbClr val="000000"/>
                </a:solidFill>
                <a:latin typeface="Arial"/>
                <a:ea typeface="PingFang SC"/>
              </a:rPr>
              <a:t>:</a:t>
            </a:r>
            <a:endParaRPr b="0" lang="en-US" sz="2000" spc="-1" strike="noStrike">
              <a:solidFill>
                <a:srgbClr val="000000"/>
              </a:solidFill>
              <a:latin typeface="Arial"/>
              <a:ea typeface="PingFang SC"/>
            </a:endParaRPr>
          </a:p>
          <a:p>
            <a:pPr marL="360000">
              <a:lnSpc>
                <a:spcPct val="150000"/>
              </a:lnSpc>
            </a:pPr>
            <a:r>
              <a:rPr b="0" lang="en-US" sz="2000" spc="-1" strike="noStrike">
                <a:solidFill>
                  <a:srgbClr val="000000"/>
                </a:solidFill>
                <a:latin typeface="Arial"/>
                <a:ea typeface="PingFang SC"/>
              </a:rPr>
              <a:t>By showing only relevant UI elements, Contextual UI reduces clutter and streamlines the user experience. Users can interact more efficiently without unnecessary distractions.</a:t>
            </a:r>
            <a:endParaRPr b="0" lang="en-US" sz="2000" spc="-1" strike="noStrike">
              <a:solidFill>
                <a:srgbClr val="000000"/>
              </a:solidFill>
              <a:latin typeface="Arial"/>
              <a:ea typeface="PingFang SC"/>
            </a:endParaRPr>
          </a:p>
          <a:p>
            <a:pPr marL="216000" indent="-216000">
              <a:lnSpc>
                <a:spcPct val="150000"/>
              </a:lnSpc>
              <a:buClr>
                <a:srgbClr val="000000"/>
              </a:buClr>
              <a:buFont typeface="OpenSymbol"/>
              <a:buAutoNum type="arabicPeriod"/>
            </a:pPr>
            <a:r>
              <a:rPr b="1" lang="en-US" sz="2000" spc="-1" strike="noStrike">
                <a:solidFill>
                  <a:srgbClr val="000000"/>
                </a:solidFill>
                <a:latin typeface="Arial"/>
                <a:ea typeface="PingFang SC"/>
              </a:rPr>
              <a:t>Adaptive Content Presentation</a:t>
            </a:r>
            <a:r>
              <a:rPr b="0" lang="en-US" sz="2000" spc="-1" strike="noStrike">
                <a:solidFill>
                  <a:srgbClr val="000000"/>
                </a:solidFill>
                <a:latin typeface="Arial"/>
                <a:ea typeface="PingFang SC"/>
              </a:rPr>
              <a:t>:</a:t>
            </a:r>
            <a:endParaRPr b="0" lang="en-US" sz="2000" spc="-1" strike="noStrike">
              <a:solidFill>
                <a:srgbClr val="000000"/>
              </a:solidFill>
              <a:latin typeface="Arial"/>
              <a:ea typeface="PingFang SC"/>
            </a:endParaRPr>
          </a:p>
          <a:p>
            <a:pPr marL="360000">
              <a:lnSpc>
                <a:spcPct val="150000"/>
              </a:lnSpc>
            </a:pPr>
            <a:r>
              <a:rPr b="0" lang="en-US" sz="2000" spc="-1" strike="noStrike">
                <a:solidFill>
                  <a:srgbClr val="000000"/>
                </a:solidFill>
                <a:latin typeface="Arial"/>
                <a:ea typeface="PingFang SC"/>
              </a:rPr>
              <a:t>Content presentation, such as menus, buttons, or information displays, adapts dynamically based on the user's location, progress, or the specific phase of the application.</a:t>
            </a:r>
            <a:endParaRPr b="0" lang="en-US" sz="2000" spc="-1" strike="noStrike">
              <a:solidFill>
                <a:srgbClr val="000000"/>
              </a:solidFill>
              <a:latin typeface="Arial"/>
              <a:ea typeface="PingFang SC"/>
            </a:endParaRPr>
          </a:p>
        </p:txBody>
      </p:sp>
      <p:sp>
        <p:nvSpPr>
          <p:cNvPr id="2" name="PlaceHolder 1"/>
          <p:cNvSpPr>
            <a:spLocks noGrp="1"/>
          </p:cNvSpPr>
          <p:nvPr>
            <p:ph type="sldNum" idx="1"/>
          </p:nvPr>
        </p:nvSpPr>
        <p:spPr/>
        <p:txBody>
          <a:bodyPr/>
          <a:p>
            <a:fld id="{A0AAAEAC-C800-4436-98F5-6456485417DE}" type="slidenum">
              <a:t>17</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26"/>
          <p:cNvSpPr/>
          <p:nvPr/>
        </p:nvSpPr>
        <p:spPr>
          <a:xfrm>
            <a:off x="228960" y="681480"/>
            <a:ext cx="11806200" cy="69732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000" spc="-1" strike="noStrike">
                <a:solidFill>
                  <a:srgbClr val="000000"/>
                </a:solidFill>
                <a:latin typeface="Arial"/>
                <a:ea typeface="DejaVu Sans"/>
              </a:rPr>
              <a:t>Contextual UI in Unity </a:t>
            </a:r>
            <a:endParaRPr b="0" lang="en-US" sz="4000" spc="-1" strike="noStrike">
              <a:solidFill>
                <a:srgbClr val="000000"/>
              </a:solidFill>
              <a:latin typeface="Arial"/>
            </a:endParaRPr>
          </a:p>
        </p:txBody>
      </p:sp>
      <p:sp>
        <p:nvSpPr>
          <p:cNvPr id="101" name=""/>
          <p:cNvSpPr txBox="1"/>
          <p:nvPr/>
        </p:nvSpPr>
        <p:spPr>
          <a:xfrm>
            <a:off x="228600" y="1216800"/>
            <a:ext cx="11925360" cy="5079240"/>
          </a:xfrm>
          <a:prstGeom prst="rect">
            <a:avLst/>
          </a:prstGeom>
          <a:noFill/>
          <a:ln w="36720">
            <a:noFill/>
          </a:ln>
        </p:spPr>
        <p:txBody>
          <a:bodyPr lIns="90000" rIns="90000" tIns="45000" bIns="45000" anchor="t">
            <a:noAutofit/>
          </a:bodyPr>
          <a:p>
            <a:pPr>
              <a:lnSpc>
                <a:spcPct val="150000"/>
              </a:lnSpc>
            </a:pPr>
            <a:r>
              <a:rPr b="1" lang="en-US" sz="1800" spc="-1" strike="noStrike">
                <a:solidFill>
                  <a:srgbClr val="000000"/>
                </a:solidFill>
                <a:latin typeface="Arial"/>
                <a:ea typeface="PingFang SC"/>
              </a:rPr>
              <a:t>Implementation in Unity:</a:t>
            </a:r>
            <a:endParaRPr b="0" lang="en-US" sz="1800" spc="-1" strike="noStrike">
              <a:solidFill>
                <a:srgbClr val="000000"/>
              </a:solidFill>
              <a:latin typeface="Arial"/>
              <a:ea typeface="PingFang SC"/>
            </a:endParaRPr>
          </a:p>
          <a:p>
            <a:pPr marL="216000" indent="-216000">
              <a:lnSpc>
                <a:spcPct val="150000"/>
              </a:lnSpc>
              <a:buClr>
                <a:srgbClr val="000000"/>
              </a:buClr>
              <a:buFont typeface="OpenSymbol"/>
              <a:buAutoNum type="arabicPeriod"/>
            </a:pPr>
            <a:r>
              <a:rPr b="1" lang="en-US" sz="1800" spc="-1" strike="noStrike">
                <a:solidFill>
                  <a:srgbClr val="000000"/>
                </a:solidFill>
                <a:latin typeface="Arial"/>
                <a:ea typeface="PingFang SC"/>
              </a:rPr>
              <a:t>State-Based UI Management</a:t>
            </a:r>
            <a:r>
              <a:rPr b="0" lang="en-US" sz="1800" spc="-1" strike="noStrike">
                <a:solidFill>
                  <a:srgbClr val="000000"/>
                </a:solidFill>
                <a:latin typeface="Arial"/>
                <a:ea typeface="PingFang SC"/>
              </a:rPr>
              <a:t>:</a:t>
            </a:r>
            <a:endParaRPr b="0" lang="en-US" sz="1800" spc="-1" strike="noStrike">
              <a:solidFill>
                <a:srgbClr val="000000"/>
              </a:solidFill>
              <a:latin typeface="Arial"/>
              <a:ea typeface="PingFang SC"/>
            </a:endParaRPr>
          </a:p>
          <a:p>
            <a:pPr marL="360000">
              <a:lnSpc>
                <a:spcPct val="150000"/>
              </a:lnSpc>
            </a:pPr>
            <a:r>
              <a:rPr b="0" lang="en-US" sz="1800" spc="-1" strike="noStrike">
                <a:solidFill>
                  <a:srgbClr val="000000"/>
                </a:solidFill>
                <a:latin typeface="Arial"/>
                <a:ea typeface="PingFang SC"/>
              </a:rPr>
              <a:t>Use state machines or state-based systems to manage different contexts in your Unity application. Switch UI configurations based on the current state.</a:t>
            </a:r>
            <a:endParaRPr b="0" lang="en-US" sz="1800" spc="-1" strike="noStrike">
              <a:solidFill>
                <a:srgbClr val="000000"/>
              </a:solidFill>
              <a:latin typeface="Arial"/>
              <a:ea typeface="PingFang SC"/>
            </a:endParaRPr>
          </a:p>
          <a:p>
            <a:pPr marL="216000" indent="-216000">
              <a:lnSpc>
                <a:spcPct val="150000"/>
              </a:lnSpc>
              <a:buClr>
                <a:srgbClr val="000000"/>
              </a:buClr>
              <a:buFont typeface="OpenSymbol"/>
              <a:buAutoNum type="arabicPeriod"/>
            </a:pPr>
            <a:r>
              <a:rPr b="1" lang="en-US" sz="1800" spc="-1" strike="noStrike">
                <a:solidFill>
                  <a:srgbClr val="000000"/>
                </a:solidFill>
                <a:latin typeface="Arial"/>
                <a:ea typeface="PingFang SC"/>
              </a:rPr>
              <a:t>Event-Driven UI Updates</a:t>
            </a:r>
            <a:r>
              <a:rPr b="0" lang="en-US" sz="1800" spc="-1" strike="noStrike">
                <a:solidFill>
                  <a:srgbClr val="000000"/>
                </a:solidFill>
                <a:latin typeface="Arial"/>
                <a:ea typeface="PingFang SC"/>
              </a:rPr>
              <a:t>:</a:t>
            </a:r>
            <a:endParaRPr b="0" lang="en-US" sz="1800" spc="-1" strike="noStrike">
              <a:solidFill>
                <a:srgbClr val="000000"/>
              </a:solidFill>
              <a:latin typeface="Arial"/>
              <a:ea typeface="PingFang SC"/>
            </a:endParaRPr>
          </a:p>
          <a:p>
            <a:pPr marL="360000">
              <a:lnSpc>
                <a:spcPct val="150000"/>
              </a:lnSpc>
            </a:pPr>
            <a:r>
              <a:rPr b="0" lang="en-US" sz="1800" spc="-1" strike="noStrike">
                <a:solidFill>
                  <a:srgbClr val="000000"/>
                </a:solidFill>
                <a:latin typeface="Arial"/>
                <a:ea typeface="PingFang SC"/>
              </a:rPr>
              <a:t>Utilize Unity's event system to trigger UI updates in response to specific events or interactions, ensuring that UI elements reflect the ongoing actions of the user.</a:t>
            </a:r>
            <a:endParaRPr b="0" lang="en-US" sz="1800" spc="-1" strike="noStrike">
              <a:solidFill>
                <a:srgbClr val="000000"/>
              </a:solidFill>
              <a:latin typeface="Arial"/>
              <a:ea typeface="PingFang SC"/>
            </a:endParaRPr>
          </a:p>
          <a:p>
            <a:pPr marL="216000" indent="-216000">
              <a:lnSpc>
                <a:spcPct val="150000"/>
              </a:lnSpc>
              <a:buClr>
                <a:srgbClr val="000000"/>
              </a:buClr>
              <a:buFont typeface="OpenSymbol"/>
              <a:buAutoNum type="arabicPeriod"/>
            </a:pPr>
            <a:r>
              <a:rPr b="1" lang="en-US" sz="1800" spc="-1" strike="noStrike">
                <a:solidFill>
                  <a:srgbClr val="000000"/>
                </a:solidFill>
                <a:latin typeface="Arial"/>
                <a:ea typeface="PingFang SC"/>
              </a:rPr>
              <a:t>Scripting and Animation</a:t>
            </a:r>
            <a:r>
              <a:rPr b="0" lang="en-US" sz="1800" spc="-1" strike="noStrike">
                <a:solidFill>
                  <a:srgbClr val="000000"/>
                </a:solidFill>
                <a:latin typeface="Arial"/>
                <a:ea typeface="PingFang SC"/>
              </a:rPr>
              <a:t>:</a:t>
            </a:r>
            <a:endParaRPr b="0" lang="en-US" sz="1800" spc="-1" strike="noStrike">
              <a:solidFill>
                <a:srgbClr val="000000"/>
              </a:solidFill>
              <a:latin typeface="Arial"/>
              <a:ea typeface="PingFang SC"/>
            </a:endParaRPr>
          </a:p>
          <a:p>
            <a:pPr marL="360000">
              <a:lnSpc>
                <a:spcPct val="150000"/>
              </a:lnSpc>
            </a:pPr>
            <a:r>
              <a:rPr b="0" lang="en-US" sz="1800" spc="-1" strike="noStrike">
                <a:solidFill>
                  <a:srgbClr val="000000"/>
                </a:solidFill>
                <a:latin typeface="Arial"/>
                <a:ea typeface="PingFang SC"/>
              </a:rPr>
              <a:t>Employ C# scripts to dynamically modify UI elements based on runtime conditions. Animation and transitions can be used to create smooth changes between different UI contexts.</a:t>
            </a:r>
            <a:endParaRPr b="0" lang="en-US" sz="1800" spc="-1" strike="noStrike">
              <a:solidFill>
                <a:srgbClr val="000000"/>
              </a:solidFill>
              <a:latin typeface="Arial"/>
              <a:ea typeface="PingFang SC"/>
            </a:endParaRPr>
          </a:p>
          <a:p>
            <a:pPr marL="216000" indent="-216000">
              <a:lnSpc>
                <a:spcPct val="150000"/>
              </a:lnSpc>
              <a:buClr>
                <a:srgbClr val="000000"/>
              </a:buClr>
              <a:buFont typeface="OpenSymbol"/>
              <a:buAutoNum type="arabicPeriod"/>
            </a:pPr>
            <a:r>
              <a:rPr b="1" lang="en-US" sz="1800" spc="-1" strike="noStrike">
                <a:solidFill>
                  <a:srgbClr val="000000"/>
                </a:solidFill>
                <a:latin typeface="Arial"/>
                <a:ea typeface="PingFang SC"/>
              </a:rPr>
              <a:t>Data Binding</a:t>
            </a:r>
            <a:r>
              <a:rPr b="0" lang="en-US" sz="1800" spc="-1" strike="noStrike">
                <a:solidFill>
                  <a:srgbClr val="000000"/>
                </a:solidFill>
                <a:latin typeface="Arial"/>
                <a:ea typeface="PingFang SC"/>
              </a:rPr>
              <a:t>:</a:t>
            </a:r>
            <a:endParaRPr b="0" lang="en-US" sz="1800" spc="-1" strike="noStrike">
              <a:solidFill>
                <a:srgbClr val="000000"/>
              </a:solidFill>
              <a:latin typeface="Arial"/>
              <a:ea typeface="PingFang SC"/>
            </a:endParaRPr>
          </a:p>
          <a:p>
            <a:pPr marL="360000">
              <a:lnSpc>
                <a:spcPct val="150000"/>
              </a:lnSpc>
            </a:pPr>
            <a:r>
              <a:rPr b="0" lang="en-US" sz="1800" spc="-1" strike="noStrike">
                <a:solidFill>
                  <a:srgbClr val="000000"/>
                </a:solidFill>
                <a:latin typeface="Arial"/>
                <a:ea typeface="PingFang SC"/>
              </a:rPr>
              <a:t>Implement data binding techniques to connect UI elements directly to underlying data sources. This allows UI to update automatically as the data changes.</a:t>
            </a:r>
            <a:endParaRPr b="0" lang="en-US" sz="1800" spc="-1" strike="noStrike">
              <a:solidFill>
                <a:srgbClr val="000000"/>
              </a:solidFill>
              <a:latin typeface="Arial"/>
              <a:ea typeface="PingFang SC"/>
            </a:endParaRPr>
          </a:p>
        </p:txBody>
      </p:sp>
      <p:sp>
        <p:nvSpPr>
          <p:cNvPr id="2" name="PlaceHolder 1"/>
          <p:cNvSpPr>
            <a:spLocks noGrp="1"/>
          </p:cNvSpPr>
          <p:nvPr>
            <p:ph type="sldNum" idx="1"/>
          </p:nvPr>
        </p:nvSpPr>
        <p:spPr/>
        <p:txBody>
          <a:bodyPr/>
          <a:p>
            <a:fld id="{1B19C6EC-61A6-4510-B5B8-6250C4F77F9C}" type="slidenum">
              <a:t>18</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27"/>
          <p:cNvSpPr/>
          <p:nvPr/>
        </p:nvSpPr>
        <p:spPr>
          <a:xfrm>
            <a:off x="228960" y="681480"/>
            <a:ext cx="11806200" cy="69732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Mobile Notifications</a:t>
            </a:r>
            <a:endParaRPr b="0" lang="en-US" sz="4400" spc="-1" strike="noStrike">
              <a:solidFill>
                <a:srgbClr val="000000"/>
              </a:solidFill>
              <a:latin typeface="Arial"/>
            </a:endParaRPr>
          </a:p>
        </p:txBody>
      </p:sp>
      <p:sp>
        <p:nvSpPr>
          <p:cNvPr id="103" name=""/>
          <p:cNvSpPr txBox="1"/>
          <p:nvPr/>
        </p:nvSpPr>
        <p:spPr>
          <a:xfrm>
            <a:off x="491400" y="1481400"/>
            <a:ext cx="11167200" cy="4026240"/>
          </a:xfrm>
          <a:prstGeom prst="rect">
            <a:avLst/>
          </a:prstGeom>
          <a:noFill/>
          <a:ln w="36720">
            <a:noFill/>
          </a:ln>
        </p:spPr>
        <p:txBody>
          <a:bodyPr lIns="90000" rIns="90000" tIns="45000" bIns="45000" anchor="t">
            <a:noAutofit/>
          </a:bodyPr>
          <a:p>
            <a:r>
              <a:rPr b="0" lang="en-US" sz="2000" spc="-1" strike="noStrike">
                <a:solidFill>
                  <a:srgbClr val="000000"/>
                </a:solidFill>
                <a:latin typeface="Arial"/>
              </a:rPr>
              <a:t>The </a:t>
            </a:r>
            <a:r>
              <a:rPr b="1" i="1" lang="en-US" sz="2000" spc="-1" strike="noStrike">
                <a:solidFill>
                  <a:srgbClr val="000000"/>
                </a:solidFill>
                <a:latin typeface="Arial"/>
              </a:rPr>
              <a:t>Unity Mobile Notifications package</a:t>
            </a:r>
            <a:r>
              <a:rPr b="0" lang="en-US" sz="2000" spc="-1" strike="noStrike">
                <a:solidFill>
                  <a:srgbClr val="000000"/>
                </a:solidFill>
                <a:latin typeface="Arial"/>
              </a:rPr>
              <a:t> adds support for scheduling local one-time or repeatable notifications on Android and iOS.</a:t>
            </a:r>
            <a:endParaRPr b="0" lang="en-US" sz="2000" spc="-1" strike="noStrike">
              <a:solidFill>
                <a:srgbClr val="000000"/>
              </a:solidFill>
              <a:latin typeface="Arial"/>
            </a:endParaRPr>
          </a:p>
          <a:p>
            <a:r>
              <a:rPr b="0" lang="en-US" sz="2000" spc="-1" strike="noStrike">
                <a:solidFill>
                  <a:srgbClr val="000000"/>
                </a:solidFill>
                <a:latin typeface="Arial"/>
              </a:rPr>
              <a:t>Notification functionality works differently on Android and iOS platforms. The mobile notifications package provides features in three sets of APIs for your convenience.</a:t>
            </a:r>
            <a:endParaRPr b="0" lang="en-US" sz="2000" spc="-1" strike="noStrike">
              <a:solidFill>
                <a:srgbClr val="000000"/>
              </a:solidFill>
              <a:latin typeface="Arial"/>
            </a:endParaRPr>
          </a:p>
          <a:p>
            <a:pPr marL="216000" indent="-216000">
              <a:spcBef>
                <a:spcPts val="1191"/>
              </a:spcBef>
              <a:spcAft>
                <a:spcPts val="992"/>
              </a:spcAft>
              <a:buClr>
                <a:srgbClr val="000000"/>
              </a:buClr>
              <a:buSzPct val="45000"/>
              <a:buFont typeface="Wingdings" charset="2"/>
              <a:buChar char=""/>
            </a:pPr>
            <a:r>
              <a:rPr b="1" i="1" lang="en-US" sz="2000" spc="-1" strike="noStrike">
                <a:solidFill>
                  <a:srgbClr val="000000"/>
                </a:solidFill>
                <a:latin typeface="Arial"/>
              </a:rPr>
              <a:t>Android</a:t>
            </a:r>
            <a:r>
              <a:rPr b="0" lang="en-US" sz="2000" spc="-1" strike="noStrike">
                <a:solidFill>
                  <a:srgbClr val="000000"/>
                </a:solidFill>
                <a:latin typeface="Arial"/>
              </a:rPr>
              <a:t> specific APIs in </a:t>
            </a:r>
            <a:r>
              <a:rPr b="0" i="1" lang="en-US" sz="2000" spc="-1" strike="noStrike">
                <a:solidFill>
                  <a:srgbClr val="000000"/>
                </a:solidFill>
                <a:latin typeface="Arial"/>
              </a:rPr>
              <a:t>Unity.Notifications.Android</a:t>
            </a:r>
            <a:r>
              <a:rPr b="0" lang="en-US" sz="2000" spc="-1" strike="noStrike">
                <a:solidFill>
                  <a:srgbClr val="000000"/>
                </a:solidFill>
                <a:latin typeface="Arial"/>
              </a:rPr>
              <a:t> namespace.</a:t>
            </a:r>
            <a:endParaRPr b="0" lang="en-US" sz="2000" spc="-1" strike="noStrike">
              <a:solidFill>
                <a:srgbClr val="000000"/>
              </a:solidFill>
              <a:latin typeface="Arial"/>
            </a:endParaRPr>
          </a:p>
          <a:p>
            <a:pPr marL="216000" indent="-216000">
              <a:spcBef>
                <a:spcPts val="1191"/>
              </a:spcBef>
              <a:spcAft>
                <a:spcPts val="992"/>
              </a:spcAft>
              <a:buClr>
                <a:srgbClr val="000000"/>
              </a:buClr>
              <a:buSzPct val="45000"/>
              <a:buFont typeface="Wingdings" charset="2"/>
              <a:buChar char=""/>
            </a:pPr>
            <a:r>
              <a:rPr b="1" i="1" lang="en-US" sz="2000" spc="-1" strike="noStrike">
                <a:solidFill>
                  <a:srgbClr val="000000"/>
                </a:solidFill>
                <a:latin typeface="Arial"/>
              </a:rPr>
              <a:t>iOS</a:t>
            </a:r>
            <a:r>
              <a:rPr b="0" lang="en-US" sz="2000" spc="-1" strike="noStrike">
                <a:solidFill>
                  <a:srgbClr val="000000"/>
                </a:solidFill>
                <a:latin typeface="Arial"/>
              </a:rPr>
              <a:t> specific APIs in </a:t>
            </a:r>
            <a:r>
              <a:rPr b="0" i="1" lang="en-US" sz="2000" spc="-1" strike="noStrike">
                <a:solidFill>
                  <a:srgbClr val="000000"/>
                </a:solidFill>
                <a:latin typeface="Arial"/>
              </a:rPr>
              <a:t>Unity.Notifications.iOS</a:t>
            </a:r>
            <a:r>
              <a:rPr b="0" lang="en-US" sz="2000" spc="-1" strike="noStrike">
                <a:solidFill>
                  <a:srgbClr val="000000"/>
                </a:solidFill>
                <a:latin typeface="Arial"/>
              </a:rPr>
              <a:t> namespace.</a:t>
            </a:r>
            <a:endParaRPr b="0" lang="en-US" sz="2000" spc="-1" strike="noStrike">
              <a:solidFill>
                <a:srgbClr val="000000"/>
              </a:solidFill>
              <a:latin typeface="Arial"/>
            </a:endParaRPr>
          </a:p>
          <a:p>
            <a:pPr marL="216000" indent="-216000">
              <a:spcBef>
                <a:spcPts val="1191"/>
              </a:spcBef>
              <a:spcAft>
                <a:spcPts val="992"/>
              </a:spcAft>
              <a:buClr>
                <a:srgbClr val="000000"/>
              </a:buClr>
              <a:buSzPct val="45000"/>
              <a:buFont typeface="Wingdings" charset="2"/>
              <a:buChar char=""/>
            </a:pPr>
            <a:r>
              <a:rPr b="1" i="1" lang="en-US" sz="2000" spc="-1" strike="noStrike">
                <a:solidFill>
                  <a:srgbClr val="000000"/>
                </a:solidFill>
                <a:latin typeface="Arial"/>
              </a:rPr>
              <a:t>Unified APIs</a:t>
            </a:r>
            <a:r>
              <a:rPr b="0" lang="en-US" sz="2000" spc="-1" strike="noStrike">
                <a:solidFill>
                  <a:srgbClr val="000000"/>
                </a:solidFill>
                <a:latin typeface="Arial"/>
              </a:rPr>
              <a:t> that provide Android and iOS specific common functionalities in Unity.Notifications namespace.</a:t>
            </a:r>
            <a:endParaRPr b="0" lang="en-US" sz="2000" spc="-1" strike="noStrike">
              <a:solidFill>
                <a:srgbClr val="000000"/>
              </a:solidFill>
              <a:latin typeface="Arial"/>
            </a:endParaRPr>
          </a:p>
          <a:p>
            <a:endParaRPr b="0" lang="en-US" sz="2000" spc="-1" strike="noStrike">
              <a:solidFill>
                <a:srgbClr val="000000"/>
              </a:solidFill>
              <a:latin typeface="Arial"/>
            </a:endParaRPr>
          </a:p>
        </p:txBody>
      </p:sp>
      <p:sp>
        <p:nvSpPr>
          <p:cNvPr id="104" name=""/>
          <p:cNvSpPr txBox="1"/>
          <p:nvPr/>
        </p:nvSpPr>
        <p:spPr>
          <a:xfrm>
            <a:off x="608040" y="6016320"/>
            <a:ext cx="9198360" cy="346680"/>
          </a:xfrm>
          <a:prstGeom prst="rect">
            <a:avLst/>
          </a:prstGeom>
          <a:noFill/>
          <a:ln w="36720">
            <a:noFill/>
          </a:ln>
        </p:spPr>
        <p:txBody>
          <a:bodyPr lIns="90000" rIns="90000" tIns="45000" bIns="45000" anchor="t">
            <a:noAutofit/>
          </a:bodyPr>
          <a:p>
            <a:r>
              <a:rPr b="0" lang="en-US" sz="1400" spc="-1" strike="noStrike">
                <a:solidFill>
                  <a:srgbClr val="000000"/>
                </a:solidFill>
                <a:latin typeface="Arial"/>
              </a:rPr>
              <a:t>For more information: https://docs.unity3d.com/Packages/com.unity.mobile.notifications@2.3/manual/index.html</a:t>
            </a:r>
            <a:endParaRPr b="0" lang="en-US" sz="1400" spc="-1" strike="noStrike">
              <a:solidFill>
                <a:srgbClr val="000000"/>
              </a:solidFill>
              <a:latin typeface="Arial"/>
            </a:endParaRPr>
          </a:p>
        </p:txBody>
      </p:sp>
      <p:sp>
        <p:nvSpPr>
          <p:cNvPr id="2" name="PlaceHolder 1"/>
          <p:cNvSpPr>
            <a:spLocks noGrp="1"/>
          </p:cNvSpPr>
          <p:nvPr>
            <p:ph type="sldNum" idx="1"/>
          </p:nvPr>
        </p:nvSpPr>
        <p:spPr/>
        <p:txBody>
          <a:bodyPr/>
          <a:p>
            <a:fld id="{BD0733FF-4AF7-442C-8A3C-12FF069142E5}" type="slidenum">
              <a:t>19</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228600" y="681120"/>
            <a:ext cx="11806200" cy="697320"/>
          </a:xfrm>
          <a:prstGeom prst="rect">
            <a:avLst/>
          </a:prstGeom>
          <a:noFill/>
          <a:ln w="0">
            <a:noFill/>
          </a:ln>
        </p:spPr>
        <p:txBody>
          <a:bodyPr lIns="90000" rIns="90000" tIns="45000" bIns="45000" anchor="ctr">
            <a:normAutofit/>
          </a:bodyPr>
          <a:p>
            <a:pPr marL="233280" indent="0">
              <a:lnSpc>
                <a:spcPct val="90000"/>
              </a:lnSpc>
              <a:buNone/>
              <a:tabLst>
                <a:tab algn="l" pos="0"/>
              </a:tabLst>
            </a:pPr>
            <a:r>
              <a:rPr b="1" lang="en-US" sz="4400" spc="-1" strike="noStrike">
                <a:solidFill>
                  <a:srgbClr val="000000"/>
                </a:solidFill>
                <a:latin typeface="Arial"/>
              </a:rPr>
              <a:t>Learning Objectives</a:t>
            </a:r>
            <a:endParaRPr b="0" lang="en-US" sz="4400" spc="-1" strike="noStrike">
              <a:solidFill>
                <a:srgbClr val="000000"/>
              </a:solidFill>
              <a:latin typeface="Arial"/>
            </a:endParaRPr>
          </a:p>
        </p:txBody>
      </p:sp>
      <p:sp>
        <p:nvSpPr>
          <p:cNvPr id="54" name="Content Placeholder 2"/>
          <p:cNvSpPr/>
          <p:nvPr/>
        </p:nvSpPr>
        <p:spPr>
          <a:xfrm>
            <a:off x="1600200" y="2009520"/>
            <a:ext cx="8986320" cy="2095560"/>
          </a:xfrm>
          <a:prstGeom prst="rect">
            <a:avLst/>
          </a:prstGeom>
          <a:noFill/>
          <a:ln w="0">
            <a:noFill/>
          </a:ln>
        </p:spPr>
        <p:style>
          <a:lnRef idx="0"/>
          <a:fillRef idx="0"/>
          <a:effectRef idx="0"/>
          <a:fontRef idx="minor"/>
        </p:style>
        <p:txBody>
          <a:bodyPr lIns="90000" rIns="90000" tIns="45000" bIns="45000" anchor="t">
            <a:noAutofit/>
          </a:bodyPr>
          <a:p>
            <a:pPr marL="228600" indent="-228600">
              <a:lnSpc>
                <a:spcPct val="200000"/>
              </a:lnSpc>
              <a:spcBef>
                <a:spcPts val="1001"/>
              </a:spcBef>
              <a:buClr>
                <a:srgbClr val="000000"/>
              </a:buClr>
              <a:buFont typeface="Arial"/>
              <a:buChar char="•"/>
            </a:pPr>
            <a:r>
              <a:rPr b="0" lang="en-US" sz="2400" spc="-1" strike="noStrike">
                <a:solidFill>
                  <a:srgbClr val="000000"/>
                </a:solidFill>
                <a:latin typeface="Calibri"/>
                <a:ea typeface="DejaVu Sans"/>
              </a:rPr>
              <a:t>Understand the role of interactive UI in enhancing user experience.</a:t>
            </a:r>
            <a:endParaRPr b="0" lang="en-US" sz="2400" spc="-1" strike="noStrike">
              <a:solidFill>
                <a:srgbClr val="000000"/>
              </a:solidFill>
              <a:latin typeface="Arial"/>
            </a:endParaRPr>
          </a:p>
          <a:p>
            <a:pPr marL="228600" indent="-228600">
              <a:lnSpc>
                <a:spcPct val="200000"/>
              </a:lnSpc>
              <a:spcBef>
                <a:spcPts val="1001"/>
              </a:spcBef>
              <a:buClr>
                <a:srgbClr val="000000"/>
              </a:buClr>
              <a:buFont typeface="Arial"/>
              <a:buChar char="•"/>
            </a:pPr>
            <a:r>
              <a:rPr b="0" lang="en-US" sz="2400" spc="-1" strike="noStrike">
                <a:solidFill>
                  <a:srgbClr val="000000"/>
                </a:solidFill>
                <a:latin typeface="Calibri"/>
                <a:ea typeface="DejaVu Sans"/>
              </a:rPr>
              <a:t>Learn how to design and implement responsive UI systems.</a:t>
            </a:r>
            <a:endParaRPr b="0" lang="en-US" sz="2400" spc="-1" strike="noStrike">
              <a:solidFill>
                <a:srgbClr val="000000"/>
              </a:solidFill>
              <a:latin typeface="Arial"/>
            </a:endParaRPr>
          </a:p>
          <a:p>
            <a:pPr marL="228600" indent="-228600">
              <a:lnSpc>
                <a:spcPct val="200000"/>
              </a:lnSpc>
              <a:spcBef>
                <a:spcPts val="1001"/>
              </a:spcBef>
              <a:buClr>
                <a:srgbClr val="000000"/>
              </a:buClr>
              <a:buFont typeface="Arial"/>
              <a:buChar char="•"/>
            </a:pPr>
            <a:r>
              <a:rPr b="0" lang="en-US" sz="2400" spc="-1" strike="noStrike">
                <a:solidFill>
                  <a:srgbClr val="000000"/>
                </a:solidFill>
                <a:latin typeface="Calibri"/>
                <a:ea typeface="DejaVu Sans"/>
              </a:rPr>
              <a:t>Gain hands-on experience in creating interactive UI elements.</a:t>
            </a:r>
            <a:endParaRPr b="0" lang="en-US" sz="2400" spc="-1" strike="noStrike">
              <a:solidFill>
                <a:srgbClr val="000000"/>
              </a:solidFill>
              <a:latin typeface="Arial"/>
            </a:endParaRPr>
          </a:p>
        </p:txBody>
      </p:sp>
      <p:sp>
        <p:nvSpPr>
          <p:cNvPr id="3" name="PlaceHolder 2"/>
          <p:cNvSpPr>
            <a:spLocks noGrp="1"/>
          </p:cNvSpPr>
          <p:nvPr>
            <p:ph type="sldNum" idx="1"/>
          </p:nvPr>
        </p:nvSpPr>
        <p:spPr/>
        <p:txBody>
          <a:bodyPr/>
          <a:p>
            <a:fld id="{DF496D00-3832-44E6-AF33-A4AE27D4152E}" type="slidenum">
              <a:t>2</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
          <p:cNvSpPr/>
          <p:nvPr/>
        </p:nvSpPr>
        <p:spPr>
          <a:xfrm>
            <a:off x="194400" y="1455480"/>
            <a:ext cx="10820880" cy="4426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106" name="PlaceHolder 11"/>
          <p:cNvSpPr/>
          <p:nvPr/>
        </p:nvSpPr>
        <p:spPr>
          <a:xfrm>
            <a:off x="228600" y="681120"/>
            <a:ext cx="11806200" cy="69732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Calibri Light"/>
                <a:ea typeface="DejaVu Sans"/>
              </a:rPr>
              <a:t>Conclusion and Next Steps</a:t>
            </a:r>
            <a:endParaRPr b="0" lang="en-US" sz="4400" spc="-1" strike="noStrike">
              <a:solidFill>
                <a:srgbClr val="000000"/>
              </a:solidFill>
              <a:latin typeface="Arial"/>
            </a:endParaRPr>
          </a:p>
        </p:txBody>
      </p:sp>
      <p:sp>
        <p:nvSpPr>
          <p:cNvPr id="107" name=""/>
          <p:cNvSpPr/>
          <p:nvPr/>
        </p:nvSpPr>
        <p:spPr>
          <a:xfrm>
            <a:off x="1350360" y="1443600"/>
            <a:ext cx="9486000" cy="432720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850"/>
              </a:spcBef>
              <a:spcAft>
                <a:spcPts val="850"/>
              </a:spcAft>
            </a:pPr>
            <a:endParaRPr b="0" lang="en-US" sz="1800" spc="-1" strike="noStrike">
              <a:solidFill>
                <a:srgbClr val="000000"/>
              </a:solidFill>
              <a:latin typeface="Arial"/>
              <a:ea typeface="DejaVu Sans"/>
            </a:endParaRPr>
          </a:p>
        </p:txBody>
      </p:sp>
      <p:sp>
        <p:nvSpPr>
          <p:cNvPr id="108" name="Content Placeholder 1"/>
          <p:cNvSpPr/>
          <p:nvPr/>
        </p:nvSpPr>
        <p:spPr>
          <a:xfrm>
            <a:off x="1600200" y="2204280"/>
            <a:ext cx="8986320" cy="2095560"/>
          </a:xfrm>
          <a:prstGeom prst="rect">
            <a:avLst/>
          </a:prstGeom>
          <a:noFill/>
          <a:ln w="0">
            <a:noFill/>
          </a:ln>
        </p:spPr>
        <p:style>
          <a:lnRef idx="0"/>
          <a:fillRef idx="0"/>
          <a:effectRef idx="0"/>
          <a:fontRef idx="minor"/>
        </p:style>
        <p:txBody>
          <a:bodyPr lIns="90000" rIns="90000" tIns="45000" bIns="45000" anchor="t">
            <a:noAutofit/>
          </a:bodyPr>
          <a:p>
            <a:pPr marL="228600" indent="-228600">
              <a:lnSpc>
                <a:spcPct val="200000"/>
              </a:lnSpc>
              <a:spcBef>
                <a:spcPts val="1001"/>
              </a:spcBef>
              <a:buClr>
                <a:srgbClr val="000000"/>
              </a:buClr>
              <a:buFont typeface="Arial"/>
              <a:buChar char="•"/>
            </a:pPr>
            <a:r>
              <a:rPr b="0" lang="en-US" sz="2400" spc="-1" strike="noStrike">
                <a:solidFill>
                  <a:srgbClr val="000000"/>
                </a:solidFill>
                <a:latin typeface="Calibri"/>
                <a:ea typeface="DejaVu Sans"/>
              </a:rPr>
              <a:t>Understand the role of interactive UI in enhancing user experience.</a:t>
            </a:r>
            <a:endParaRPr b="0" lang="en-US" sz="2400" spc="-1" strike="noStrike">
              <a:solidFill>
                <a:srgbClr val="000000"/>
              </a:solidFill>
              <a:latin typeface="Arial"/>
            </a:endParaRPr>
          </a:p>
          <a:p>
            <a:pPr marL="228600" indent="-228600">
              <a:lnSpc>
                <a:spcPct val="200000"/>
              </a:lnSpc>
              <a:spcBef>
                <a:spcPts val="1001"/>
              </a:spcBef>
              <a:buClr>
                <a:srgbClr val="000000"/>
              </a:buClr>
              <a:buFont typeface="Arial"/>
              <a:buChar char="•"/>
            </a:pPr>
            <a:r>
              <a:rPr b="0" lang="en-US" sz="2400" spc="-1" strike="noStrike">
                <a:solidFill>
                  <a:srgbClr val="000000"/>
                </a:solidFill>
                <a:latin typeface="Calibri"/>
                <a:ea typeface="DejaVu Sans"/>
              </a:rPr>
              <a:t>Learn how to design and implement responsive UI systems.</a:t>
            </a:r>
            <a:endParaRPr b="0" lang="en-US" sz="2400" spc="-1" strike="noStrike">
              <a:solidFill>
                <a:srgbClr val="000000"/>
              </a:solidFill>
              <a:latin typeface="Arial"/>
            </a:endParaRPr>
          </a:p>
          <a:p>
            <a:pPr marL="228600" indent="-228600">
              <a:lnSpc>
                <a:spcPct val="200000"/>
              </a:lnSpc>
              <a:spcBef>
                <a:spcPts val="1001"/>
              </a:spcBef>
              <a:buClr>
                <a:srgbClr val="000000"/>
              </a:buClr>
              <a:buFont typeface="Arial"/>
              <a:buChar char="•"/>
            </a:pPr>
            <a:r>
              <a:rPr b="0" lang="en-US" sz="2400" spc="-1" strike="noStrike">
                <a:solidFill>
                  <a:srgbClr val="000000"/>
                </a:solidFill>
                <a:latin typeface="Calibri"/>
                <a:ea typeface="DejaVu Sans"/>
              </a:rPr>
              <a:t>Gain hands-on experience in creating interactive UI elements.</a:t>
            </a:r>
            <a:endParaRPr b="0" lang="en-US" sz="2400" spc="-1" strike="noStrike">
              <a:solidFill>
                <a:srgbClr val="000000"/>
              </a:solidFill>
              <a:latin typeface="Arial"/>
            </a:endParaRPr>
          </a:p>
        </p:txBody>
      </p:sp>
      <p:sp>
        <p:nvSpPr>
          <p:cNvPr id="2" name="PlaceHolder 1"/>
          <p:cNvSpPr>
            <a:spLocks noGrp="1"/>
          </p:cNvSpPr>
          <p:nvPr>
            <p:ph type="sldNum" idx="1"/>
          </p:nvPr>
        </p:nvSpPr>
        <p:spPr/>
        <p:txBody>
          <a:bodyPr/>
          <a:p>
            <a:fld id="{2386BFD8-53C8-4077-BE7C-81A2AFAE52AD}" type="slidenum">
              <a:t>20</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
          <p:cNvSpPr/>
          <p:nvPr/>
        </p:nvSpPr>
        <p:spPr>
          <a:xfrm>
            <a:off x="194400" y="1455480"/>
            <a:ext cx="10820880" cy="4426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56" name="PlaceHolder 3"/>
          <p:cNvSpPr/>
          <p:nvPr/>
        </p:nvSpPr>
        <p:spPr>
          <a:xfrm>
            <a:off x="228960" y="681480"/>
            <a:ext cx="11806200" cy="69732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Principles of Interactive UI Design</a:t>
            </a:r>
            <a:endParaRPr b="0" lang="en-US" sz="4400" spc="-1" strike="noStrike">
              <a:solidFill>
                <a:srgbClr val="000000"/>
              </a:solidFill>
              <a:latin typeface="Arial"/>
            </a:endParaRPr>
          </a:p>
        </p:txBody>
      </p:sp>
      <p:sp>
        <p:nvSpPr>
          <p:cNvPr id="57" name=""/>
          <p:cNvSpPr/>
          <p:nvPr/>
        </p:nvSpPr>
        <p:spPr>
          <a:xfrm>
            <a:off x="457200" y="1790640"/>
            <a:ext cx="10968840" cy="3376080"/>
          </a:xfrm>
          <a:prstGeom prst="rect">
            <a:avLst/>
          </a:prstGeom>
          <a:noFill/>
          <a:ln w="0">
            <a:noFill/>
          </a:ln>
        </p:spPr>
        <p:style>
          <a:lnRef idx="0"/>
          <a:fillRef idx="0"/>
          <a:effectRef idx="0"/>
          <a:fontRef idx="minor"/>
        </p:style>
        <p:txBody>
          <a:bodyPr lIns="90000" rIns="90000" tIns="45000" bIns="45000" anchor="t">
            <a:noAutofit/>
          </a:bodyPr>
          <a:p>
            <a:pPr>
              <a:lnSpc>
                <a:spcPct val="150000"/>
              </a:lnSpc>
              <a:spcBef>
                <a:spcPts val="1191"/>
              </a:spcBef>
              <a:spcAft>
                <a:spcPts val="992"/>
              </a:spcAft>
            </a:pPr>
            <a:r>
              <a:rPr b="0" lang="en-US" sz="2200" spc="-1" strike="noStrike">
                <a:solidFill>
                  <a:srgbClr val="000000"/>
                </a:solidFill>
                <a:latin typeface="Arial"/>
                <a:ea typeface="DejaVu Sans"/>
              </a:rPr>
              <a:t>The "Principles of Interactive UI Design" encompass fundamental guidelines for creating user interfaces that prioritize positive and efficient user interactions. These principles shape the design process to ensure </a:t>
            </a:r>
            <a:r>
              <a:rPr b="1" i="1" lang="en-US" sz="2200" spc="-1" strike="noStrike">
                <a:solidFill>
                  <a:srgbClr val="000000"/>
                </a:solidFill>
                <a:latin typeface="Arial"/>
                <a:ea typeface="DejaVu Sans"/>
              </a:rPr>
              <a:t>usability</a:t>
            </a:r>
            <a:r>
              <a:rPr b="0" lang="en-US" sz="2200" spc="-1" strike="noStrike">
                <a:solidFill>
                  <a:srgbClr val="000000"/>
                </a:solidFill>
                <a:latin typeface="Arial"/>
                <a:ea typeface="DejaVu Sans"/>
              </a:rPr>
              <a:t>, </a:t>
            </a:r>
            <a:r>
              <a:rPr b="1" i="1" lang="en-US" sz="2200" spc="-1" strike="noStrike">
                <a:solidFill>
                  <a:srgbClr val="000000"/>
                </a:solidFill>
                <a:latin typeface="Arial"/>
                <a:ea typeface="DejaVu Sans"/>
              </a:rPr>
              <a:t>consistency</a:t>
            </a:r>
            <a:r>
              <a:rPr b="0" lang="en-US" sz="2200" spc="-1" strike="noStrike">
                <a:solidFill>
                  <a:srgbClr val="000000"/>
                </a:solidFill>
                <a:latin typeface="Arial"/>
                <a:ea typeface="DejaVu Sans"/>
              </a:rPr>
              <a:t>, </a:t>
            </a:r>
            <a:r>
              <a:rPr b="1" i="1" lang="en-US" sz="2200" spc="-1" strike="noStrike">
                <a:solidFill>
                  <a:srgbClr val="000000"/>
                </a:solidFill>
                <a:latin typeface="Arial"/>
                <a:ea typeface="DejaVu Sans"/>
              </a:rPr>
              <a:t>immediate</a:t>
            </a:r>
            <a:r>
              <a:rPr b="0" lang="en-US" sz="2200" spc="-1" strike="noStrike">
                <a:solidFill>
                  <a:srgbClr val="000000"/>
                </a:solidFill>
                <a:latin typeface="Arial"/>
                <a:ea typeface="DejaVu Sans"/>
              </a:rPr>
              <a:t> </a:t>
            </a:r>
            <a:r>
              <a:rPr b="1" i="1" lang="en-US" sz="2200" spc="-1" strike="noStrike">
                <a:solidFill>
                  <a:srgbClr val="000000"/>
                </a:solidFill>
                <a:latin typeface="Arial"/>
                <a:ea typeface="DejaVu Sans"/>
              </a:rPr>
              <a:t>feedback</a:t>
            </a:r>
            <a:r>
              <a:rPr b="0" lang="en-US" sz="2200" spc="-1" strike="noStrike">
                <a:solidFill>
                  <a:srgbClr val="000000"/>
                </a:solidFill>
                <a:latin typeface="Arial"/>
                <a:ea typeface="DejaVu Sans"/>
              </a:rPr>
              <a:t>, </a:t>
            </a:r>
            <a:r>
              <a:rPr b="1" i="1" lang="en-US" sz="2200" spc="-1" strike="noStrike">
                <a:solidFill>
                  <a:srgbClr val="000000"/>
                </a:solidFill>
                <a:latin typeface="Arial"/>
                <a:ea typeface="DejaVu Sans"/>
              </a:rPr>
              <a:t>efficiency</a:t>
            </a:r>
            <a:r>
              <a:rPr b="0" lang="en-US" sz="2200" spc="-1" strike="noStrike">
                <a:solidFill>
                  <a:srgbClr val="000000"/>
                </a:solidFill>
                <a:latin typeface="Arial"/>
                <a:ea typeface="DejaVu Sans"/>
              </a:rPr>
              <a:t>, </a:t>
            </a:r>
            <a:r>
              <a:rPr b="1" i="1" lang="en-US" sz="2200" spc="-1" strike="noStrike">
                <a:solidFill>
                  <a:srgbClr val="000000"/>
                </a:solidFill>
                <a:latin typeface="Arial"/>
                <a:ea typeface="DejaVu Sans"/>
              </a:rPr>
              <a:t>learnability</a:t>
            </a:r>
            <a:r>
              <a:rPr b="0" lang="en-US" sz="2200" spc="-1" strike="noStrike">
                <a:solidFill>
                  <a:srgbClr val="000000"/>
                </a:solidFill>
                <a:latin typeface="Arial"/>
                <a:ea typeface="DejaVu Sans"/>
              </a:rPr>
              <a:t>, </a:t>
            </a:r>
            <a:r>
              <a:rPr b="1" i="1" lang="en-US" sz="2200" spc="-1" strike="noStrike">
                <a:solidFill>
                  <a:srgbClr val="000000"/>
                </a:solidFill>
                <a:latin typeface="Arial"/>
                <a:ea typeface="DejaVu Sans"/>
              </a:rPr>
              <a:t>flexibility</a:t>
            </a:r>
            <a:r>
              <a:rPr b="0" lang="en-US" sz="2200" spc="-1" strike="noStrike">
                <a:solidFill>
                  <a:srgbClr val="000000"/>
                </a:solidFill>
                <a:latin typeface="Arial"/>
                <a:ea typeface="DejaVu Sans"/>
              </a:rPr>
              <a:t>, </a:t>
            </a:r>
            <a:r>
              <a:rPr b="1" i="1" lang="en-US" sz="2200" spc="-1" strike="noStrike">
                <a:solidFill>
                  <a:srgbClr val="000000"/>
                </a:solidFill>
                <a:latin typeface="Arial"/>
                <a:ea typeface="DejaVu Sans"/>
              </a:rPr>
              <a:t>guidance</a:t>
            </a:r>
            <a:r>
              <a:rPr b="0" lang="en-US" sz="2200" spc="-1" strike="noStrike">
                <a:solidFill>
                  <a:srgbClr val="000000"/>
                </a:solidFill>
                <a:latin typeface="Arial"/>
                <a:ea typeface="DejaVu Sans"/>
              </a:rPr>
              <a:t>, and </a:t>
            </a:r>
            <a:r>
              <a:rPr b="1" i="1" lang="en-US" sz="2200" spc="-1" strike="noStrike">
                <a:solidFill>
                  <a:srgbClr val="000000"/>
                </a:solidFill>
                <a:latin typeface="Arial"/>
                <a:ea typeface="DejaVu Sans"/>
              </a:rPr>
              <a:t>engagement</a:t>
            </a:r>
            <a:r>
              <a:rPr b="0" lang="en-US" sz="2200" spc="-1" strike="noStrike">
                <a:solidFill>
                  <a:srgbClr val="000000"/>
                </a:solidFill>
                <a:latin typeface="Arial"/>
                <a:ea typeface="DejaVu Sans"/>
              </a:rPr>
              <a:t>. By adhering to these principles, designers aim to deliver interfaces that are intuitive, seamless, and enjoyable for users, enhancing overall user experience and satisfaction.</a:t>
            </a:r>
            <a:endParaRPr b="0" lang="en-US" sz="2200" spc="-1" strike="noStrike">
              <a:solidFill>
                <a:srgbClr val="000000"/>
              </a:solidFill>
              <a:latin typeface="Arial"/>
            </a:endParaRPr>
          </a:p>
        </p:txBody>
      </p:sp>
      <p:sp>
        <p:nvSpPr>
          <p:cNvPr id="2" name="PlaceHolder 1"/>
          <p:cNvSpPr>
            <a:spLocks noGrp="1"/>
          </p:cNvSpPr>
          <p:nvPr>
            <p:ph type="sldNum" idx="1"/>
          </p:nvPr>
        </p:nvSpPr>
        <p:spPr/>
        <p:txBody>
          <a:bodyPr/>
          <a:p>
            <a:fld id="{3FB0D441-ECD0-46B1-9CDB-8F9083C5AB46}" type="slidenum">
              <a:t>3</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6"/>
          <p:cNvSpPr/>
          <p:nvPr/>
        </p:nvSpPr>
        <p:spPr>
          <a:xfrm>
            <a:off x="228960" y="681480"/>
            <a:ext cx="11806200" cy="69732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Principles of Interactive UI Design</a:t>
            </a:r>
            <a:endParaRPr b="0" lang="en-US" sz="4400" spc="-1" strike="noStrike">
              <a:solidFill>
                <a:srgbClr val="000000"/>
              </a:solidFill>
              <a:latin typeface="Arial"/>
            </a:endParaRPr>
          </a:p>
        </p:txBody>
      </p:sp>
      <p:sp>
        <p:nvSpPr>
          <p:cNvPr id="59" name=""/>
          <p:cNvSpPr/>
          <p:nvPr/>
        </p:nvSpPr>
        <p:spPr>
          <a:xfrm>
            <a:off x="596880" y="1567800"/>
            <a:ext cx="11369160" cy="492516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567"/>
              </a:spcBef>
              <a:spcAft>
                <a:spcPts val="567"/>
              </a:spcAft>
              <a:buClr>
                <a:srgbClr val="000000"/>
              </a:buClr>
              <a:buFont typeface="OpenSymbol"/>
              <a:buAutoNum type="arabicPeriod"/>
            </a:pPr>
            <a:r>
              <a:rPr b="1" lang="en-US" sz="2000" spc="-1" strike="noStrike">
                <a:solidFill>
                  <a:srgbClr val="000000"/>
                </a:solidFill>
                <a:latin typeface="Arial"/>
              </a:rPr>
              <a:t>Usability</a:t>
            </a:r>
            <a:r>
              <a:rPr b="0" lang="en-US" sz="2000" spc="-1" strike="noStrike">
                <a:solidFill>
                  <a:srgbClr val="000000"/>
                </a:solidFill>
                <a:latin typeface="Arial"/>
              </a:rPr>
              <a:t>:</a:t>
            </a:r>
            <a:endParaRPr b="0" lang="en-US" sz="2000" spc="-1" strike="noStrike">
              <a:solidFill>
                <a:srgbClr val="000000"/>
              </a:solidFill>
              <a:latin typeface="Arial"/>
            </a:endParaRPr>
          </a:p>
          <a:p>
            <a:pPr marL="360000">
              <a:lnSpc>
                <a:spcPct val="100000"/>
              </a:lnSpc>
              <a:spcBef>
                <a:spcPts val="567"/>
              </a:spcBef>
              <a:spcAft>
                <a:spcPts val="567"/>
              </a:spcAft>
            </a:pPr>
            <a:r>
              <a:rPr b="0" lang="en-US" sz="2000" spc="-1" strike="noStrike">
                <a:solidFill>
                  <a:srgbClr val="000000"/>
                </a:solidFill>
                <a:latin typeface="Arial"/>
              </a:rPr>
              <a:t>Usability focuses on creating interfaces that are user-friendly and easy to navigate, ensuring a seamless and efficient user experience.</a:t>
            </a:r>
            <a:endParaRPr b="0" lang="en-US" sz="2000" spc="-1" strike="noStrike">
              <a:solidFill>
                <a:srgbClr val="000000"/>
              </a:solidFill>
              <a:latin typeface="Arial"/>
            </a:endParaRPr>
          </a:p>
          <a:p>
            <a:pPr marL="216000" indent="-216000">
              <a:lnSpc>
                <a:spcPct val="100000"/>
              </a:lnSpc>
              <a:spcBef>
                <a:spcPts val="567"/>
              </a:spcBef>
              <a:spcAft>
                <a:spcPts val="567"/>
              </a:spcAft>
              <a:buClr>
                <a:srgbClr val="000000"/>
              </a:buClr>
              <a:buFont typeface="OpenSymbol"/>
              <a:buAutoNum type="arabicPeriod"/>
            </a:pPr>
            <a:r>
              <a:rPr b="1" lang="en-US" sz="2000" spc="-1" strike="noStrike">
                <a:solidFill>
                  <a:srgbClr val="000000"/>
                </a:solidFill>
                <a:latin typeface="Arial"/>
              </a:rPr>
              <a:t>Consistency</a:t>
            </a:r>
            <a:r>
              <a:rPr b="0" lang="en-US" sz="2000" spc="-1" strike="noStrike">
                <a:solidFill>
                  <a:srgbClr val="000000"/>
                </a:solidFill>
                <a:latin typeface="Arial"/>
              </a:rPr>
              <a:t>:</a:t>
            </a:r>
            <a:endParaRPr b="0" lang="en-US" sz="2000" spc="-1" strike="noStrike">
              <a:solidFill>
                <a:srgbClr val="000000"/>
              </a:solidFill>
              <a:latin typeface="Arial"/>
            </a:endParaRPr>
          </a:p>
          <a:p>
            <a:pPr marL="360000">
              <a:lnSpc>
                <a:spcPct val="100000"/>
              </a:lnSpc>
              <a:spcBef>
                <a:spcPts val="567"/>
              </a:spcBef>
              <a:spcAft>
                <a:spcPts val="567"/>
              </a:spcAft>
            </a:pPr>
            <a:r>
              <a:rPr b="0" lang="en-US" sz="2000" spc="-1" strike="noStrike">
                <a:solidFill>
                  <a:srgbClr val="000000"/>
                </a:solidFill>
                <a:latin typeface="Arial"/>
              </a:rPr>
              <a:t>Consistency involves maintaining uniformity in design elements and interactions across an interface, promoting predictability and ease of use.</a:t>
            </a:r>
            <a:endParaRPr b="0" lang="en-US" sz="2000" spc="-1" strike="noStrike">
              <a:solidFill>
                <a:srgbClr val="000000"/>
              </a:solidFill>
              <a:latin typeface="Arial"/>
            </a:endParaRPr>
          </a:p>
          <a:p>
            <a:pPr marL="216000" indent="-216000">
              <a:lnSpc>
                <a:spcPct val="100000"/>
              </a:lnSpc>
              <a:spcBef>
                <a:spcPts val="567"/>
              </a:spcBef>
              <a:spcAft>
                <a:spcPts val="567"/>
              </a:spcAft>
              <a:buClr>
                <a:srgbClr val="000000"/>
              </a:buClr>
              <a:buFont typeface="OpenSymbol"/>
              <a:buAutoNum type="arabicPeriod"/>
            </a:pPr>
            <a:r>
              <a:rPr b="1" lang="en-US" sz="2000" spc="-1" strike="noStrike">
                <a:solidFill>
                  <a:srgbClr val="000000"/>
                </a:solidFill>
                <a:latin typeface="Arial"/>
              </a:rPr>
              <a:t>Immediate Feedback</a:t>
            </a:r>
            <a:r>
              <a:rPr b="0" lang="en-US" sz="2000" spc="-1" strike="noStrike">
                <a:solidFill>
                  <a:srgbClr val="000000"/>
                </a:solidFill>
                <a:latin typeface="Arial"/>
              </a:rPr>
              <a:t>:</a:t>
            </a:r>
            <a:endParaRPr b="0" lang="en-US" sz="2000" spc="-1" strike="noStrike">
              <a:solidFill>
                <a:srgbClr val="000000"/>
              </a:solidFill>
              <a:latin typeface="Arial"/>
            </a:endParaRPr>
          </a:p>
          <a:p>
            <a:pPr marL="360000">
              <a:lnSpc>
                <a:spcPct val="100000"/>
              </a:lnSpc>
              <a:spcBef>
                <a:spcPts val="567"/>
              </a:spcBef>
              <a:spcAft>
                <a:spcPts val="567"/>
              </a:spcAft>
            </a:pPr>
            <a:r>
              <a:rPr b="0" lang="en-US" sz="2000" spc="-1" strike="noStrike">
                <a:solidFill>
                  <a:srgbClr val="000000"/>
                </a:solidFill>
                <a:latin typeface="Arial"/>
              </a:rPr>
              <a:t>Immediate feedback provides users with instant responses to their actions, enhancing user confidence and clarity about the outcomes of their interactions.</a:t>
            </a:r>
            <a:endParaRPr b="0" lang="en-US" sz="2000" spc="-1" strike="noStrike">
              <a:solidFill>
                <a:srgbClr val="000000"/>
              </a:solidFill>
              <a:latin typeface="Arial"/>
            </a:endParaRPr>
          </a:p>
          <a:p>
            <a:pPr marL="216000" indent="-216000">
              <a:lnSpc>
                <a:spcPct val="100000"/>
              </a:lnSpc>
              <a:spcBef>
                <a:spcPts val="567"/>
              </a:spcBef>
              <a:spcAft>
                <a:spcPts val="567"/>
              </a:spcAft>
              <a:buClr>
                <a:srgbClr val="000000"/>
              </a:buClr>
              <a:buFont typeface="OpenSymbol"/>
              <a:buAutoNum type="arabicPeriod"/>
            </a:pPr>
            <a:r>
              <a:rPr b="1" lang="en-US" sz="2000" spc="-1" strike="noStrike">
                <a:solidFill>
                  <a:srgbClr val="000000"/>
                </a:solidFill>
                <a:latin typeface="Arial"/>
              </a:rPr>
              <a:t>Efficiency</a:t>
            </a:r>
            <a:r>
              <a:rPr b="0" lang="en-US" sz="2000" spc="-1" strike="noStrike">
                <a:solidFill>
                  <a:srgbClr val="000000"/>
                </a:solidFill>
                <a:latin typeface="Arial"/>
              </a:rPr>
              <a:t>:</a:t>
            </a:r>
            <a:endParaRPr b="0" lang="en-US" sz="2000" spc="-1" strike="noStrike">
              <a:solidFill>
                <a:srgbClr val="000000"/>
              </a:solidFill>
              <a:latin typeface="Arial"/>
            </a:endParaRPr>
          </a:p>
          <a:p>
            <a:pPr marL="360000">
              <a:lnSpc>
                <a:spcPct val="100000"/>
              </a:lnSpc>
              <a:spcBef>
                <a:spcPts val="567"/>
              </a:spcBef>
              <a:spcAft>
                <a:spcPts val="567"/>
              </a:spcAft>
            </a:pPr>
            <a:r>
              <a:rPr b="0" lang="en-US" sz="2000" spc="-1" strike="noStrike">
                <a:solidFill>
                  <a:srgbClr val="000000"/>
                </a:solidFill>
                <a:latin typeface="Arial"/>
              </a:rPr>
              <a:t>Efficiency aims to optimize the interface, reducing the time and effort users need to accomplish tasks and improving overall workflow.</a:t>
            </a:r>
            <a:endParaRPr b="0" lang="en-US" sz="2000" spc="-1" strike="noStrike">
              <a:solidFill>
                <a:srgbClr val="000000"/>
              </a:solidFill>
              <a:latin typeface="Arial"/>
            </a:endParaRPr>
          </a:p>
          <a:p>
            <a:pPr marL="360000">
              <a:lnSpc>
                <a:spcPct val="100000"/>
              </a:lnSpc>
              <a:spcBef>
                <a:spcPts val="567"/>
              </a:spcBef>
              <a:spcAft>
                <a:spcPts val="567"/>
              </a:spcAft>
            </a:pPr>
            <a:endParaRPr b="0" lang="en-US" sz="2000" spc="-1" strike="noStrike">
              <a:solidFill>
                <a:srgbClr val="000000"/>
              </a:solidFill>
              <a:latin typeface="Arial"/>
            </a:endParaRPr>
          </a:p>
        </p:txBody>
      </p:sp>
      <p:sp>
        <p:nvSpPr>
          <p:cNvPr id="2" name="PlaceHolder 1"/>
          <p:cNvSpPr>
            <a:spLocks noGrp="1"/>
          </p:cNvSpPr>
          <p:nvPr>
            <p:ph type="sldNum" idx="1"/>
          </p:nvPr>
        </p:nvSpPr>
        <p:spPr/>
        <p:txBody>
          <a:bodyPr/>
          <a:p>
            <a:fld id="{4E9F3CD2-4847-45A3-9D52-98C4620A57A3}" type="slidenum">
              <a:t>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7"/>
          <p:cNvSpPr/>
          <p:nvPr/>
        </p:nvSpPr>
        <p:spPr>
          <a:xfrm>
            <a:off x="228960" y="681480"/>
            <a:ext cx="11806200" cy="697320"/>
          </a:xfrm>
          <a:prstGeom prst="rect">
            <a:avLst/>
          </a:prstGeom>
          <a:noFill/>
          <a:ln w="0">
            <a:noFill/>
          </a:ln>
        </p:spPr>
        <p:style>
          <a:lnRef idx="0"/>
          <a:fillRef idx="0"/>
          <a:effectRef idx="0"/>
          <a:fontRef idx="minor"/>
        </p:style>
        <p:txBody>
          <a:bodyPr lIns="90000" rIns="90000" tIns="45000" bIns="45000" anchor="ctr">
            <a:normAutofit/>
          </a:bodyPr>
          <a:p>
            <a:pPr marL="233280">
              <a:lnSpc>
                <a:spcPct val="90000"/>
              </a:lnSpc>
              <a:tabLst>
                <a:tab algn="l" pos="0"/>
              </a:tabLst>
            </a:pPr>
            <a:r>
              <a:rPr b="1" lang="en-US" sz="4400" spc="-1" strike="noStrike">
                <a:solidFill>
                  <a:srgbClr val="000000"/>
                </a:solidFill>
                <a:latin typeface="Arial"/>
                <a:ea typeface="DejaVu Sans"/>
              </a:rPr>
              <a:t>Principles of Interactive UI Design</a:t>
            </a:r>
            <a:endParaRPr b="0" lang="en-US" sz="4400" spc="-1" strike="noStrike">
              <a:solidFill>
                <a:srgbClr val="000000"/>
              </a:solidFill>
              <a:latin typeface="Arial"/>
            </a:endParaRPr>
          </a:p>
        </p:txBody>
      </p:sp>
      <p:sp>
        <p:nvSpPr>
          <p:cNvPr id="61" name=""/>
          <p:cNvSpPr/>
          <p:nvPr/>
        </p:nvSpPr>
        <p:spPr>
          <a:xfrm>
            <a:off x="596880" y="1567800"/>
            <a:ext cx="11369160" cy="492516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spcBef>
                <a:spcPts val="567"/>
              </a:spcBef>
              <a:spcAft>
                <a:spcPts val="567"/>
              </a:spcAft>
              <a:buClr>
                <a:srgbClr val="000000"/>
              </a:buClr>
              <a:buFont typeface="OpenSymbol"/>
              <a:buAutoNum type="arabicPeriod" startAt="5"/>
            </a:pPr>
            <a:r>
              <a:rPr b="1" lang="en-US" sz="2000" spc="-1" strike="noStrike">
                <a:solidFill>
                  <a:srgbClr val="000000"/>
                </a:solidFill>
                <a:latin typeface="Arial"/>
                <a:ea typeface="PingFang SC"/>
              </a:rPr>
              <a:t>Learnability</a:t>
            </a:r>
            <a:r>
              <a:rPr b="0" lang="en-US" sz="2000" spc="-1" strike="noStrike">
                <a:solidFill>
                  <a:srgbClr val="000000"/>
                </a:solidFill>
                <a:latin typeface="Arial"/>
                <a:ea typeface="PingFang SC"/>
              </a:rPr>
              <a:t>:</a:t>
            </a:r>
            <a:endParaRPr b="0" lang="en-US" sz="2000" spc="-1" strike="noStrike">
              <a:solidFill>
                <a:srgbClr val="000000"/>
              </a:solidFill>
              <a:latin typeface="Arial"/>
            </a:endParaRPr>
          </a:p>
          <a:p>
            <a:pPr marL="360000">
              <a:lnSpc>
                <a:spcPct val="100000"/>
              </a:lnSpc>
              <a:spcBef>
                <a:spcPts val="567"/>
              </a:spcBef>
              <a:spcAft>
                <a:spcPts val="567"/>
              </a:spcAft>
            </a:pPr>
            <a:r>
              <a:rPr b="0" lang="en-US" sz="2000" spc="-1" strike="noStrike">
                <a:solidFill>
                  <a:srgbClr val="000000"/>
                </a:solidFill>
                <a:latin typeface="Arial"/>
                <a:ea typeface="PingFang SC"/>
              </a:rPr>
              <a:t>Learnability emphasizes designing interfaces that are easy for users to understand and use without extensive training, facilitating a quick and intuitive learning curve.</a:t>
            </a:r>
            <a:endParaRPr b="0" lang="en-US" sz="2000" spc="-1" strike="noStrike">
              <a:solidFill>
                <a:srgbClr val="000000"/>
              </a:solidFill>
              <a:latin typeface="Arial"/>
            </a:endParaRPr>
          </a:p>
          <a:p>
            <a:pPr marL="216000" indent="-216000">
              <a:lnSpc>
                <a:spcPct val="100000"/>
              </a:lnSpc>
              <a:spcBef>
                <a:spcPts val="567"/>
              </a:spcBef>
              <a:spcAft>
                <a:spcPts val="567"/>
              </a:spcAft>
              <a:buClr>
                <a:srgbClr val="000000"/>
              </a:buClr>
              <a:buFont typeface="OpenSymbol"/>
              <a:buAutoNum type="arabicPeriod"/>
            </a:pPr>
            <a:r>
              <a:rPr b="1" lang="en-US" sz="2000" spc="-1" strike="noStrike">
                <a:solidFill>
                  <a:srgbClr val="000000"/>
                </a:solidFill>
                <a:latin typeface="Arial"/>
                <a:ea typeface="PingFang SC"/>
              </a:rPr>
              <a:t>Flexibility</a:t>
            </a:r>
            <a:r>
              <a:rPr b="0" lang="en-US" sz="2000" spc="-1" strike="noStrike">
                <a:solidFill>
                  <a:srgbClr val="000000"/>
                </a:solidFill>
                <a:latin typeface="Arial"/>
                <a:ea typeface="PingFang SC"/>
              </a:rPr>
              <a:t>:</a:t>
            </a:r>
            <a:endParaRPr b="0" lang="en-US" sz="2000" spc="-1" strike="noStrike">
              <a:solidFill>
                <a:srgbClr val="000000"/>
              </a:solidFill>
              <a:latin typeface="Arial"/>
            </a:endParaRPr>
          </a:p>
          <a:p>
            <a:pPr marL="360000">
              <a:lnSpc>
                <a:spcPct val="100000"/>
              </a:lnSpc>
              <a:spcBef>
                <a:spcPts val="567"/>
              </a:spcBef>
              <a:spcAft>
                <a:spcPts val="567"/>
              </a:spcAft>
            </a:pPr>
            <a:r>
              <a:rPr b="0" lang="en-US" sz="2000" spc="-1" strike="noStrike">
                <a:solidFill>
                  <a:srgbClr val="000000"/>
                </a:solidFill>
                <a:latin typeface="Arial"/>
                <a:ea typeface="PingFang SC"/>
              </a:rPr>
              <a:t>Flexibility allows interfaces to adapt to different user needs and situations, accommodating a variety of preferences and usage scenarios.</a:t>
            </a:r>
            <a:endParaRPr b="0" lang="en-US" sz="2000" spc="-1" strike="noStrike">
              <a:solidFill>
                <a:srgbClr val="000000"/>
              </a:solidFill>
              <a:latin typeface="Arial"/>
            </a:endParaRPr>
          </a:p>
          <a:p>
            <a:pPr marL="216000" indent="-216000">
              <a:lnSpc>
                <a:spcPct val="100000"/>
              </a:lnSpc>
              <a:spcBef>
                <a:spcPts val="567"/>
              </a:spcBef>
              <a:spcAft>
                <a:spcPts val="567"/>
              </a:spcAft>
              <a:buClr>
                <a:srgbClr val="000000"/>
              </a:buClr>
              <a:buFont typeface="OpenSymbol"/>
              <a:buAutoNum type="arabicPeriod"/>
            </a:pPr>
            <a:r>
              <a:rPr b="1" lang="en-US" sz="2000" spc="-1" strike="noStrike">
                <a:solidFill>
                  <a:srgbClr val="000000"/>
                </a:solidFill>
                <a:latin typeface="Arial"/>
                <a:ea typeface="PingFang SC"/>
              </a:rPr>
              <a:t>Guidance</a:t>
            </a:r>
            <a:r>
              <a:rPr b="0" lang="en-US" sz="2000" spc="-1" strike="noStrike">
                <a:solidFill>
                  <a:srgbClr val="000000"/>
                </a:solidFill>
                <a:latin typeface="Arial"/>
                <a:ea typeface="PingFang SC"/>
              </a:rPr>
              <a:t>:</a:t>
            </a:r>
            <a:endParaRPr b="0" lang="en-US" sz="2000" spc="-1" strike="noStrike">
              <a:solidFill>
                <a:srgbClr val="000000"/>
              </a:solidFill>
              <a:latin typeface="Arial"/>
            </a:endParaRPr>
          </a:p>
          <a:p>
            <a:pPr marL="360000">
              <a:lnSpc>
                <a:spcPct val="100000"/>
              </a:lnSpc>
              <a:spcBef>
                <a:spcPts val="567"/>
              </a:spcBef>
              <a:spcAft>
                <a:spcPts val="567"/>
              </a:spcAft>
            </a:pPr>
            <a:r>
              <a:rPr b="0" lang="en-US" sz="2000" spc="-1" strike="noStrike">
                <a:solidFill>
                  <a:srgbClr val="000000"/>
                </a:solidFill>
                <a:latin typeface="Arial"/>
                <a:ea typeface="PingFang SC"/>
              </a:rPr>
              <a:t>Guidance involves providing clear instructions, cues, or assistance within the interface to help users navigate and understand complex features or processes.</a:t>
            </a:r>
            <a:endParaRPr b="0" lang="en-US" sz="2000" spc="-1" strike="noStrike">
              <a:solidFill>
                <a:srgbClr val="000000"/>
              </a:solidFill>
              <a:latin typeface="Arial"/>
            </a:endParaRPr>
          </a:p>
          <a:p>
            <a:pPr marL="216000" indent="-216000">
              <a:lnSpc>
                <a:spcPct val="100000"/>
              </a:lnSpc>
              <a:spcBef>
                <a:spcPts val="567"/>
              </a:spcBef>
              <a:spcAft>
                <a:spcPts val="567"/>
              </a:spcAft>
              <a:buClr>
                <a:srgbClr val="000000"/>
              </a:buClr>
              <a:buFont typeface="OpenSymbol"/>
              <a:buAutoNum type="arabicPeriod"/>
            </a:pPr>
            <a:r>
              <a:rPr b="1" lang="en-US" sz="2000" spc="-1" strike="noStrike">
                <a:solidFill>
                  <a:srgbClr val="000000"/>
                </a:solidFill>
                <a:latin typeface="Arial"/>
                <a:ea typeface="PingFang SC"/>
              </a:rPr>
              <a:t>Engagement</a:t>
            </a:r>
            <a:r>
              <a:rPr b="0" lang="en-US" sz="2000" spc="-1" strike="noStrike">
                <a:solidFill>
                  <a:srgbClr val="000000"/>
                </a:solidFill>
                <a:latin typeface="Arial"/>
                <a:ea typeface="PingFang SC"/>
              </a:rPr>
              <a:t>:</a:t>
            </a:r>
            <a:endParaRPr b="0" lang="en-US" sz="2000" spc="-1" strike="noStrike">
              <a:solidFill>
                <a:srgbClr val="000000"/>
              </a:solidFill>
              <a:latin typeface="Arial"/>
            </a:endParaRPr>
          </a:p>
          <a:p>
            <a:pPr marL="360000">
              <a:lnSpc>
                <a:spcPct val="100000"/>
              </a:lnSpc>
              <a:spcBef>
                <a:spcPts val="567"/>
              </a:spcBef>
              <a:spcAft>
                <a:spcPts val="567"/>
              </a:spcAft>
            </a:pPr>
            <a:r>
              <a:rPr b="0" lang="en-US" sz="2000" spc="-1" strike="noStrike">
                <a:solidFill>
                  <a:srgbClr val="000000"/>
                </a:solidFill>
                <a:latin typeface="Arial"/>
                <a:ea typeface="PingFang SC"/>
              </a:rPr>
              <a:t>Engagement focuses on creating interfaces that captivate users, encouraging active participation and interaction to enhance overall user satisfaction and enjoyment.</a:t>
            </a:r>
            <a:endParaRPr b="0" lang="en-US" sz="2000" spc="-1" strike="noStrike">
              <a:solidFill>
                <a:srgbClr val="000000"/>
              </a:solidFill>
              <a:latin typeface="Arial"/>
            </a:endParaRPr>
          </a:p>
          <a:p>
            <a:pPr marL="360000">
              <a:lnSpc>
                <a:spcPct val="100000"/>
              </a:lnSpc>
              <a:spcBef>
                <a:spcPts val="567"/>
              </a:spcBef>
              <a:spcAft>
                <a:spcPts val="567"/>
              </a:spcAft>
            </a:pPr>
            <a:endParaRPr b="0" lang="en-US" sz="2000" spc="-1" strike="noStrike">
              <a:solidFill>
                <a:srgbClr val="000000"/>
              </a:solidFill>
              <a:latin typeface="Arial"/>
            </a:endParaRPr>
          </a:p>
        </p:txBody>
      </p:sp>
      <p:sp>
        <p:nvSpPr>
          <p:cNvPr id="2" name="PlaceHolder 1"/>
          <p:cNvSpPr>
            <a:spLocks noGrp="1"/>
          </p:cNvSpPr>
          <p:nvPr>
            <p:ph type="sldNum" idx="1"/>
          </p:nvPr>
        </p:nvSpPr>
        <p:spPr/>
        <p:txBody>
          <a:bodyPr/>
          <a:p>
            <a:fld id="{E2714DA0-D063-42D3-9126-69EED8076750}" type="slidenum">
              <a:t>5</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9"/>
          <p:cNvSpPr/>
          <p:nvPr/>
        </p:nvSpPr>
        <p:spPr>
          <a:xfrm>
            <a:off x="228960" y="681480"/>
            <a:ext cx="11806200" cy="697320"/>
          </a:xfrm>
          <a:prstGeom prst="rect">
            <a:avLst/>
          </a:prstGeom>
          <a:noFill/>
          <a:ln w="0">
            <a:noFill/>
          </a:ln>
        </p:spPr>
        <p:style>
          <a:lnRef idx="0"/>
          <a:fillRef idx="0"/>
          <a:effectRef idx="0"/>
          <a:fontRef idx="minor"/>
        </p:style>
        <p:txBody>
          <a:bodyPr lIns="90000" rIns="90000" tIns="45000" bIns="45000" anchor="ctr">
            <a:normAutofit fontScale="93333"/>
          </a:bodyPr>
          <a:p>
            <a:pPr>
              <a:lnSpc>
                <a:spcPct val="100000"/>
              </a:lnSpc>
            </a:pPr>
            <a:r>
              <a:rPr b="1" lang="en-US" sz="4400" spc="-1" strike="noStrike">
                <a:solidFill>
                  <a:srgbClr val="000000"/>
                </a:solidFill>
                <a:latin typeface="Arial"/>
                <a:ea typeface="DejaVu Sans"/>
              </a:rPr>
              <a:t> </a:t>
            </a:r>
            <a:r>
              <a:rPr b="1" lang="en-US" sz="4400" spc="-1" strike="noStrike">
                <a:solidFill>
                  <a:srgbClr val="000000"/>
                </a:solidFill>
                <a:latin typeface="Arial"/>
                <a:ea typeface="DejaVu Sans"/>
              </a:rPr>
              <a:t>Unity UI Components Recap</a:t>
            </a:r>
            <a:endParaRPr b="0" lang="en-US" sz="4400" spc="-1" strike="noStrike">
              <a:solidFill>
                <a:srgbClr val="000000"/>
              </a:solidFill>
              <a:latin typeface="Arial"/>
            </a:endParaRPr>
          </a:p>
        </p:txBody>
      </p:sp>
      <p:sp>
        <p:nvSpPr>
          <p:cNvPr id="63" name=""/>
          <p:cNvSpPr/>
          <p:nvPr/>
        </p:nvSpPr>
        <p:spPr>
          <a:xfrm>
            <a:off x="416880" y="1387800"/>
            <a:ext cx="11369160" cy="4925160"/>
          </a:xfrm>
          <a:prstGeom prst="rect">
            <a:avLst/>
          </a:prstGeom>
          <a:noFill/>
          <a:ln w="0">
            <a:noFill/>
          </a:ln>
        </p:spPr>
        <p:style>
          <a:lnRef idx="0"/>
          <a:fillRef idx="0"/>
          <a:effectRef idx="0"/>
          <a:fontRef idx="minor"/>
        </p:style>
        <p:txBody>
          <a:bodyPr lIns="90000" rIns="90000" tIns="45000" bIns="45000" anchor="t">
            <a:noAutofit/>
          </a:bodyPr>
          <a:p>
            <a:pPr>
              <a:lnSpc>
                <a:spcPct val="115000"/>
              </a:lnSpc>
            </a:pPr>
            <a:r>
              <a:rPr b="0" lang="en-US" sz="1800" spc="-1" strike="noStrike">
                <a:solidFill>
                  <a:srgbClr val="000000"/>
                </a:solidFill>
                <a:latin typeface="Arial"/>
                <a:ea typeface="PingFang SC"/>
              </a:rPr>
              <a:t>Unity UI Components are essential elements that empower developers to create interactive and visually appealing user interfaces in Unity game development. These components offer a range of tools to design and customize UI elements seamlessly. Key Unity UI Components include:</a:t>
            </a:r>
            <a:endParaRPr b="0" lang="en-US" sz="1800" spc="-1" strike="noStrike">
              <a:solidFill>
                <a:srgbClr val="000000"/>
              </a:solidFill>
              <a:latin typeface="Arial"/>
              <a:ea typeface="PingFang SC"/>
            </a:endParaRPr>
          </a:p>
          <a:p>
            <a:pPr marL="216000" indent="-216000">
              <a:lnSpc>
                <a:spcPct val="115000"/>
              </a:lnSpc>
              <a:buClr>
                <a:srgbClr val="000000"/>
              </a:buClr>
              <a:buFont typeface="OpenSymbol"/>
              <a:buAutoNum type="arabicPeriod"/>
            </a:pPr>
            <a:r>
              <a:rPr b="1" lang="en-US" sz="1800" spc="-1" strike="noStrike">
                <a:solidFill>
                  <a:srgbClr val="000000"/>
                </a:solidFill>
                <a:latin typeface="Arial"/>
                <a:ea typeface="PingFang SC"/>
              </a:rPr>
              <a:t>Canvas</a:t>
            </a:r>
            <a:r>
              <a:rPr b="0" lang="en-US" sz="1800" spc="-1" strike="noStrike">
                <a:solidFill>
                  <a:srgbClr val="000000"/>
                </a:solidFill>
                <a:latin typeface="Arial"/>
                <a:ea typeface="PingFang SC"/>
              </a:rPr>
              <a:t>:</a:t>
            </a:r>
            <a:endParaRPr b="0" lang="en-US" sz="1800" spc="-1" strike="noStrike">
              <a:solidFill>
                <a:srgbClr val="000000"/>
              </a:solidFill>
              <a:latin typeface="Arial"/>
              <a:ea typeface="PingFang SC"/>
            </a:endParaRPr>
          </a:p>
          <a:p>
            <a:pPr marL="360000">
              <a:lnSpc>
                <a:spcPct val="115000"/>
              </a:lnSpc>
            </a:pPr>
            <a:r>
              <a:rPr b="0" lang="en-US" sz="1800" spc="-1" strike="noStrike">
                <a:solidFill>
                  <a:srgbClr val="000000"/>
                </a:solidFill>
                <a:latin typeface="Arial"/>
                <a:ea typeface="PingFang SC"/>
              </a:rPr>
              <a:t>The Canvas is a fundamental component that serves as the container for all UI elements. It provides a space where UI elements are rendered and positioned.</a:t>
            </a:r>
            <a:endParaRPr b="0" lang="en-US" sz="1800" spc="-1" strike="noStrike">
              <a:solidFill>
                <a:srgbClr val="000000"/>
              </a:solidFill>
              <a:latin typeface="Arial"/>
              <a:ea typeface="PingFang SC"/>
            </a:endParaRPr>
          </a:p>
          <a:p>
            <a:pPr marL="216000" indent="-216000">
              <a:lnSpc>
                <a:spcPct val="115000"/>
              </a:lnSpc>
              <a:buClr>
                <a:srgbClr val="000000"/>
              </a:buClr>
              <a:buFont typeface="OpenSymbol"/>
              <a:buAutoNum type="arabicPeriod"/>
            </a:pPr>
            <a:r>
              <a:rPr b="1" lang="en-US" sz="1800" spc="-1" strike="noStrike">
                <a:solidFill>
                  <a:srgbClr val="000000"/>
                </a:solidFill>
                <a:latin typeface="Arial"/>
                <a:ea typeface="PingFang SC"/>
              </a:rPr>
              <a:t>Text</a:t>
            </a:r>
            <a:r>
              <a:rPr b="0" lang="en-US" sz="1800" spc="-1" strike="noStrike">
                <a:solidFill>
                  <a:srgbClr val="000000"/>
                </a:solidFill>
                <a:latin typeface="Arial"/>
                <a:ea typeface="PingFang SC"/>
              </a:rPr>
              <a:t>:</a:t>
            </a:r>
            <a:endParaRPr b="0" lang="en-US" sz="1800" spc="-1" strike="noStrike">
              <a:solidFill>
                <a:srgbClr val="000000"/>
              </a:solidFill>
              <a:latin typeface="Arial"/>
              <a:ea typeface="PingFang SC"/>
            </a:endParaRPr>
          </a:p>
          <a:p>
            <a:pPr marL="360000">
              <a:lnSpc>
                <a:spcPct val="115000"/>
              </a:lnSpc>
            </a:pPr>
            <a:r>
              <a:rPr b="0" lang="en-US" sz="1800" spc="-1" strike="noStrike">
                <a:solidFill>
                  <a:srgbClr val="000000"/>
                </a:solidFill>
                <a:latin typeface="Arial"/>
                <a:ea typeface="PingFang SC"/>
              </a:rPr>
              <a:t>The Text component allows the display of textual information in various fonts and styles. It is commonly used for labels, titles, and other text-based content.</a:t>
            </a:r>
            <a:endParaRPr b="0" lang="en-US" sz="1800" spc="-1" strike="noStrike">
              <a:solidFill>
                <a:srgbClr val="000000"/>
              </a:solidFill>
              <a:latin typeface="Arial"/>
              <a:ea typeface="PingFang SC"/>
            </a:endParaRPr>
          </a:p>
          <a:p>
            <a:pPr marL="216000" indent="-216000">
              <a:lnSpc>
                <a:spcPct val="115000"/>
              </a:lnSpc>
              <a:buClr>
                <a:srgbClr val="000000"/>
              </a:buClr>
              <a:buFont typeface="OpenSymbol"/>
              <a:buAutoNum type="arabicPeriod"/>
            </a:pPr>
            <a:r>
              <a:rPr b="1" lang="en-US" sz="1800" spc="-1" strike="noStrike">
                <a:solidFill>
                  <a:srgbClr val="000000"/>
                </a:solidFill>
                <a:latin typeface="Arial"/>
                <a:ea typeface="PingFang SC"/>
              </a:rPr>
              <a:t>Image</a:t>
            </a:r>
            <a:r>
              <a:rPr b="0" lang="en-US" sz="1800" spc="-1" strike="noStrike">
                <a:solidFill>
                  <a:srgbClr val="000000"/>
                </a:solidFill>
                <a:latin typeface="Arial"/>
                <a:ea typeface="PingFang SC"/>
              </a:rPr>
              <a:t>:</a:t>
            </a:r>
            <a:endParaRPr b="0" lang="en-US" sz="1800" spc="-1" strike="noStrike">
              <a:solidFill>
                <a:srgbClr val="000000"/>
              </a:solidFill>
              <a:latin typeface="Arial"/>
              <a:ea typeface="PingFang SC"/>
            </a:endParaRPr>
          </a:p>
          <a:p>
            <a:pPr marL="360000">
              <a:lnSpc>
                <a:spcPct val="115000"/>
              </a:lnSpc>
            </a:pPr>
            <a:r>
              <a:rPr b="0" lang="en-US" sz="1800" spc="-1" strike="noStrike">
                <a:solidFill>
                  <a:srgbClr val="000000"/>
                </a:solidFill>
                <a:latin typeface="Arial"/>
                <a:ea typeface="PingFang SC"/>
              </a:rPr>
              <a:t>The Image component enables the display of 2D images and sprites. It is commonly used for icons, buttons, and other graphical elements.</a:t>
            </a:r>
            <a:endParaRPr b="0" lang="en-US" sz="1800" spc="-1" strike="noStrike">
              <a:solidFill>
                <a:srgbClr val="000000"/>
              </a:solidFill>
              <a:latin typeface="Arial"/>
              <a:ea typeface="PingFang SC"/>
            </a:endParaRPr>
          </a:p>
          <a:p>
            <a:pPr marL="216000" indent="-216000">
              <a:lnSpc>
                <a:spcPct val="115000"/>
              </a:lnSpc>
              <a:buClr>
                <a:srgbClr val="000000"/>
              </a:buClr>
              <a:buFont typeface="OpenSymbol"/>
              <a:buAutoNum type="arabicPeriod"/>
            </a:pPr>
            <a:r>
              <a:rPr b="1" lang="en-US" sz="1800" spc="-1" strike="noStrike">
                <a:solidFill>
                  <a:srgbClr val="000000"/>
                </a:solidFill>
                <a:latin typeface="Arial"/>
                <a:ea typeface="PingFang SC"/>
              </a:rPr>
              <a:t>Button</a:t>
            </a:r>
            <a:r>
              <a:rPr b="0" lang="en-US" sz="1800" spc="-1" strike="noStrike">
                <a:solidFill>
                  <a:srgbClr val="000000"/>
                </a:solidFill>
                <a:latin typeface="Arial"/>
                <a:ea typeface="PingFang SC"/>
              </a:rPr>
              <a:t>:</a:t>
            </a:r>
            <a:endParaRPr b="0" lang="en-US" sz="1800" spc="-1" strike="noStrike">
              <a:solidFill>
                <a:srgbClr val="000000"/>
              </a:solidFill>
              <a:latin typeface="Arial"/>
              <a:ea typeface="PingFang SC"/>
            </a:endParaRPr>
          </a:p>
          <a:p>
            <a:pPr marL="360000">
              <a:lnSpc>
                <a:spcPct val="115000"/>
              </a:lnSpc>
            </a:pPr>
            <a:r>
              <a:rPr b="0" lang="en-US" sz="1800" spc="-1" strike="noStrike">
                <a:solidFill>
                  <a:srgbClr val="000000"/>
                </a:solidFill>
                <a:latin typeface="Arial"/>
                <a:ea typeface="PingFang SC"/>
              </a:rPr>
              <a:t>The Button component facilitates user interaction by responding to clicks or taps. It is often used to create interactive elements like menus or in-game buttons.</a:t>
            </a:r>
            <a:endParaRPr b="0" lang="en-US" sz="1800" spc="-1" strike="noStrike">
              <a:solidFill>
                <a:srgbClr val="000000"/>
              </a:solidFill>
              <a:latin typeface="Arial"/>
              <a:ea typeface="PingFang SC"/>
            </a:endParaRPr>
          </a:p>
        </p:txBody>
      </p:sp>
      <p:sp>
        <p:nvSpPr>
          <p:cNvPr id="2" name="PlaceHolder 1"/>
          <p:cNvSpPr>
            <a:spLocks noGrp="1"/>
          </p:cNvSpPr>
          <p:nvPr>
            <p:ph type="sldNum" idx="1"/>
          </p:nvPr>
        </p:nvSpPr>
        <p:spPr/>
        <p:txBody>
          <a:bodyPr/>
          <a:p>
            <a:fld id="{916F6360-5B7A-44CB-8BFA-5651A6376595}" type="slidenum">
              <a:t>6</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5"/>
          <p:cNvSpPr/>
          <p:nvPr/>
        </p:nvSpPr>
        <p:spPr>
          <a:xfrm>
            <a:off x="228960" y="681480"/>
            <a:ext cx="11806200" cy="697320"/>
          </a:xfrm>
          <a:prstGeom prst="rect">
            <a:avLst/>
          </a:prstGeom>
          <a:noFill/>
          <a:ln w="0">
            <a:noFill/>
          </a:ln>
        </p:spPr>
        <p:style>
          <a:lnRef idx="0"/>
          <a:fillRef idx="0"/>
          <a:effectRef idx="0"/>
          <a:fontRef idx="minor"/>
        </p:style>
        <p:txBody>
          <a:bodyPr lIns="90000" rIns="90000" tIns="45000" bIns="45000" anchor="ctr">
            <a:normAutofit fontScale="93333"/>
          </a:bodyPr>
          <a:p>
            <a:pPr>
              <a:lnSpc>
                <a:spcPct val="100000"/>
              </a:lnSpc>
            </a:pPr>
            <a:r>
              <a:rPr b="1" lang="en-US" sz="4400" spc="-1" strike="noStrike">
                <a:solidFill>
                  <a:srgbClr val="000000"/>
                </a:solidFill>
                <a:latin typeface="Arial"/>
                <a:ea typeface="DejaVu Sans"/>
              </a:rPr>
              <a:t> </a:t>
            </a:r>
            <a:r>
              <a:rPr b="1" lang="en-US" sz="4400" spc="-1" strike="noStrike">
                <a:solidFill>
                  <a:srgbClr val="000000"/>
                </a:solidFill>
                <a:latin typeface="Arial"/>
                <a:ea typeface="DejaVu Sans"/>
              </a:rPr>
              <a:t>Unity UI Components Recap</a:t>
            </a:r>
            <a:endParaRPr b="0" lang="en-US" sz="4400" spc="-1" strike="noStrike">
              <a:solidFill>
                <a:srgbClr val="000000"/>
              </a:solidFill>
              <a:latin typeface="Arial"/>
            </a:endParaRPr>
          </a:p>
        </p:txBody>
      </p:sp>
      <p:sp>
        <p:nvSpPr>
          <p:cNvPr id="65" name=""/>
          <p:cNvSpPr/>
          <p:nvPr/>
        </p:nvSpPr>
        <p:spPr>
          <a:xfrm>
            <a:off x="416880" y="1387800"/>
            <a:ext cx="11369160" cy="492516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15000"/>
              </a:lnSpc>
              <a:buClr>
                <a:srgbClr val="000000"/>
              </a:buClr>
              <a:buFont typeface="OpenSymbol"/>
              <a:buAutoNum type="arabicPeriod" startAt="5"/>
            </a:pPr>
            <a:r>
              <a:rPr b="1" lang="en-US" sz="1800" spc="-1" strike="noStrike">
                <a:solidFill>
                  <a:srgbClr val="000000"/>
                </a:solidFill>
                <a:latin typeface="Arial"/>
                <a:ea typeface="PingFang SC"/>
              </a:rPr>
              <a:t>Slider</a:t>
            </a:r>
            <a:r>
              <a:rPr b="0" lang="en-US" sz="1800" spc="-1" strike="noStrike">
                <a:solidFill>
                  <a:srgbClr val="000000"/>
                </a:solidFill>
                <a:latin typeface="Arial"/>
                <a:ea typeface="PingFang SC"/>
              </a:rPr>
              <a:t>:</a:t>
            </a:r>
            <a:endParaRPr b="0" lang="en-US" sz="1800" spc="-1" strike="noStrike">
              <a:solidFill>
                <a:srgbClr val="000000"/>
              </a:solidFill>
              <a:latin typeface="Arial"/>
              <a:ea typeface="PingFang SC"/>
            </a:endParaRPr>
          </a:p>
          <a:p>
            <a:pPr marL="360000">
              <a:lnSpc>
                <a:spcPct val="115000"/>
              </a:lnSpc>
            </a:pPr>
            <a:r>
              <a:rPr b="0" lang="en-US" sz="1800" spc="-1" strike="noStrike">
                <a:solidFill>
                  <a:srgbClr val="000000"/>
                </a:solidFill>
                <a:latin typeface="Arial"/>
                <a:ea typeface="PingFang SC"/>
              </a:rPr>
              <a:t>The Slider component provides a draggable handle along a bar, allowing users to select a value within a specified range. It is useful for settings or volume controls.</a:t>
            </a:r>
            <a:endParaRPr b="0" lang="en-US" sz="1800" spc="-1" strike="noStrike">
              <a:solidFill>
                <a:srgbClr val="000000"/>
              </a:solidFill>
              <a:latin typeface="Arial"/>
              <a:ea typeface="PingFang SC"/>
            </a:endParaRPr>
          </a:p>
          <a:p>
            <a:pPr marL="216000" indent="-216000">
              <a:lnSpc>
                <a:spcPct val="115000"/>
              </a:lnSpc>
              <a:buClr>
                <a:srgbClr val="000000"/>
              </a:buClr>
              <a:buFont typeface="OpenSymbol"/>
              <a:buAutoNum type="arabicPeriod" startAt="5"/>
            </a:pPr>
            <a:r>
              <a:rPr b="1" lang="en-US" sz="1800" spc="-1" strike="noStrike">
                <a:solidFill>
                  <a:srgbClr val="000000"/>
                </a:solidFill>
                <a:latin typeface="Arial"/>
                <a:ea typeface="PingFang SC"/>
              </a:rPr>
              <a:t>Input Field</a:t>
            </a:r>
            <a:r>
              <a:rPr b="0" lang="en-US" sz="1800" spc="-1" strike="noStrike">
                <a:solidFill>
                  <a:srgbClr val="000000"/>
                </a:solidFill>
                <a:latin typeface="Arial"/>
                <a:ea typeface="PingFang SC"/>
              </a:rPr>
              <a:t>:</a:t>
            </a:r>
            <a:endParaRPr b="0" lang="en-US" sz="1800" spc="-1" strike="noStrike">
              <a:solidFill>
                <a:srgbClr val="000000"/>
              </a:solidFill>
              <a:latin typeface="Arial"/>
              <a:ea typeface="PingFang SC"/>
            </a:endParaRPr>
          </a:p>
          <a:p>
            <a:pPr marL="360000">
              <a:lnSpc>
                <a:spcPct val="115000"/>
              </a:lnSpc>
            </a:pPr>
            <a:r>
              <a:rPr b="0" lang="en-US" sz="1800" spc="-1" strike="noStrike">
                <a:solidFill>
                  <a:srgbClr val="000000"/>
                </a:solidFill>
                <a:latin typeface="Arial"/>
                <a:ea typeface="PingFang SC"/>
              </a:rPr>
              <a:t>The Input Field component allows users to input text or numeric values. It is commonly used for forms, search bars, or other text entry purposes.</a:t>
            </a:r>
            <a:endParaRPr b="0" lang="en-US" sz="1800" spc="-1" strike="noStrike">
              <a:solidFill>
                <a:srgbClr val="000000"/>
              </a:solidFill>
              <a:latin typeface="Arial"/>
              <a:ea typeface="PingFang SC"/>
            </a:endParaRPr>
          </a:p>
          <a:p>
            <a:pPr marL="216000" indent="-216000">
              <a:lnSpc>
                <a:spcPct val="115000"/>
              </a:lnSpc>
              <a:buClr>
                <a:srgbClr val="000000"/>
              </a:buClr>
              <a:buFont typeface="OpenSymbol"/>
              <a:buAutoNum type="arabicPeriod" startAt="5"/>
            </a:pPr>
            <a:r>
              <a:rPr b="1" lang="en-US" sz="1800" spc="-1" strike="noStrike">
                <a:solidFill>
                  <a:srgbClr val="000000"/>
                </a:solidFill>
                <a:latin typeface="Arial"/>
                <a:ea typeface="PingFang SC"/>
              </a:rPr>
              <a:t>Toggle</a:t>
            </a:r>
            <a:r>
              <a:rPr b="0" lang="en-US" sz="1800" spc="-1" strike="noStrike">
                <a:solidFill>
                  <a:srgbClr val="000000"/>
                </a:solidFill>
                <a:latin typeface="Arial"/>
                <a:ea typeface="PingFang SC"/>
              </a:rPr>
              <a:t>:</a:t>
            </a:r>
            <a:endParaRPr b="0" lang="en-US" sz="1800" spc="-1" strike="noStrike">
              <a:solidFill>
                <a:srgbClr val="000000"/>
              </a:solidFill>
              <a:latin typeface="Arial"/>
              <a:ea typeface="PingFang SC"/>
            </a:endParaRPr>
          </a:p>
          <a:p>
            <a:pPr marL="360000">
              <a:lnSpc>
                <a:spcPct val="115000"/>
              </a:lnSpc>
            </a:pPr>
            <a:r>
              <a:rPr b="0" lang="en-US" sz="1800" spc="-1" strike="noStrike">
                <a:solidFill>
                  <a:srgbClr val="000000"/>
                </a:solidFill>
                <a:latin typeface="Arial"/>
                <a:ea typeface="PingFang SC"/>
              </a:rPr>
              <a:t>The Toggle component represents a binary switch that users can toggle on or off. It is useful for options, settings, or checkboxes.</a:t>
            </a:r>
            <a:endParaRPr b="0" lang="en-US" sz="1800" spc="-1" strike="noStrike">
              <a:solidFill>
                <a:srgbClr val="000000"/>
              </a:solidFill>
              <a:latin typeface="Arial"/>
              <a:ea typeface="PingFang SC"/>
            </a:endParaRPr>
          </a:p>
          <a:p>
            <a:pPr marL="216000" indent="-216000">
              <a:lnSpc>
                <a:spcPct val="115000"/>
              </a:lnSpc>
              <a:buClr>
                <a:srgbClr val="000000"/>
              </a:buClr>
              <a:buFont typeface="OpenSymbol"/>
              <a:buAutoNum type="arabicPeriod" startAt="5"/>
            </a:pPr>
            <a:r>
              <a:rPr b="1" lang="en-US" sz="1800" spc="-1" strike="noStrike">
                <a:solidFill>
                  <a:srgbClr val="000000"/>
                </a:solidFill>
                <a:latin typeface="Arial"/>
                <a:ea typeface="PingFang SC"/>
              </a:rPr>
              <a:t>Dropdown</a:t>
            </a:r>
            <a:r>
              <a:rPr b="0" lang="en-US" sz="1800" spc="-1" strike="noStrike">
                <a:solidFill>
                  <a:srgbClr val="000000"/>
                </a:solidFill>
                <a:latin typeface="Arial"/>
                <a:ea typeface="PingFang SC"/>
              </a:rPr>
              <a:t>:</a:t>
            </a:r>
            <a:endParaRPr b="0" lang="en-US" sz="1800" spc="-1" strike="noStrike">
              <a:solidFill>
                <a:srgbClr val="000000"/>
              </a:solidFill>
              <a:latin typeface="Arial"/>
              <a:ea typeface="PingFang SC"/>
            </a:endParaRPr>
          </a:p>
          <a:p>
            <a:pPr marL="360000">
              <a:lnSpc>
                <a:spcPct val="115000"/>
              </a:lnSpc>
            </a:pPr>
            <a:r>
              <a:rPr b="0" lang="en-US" sz="1800" spc="-1" strike="noStrike">
                <a:solidFill>
                  <a:srgbClr val="000000"/>
                </a:solidFill>
                <a:latin typeface="Arial"/>
                <a:ea typeface="PingFang SC"/>
              </a:rPr>
              <a:t>The Dropdown component provides a list of selectable options in a dropdown menu. It is used for presenting a set of choices to the user.</a:t>
            </a:r>
            <a:endParaRPr b="0" lang="en-US" sz="1800" spc="-1" strike="noStrike">
              <a:solidFill>
                <a:srgbClr val="000000"/>
              </a:solidFill>
              <a:latin typeface="Arial"/>
              <a:ea typeface="PingFang SC"/>
            </a:endParaRPr>
          </a:p>
          <a:p>
            <a:pPr marL="360000">
              <a:lnSpc>
                <a:spcPct val="115000"/>
              </a:lnSpc>
            </a:pPr>
            <a:endParaRPr b="0" lang="en-US" sz="1800" spc="-1" strike="noStrike">
              <a:solidFill>
                <a:srgbClr val="000000"/>
              </a:solidFill>
              <a:latin typeface="Arial"/>
              <a:ea typeface="PingFang SC"/>
            </a:endParaRPr>
          </a:p>
          <a:p>
            <a:pPr>
              <a:lnSpc>
                <a:spcPct val="115000"/>
              </a:lnSpc>
            </a:pPr>
            <a:r>
              <a:rPr b="0" lang="en-US" sz="1800" spc="-1" strike="noStrike">
                <a:solidFill>
                  <a:srgbClr val="000000"/>
                </a:solidFill>
                <a:latin typeface="Arial"/>
                <a:ea typeface="PingFang SC"/>
              </a:rPr>
              <a:t>These components, among others, form the building blocks for creating dynamic and responsive user interfaces in Unity, contributing to a polished and immersive gaming experience.</a:t>
            </a:r>
            <a:endParaRPr b="0" lang="en-US" sz="1800" spc="-1" strike="noStrike">
              <a:solidFill>
                <a:srgbClr val="000000"/>
              </a:solidFill>
              <a:latin typeface="Arial"/>
              <a:ea typeface="PingFang SC"/>
            </a:endParaRPr>
          </a:p>
        </p:txBody>
      </p:sp>
      <p:sp>
        <p:nvSpPr>
          <p:cNvPr id="2" name="PlaceHolder 1"/>
          <p:cNvSpPr>
            <a:spLocks noGrp="1"/>
          </p:cNvSpPr>
          <p:nvPr>
            <p:ph type="sldNum" idx="1"/>
          </p:nvPr>
        </p:nvSpPr>
        <p:spPr/>
        <p:txBody>
          <a:bodyPr/>
          <a:p>
            <a:fld id="{00D467A1-D4D1-4098-ACE7-F03DF62F9ADC}" type="slidenum">
              <a:t>7</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6"/>
          <p:cNvSpPr/>
          <p:nvPr/>
        </p:nvSpPr>
        <p:spPr>
          <a:xfrm>
            <a:off x="228960" y="681480"/>
            <a:ext cx="11806200" cy="697320"/>
          </a:xfrm>
          <a:prstGeom prst="rect">
            <a:avLst/>
          </a:prstGeom>
          <a:noFill/>
          <a:ln w="0">
            <a:noFill/>
          </a:ln>
        </p:spPr>
        <p:style>
          <a:lnRef idx="0"/>
          <a:fillRef idx="0"/>
          <a:effectRef idx="0"/>
          <a:fontRef idx="minor"/>
        </p:style>
        <p:txBody>
          <a:bodyPr lIns="90000" rIns="90000" tIns="45000" bIns="45000" anchor="ctr">
            <a:normAutofit fontScale="93333"/>
          </a:bodyPr>
          <a:p>
            <a:pPr>
              <a:lnSpc>
                <a:spcPct val="100000"/>
              </a:lnSpc>
            </a:pPr>
            <a:r>
              <a:rPr b="1" lang="en-US" sz="4400" spc="-1" strike="noStrike">
                <a:solidFill>
                  <a:srgbClr val="2a3140"/>
                </a:solidFill>
                <a:latin typeface="Arial"/>
                <a:ea typeface="Arial"/>
              </a:rPr>
              <a:t> </a:t>
            </a:r>
            <a:r>
              <a:rPr b="1" lang="en-US" sz="4400" spc="-1" strike="noStrike">
                <a:solidFill>
                  <a:srgbClr val="2a3140"/>
                </a:solidFill>
                <a:latin typeface="Arial"/>
                <a:ea typeface="Arial"/>
              </a:rPr>
              <a:t>UI Animation and Feedback</a:t>
            </a:r>
            <a:endParaRPr b="0" lang="en-US" sz="4400" spc="-1" strike="noStrike">
              <a:solidFill>
                <a:srgbClr val="000000"/>
              </a:solidFill>
              <a:latin typeface="Arial"/>
            </a:endParaRPr>
          </a:p>
        </p:txBody>
      </p:sp>
      <p:sp>
        <p:nvSpPr>
          <p:cNvPr id="67" name=""/>
          <p:cNvSpPr txBox="1"/>
          <p:nvPr/>
        </p:nvSpPr>
        <p:spPr>
          <a:xfrm>
            <a:off x="457200" y="1396800"/>
            <a:ext cx="11430000" cy="2639160"/>
          </a:xfrm>
          <a:prstGeom prst="rect">
            <a:avLst/>
          </a:prstGeom>
          <a:noFill/>
          <a:ln w="36720">
            <a:noFill/>
          </a:ln>
        </p:spPr>
        <p:txBody>
          <a:bodyPr lIns="90000" rIns="90000" tIns="45000" bIns="45000" anchor="t">
            <a:noAutofit/>
          </a:bodyPr>
          <a:p>
            <a:pPr>
              <a:lnSpc>
                <a:spcPct val="150000"/>
              </a:lnSpc>
              <a:spcBef>
                <a:spcPts val="1134"/>
              </a:spcBef>
              <a:spcAft>
                <a:spcPts val="1134"/>
              </a:spcAft>
            </a:pPr>
            <a:r>
              <a:rPr b="0" lang="en-US" sz="2000" spc="-1" strike="noStrike">
                <a:solidFill>
                  <a:srgbClr val="000000"/>
                </a:solidFill>
                <a:latin typeface="Arial"/>
              </a:rPr>
              <a:t>Unity UI Animation refers to the dynamic movement, transition, and transformation of Unity UI components to enhance the visual appeal and interactivity of user interfaces. By incorporating animations, developers can create engaging and immersive user experiences. </a:t>
            </a:r>
            <a:endParaRPr b="0" lang="en-US" sz="2000" spc="-1" strike="noStrike">
              <a:solidFill>
                <a:srgbClr val="000000"/>
              </a:solidFill>
              <a:latin typeface="Arial"/>
              <a:ea typeface="PingFang SC"/>
            </a:endParaRPr>
          </a:p>
          <a:p>
            <a:pPr>
              <a:lnSpc>
                <a:spcPct val="150000"/>
              </a:lnSpc>
              <a:spcBef>
                <a:spcPts val="1134"/>
              </a:spcBef>
              <a:spcAft>
                <a:spcPts val="1134"/>
              </a:spcAft>
            </a:pPr>
            <a:endParaRPr b="0" lang="en-US" sz="2000" spc="-1" strike="noStrike">
              <a:solidFill>
                <a:srgbClr val="000000"/>
              </a:solidFill>
              <a:latin typeface="Arial"/>
              <a:ea typeface="PingFang SC"/>
            </a:endParaRPr>
          </a:p>
        </p:txBody>
      </p:sp>
      <p:sp>
        <p:nvSpPr>
          <p:cNvPr id="68" name=""/>
          <p:cNvSpPr/>
          <p:nvPr/>
        </p:nvSpPr>
        <p:spPr>
          <a:xfrm>
            <a:off x="8900280" y="6612840"/>
            <a:ext cx="2188080" cy="10872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8: Unity Technologies, Unity Manual, 2023</a:t>
            </a:r>
            <a:endParaRPr b="0" lang="en-US" sz="900" spc="-1" strike="noStrike">
              <a:solidFill>
                <a:srgbClr val="000000"/>
              </a:solidFill>
              <a:latin typeface="Arial"/>
            </a:endParaRPr>
          </a:p>
        </p:txBody>
      </p:sp>
      <p:pic>
        <p:nvPicPr>
          <p:cNvPr id="69" name="" descr=""/>
          <p:cNvPicPr/>
          <p:nvPr/>
        </p:nvPicPr>
        <p:blipFill>
          <a:blip r:embed="rId1"/>
          <a:stretch/>
        </p:blipFill>
        <p:spPr>
          <a:xfrm>
            <a:off x="8080560" y="2971800"/>
            <a:ext cx="3720240" cy="3339000"/>
          </a:xfrm>
          <a:prstGeom prst="rect">
            <a:avLst/>
          </a:prstGeom>
          <a:ln w="36720">
            <a:noFill/>
          </a:ln>
        </p:spPr>
      </p:pic>
      <p:sp>
        <p:nvSpPr>
          <p:cNvPr id="70" name=""/>
          <p:cNvSpPr txBox="1"/>
          <p:nvPr/>
        </p:nvSpPr>
        <p:spPr>
          <a:xfrm>
            <a:off x="457200" y="2962080"/>
            <a:ext cx="7543800" cy="1789560"/>
          </a:xfrm>
          <a:prstGeom prst="rect">
            <a:avLst/>
          </a:prstGeom>
          <a:noFill/>
          <a:ln w="36720">
            <a:noFill/>
          </a:ln>
        </p:spPr>
        <p:txBody>
          <a:bodyPr lIns="90000" rIns="90000" tIns="45000" bIns="45000" anchor="t">
            <a:noAutofit/>
          </a:bodyPr>
          <a:p>
            <a:pPr>
              <a:lnSpc>
                <a:spcPct val="150000"/>
              </a:lnSpc>
            </a:pPr>
            <a:r>
              <a:rPr b="0" lang="en-US" sz="2000" spc="-1" strike="noStrike">
                <a:solidFill>
                  <a:srgbClr val="000000"/>
                </a:solidFill>
                <a:latin typeface="Arial"/>
                <a:ea typeface="PingFang SC"/>
              </a:rPr>
              <a:t>Animation allows for each transition between control states to be fully animated using Unity's animation system. This is the most powerful of the transition modes due to the number of properties that can be animated simultaneously.</a:t>
            </a:r>
            <a:endParaRPr b="0" lang="en-US" sz="2000" spc="-1" strike="noStrike">
              <a:solidFill>
                <a:srgbClr val="000000"/>
              </a:solidFill>
              <a:latin typeface="Arial"/>
            </a:endParaRPr>
          </a:p>
        </p:txBody>
      </p:sp>
      <p:sp>
        <p:nvSpPr>
          <p:cNvPr id="71" name=""/>
          <p:cNvSpPr/>
          <p:nvPr/>
        </p:nvSpPr>
        <p:spPr>
          <a:xfrm>
            <a:off x="8229600" y="3393000"/>
            <a:ext cx="3571200" cy="264600"/>
          </a:xfrm>
          <a:prstGeom prst="rect">
            <a:avLst/>
          </a:prstGeom>
          <a:noFill/>
          <a:ln w="36720">
            <a:solidFill>
              <a:srgbClr val="ff860d"/>
            </a:solidFill>
            <a:round/>
          </a:ln>
        </p:spPr>
        <p:style>
          <a:lnRef idx="0"/>
          <a:fillRef idx="0"/>
          <a:effectRef idx="0"/>
          <a:fontRef idx="minor"/>
        </p:style>
        <p:txBody>
          <a:bodyPr lIns="90000" rIns="90000" tIns="45000" bIns="45000" anchor="ctr">
            <a:noAutofit/>
          </a:bodyPr>
          <a:p>
            <a:endParaRPr b="0" lang="en-US" sz="1800" spc="-1" strike="noStrike">
              <a:solidFill>
                <a:srgbClr val="000000"/>
              </a:solidFill>
              <a:latin typeface="Arial"/>
            </a:endParaRPr>
          </a:p>
        </p:txBody>
      </p:sp>
      <p:sp>
        <p:nvSpPr>
          <p:cNvPr id="2" name="PlaceHolder 1"/>
          <p:cNvSpPr>
            <a:spLocks noGrp="1"/>
          </p:cNvSpPr>
          <p:nvPr>
            <p:ph type="sldNum" idx="1"/>
          </p:nvPr>
        </p:nvSpPr>
        <p:spPr/>
        <p:txBody>
          <a:bodyPr/>
          <a:p>
            <a:fld id="{5E1904DE-5450-4658-9C8C-2363EA71ADC5}" type="slidenum">
              <a:t>8</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0"/>
          <p:cNvSpPr/>
          <p:nvPr/>
        </p:nvSpPr>
        <p:spPr>
          <a:xfrm>
            <a:off x="228960" y="681480"/>
            <a:ext cx="11806200" cy="697320"/>
          </a:xfrm>
          <a:prstGeom prst="rect">
            <a:avLst/>
          </a:prstGeom>
          <a:noFill/>
          <a:ln w="0">
            <a:noFill/>
          </a:ln>
        </p:spPr>
        <p:style>
          <a:lnRef idx="0"/>
          <a:fillRef idx="0"/>
          <a:effectRef idx="0"/>
          <a:fontRef idx="minor"/>
        </p:style>
        <p:txBody>
          <a:bodyPr lIns="90000" rIns="90000" tIns="45000" bIns="45000" anchor="ctr">
            <a:normAutofit fontScale="93333"/>
          </a:bodyPr>
          <a:p>
            <a:pPr>
              <a:lnSpc>
                <a:spcPct val="100000"/>
              </a:lnSpc>
            </a:pPr>
            <a:r>
              <a:rPr b="1" lang="en-US" sz="4400" spc="-1" strike="noStrike">
                <a:solidFill>
                  <a:srgbClr val="2a3140"/>
                </a:solidFill>
                <a:latin typeface="Arial"/>
                <a:ea typeface="Arial"/>
              </a:rPr>
              <a:t> </a:t>
            </a:r>
            <a:r>
              <a:rPr b="1" lang="en-US" sz="4400" spc="-1" strike="noStrike">
                <a:solidFill>
                  <a:srgbClr val="2a3140"/>
                </a:solidFill>
                <a:latin typeface="Arial"/>
                <a:ea typeface="Arial"/>
              </a:rPr>
              <a:t>UI Animation and Feedback</a:t>
            </a:r>
            <a:endParaRPr b="0" lang="en-US" sz="4400" spc="-1" strike="noStrike">
              <a:solidFill>
                <a:srgbClr val="000000"/>
              </a:solidFill>
              <a:latin typeface="Arial"/>
            </a:endParaRPr>
          </a:p>
        </p:txBody>
      </p:sp>
      <p:sp>
        <p:nvSpPr>
          <p:cNvPr id="73" name=""/>
          <p:cNvSpPr txBox="1"/>
          <p:nvPr/>
        </p:nvSpPr>
        <p:spPr>
          <a:xfrm>
            <a:off x="347400" y="1263600"/>
            <a:ext cx="11483280" cy="1364760"/>
          </a:xfrm>
          <a:prstGeom prst="rect">
            <a:avLst/>
          </a:prstGeom>
          <a:noFill/>
          <a:ln w="36720">
            <a:noFill/>
          </a:ln>
        </p:spPr>
        <p:txBody>
          <a:bodyPr lIns="90000" rIns="90000" tIns="45000" bIns="45000" anchor="t">
            <a:noAutofit/>
          </a:bodyPr>
          <a:p>
            <a:pPr>
              <a:lnSpc>
                <a:spcPct val="150000"/>
              </a:lnSpc>
              <a:spcBef>
                <a:spcPts val="57"/>
              </a:spcBef>
            </a:pPr>
            <a:r>
              <a:rPr b="0" lang="en-US" sz="2000" spc="-1" strike="noStrike">
                <a:solidFill>
                  <a:srgbClr val="000000"/>
                </a:solidFill>
                <a:latin typeface="Arial"/>
              </a:rPr>
              <a:t>To use the Animation transition mode, an Animator Component needs to be attached to the </a:t>
            </a:r>
            <a:r>
              <a:rPr b="0" lang="en-US" sz="2000" spc="-1" strike="noStrike">
                <a:solidFill>
                  <a:srgbClr val="000000"/>
                </a:solidFill>
                <a:latin typeface="Arial"/>
              </a:rPr>
              <a:t>controller element. This can be done automatically by clicking "Auto Generate Animation". This also </a:t>
            </a:r>
            <a:r>
              <a:rPr b="0" lang="en-US" sz="2000" spc="-1" strike="noStrike">
                <a:solidFill>
                  <a:srgbClr val="000000"/>
                </a:solidFill>
                <a:latin typeface="Arial"/>
              </a:rPr>
              <a:t>generates an Animator Controller with states already set up, which will need to be saved.</a:t>
            </a:r>
            <a:endParaRPr b="0" lang="en-US" sz="2000" spc="-1" strike="noStrike">
              <a:solidFill>
                <a:srgbClr val="000000"/>
              </a:solidFill>
              <a:latin typeface="Arial"/>
              <a:ea typeface="PingFang SC"/>
            </a:endParaRPr>
          </a:p>
        </p:txBody>
      </p:sp>
      <p:sp>
        <p:nvSpPr>
          <p:cNvPr id="74" name=""/>
          <p:cNvSpPr/>
          <p:nvPr/>
        </p:nvSpPr>
        <p:spPr>
          <a:xfrm>
            <a:off x="8900280" y="6628320"/>
            <a:ext cx="2188080" cy="10872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900" spc="-1" strike="noStrike">
                <a:solidFill>
                  <a:srgbClr val="000000"/>
                </a:solidFill>
                <a:latin typeface="Times New Roman"/>
                <a:ea typeface="DejaVu Sans"/>
              </a:rPr>
              <a:t>8: Unity Technologies, Unity Manual, 2023</a:t>
            </a:r>
            <a:endParaRPr b="0" lang="en-US" sz="900" spc="-1" strike="noStrike">
              <a:solidFill>
                <a:srgbClr val="000000"/>
              </a:solidFill>
              <a:latin typeface="Arial"/>
            </a:endParaRPr>
          </a:p>
        </p:txBody>
      </p:sp>
      <p:pic>
        <p:nvPicPr>
          <p:cNvPr id="75" name="" descr=""/>
          <p:cNvPicPr/>
          <p:nvPr/>
        </p:nvPicPr>
        <p:blipFill>
          <a:blip r:embed="rId1"/>
          <a:stretch/>
        </p:blipFill>
        <p:spPr>
          <a:xfrm>
            <a:off x="6581520" y="2628360"/>
            <a:ext cx="3934080" cy="3805200"/>
          </a:xfrm>
          <a:prstGeom prst="rect">
            <a:avLst/>
          </a:prstGeom>
          <a:ln w="36720">
            <a:noFill/>
          </a:ln>
        </p:spPr>
      </p:pic>
      <p:sp>
        <p:nvSpPr>
          <p:cNvPr id="2" name="PlaceHolder 1"/>
          <p:cNvSpPr>
            <a:spLocks noGrp="1"/>
          </p:cNvSpPr>
          <p:nvPr>
            <p:ph type="sldNum" idx="1"/>
          </p:nvPr>
        </p:nvSpPr>
        <p:spPr/>
        <p:txBody>
          <a:bodyPr/>
          <a:p>
            <a:fld id="{C6E59153-C1D6-4F17-A4C8-6B41E4156322}" type="slidenum">
              <a:t>9</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6263</TotalTime>
  <Application>LibreOffice/7.6.4.1$MacOSX_X86_64 LibreOffice_project/e19e193f88cd6c0525a17fb7a176ed8e6a3e2aa1</Application>
  <AppVersion>15.0000</AppVersion>
  <Words>558</Words>
  <Paragraphs>133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2023-12-04T12:44:34Z</dcterms:created>
  <dc:creator>Trí Phạm Thanh</dc:creator>
  <dc:description/>
  <dc:language>en-US</dc:language>
  <cp:lastModifiedBy>Trí Phạm Thanh</cp:lastModifiedBy>
  <cp:lastPrinted>2024-02-18T04:17:36Z</cp:lastPrinted>
  <dcterms:modified xsi:type="dcterms:W3CDTF">2024-02-18T04:20:58Z</dcterms:modified>
  <cp:revision>566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FE FPTU HCM</vt:lpwstr>
  </property>
  <property fmtid="{D5CDD505-2E9C-101B-9397-08002B2CF9AE}" pid="3" name="PresentationFormat">
    <vt:lpwstr>Widescreen</vt:lpwstr>
  </property>
  <property fmtid="{D5CDD505-2E9C-101B-9397-08002B2CF9AE}" pid="4" name="Slides">
    <vt:r8>27</vt:r8>
  </property>
</Properties>
</file>