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5"/>
  </p:notesMasterIdLst>
  <p:sldIdLst>
    <p:sldId id="256" r:id="rId3"/>
    <p:sldId id="257" r:id="rId4"/>
    <p:sldId id="403" r:id="rId5"/>
    <p:sldId id="404" r:id="rId6"/>
    <p:sldId id="411" r:id="rId7"/>
    <p:sldId id="409" r:id="rId8"/>
    <p:sldId id="367" r:id="rId9"/>
    <p:sldId id="405" r:id="rId10"/>
    <p:sldId id="406" r:id="rId11"/>
    <p:sldId id="407" r:id="rId12"/>
    <p:sldId id="408" r:id="rId13"/>
    <p:sldId id="416" r:id="rId14"/>
    <p:sldId id="417" r:id="rId15"/>
    <p:sldId id="418" r:id="rId16"/>
    <p:sldId id="419" r:id="rId17"/>
    <p:sldId id="421" r:id="rId18"/>
    <p:sldId id="422" r:id="rId19"/>
    <p:sldId id="423" r:id="rId20"/>
    <p:sldId id="424" r:id="rId21"/>
    <p:sldId id="425" r:id="rId22"/>
    <p:sldId id="426" r:id="rId23"/>
    <p:sldId id="427" r:id="rId2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84687" autoAdjust="0"/>
  </p:normalViewPr>
  <p:slideViewPr>
    <p:cSldViewPr snapToGrid="0">
      <p:cViewPr varScale="1">
        <p:scale>
          <a:sx n="72" d="100"/>
          <a:sy n="72" d="100"/>
        </p:scale>
        <p:origin x="104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8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8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89" name="PlaceHolder 4"/>
          <p:cNvSpPr>
            <a:spLocks noGrp="1"/>
          </p:cNvSpPr>
          <p:nvPr>
            <p:ph type="dt" idx="3"/>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90" name="PlaceHolder 5"/>
          <p:cNvSpPr>
            <a:spLocks noGrp="1"/>
          </p:cNvSpPr>
          <p:nvPr>
            <p:ph type="ftr" idx="4"/>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91" name="PlaceHolder 6"/>
          <p:cNvSpPr>
            <a:spLocks noGrp="1"/>
          </p:cNvSpPr>
          <p:nvPr>
            <p:ph type="sldNum" idx="5"/>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3D4EBBC2-D5E1-41FA-9790-8F80BF27C86C}"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809409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561586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068938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737282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777701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903195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61837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985710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308141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11681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23189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638702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113722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550979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239912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79816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785089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908919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415784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219075" y="812800"/>
            <a:ext cx="7116763" cy="4003675"/>
          </a:xfrm>
          <a:prstGeom prst="rect">
            <a:avLst/>
          </a:prstGeom>
          <a:ln w="0">
            <a:noFill/>
          </a:ln>
        </p:spPr>
      </p:sp>
      <p:sp>
        <p:nvSpPr>
          <p:cNvPr id="259" name="PlaceHolder 2"/>
          <p:cNvSpPr>
            <a:spLocks noGrp="1"/>
          </p:cNvSpPr>
          <p:nvPr>
            <p:ph type="body"/>
          </p:nvPr>
        </p:nvSpPr>
        <p:spPr>
          <a:xfrm>
            <a:off x="756000" y="5078520"/>
            <a:ext cx="6042960" cy="480636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856803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AB596FDA-7A2A-49E8-B60D-0B3C9054B08C}"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E6B9B89C-61DD-4E64-B5CC-EFEDBC5E04AA}"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F51F5990-8A72-48D0-BA63-3915E1CCC112}"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DB5BED76-17A6-4704-8E8A-01E0AF1BF37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26711B77-5951-4C08-9064-2DD161B254D1}"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BDADE497-C851-4CAE-A5E6-46B21ADDB6C3}"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F423A17D-6A30-4219-9AB4-F86555892737}"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296DFDF-541A-412E-8A51-F67A102E9703}"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2"/>
          </p:nvPr>
        </p:nvSpPr>
        <p:spPr/>
        <p:txBody>
          <a:bodyPr/>
          <a:lstStyle/>
          <a:p>
            <a:fld id="{8B8C2621-55A1-4D42-A0DB-7132646E971E}"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2"/>
          </p:nvPr>
        </p:nvSpPr>
        <p:spPr/>
        <p:txBody>
          <a:bodyPr/>
          <a:lstStyle/>
          <a:p>
            <a:fld id="{34DD9E22-F3C0-4400-A70A-C31D57D3AF32}"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D7E71186-3921-484F-BE90-7D08FB4F3A79}"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7A65131B-CFD0-4EEC-B851-F9A2AA040638}"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AA7CAF6D-DF00-40B6-802D-765F759AC02C}"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9D9C3C8E-8916-4F21-B485-E7ECF2B73007}"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CFC79B0-68DB-444F-8CB8-345DBA038223}"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2"/>
          </p:nvPr>
        </p:nvSpPr>
        <p:spPr/>
        <p:txBody>
          <a:bodyPr/>
          <a:lstStyle/>
          <a:p>
            <a:fld id="{DB948D07-6986-43F5-BC77-37EBFE74355B}"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2"/>
          </p:nvPr>
        </p:nvSpPr>
        <p:spPr/>
        <p:txBody>
          <a:bodyPr/>
          <a:lstStyle/>
          <a:p>
            <a:fld id="{AB5DE3C1-1AE1-49A7-ADDF-9243E1C3A6A6}"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B50AA461-306F-441E-89C3-FE3E6385AB14}"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66C0B007-0238-4A0A-9351-9691E96CB9FD}"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A7EEA773-4A70-4AB5-BC31-2BF3D338CCCC}"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AFFA599D-F980-4D64-AA68-D2359F4C8CD7}"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98ADDE0-B1DE-404E-BC81-911821368114}"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7018A82-3E28-4D7F-9A73-94C90F29276E}"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13D94B-491D-46B5-83D6-CF185268FF4E}"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8"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3" name="Picture 2"/>
          <p:cNvPicPr/>
          <p:nvPr/>
        </p:nvPicPr>
        <p:blipFill>
          <a:blip r:embed="rId15"/>
          <a:stretch/>
        </p:blipFill>
        <p:spPr>
          <a:xfrm>
            <a:off x="25560" y="30240"/>
            <a:ext cx="1572480" cy="63180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 name="PlaceHolder 2"/>
          <p:cNvSpPr>
            <a:spLocks noGrp="1"/>
          </p:cNvSpPr>
          <p:nvPr>
            <p:ph type="sldNum" idx="1"/>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12C4F2D4-FF57-4D51-8B35-E1A3A91DAC6B}"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6"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44"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45"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46" name="Picture 45"/>
          <p:cNvPicPr/>
          <p:nvPr/>
        </p:nvPicPr>
        <p:blipFill>
          <a:blip r:embed="rId15"/>
          <a:stretch/>
        </p:blipFill>
        <p:spPr>
          <a:xfrm>
            <a:off x="25560" y="30240"/>
            <a:ext cx="1572480" cy="631800"/>
          </a:xfrm>
          <a:prstGeom prst="rect">
            <a:avLst/>
          </a:prstGeom>
          <a:ln w="0">
            <a:noFill/>
          </a:ln>
        </p:spPr>
      </p:pic>
      <p:sp>
        <p:nvSpPr>
          <p:cNvPr id="47" name="PlaceHolder 1"/>
          <p:cNvSpPr>
            <a:spLocks noGrp="1"/>
          </p:cNvSpPr>
          <p:nvPr>
            <p:ph type="sldNum" idx="2"/>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D28A3F3E-59CA-4B6B-9341-1A20D24E2E0F}"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48"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9"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23"/>
          <p:cNvSpPr/>
          <p:nvPr/>
        </p:nvSpPr>
        <p:spPr>
          <a:xfrm>
            <a:off x="1030680" y="1551600"/>
            <a:ext cx="10129320" cy="2378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US" sz="4400" spc="-1">
                <a:solidFill>
                  <a:srgbClr val="000000"/>
                </a:solidFill>
                <a:ea typeface="PingFang SC"/>
              </a:rPr>
              <a:t>Unity's Physics </a:t>
            </a:r>
            <a:r>
              <a:rPr lang="en-US" sz="4400" spc="-1" dirty="0">
                <a:solidFill>
                  <a:srgbClr val="000000"/>
                </a:solidFill>
                <a:ea typeface="PingFang SC"/>
              </a:rPr>
              <a:t>Engine: Rigid Bodies and Forces</a:t>
            </a:r>
            <a:endParaRPr lang="en-US" sz="4400" b="0" strike="noStrike" spc="-1" dirty="0">
              <a:solidFill>
                <a:srgbClr val="000000"/>
              </a:solidFill>
              <a:latin typeface="Arial"/>
            </a:endParaRPr>
          </a:p>
        </p:txBody>
      </p:sp>
      <p:pic>
        <p:nvPicPr>
          <p:cNvPr id="93" name="Picture 92"/>
          <p:cNvPicPr/>
          <p:nvPr/>
        </p:nvPicPr>
        <p:blipFill>
          <a:blip r:embed="rId2"/>
          <a:stretch/>
        </p:blipFill>
        <p:spPr>
          <a:xfrm>
            <a:off x="4156200" y="446400"/>
            <a:ext cx="3879360" cy="21279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Collision Resolution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Collision Events:</a:t>
            </a:r>
          </a:p>
          <a:p>
            <a:pPr marL="800100" lvl="1" indent="-342900">
              <a:lnSpc>
                <a:spcPct val="115000"/>
              </a:lnSpc>
              <a:buFont typeface="Arial" panose="020B0604020202020204" pitchFamily="34" charset="0"/>
              <a:buChar char="•"/>
            </a:pPr>
            <a:r>
              <a:rPr lang="en-US" sz="2000" spc="-1" dirty="0">
                <a:solidFill>
                  <a:srgbClr val="000000"/>
                </a:solidFill>
              </a:rPr>
              <a:t>Unity provides collision events that can be utilized in scripts to trigger specific actions when collisions occur.</a:t>
            </a:r>
          </a:p>
          <a:p>
            <a:pPr marL="800100" lvl="1" indent="-342900">
              <a:lnSpc>
                <a:spcPct val="115000"/>
              </a:lnSpc>
              <a:buFont typeface="Arial" panose="020B0604020202020204" pitchFamily="34" charset="0"/>
              <a:buChar char="•"/>
            </a:pPr>
            <a:r>
              <a:rPr lang="en-US" sz="2000" spc="-1" dirty="0" err="1">
                <a:solidFill>
                  <a:srgbClr val="000000"/>
                </a:solidFill>
              </a:rPr>
              <a:t>OnCollisionEnter</a:t>
            </a:r>
            <a:r>
              <a:rPr lang="en-US" sz="2000" spc="-1" dirty="0">
                <a:solidFill>
                  <a:srgbClr val="000000"/>
                </a:solidFill>
              </a:rPr>
              <a:t>, </a:t>
            </a:r>
            <a:r>
              <a:rPr lang="en-US" sz="2000" spc="-1" dirty="0" err="1">
                <a:solidFill>
                  <a:srgbClr val="000000"/>
                </a:solidFill>
              </a:rPr>
              <a:t>OnCollisionStay</a:t>
            </a:r>
            <a:r>
              <a:rPr lang="en-US" sz="2000" spc="-1" dirty="0">
                <a:solidFill>
                  <a:srgbClr val="000000"/>
                </a:solidFill>
              </a:rPr>
              <a:t>, and </a:t>
            </a:r>
            <a:r>
              <a:rPr lang="en-US" sz="2000" spc="-1" dirty="0" err="1">
                <a:solidFill>
                  <a:srgbClr val="000000"/>
                </a:solidFill>
              </a:rPr>
              <a:t>OnCollisionExit</a:t>
            </a:r>
            <a:r>
              <a:rPr lang="en-US" sz="2000" spc="-1" dirty="0">
                <a:solidFill>
                  <a:srgbClr val="000000"/>
                </a:solidFill>
              </a:rPr>
              <a:t> are commonly used events.</a:t>
            </a:r>
          </a:p>
          <a:p>
            <a:pPr marL="342900" indent="-342900">
              <a:lnSpc>
                <a:spcPct val="115000"/>
              </a:lnSpc>
              <a:buFont typeface="Arial" panose="020B0604020202020204" pitchFamily="34" charset="0"/>
              <a:buChar char="•"/>
            </a:pPr>
            <a:r>
              <a:rPr lang="en-US" sz="2200" spc="-1" dirty="0">
                <a:solidFill>
                  <a:srgbClr val="000000"/>
                </a:solidFill>
              </a:rPr>
              <a:t>Collision Layers and Masks:</a:t>
            </a:r>
          </a:p>
          <a:p>
            <a:pPr marL="800100" lvl="1" indent="-342900">
              <a:lnSpc>
                <a:spcPct val="115000"/>
              </a:lnSpc>
              <a:buFont typeface="Arial" panose="020B0604020202020204" pitchFamily="34" charset="0"/>
              <a:buChar char="•"/>
            </a:pPr>
            <a:r>
              <a:rPr lang="en-US" sz="2000" spc="-1" dirty="0">
                <a:solidFill>
                  <a:srgbClr val="000000"/>
                </a:solidFill>
              </a:rPr>
              <a:t>Unity allows developers to define collision layers and masks to control which objects can collide with each other.</a:t>
            </a:r>
          </a:p>
          <a:p>
            <a:pPr marL="800100" lvl="1" indent="-342900">
              <a:lnSpc>
                <a:spcPct val="115000"/>
              </a:lnSpc>
              <a:buFont typeface="Arial" panose="020B0604020202020204" pitchFamily="34" charset="0"/>
              <a:buChar char="•"/>
            </a:pPr>
            <a:r>
              <a:rPr lang="en-US" sz="2000" spc="-1" dirty="0">
                <a:solidFill>
                  <a:srgbClr val="000000"/>
                </a:solidFill>
              </a:rPr>
              <a:t>This feature provides fine-grained control over collision interactions.</a:t>
            </a:r>
          </a:p>
          <a:p>
            <a:pPr marL="342900" indent="-342900">
              <a:lnSpc>
                <a:spcPct val="115000"/>
              </a:lnSpc>
              <a:buFont typeface="Arial" panose="020B0604020202020204" pitchFamily="34" charset="0"/>
              <a:buChar char="•"/>
            </a:pPr>
            <a:r>
              <a:rPr lang="en-US" sz="2200" spc="-1" dirty="0">
                <a:solidFill>
                  <a:srgbClr val="000000"/>
                </a:solidFill>
              </a:rPr>
              <a:t>Continuous Collision Detection (CCD):</a:t>
            </a:r>
          </a:p>
          <a:p>
            <a:pPr marL="800100" lvl="1" indent="-342900">
              <a:lnSpc>
                <a:spcPct val="115000"/>
              </a:lnSpc>
              <a:buFont typeface="Arial" panose="020B0604020202020204" pitchFamily="34" charset="0"/>
              <a:buChar char="•"/>
            </a:pPr>
            <a:r>
              <a:rPr lang="en-US" sz="2000" spc="-1" dirty="0">
                <a:solidFill>
                  <a:srgbClr val="000000"/>
                </a:solidFill>
              </a:rPr>
              <a:t>Unity supports Continuous Collision Detection, which helps prevent fast-moving objects from passing through each other without detection.</a:t>
            </a:r>
          </a:p>
          <a:p>
            <a:pPr marL="800100" lvl="1" indent="-342900">
              <a:lnSpc>
                <a:spcPct val="115000"/>
              </a:lnSpc>
              <a:buFont typeface="Arial" panose="020B0604020202020204" pitchFamily="34" charset="0"/>
              <a:buChar char="•"/>
            </a:pPr>
            <a:r>
              <a:rPr lang="en-US" sz="2000" spc="-1" dirty="0">
                <a:solidFill>
                  <a:srgbClr val="000000"/>
                </a:solidFill>
              </a:rPr>
              <a:t>CCD ensures that collisions are detected even when objects are in rapid motion.</a:t>
            </a:r>
          </a:p>
        </p:txBody>
      </p:sp>
      <p:sp>
        <p:nvSpPr>
          <p:cNvPr id="2" name="PlaceHolder 1"/>
          <p:cNvSpPr>
            <a:spLocks noGrp="1"/>
          </p:cNvSpPr>
          <p:nvPr>
            <p:ph type="sldNum" idx="2"/>
          </p:nvPr>
        </p:nvSpPr>
        <p:spPr/>
        <p:txBody>
          <a:bodyPr/>
          <a:lstStyle/>
          <a:p>
            <a:fld id="{E662E0F8-AEBF-4F9D-AAEA-E42E01C18BE1}" type="slidenum">
              <a:t>10</a:t>
            </a:fld>
            <a:endParaRPr/>
          </a:p>
        </p:txBody>
      </p:sp>
    </p:spTree>
    <p:extLst>
      <p:ext uri="{BB962C8B-B14F-4D97-AF65-F5344CB8AC3E}">
        <p14:creationId xmlns:p14="http://schemas.microsoft.com/office/powerpoint/2010/main" val="1990564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Collision Resolution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Physics Material Combine:</a:t>
            </a:r>
          </a:p>
          <a:p>
            <a:pPr marL="800100" lvl="1" indent="-342900">
              <a:lnSpc>
                <a:spcPct val="115000"/>
              </a:lnSpc>
              <a:buFont typeface="Arial" panose="020B0604020202020204" pitchFamily="34" charset="0"/>
              <a:buChar char="•"/>
            </a:pPr>
            <a:r>
              <a:rPr lang="en-US" sz="2000" spc="-1" dirty="0">
                <a:solidFill>
                  <a:srgbClr val="000000"/>
                </a:solidFill>
              </a:rPr>
              <a:t>When two colliders with physics materials collide, Unity combines the properties of the materials to determine the overall collision response.</a:t>
            </a:r>
          </a:p>
          <a:p>
            <a:pPr marL="342900" indent="-342900">
              <a:lnSpc>
                <a:spcPct val="115000"/>
              </a:lnSpc>
              <a:buFont typeface="Arial" panose="020B0604020202020204" pitchFamily="34" charset="0"/>
              <a:buChar char="•"/>
            </a:pPr>
            <a:r>
              <a:rPr lang="en-US" sz="2200" spc="-1" dirty="0">
                <a:solidFill>
                  <a:srgbClr val="000000"/>
                </a:solidFill>
              </a:rPr>
              <a:t>Collision Resolution Strategies:</a:t>
            </a:r>
          </a:p>
          <a:p>
            <a:pPr marL="800100" lvl="1" indent="-342900">
              <a:lnSpc>
                <a:spcPct val="115000"/>
              </a:lnSpc>
              <a:buFont typeface="Arial" panose="020B0604020202020204" pitchFamily="34" charset="0"/>
              <a:buChar char="•"/>
            </a:pPr>
            <a:r>
              <a:rPr lang="en-US" sz="2000" spc="-1" dirty="0">
                <a:solidFill>
                  <a:srgbClr val="000000"/>
                </a:solidFill>
              </a:rPr>
              <a:t>Developers can implement custom collision resolution strategies through scripting to handle specific scenarios or game mechanics.</a:t>
            </a:r>
          </a:p>
        </p:txBody>
      </p:sp>
      <p:sp>
        <p:nvSpPr>
          <p:cNvPr id="2" name="PlaceHolder 1"/>
          <p:cNvSpPr>
            <a:spLocks noGrp="1"/>
          </p:cNvSpPr>
          <p:nvPr>
            <p:ph type="sldNum" idx="2"/>
          </p:nvPr>
        </p:nvSpPr>
        <p:spPr/>
        <p:txBody>
          <a:bodyPr/>
          <a:lstStyle/>
          <a:p>
            <a:fld id="{E662E0F8-AEBF-4F9D-AAEA-E42E01C18BE1}" type="slidenum">
              <a:t>11</a:t>
            </a:fld>
            <a:endParaRPr/>
          </a:p>
        </p:txBody>
      </p:sp>
    </p:spTree>
    <p:extLst>
      <p:ext uri="{BB962C8B-B14F-4D97-AF65-F5344CB8AC3E}">
        <p14:creationId xmlns:p14="http://schemas.microsoft.com/office/powerpoint/2010/main" val="376371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Rigid Bodies in Unity</a:t>
            </a:r>
          </a:p>
        </p:txBody>
      </p:sp>
      <p:sp>
        <p:nvSpPr>
          <p:cNvPr id="99" name="Rectangle 98"/>
          <p:cNvSpPr/>
          <p:nvPr/>
        </p:nvSpPr>
        <p:spPr>
          <a:xfrm>
            <a:off x="228600" y="1434823"/>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000" spc="-1" dirty="0">
                <a:solidFill>
                  <a:srgbClr val="000000"/>
                </a:solidFill>
              </a:rPr>
              <a:t>In Unity, rigid bodies are components used to simulate physics interactions for </a:t>
            </a:r>
            <a:r>
              <a:rPr lang="en-US" sz="2000" spc="-1" dirty="0" err="1">
                <a:solidFill>
                  <a:srgbClr val="000000"/>
                </a:solidFill>
              </a:rPr>
              <a:t>GameObjects</a:t>
            </a:r>
            <a:r>
              <a:rPr lang="en-US" sz="2000" spc="-1" dirty="0">
                <a:solidFill>
                  <a:srgbClr val="000000"/>
                </a:solidFill>
              </a:rPr>
              <a:t>. A rigid body is typically attached to a </a:t>
            </a:r>
            <a:r>
              <a:rPr lang="en-US" sz="2000" spc="-1" dirty="0" err="1">
                <a:solidFill>
                  <a:srgbClr val="000000"/>
                </a:solidFill>
              </a:rPr>
              <a:t>GameObject</a:t>
            </a:r>
            <a:r>
              <a:rPr lang="en-US" sz="2000" spc="-1" dirty="0">
                <a:solidFill>
                  <a:srgbClr val="000000"/>
                </a:solidFill>
              </a:rPr>
              <a:t> that needs to exhibit realistic physical behavior, such as responding to forces, collisions, and gravity. Here's an overview of rigid bodies in Unity:</a:t>
            </a:r>
          </a:p>
          <a:p>
            <a:pPr>
              <a:lnSpc>
                <a:spcPct val="115000"/>
              </a:lnSpc>
            </a:pPr>
            <a:r>
              <a:rPr lang="en-US" sz="2000" spc="-1" dirty="0">
                <a:solidFill>
                  <a:srgbClr val="000000"/>
                </a:solidFill>
              </a:rPr>
              <a:t>1. Adding a </a:t>
            </a:r>
            <a:r>
              <a:rPr lang="en-US" sz="2000" spc="-1" dirty="0" err="1">
                <a:solidFill>
                  <a:srgbClr val="000000"/>
                </a:solidFill>
              </a:rPr>
              <a:t>Rigidbody</a:t>
            </a:r>
            <a:r>
              <a:rPr lang="en-US" sz="2000" spc="-1" dirty="0">
                <a:solidFill>
                  <a:srgbClr val="000000"/>
                </a:solidFill>
              </a:rPr>
              <a:t>:</a:t>
            </a:r>
          </a:p>
          <a:p>
            <a:pPr marL="342900" indent="-342900">
              <a:lnSpc>
                <a:spcPct val="115000"/>
              </a:lnSpc>
              <a:buFont typeface="Arial" panose="020B0604020202020204" pitchFamily="34" charset="0"/>
              <a:buChar char="•"/>
            </a:pPr>
            <a:r>
              <a:rPr lang="en-US" sz="2000" spc="-1" dirty="0">
                <a:solidFill>
                  <a:srgbClr val="000000"/>
                </a:solidFill>
              </a:rPr>
              <a:t>To use a rigid body, you need to attach it to a </a:t>
            </a:r>
            <a:r>
              <a:rPr lang="en-US" sz="2000" spc="-1" dirty="0" err="1">
                <a:solidFill>
                  <a:srgbClr val="000000"/>
                </a:solidFill>
              </a:rPr>
              <a:t>GameObject</a:t>
            </a:r>
            <a:r>
              <a:rPr lang="en-US" sz="2000" spc="-1" dirty="0">
                <a:solidFill>
                  <a:srgbClr val="000000"/>
                </a:solidFill>
              </a:rPr>
              <a:t>. Select the </a:t>
            </a:r>
            <a:r>
              <a:rPr lang="en-US" sz="2000" spc="-1" dirty="0" err="1">
                <a:solidFill>
                  <a:srgbClr val="000000"/>
                </a:solidFill>
              </a:rPr>
              <a:t>GameObject</a:t>
            </a:r>
            <a:r>
              <a:rPr lang="en-US" sz="2000" spc="-1" dirty="0">
                <a:solidFill>
                  <a:srgbClr val="000000"/>
                </a:solidFill>
              </a:rPr>
              <a:t> in the Unity Editor and add a </a:t>
            </a:r>
            <a:r>
              <a:rPr lang="en-US" sz="2000" spc="-1" dirty="0" err="1">
                <a:solidFill>
                  <a:srgbClr val="000000"/>
                </a:solidFill>
              </a:rPr>
              <a:t>Rigidbody</a:t>
            </a:r>
            <a:r>
              <a:rPr lang="en-US" sz="2000" spc="-1" dirty="0">
                <a:solidFill>
                  <a:srgbClr val="000000"/>
                </a:solidFill>
              </a:rPr>
              <a:t> component through the Inspector window.</a:t>
            </a:r>
          </a:p>
          <a:p>
            <a:pPr>
              <a:lnSpc>
                <a:spcPct val="115000"/>
              </a:lnSpc>
            </a:pPr>
            <a:r>
              <a:rPr lang="en-US" sz="2000" spc="-1" dirty="0">
                <a:solidFill>
                  <a:srgbClr val="000000"/>
                </a:solidFill>
              </a:rPr>
              <a:t>2. Properties of </a:t>
            </a:r>
            <a:r>
              <a:rPr lang="en-US" sz="2000" spc="-1" dirty="0" err="1">
                <a:solidFill>
                  <a:srgbClr val="000000"/>
                </a:solidFill>
              </a:rPr>
              <a:t>Rigidbody</a:t>
            </a:r>
            <a:r>
              <a:rPr lang="en-US" sz="2000" spc="-1" dirty="0">
                <a:solidFill>
                  <a:srgbClr val="000000"/>
                </a:solidFill>
              </a:rPr>
              <a:t>:</a:t>
            </a:r>
          </a:p>
          <a:p>
            <a:pPr marL="342900" indent="-342900">
              <a:lnSpc>
                <a:spcPct val="115000"/>
              </a:lnSpc>
              <a:buFont typeface="Arial" panose="020B0604020202020204" pitchFamily="34" charset="0"/>
              <a:buChar char="•"/>
            </a:pPr>
            <a:r>
              <a:rPr lang="en-US" sz="2000" spc="-1" dirty="0">
                <a:solidFill>
                  <a:srgbClr val="000000"/>
                </a:solidFill>
              </a:rPr>
              <a:t>Mass: Represents the amount of matter in the object. Heavier objects require more force to accelerate.</a:t>
            </a:r>
          </a:p>
          <a:p>
            <a:pPr marL="342900" indent="-342900">
              <a:lnSpc>
                <a:spcPct val="115000"/>
              </a:lnSpc>
              <a:buFont typeface="Arial" panose="020B0604020202020204" pitchFamily="34" charset="0"/>
              <a:buChar char="•"/>
            </a:pPr>
            <a:r>
              <a:rPr lang="en-US" sz="2000" spc="-1" dirty="0">
                <a:solidFill>
                  <a:srgbClr val="000000"/>
                </a:solidFill>
              </a:rPr>
              <a:t>Drag: Simulates air resistance, affecting how quickly an object comes to rest when no forces are applied.</a:t>
            </a:r>
          </a:p>
          <a:p>
            <a:pPr marL="342900" indent="-342900">
              <a:lnSpc>
                <a:spcPct val="115000"/>
              </a:lnSpc>
              <a:buFont typeface="Arial" panose="020B0604020202020204" pitchFamily="34" charset="0"/>
              <a:buChar char="•"/>
            </a:pPr>
            <a:r>
              <a:rPr lang="en-US" sz="2000" spc="-1" dirty="0">
                <a:solidFill>
                  <a:srgbClr val="000000"/>
                </a:solidFill>
              </a:rPr>
              <a:t>Angular Drag: Resists rotational motion and affects how quickly an object stops rotating.</a:t>
            </a:r>
          </a:p>
          <a:p>
            <a:pPr marL="342900" indent="-342900">
              <a:lnSpc>
                <a:spcPct val="115000"/>
              </a:lnSpc>
              <a:buFont typeface="Arial" panose="020B0604020202020204" pitchFamily="34" charset="0"/>
              <a:buChar char="•"/>
            </a:pPr>
            <a:r>
              <a:rPr lang="en-US" sz="2000" spc="-1" dirty="0">
                <a:solidFill>
                  <a:srgbClr val="000000"/>
                </a:solidFill>
              </a:rPr>
              <a:t>Use Gravity: Determines whether the object is affected by gravity.</a:t>
            </a:r>
          </a:p>
        </p:txBody>
      </p:sp>
      <p:sp>
        <p:nvSpPr>
          <p:cNvPr id="2" name="PlaceHolder 1"/>
          <p:cNvSpPr>
            <a:spLocks noGrp="1"/>
          </p:cNvSpPr>
          <p:nvPr>
            <p:ph type="sldNum" idx="2"/>
          </p:nvPr>
        </p:nvSpPr>
        <p:spPr/>
        <p:txBody>
          <a:bodyPr/>
          <a:lstStyle/>
          <a:p>
            <a:fld id="{E662E0F8-AEBF-4F9D-AAEA-E42E01C18BE1}" type="slidenum">
              <a:t>12</a:t>
            </a:fld>
            <a:endParaRPr/>
          </a:p>
        </p:txBody>
      </p:sp>
    </p:spTree>
    <p:extLst>
      <p:ext uri="{BB962C8B-B14F-4D97-AF65-F5344CB8AC3E}">
        <p14:creationId xmlns:p14="http://schemas.microsoft.com/office/powerpoint/2010/main" val="1096809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Rigid Bodies in Unity</a:t>
            </a:r>
          </a:p>
        </p:txBody>
      </p:sp>
      <p:sp>
        <p:nvSpPr>
          <p:cNvPr id="99" name="Rectangle 98"/>
          <p:cNvSpPr/>
          <p:nvPr/>
        </p:nvSpPr>
        <p:spPr>
          <a:xfrm>
            <a:off x="228600" y="1434823"/>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000" spc="-1" dirty="0">
                <a:solidFill>
                  <a:srgbClr val="000000"/>
                </a:solidFill>
              </a:rPr>
              <a:t>3. Interactions with Forces:</a:t>
            </a:r>
          </a:p>
          <a:p>
            <a:pPr marL="342900" indent="-342900">
              <a:lnSpc>
                <a:spcPct val="115000"/>
              </a:lnSpc>
              <a:buFont typeface="Arial" panose="020B0604020202020204" pitchFamily="34" charset="0"/>
              <a:buChar char="•"/>
            </a:pPr>
            <a:r>
              <a:rPr lang="en-US" sz="2000" spc="-1" dirty="0" err="1">
                <a:solidFill>
                  <a:srgbClr val="000000"/>
                </a:solidFill>
              </a:rPr>
              <a:t>Rigidbodies</a:t>
            </a:r>
            <a:r>
              <a:rPr lang="en-US" sz="2000" spc="-1" dirty="0">
                <a:solidFill>
                  <a:srgbClr val="000000"/>
                </a:solidFill>
              </a:rPr>
              <a:t> respond to forces applied through scripts or Unity's physics engine.</a:t>
            </a:r>
          </a:p>
          <a:p>
            <a:pPr marL="342900" indent="-342900">
              <a:lnSpc>
                <a:spcPct val="115000"/>
              </a:lnSpc>
              <a:buFont typeface="Arial" panose="020B0604020202020204" pitchFamily="34" charset="0"/>
              <a:buChar char="•"/>
            </a:pPr>
            <a:r>
              <a:rPr lang="en-US" sz="2000" spc="-1" dirty="0">
                <a:solidFill>
                  <a:srgbClr val="000000"/>
                </a:solidFill>
              </a:rPr>
              <a:t>Forces can be applied in various directions and magnitudes, influencing the object's linear and angular motion.</a:t>
            </a:r>
          </a:p>
          <a:p>
            <a:pPr>
              <a:lnSpc>
                <a:spcPct val="115000"/>
              </a:lnSpc>
            </a:pPr>
            <a:r>
              <a:rPr lang="en-US" sz="2000" spc="-1" dirty="0">
                <a:solidFill>
                  <a:srgbClr val="000000"/>
                </a:solidFill>
              </a:rPr>
              <a:t>4. Collision Detection:</a:t>
            </a:r>
          </a:p>
          <a:p>
            <a:pPr marL="342900" indent="-342900">
              <a:lnSpc>
                <a:spcPct val="115000"/>
              </a:lnSpc>
              <a:buFont typeface="Arial" panose="020B0604020202020204" pitchFamily="34" charset="0"/>
              <a:buChar char="•"/>
            </a:pPr>
            <a:r>
              <a:rPr lang="en-US" sz="2000" spc="-1" dirty="0" err="1">
                <a:solidFill>
                  <a:srgbClr val="000000"/>
                </a:solidFill>
              </a:rPr>
              <a:t>Rigidbodies</a:t>
            </a:r>
            <a:r>
              <a:rPr lang="en-US" sz="2000" spc="-1" dirty="0">
                <a:solidFill>
                  <a:srgbClr val="000000"/>
                </a:solidFill>
              </a:rPr>
              <a:t> are essential for enabling collision detection and response in Unity.</a:t>
            </a:r>
          </a:p>
          <a:p>
            <a:pPr marL="342900" indent="-342900">
              <a:lnSpc>
                <a:spcPct val="115000"/>
              </a:lnSpc>
              <a:buFont typeface="Arial" panose="020B0604020202020204" pitchFamily="34" charset="0"/>
              <a:buChar char="•"/>
            </a:pPr>
            <a:r>
              <a:rPr lang="en-US" sz="2000" spc="-1" dirty="0">
                <a:solidFill>
                  <a:srgbClr val="000000"/>
                </a:solidFill>
              </a:rPr>
              <a:t>When two objects with </a:t>
            </a:r>
            <a:r>
              <a:rPr lang="en-US" sz="2000" spc="-1" dirty="0" err="1">
                <a:solidFill>
                  <a:srgbClr val="000000"/>
                </a:solidFill>
              </a:rPr>
              <a:t>Rigidbody</a:t>
            </a:r>
            <a:r>
              <a:rPr lang="en-US" sz="2000" spc="-1" dirty="0">
                <a:solidFill>
                  <a:srgbClr val="000000"/>
                </a:solidFill>
              </a:rPr>
              <a:t> components collide, Unity's physics engine calculates and handles the resulting forces and interactions.</a:t>
            </a:r>
          </a:p>
          <a:p>
            <a:pPr>
              <a:lnSpc>
                <a:spcPct val="115000"/>
              </a:lnSpc>
            </a:pPr>
            <a:r>
              <a:rPr lang="en-US" sz="2000" spc="-1" dirty="0">
                <a:solidFill>
                  <a:srgbClr val="000000"/>
                </a:solidFill>
              </a:rPr>
              <a:t>5. Velocity and Angular Velocity:</a:t>
            </a:r>
          </a:p>
          <a:p>
            <a:pPr marL="342900" indent="-342900">
              <a:lnSpc>
                <a:spcPct val="115000"/>
              </a:lnSpc>
              <a:buFont typeface="Arial" panose="020B0604020202020204" pitchFamily="34" charset="0"/>
              <a:buChar char="•"/>
            </a:pPr>
            <a:r>
              <a:rPr lang="en-US" sz="2000" spc="-1" dirty="0">
                <a:solidFill>
                  <a:srgbClr val="000000"/>
                </a:solidFill>
              </a:rPr>
              <a:t>Velocity: Represents the linear speed of the object in 3D space.</a:t>
            </a:r>
          </a:p>
          <a:p>
            <a:pPr marL="342900" indent="-342900">
              <a:lnSpc>
                <a:spcPct val="115000"/>
              </a:lnSpc>
              <a:buFont typeface="Arial" panose="020B0604020202020204" pitchFamily="34" charset="0"/>
              <a:buChar char="•"/>
            </a:pPr>
            <a:r>
              <a:rPr lang="en-US" sz="2000" spc="-1" dirty="0">
                <a:solidFill>
                  <a:srgbClr val="000000"/>
                </a:solidFill>
              </a:rPr>
              <a:t>Angular Velocity: Represents the rotational speed of the object.</a:t>
            </a:r>
          </a:p>
        </p:txBody>
      </p:sp>
      <p:sp>
        <p:nvSpPr>
          <p:cNvPr id="2" name="PlaceHolder 1"/>
          <p:cNvSpPr>
            <a:spLocks noGrp="1"/>
          </p:cNvSpPr>
          <p:nvPr>
            <p:ph type="sldNum" idx="2"/>
          </p:nvPr>
        </p:nvSpPr>
        <p:spPr/>
        <p:txBody>
          <a:bodyPr/>
          <a:lstStyle/>
          <a:p>
            <a:fld id="{E662E0F8-AEBF-4F9D-AAEA-E42E01C18BE1}" type="slidenum">
              <a:t>13</a:t>
            </a:fld>
            <a:endParaRPr/>
          </a:p>
        </p:txBody>
      </p:sp>
    </p:spTree>
    <p:extLst>
      <p:ext uri="{BB962C8B-B14F-4D97-AF65-F5344CB8AC3E}">
        <p14:creationId xmlns:p14="http://schemas.microsoft.com/office/powerpoint/2010/main" val="2747519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Rigid Bodies in Unity</a:t>
            </a:r>
          </a:p>
        </p:txBody>
      </p:sp>
      <p:sp>
        <p:nvSpPr>
          <p:cNvPr id="99" name="Rectangle 98"/>
          <p:cNvSpPr/>
          <p:nvPr/>
        </p:nvSpPr>
        <p:spPr>
          <a:xfrm>
            <a:off x="228600" y="1434823"/>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000" spc="-1" dirty="0">
                <a:solidFill>
                  <a:srgbClr val="000000"/>
                </a:solidFill>
              </a:rPr>
              <a:t>6. Constraints:</a:t>
            </a:r>
          </a:p>
          <a:p>
            <a:pPr marL="342900" indent="-342900">
              <a:lnSpc>
                <a:spcPct val="115000"/>
              </a:lnSpc>
              <a:buFont typeface="Arial" panose="020B0604020202020204" pitchFamily="34" charset="0"/>
              <a:buChar char="•"/>
            </a:pPr>
            <a:r>
              <a:rPr lang="en-US" sz="2000" spc="-1" dirty="0" err="1">
                <a:solidFill>
                  <a:srgbClr val="000000"/>
                </a:solidFill>
              </a:rPr>
              <a:t>Rigidbody</a:t>
            </a:r>
            <a:r>
              <a:rPr lang="en-US" sz="2000" spc="-1" dirty="0">
                <a:solidFill>
                  <a:srgbClr val="000000"/>
                </a:solidFill>
              </a:rPr>
              <a:t> supports constraints to limit certain movements, such as freezing rotation along specific axes.</a:t>
            </a:r>
          </a:p>
          <a:p>
            <a:pPr marL="342900" indent="-342900">
              <a:lnSpc>
                <a:spcPct val="115000"/>
              </a:lnSpc>
              <a:buFont typeface="Arial" panose="020B0604020202020204" pitchFamily="34" charset="0"/>
              <a:buChar char="•"/>
            </a:pPr>
            <a:r>
              <a:rPr lang="en-US" sz="2000" spc="-1" dirty="0">
                <a:solidFill>
                  <a:srgbClr val="000000"/>
                </a:solidFill>
              </a:rPr>
              <a:t>Constraints provide control over the object's degrees of freedom.</a:t>
            </a:r>
          </a:p>
          <a:p>
            <a:pPr>
              <a:lnSpc>
                <a:spcPct val="115000"/>
              </a:lnSpc>
            </a:pPr>
            <a:r>
              <a:rPr lang="en-US" sz="2000" spc="-1" dirty="0">
                <a:solidFill>
                  <a:srgbClr val="000000"/>
                </a:solidFill>
              </a:rPr>
              <a:t>7. Kinematic Mode:</a:t>
            </a:r>
          </a:p>
          <a:p>
            <a:pPr marL="342900" indent="-342900">
              <a:lnSpc>
                <a:spcPct val="115000"/>
              </a:lnSpc>
              <a:buFont typeface="Arial" panose="020B0604020202020204" pitchFamily="34" charset="0"/>
              <a:buChar char="•"/>
            </a:pPr>
            <a:r>
              <a:rPr lang="en-US" sz="2000" spc="-1" dirty="0" err="1">
                <a:solidFill>
                  <a:srgbClr val="000000"/>
                </a:solidFill>
              </a:rPr>
              <a:t>Rigidbodies</a:t>
            </a:r>
            <a:r>
              <a:rPr lang="en-US" sz="2000" spc="-1" dirty="0">
                <a:solidFill>
                  <a:srgbClr val="000000"/>
                </a:solidFill>
              </a:rPr>
              <a:t> can be set to kinematic mode, which means their movement is controlled programmatically rather than by physics.</a:t>
            </a:r>
          </a:p>
          <a:p>
            <a:pPr marL="342900" indent="-342900">
              <a:lnSpc>
                <a:spcPct val="115000"/>
              </a:lnSpc>
              <a:buFont typeface="Arial" panose="020B0604020202020204" pitchFamily="34" charset="0"/>
              <a:buChar char="•"/>
            </a:pPr>
            <a:r>
              <a:rPr lang="en-US" sz="2000" spc="-1" dirty="0">
                <a:solidFill>
                  <a:srgbClr val="000000"/>
                </a:solidFill>
              </a:rPr>
              <a:t>In kinematic mode, objects can still trigger collisions but don't respond to external forces.</a:t>
            </a:r>
          </a:p>
          <a:p>
            <a:pPr>
              <a:lnSpc>
                <a:spcPct val="115000"/>
              </a:lnSpc>
            </a:pPr>
            <a:r>
              <a:rPr lang="en-US" sz="2000" spc="-1" dirty="0">
                <a:solidFill>
                  <a:srgbClr val="000000"/>
                </a:solidFill>
              </a:rPr>
              <a:t>8. Sleeping Mode:</a:t>
            </a:r>
          </a:p>
          <a:p>
            <a:pPr marL="342900" indent="-342900">
              <a:lnSpc>
                <a:spcPct val="115000"/>
              </a:lnSpc>
              <a:buFont typeface="Arial" panose="020B0604020202020204" pitchFamily="34" charset="0"/>
              <a:buChar char="•"/>
            </a:pPr>
            <a:r>
              <a:rPr lang="en-US" sz="2000" spc="-1" dirty="0" err="1">
                <a:solidFill>
                  <a:srgbClr val="000000"/>
                </a:solidFill>
              </a:rPr>
              <a:t>Rigidbodies</a:t>
            </a:r>
            <a:r>
              <a:rPr lang="en-US" sz="2000" spc="-1" dirty="0">
                <a:solidFill>
                  <a:srgbClr val="000000"/>
                </a:solidFill>
              </a:rPr>
              <a:t> have a sleeping mode to optimize performance.</a:t>
            </a:r>
          </a:p>
          <a:p>
            <a:pPr marL="342900" indent="-342900">
              <a:lnSpc>
                <a:spcPct val="115000"/>
              </a:lnSpc>
              <a:buFont typeface="Arial" panose="020B0604020202020204" pitchFamily="34" charset="0"/>
              <a:buChar char="•"/>
            </a:pPr>
            <a:r>
              <a:rPr lang="en-US" sz="2000" spc="-1" dirty="0">
                <a:solidFill>
                  <a:srgbClr val="000000"/>
                </a:solidFill>
              </a:rPr>
              <a:t>When an object is at rest, Unity's physics engine can "sleep" the </a:t>
            </a:r>
            <a:r>
              <a:rPr lang="en-US" sz="2000" spc="-1" dirty="0" err="1">
                <a:solidFill>
                  <a:srgbClr val="000000"/>
                </a:solidFill>
              </a:rPr>
              <a:t>Rigidbody</a:t>
            </a:r>
            <a:r>
              <a:rPr lang="en-US" sz="2000" spc="-1" dirty="0">
                <a:solidFill>
                  <a:srgbClr val="000000"/>
                </a:solidFill>
              </a:rPr>
              <a:t>, reducing unnecessary calculations until a force is applied.</a:t>
            </a:r>
          </a:p>
        </p:txBody>
      </p:sp>
      <p:sp>
        <p:nvSpPr>
          <p:cNvPr id="2" name="PlaceHolder 1"/>
          <p:cNvSpPr>
            <a:spLocks noGrp="1"/>
          </p:cNvSpPr>
          <p:nvPr>
            <p:ph type="sldNum" idx="2"/>
          </p:nvPr>
        </p:nvSpPr>
        <p:spPr/>
        <p:txBody>
          <a:bodyPr/>
          <a:lstStyle/>
          <a:p>
            <a:fld id="{E662E0F8-AEBF-4F9D-AAEA-E42E01C18BE1}" type="slidenum">
              <a:t>14</a:t>
            </a:fld>
            <a:endParaRPr/>
          </a:p>
        </p:txBody>
      </p:sp>
    </p:spTree>
    <p:extLst>
      <p:ext uri="{BB962C8B-B14F-4D97-AF65-F5344CB8AC3E}">
        <p14:creationId xmlns:p14="http://schemas.microsoft.com/office/powerpoint/2010/main" val="3085351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Rigid Bodies in Unity</a:t>
            </a:r>
          </a:p>
        </p:txBody>
      </p:sp>
      <p:sp>
        <p:nvSpPr>
          <p:cNvPr id="99" name="Rectangle 98"/>
          <p:cNvSpPr/>
          <p:nvPr/>
        </p:nvSpPr>
        <p:spPr>
          <a:xfrm>
            <a:off x="228600" y="1434823"/>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000" spc="-1" dirty="0">
                <a:solidFill>
                  <a:srgbClr val="000000"/>
                </a:solidFill>
              </a:rPr>
              <a:t>9. Continuous Collision Detection (CCD):</a:t>
            </a:r>
          </a:p>
          <a:p>
            <a:pPr marL="342900" indent="-342900">
              <a:lnSpc>
                <a:spcPct val="115000"/>
              </a:lnSpc>
              <a:buFont typeface="Arial" panose="020B0604020202020204" pitchFamily="34" charset="0"/>
              <a:buChar char="•"/>
            </a:pPr>
            <a:r>
              <a:rPr lang="en-US" sz="2000" spc="-1" dirty="0" err="1">
                <a:solidFill>
                  <a:srgbClr val="000000"/>
                </a:solidFill>
              </a:rPr>
              <a:t>Rigidbodies</a:t>
            </a:r>
            <a:r>
              <a:rPr lang="en-US" sz="2000" spc="-1" dirty="0">
                <a:solidFill>
                  <a:srgbClr val="000000"/>
                </a:solidFill>
              </a:rPr>
              <a:t> support Continuous Collision Detection, preventing fast-moving objects from passing through each other without detection.</a:t>
            </a:r>
          </a:p>
          <a:p>
            <a:pPr>
              <a:lnSpc>
                <a:spcPct val="115000"/>
              </a:lnSpc>
            </a:pPr>
            <a:r>
              <a:rPr lang="en-US" sz="2000" spc="-1" dirty="0">
                <a:solidFill>
                  <a:srgbClr val="000000"/>
                </a:solidFill>
              </a:rPr>
              <a:t>10. Use Cases:</a:t>
            </a:r>
          </a:p>
          <a:p>
            <a:pPr marL="342900" indent="-342900">
              <a:lnSpc>
                <a:spcPct val="115000"/>
              </a:lnSpc>
              <a:buFont typeface="Arial" panose="020B0604020202020204" pitchFamily="34" charset="0"/>
              <a:buChar char="•"/>
            </a:pPr>
            <a:r>
              <a:rPr lang="en-US" sz="2000" spc="-1" dirty="0" err="1">
                <a:solidFill>
                  <a:srgbClr val="000000"/>
                </a:solidFill>
              </a:rPr>
              <a:t>Rigidbodies</a:t>
            </a:r>
            <a:r>
              <a:rPr lang="en-US" sz="2000" spc="-1" dirty="0">
                <a:solidFill>
                  <a:srgbClr val="000000"/>
                </a:solidFill>
              </a:rPr>
              <a:t> are commonly used for simulating realistic interactions, such as character movement, object physics, and vehicle dynamics.</a:t>
            </a:r>
          </a:p>
          <a:p>
            <a:pPr>
              <a:lnSpc>
                <a:spcPct val="115000"/>
              </a:lnSpc>
            </a:pPr>
            <a:r>
              <a:rPr lang="en-US" sz="2000" b="1" spc="-1" dirty="0">
                <a:solidFill>
                  <a:srgbClr val="000000"/>
                </a:solidFill>
              </a:rPr>
              <a:t>Example Code</a:t>
            </a:r>
            <a:r>
              <a:rPr lang="en-US" sz="2000" spc="-1" dirty="0">
                <a:solidFill>
                  <a:srgbClr val="000000"/>
                </a:solidFill>
              </a:rPr>
              <a:t>: demonstrates a simple script attached to a </a:t>
            </a:r>
            <a:r>
              <a:rPr lang="en-US" sz="2000" spc="-1" dirty="0" err="1">
                <a:solidFill>
                  <a:srgbClr val="000000"/>
                </a:solidFill>
              </a:rPr>
              <a:t>GameObject</a:t>
            </a:r>
            <a:r>
              <a:rPr lang="en-US" sz="2000" spc="-1" dirty="0">
                <a:solidFill>
                  <a:srgbClr val="000000"/>
                </a:solidFill>
              </a:rPr>
              <a:t> with a </a:t>
            </a:r>
            <a:r>
              <a:rPr lang="en-US" sz="2000" spc="-1" dirty="0" err="1">
                <a:solidFill>
                  <a:srgbClr val="000000"/>
                </a:solidFill>
              </a:rPr>
              <a:t>Rigidbody</a:t>
            </a:r>
            <a:r>
              <a:rPr lang="en-US" sz="2000" spc="-1" dirty="0">
                <a:solidFill>
                  <a:srgbClr val="000000"/>
                </a:solidFill>
              </a:rPr>
              <a:t>. It applies an upward force when the space bar is pressed.</a:t>
            </a:r>
          </a:p>
        </p:txBody>
      </p:sp>
      <p:sp>
        <p:nvSpPr>
          <p:cNvPr id="2" name="PlaceHolder 1"/>
          <p:cNvSpPr>
            <a:spLocks noGrp="1"/>
          </p:cNvSpPr>
          <p:nvPr>
            <p:ph type="sldNum" idx="2"/>
          </p:nvPr>
        </p:nvSpPr>
        <p:spPr/>
        <p:txBody>
          <a:bodyPr/>
          <a:lstStyle/>
          <a:p>
            <a:fld id="{E662E0F8-AEBF-4F9D-AAEA-E42E01C18BE1}" type="slidenum">
              <a:t>15</a:t>
            </a:fld>
            <a:endParaRPr/>
          </a:p>
        </p:txBody>
      </p:sp>
    </p:spTree>
    <p:extLst>
      <p:ext uri="{BB962C8B-B14F-4D97-AF65-F5344CB8AC3E}">
        <p14:creationId xmlns:p14="http://schemas.microsoft.com/office/powerpoint/2010/main" val="2270812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Rigid Bodies in Unity</a:t>
            </a:r>
          </a:p>
        </p:txBody>
      </p:sp>
      <p:sp>
        <p:nvSpPr>
          <p:cNvPr id="99" name="Rectangle 98"/>
          <p:cNvSpPr/>
          <p:nvPr/>
        </p:nvSpPr>
        <p:spPr>
          <a:xfrm>
            <a:off x="228600" y="1434823"/>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endParaRPr lang="en-US" sz="1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16</a:t>
            </a:fld>
            <a:endParaRPr/>
          </a:p>
        </p:txBody>
      </p:sp>
      <p:pic>
        <p:nvPicPr>
          <p:cNvPr id="3" name="Picture 2"/>
          <p:cNvPicPr>
            <a:picLocks noChangeAspect="1"/>
          </p:cNvPicPr>
          <p:nvPr/>
        </p:nvPicPr>
        <p:blipFill>
          <a:blip r:embed="rId3"/>
          <a:stretch>
            <a:fillRect/>
          </a:stretch>
        </p:blipFill>
        <p:spPr>
          <a:xfrm>
            <a:off x="547586" y="1434823"/>
            <a:ext cx="7886700" cy="4838700"/>
          </a:xfrm>
          <a:prstGeom prst="rect">
            <a:avLst/>
          </a:prstGeom>
        </p:spPr>
      </p:pic>
    </p:spTree>
    <p:extLst>
      <p:ext uri="{BB962C8B-B14F-4D97-AF65-F5344CB8AC3E}">
        <p14:creationId xmlns:p14="http://schemas.microsoft.com/office/powerpoint/2010/main" val="3147084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Rigid Bodies in Unity</a:t>
            </a:r>
          </a:p>
        </p:txBody>
      </p:sp>
      <p:sp>
        <p:nvSpPr>
          <p:cNvPr id="99" name="Rectangle 98"/>
          <p:cNvSpPr/>
          <p:nvPr/>
        </p:nvSpPr>
        <p:spPr>
          <a:xfrm>
            <a:off x="228600" y="1434823"/>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endParaRPr lang="en-US" sz="12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17</a:t>
            </a:fld>
            <a:endParaRPr/>
          </a:p>
        </p:txBody>
      </p:sp>
      <p:pic>
        <p:nvPicPr>
          <p:cNvPr id="4" name="Picture 3"/>
          <p:cNvPicPr>
            <a:picLocks noChangeAspect="1"/>
          </p:cNvPicPr>
          <p:nvPr/>
        </p:nvPicPr>
        <p:blipFill>
          <a:blip r:embed="rId3"/>
          <a:stretch>
            <a:fillRect/>
          </a:stretch>
        </p:blipFill>
        <p:spPr>
          <a:xfrm>
            <a:off x="457560" y="1913106"/>
            <a:ext cx="6629400" cy="2895600"/>
          </a:xfrm>
          <a:prstGeom prst="rect">
            <a:avLst/>
          </a:prstGeom>
        </p:spPr>
      </p:pic>
    </p:spTree>
    <p:extLst>
      <p:ext uri="{BB962C8B-B14F-4D97-AF65-F5344CB8AC3E}">
        <p14:creationId xmlns:p14="http://schemas.microsoft.com/office/powerpoint/2010/main" val="3751663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Forces and Their Application</a:t>
            </a:r>
          </a:p>
        </p:txBody>
      </p:sp>
      <p:sp>
        <p:nvSpPr>
          <p:cNvPr id="99" name="Rectangle 98"/>
          <p:cNvSpPr/>
          <p:nvPr/>
        </p:nvSpPr>
        <p:spPr>
          <a:xfrm>
            <a:off x="228600" y="1434823"/>
            <a:ext cx="11425320" cy="495624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000" spc="-1" dirty="0">
                <a:solidFill>
                  <a:srgbClr val="000000"/>
                </a:solidFill>
              </a:rPr>
              <a:t>Forces play a crucial role in simulating realistic physics interactions within a Unity game or simulation. In Unity, forces can be applied to </a:t>
            </a:r>
            <a:r>
              <a:rPr lang="en-US" sz="2000" b="1" spc="-1" dirty="0" err="1">
                <a:solidFill>
                  <a:srgbClr val="000000"/>
                </a:solidFill>
              </a:rPr>
              <a:t>GameObjects</a:t>
            </a:r>
            <a:r>
              <a:rPr lang="en-US" sz="2000" spc="-1" dirty="0">
                <a:solidFill>
                  <a:srgbClr val="000000"/>
                </a:solidFill>
              </a:rPr>
              <a:t> with </a:t>
            </a:r>
            <a:r>
              <a:rPr lang="en-US" sz="2000" b="1" spc="-1" dirty="0" err="1">
                <a:solidFill>
                  <a:srgbClr val="000000"/>
                </a:solidFill>
              </a:rPr>
              <a:t>Rigidbody</a:t>
            </a:r>
            <a:r>
              <a:rPr lang="en-US" sz="2000" spc="-1" dirty="0">
                <a:solidFill>
                  <a:srgbClr val="000000"/>
                </a:solidFill>
              </a:rPr>
              <a:t> components to influence their motion.</a:t>
            </a:r>
          </a:p>
          <a:p>
            <a:pPr>
              <a:lnSpc>
                <a:spcPct val="115000"/>
              </a:lnSpc>
            </a:pPr>
            <a:r>
              <a:rPr lang="en-US" sz="2000" spc="-1" dirty="0">
                <a:solidFill>
                  <a:srgbClr val="000000"/>
                </a:solidFill>
              </a:rPr>
              <a:t>1. Force Application:</a:t>
            </a:r>
          </a:p>
          <a:p>
            <a:pPr marL="800100" lvl="1" indent="-342900">
              <a:lnSpc>
                <a:spcPct val="115000"/>
              </a:lnSpc>
              <a:buFont typeface="Arial" panose="020B0604020202020204" pitchFamily="34" charset="0"/>
              <a:buChar char="•"/>
            </a:pPr>
            <a:r>
              <a:rPr lang="en-US" spc="-1" dirty="0">
                <a:solidFill>
                  <a:srgbClr val="000000"/>
                </a:solidFill>
              </a:rPr>
              <a:t>Forces in Unity are typically applied to objects with </a:t>
            </a:r>
            <a:r>
              <a:rPr lang="en-US" spc="-1" dirty="0" err="1">
                <a:solidFill>
                  <a:srgbClr val="000000"/>
                </a:solidFill>
              </a:rPr>
              <a:t>Rigidbody</a:t>
            </a:r>
            <a:r>
              <a:rPr lang="en-US" spc="-1" dirty="0">
                <a:solidFill>
                  <a:srgbClr val="000000"/>
                </a:solidFill>
              </a:rPr>
              <a:t> components.</a:t>
            </a:r>
          </a:p>
          <a:p>
            <a:pPr marL="800100" lvl="1" indent="-342900">
              <a:lnSpc>
                <a:spcPct val="115000"/>
              </a:lnSpc>
              <a:buFont typeface="Arial" panose="020B0604020202020204" pitchFamily="34" charset="0"/>
              <a:buChar char="•"/>
            </a:pPr>
            <a:r>
              <a:rPr lang="en-US" spc="-1" dirty="0">
                <a:solidFill>
                  <a:srgbClr val="000000"/>
                </a:solidFill>
              </a:rPr>
              <a:t>The </a:t>
            </a:r>
            <a:r>
              <a:rPr lang="en-US" spc="-1" dirty="0" err="1">
                <a:solidFill>
                  <a:srgbClr val="000000"/>
                </a:solidFill>
              </a:rPr>
              <a:t>AddForce</a:t>
            </a:r>
            <a:r>
              <a:rPr lang="en-US" spc="-1" dirty="0">
                <a:solidFill>
                  <a:srgbClr val="000000"/>
                </a:solidFill>
              </a:rPr>
              <a:t> method is commonly used to apply forces to a </a:t>
            </a:r>
            <a:r>
              <a:rPr lang="en-US" spc="-1" dirty="0" err="1">
                <a:solidFill>
                  <a:srgbClr val="000000"/>
                </a:solidFill>
              </a:rPr>
              <a:t>Rigidbody</a:t>
            </a:r>
            <a:r>
              <a:rPr lang="en-US" spc="-1" dirty="0">
                <a:solidFill>
                  <a:srgbClr val="000000"/>
                </a:solidFill>
              </a:rPr>
              <a:t>.</a:t>
            </a:r>
          </a:p>
          <a:p>
            <a:pPr marL="800100" lvl="1" indent="-342900">
              <a:lnSpc>
                <a:spcPct val="115000"/>
              </a:lnSpc>
              <a:buFont typeface="Arial" panose="020B0604020202020204" pitchFamily="34" charset="0"/>
              <a:buChar char="•"/>
            </a:pPr>
            <a:r>
              <a:rPr lang="en-US" spc="-1" dirty="0">
                <a:solidFill>
                  <a:srgbClr val="000000"/>
                </a:solidFill>
              </a:rPr>
              <a:t>Example: Apply a force in the forward direction</a:t>
            </a:r>
          </a:p>
          <a:p>
            <a:pPr lvl="1">
              <a:lnSpc>
                <a:spcPct val="115000"/>
              </a:lnSpc>
            </a:pPr>
            <a:r>
              <a:rPr lang="en-US" spc="-1" dirty="0">
                <a:solidFill>
                  <a:srgbClr val="000000"/>
                </a:solidFill>
              </a:rPr>
              <a:t>	</a:t>
            </a:r>
            <a:r>
              <a:rPr lang="en-US" spc="-1" dirty="0" err="1">
                <a:solidFill>
                  <a:srgbClr val="000000"/>
                </a:solidFill>
              </a:rPr>
              <a:t>rb.AddForce</a:t>
            </a:r>
            <a:r>
              <a:rPr lang="en-US" spc="-1" dirty="0">
                <a:solidFill>
                  <a:srgbClr val="000000"/>
                </a:solidFill>
              </a:rPr>
              <a:t>(</a:t>
            </a:r>
            <a:r>
              <a:rPr lang="en-US" spc="-1" dirty="0" err="1">
                <a:solidFill>
                  <a:srgbClr val="000000"/>
                </a:solidFill>
              </a:rPr>
              <a:t>transform.forward</a:t>
            </a:r>
            <a:r>
              <a:rPr lang="en-US" spc="-1" dirty="0">
                <a:solidFill>
                  <a:srgbClr val="000000"/>
                </a:solidFill>
              </a:rPr>
              <a:t> * </a:t>
            </a:r>
            <a:r>
              <a:rPr lang="en-US" spc="-1" dirty="0" err="1">
                <a:solidFill>
                  <a:srgbClr val="000000"/>
                </a:solidFill>
              </a:rPr>
              <a:t>forceMagnitude</a:t>
            </a:r>
            <a:r>
              <a:rPr lang="en-US" spc="-1" dirty="0">
                <a:solidFill>
                  <a:srgbClr val="000000"/>
                </a:solidFill>
              </a:rPr>
              <a:t>, </a:t>
            </a:r>
            <a:r>
              <a:rPr lang="en-US" spc="-1" dirty="0" err="1">
                <a:solidFill>
                  <a:srgbClr val="000000"/>
                </a:solidFill>
              </a:rPr>
              <a:t>ForceMode.Force</a:t>
            </a:r>
            <a:r>
              <a:rPr lang="en-US" spc="-1" dirty="0">
                <a:solidFill>
                  <a:srgbClr val="000000"/>
                </a:solidFill>
              </a:rPr>
              <a:t>);</a:t>
            </a:r>
          </a:p>
          <a:p>
            <a:pPr>
              <a:lnSpc>
                <a:spcPct val="115000"/>
              </a:lnSpc>
            </a:pPr>
            <a:r>
              <a:rPr lang="en-US" sz="2000" spc="-1" dirty="0">
                <a:solidFill>
                  <a:srgbClr val="000000"/>
                </a:solidFill>
              </a:rPr>
              <a:t>2. Force Modes:</a:t>
            </a:r>
          </a:p>
          <a:p>
            <a:pPr marL="800100" lvl="1" indent="-342900">
              <a:lnSpc>
                <a:spcPct val="115000"/>
              </a:lnSpc>
              <a:buFont typeface="Arial" panose="020B0604020202020204" pitchFamily="34" charset="0"/>
              <a:buChar char="•"/>
            </a:pPr>
            <a:r>
              <a:rPr lang="en-US" spc="-1" dirty="0">
                <a:solidFill>
                  <a:srgbClr val="000000"/>
                </a:solidFill>
              </a:rPr>
              <a:t>Unity provides different </a:t>
            </a:r>
            <a:r>
              <a:rPr lang="en-US" spc="-1" dirty="0" err="1">
                <a:solidFill>
                  <a:srgbClr val="000000"/>
                </a:solidFill>
              </a:rPr>
              <a:t>ForceModes</a:t>
            </a:r>
            <a:r>
              <a:rPr lang="en-US" spc="-1" dirty="0">
                <a:solidFill>
                  <a:srgbClr val="000000"/>
                </a:solidFill>
              </a:rPr>
              <a:t> to control how forces are applied. Common modes include:</a:t>
            </a:r>
          </a:p>
          <a:p>
            <a:pPr lvl="1">
              <a:lnSpc>
                <a:spcPct val="115000"/>
              </a:lnSpc>
            </a:pPr>
            <a:r>
              <a:rPr lang="en-US" sz="2000" spc="-1" dirty="0">
                <a:solidFill>
                  <a:srgbClr val="000000"/>
                </a:solidFill>
              </a:rPr>
              <a:t>	</a:t>
            </a:r>
            <a:r>
              <a:rPr lang="en-US" b="1" spc="-1" dirty="0">
                <a:solidFill>
                  <a:srgbClr val="000000"/>
                </a:solidFill>
              </a:rPr>
              <a:t>Force</a:t>
            </a:r>
            <a:r>
              <a:rPr lang="en-US" spc="-1" dirty="0">
                <a:solidFill>
                  <a:srgbClr val="000000"/>
                </a:solidFill>
              </a:rPr>
              <a:t>: Applies a continuous force over time.</a:t>
            </a:r>
          </a:p>
          <a:p>
            <a:pPr lvl="1">
              <a:lnSpc>
                <a:spcPct val="115000"/>
              </a:lnSpc>
            </a:pPr>
            <a:r>
              <a:rPr lang="en-US" spc="-1" dirty="0">
                <a:solidFill>
                  <a:srgbClr val="000000"/>
                </a:solidFill>
              </a:rPr>
              <a:t>	</a:t>
            </a:r>
            <a:r>
              <a:rPr lang="en-US" b="1" spc="-1" dirty="0">
                <a:solidFill>
                  <a:srgbClr val="000000"/>
                </a:solidFill>
              </a:rPr>
              <a:t>Impulse</a:t>
            </a:r>
            <a:r>
              <a:rPr lang="en-US" spc="-1" dirty="0">
                <a:solidFill>
                  <a:srgbClr val="000000"/>
                </a:solidFill>
              </a:rPr>
              <a:t>: Applies an instantaneous force.</a:t>
            </a:r>
          </a:p>
          <a:p>
            <a:pPr lvl="1">
              <a:lnSpc>
                <a:spcPct val="115000"/>
              </a:lnSpc>
            </a:pPr>
            <a:r>
              <a:rPr lang="en-US" spc="-1" dirty="0">
                <a:solidFill>
                  <a:srgbClr val="000000"/>
                </a:solidFill>
              </a:rPr>
              <a:t>	</a:t>
            </a:r>
            <a:r>
              <a:rPr lang="en-US" b="1" spc="-1" dirty="0">
                <a:solidFill>
                  <a:srgbClr val="000000"/>
                </a:solidFill>
              </a:rPr>
              <a:t>Acceleration</a:t>
            </a:r>
            <a:r>
              <a:rPr lang="en-US" spc="-1" dirty="0">
                <a:solidFill>
                  <a:srgbClr val="000000"/>
                </a:solidFill>
              </a:rPr>
              <a:t>: Applies continuous acceleration.</a:t>
            </a:r>
          </a:p>
          <a:p>
            <a:pPr lvl="1">
              <a:lnSpc>
                <a:spcPct val="115000"/>
              </a:lnSpc>
            </a:pPr>
            <a:r>
              <a:rPr lang="en-US" spc="-1" dirty="0">
                <a:solidFill>
                  <a:srgbClr val="000000"/>
                </a:solidFill>
              </a:rPr>
              <a:t>	</a:t>
            </a:r>
            <a:r>
              <a:rPr lang="en-US" b="1" spc="-1" dirty="0">
                <a:solidFill>
                  <a:srgbClr val="000000"/>
                </a:solidFill>
              </a:rPr>
              <a:t>Velocity Change</a:t>
            </a:r>
            <a:r>
              <a:rPr lang="en-US" spc="-1" dirty="0">
                <a:solidFill>
                  <a:srgbClr val="000000"/>
                </a:solidFill>
              </a:rPr>
              <a:t>: Applies an instant change in velocity.</a:t>
            </a:r>
          </a:p>
          <a:p>
            <a:pPr lvl="1">
              <a:lnSpc>
                <a:spcPct val="115000"/>
              </a:lnSpc>
            </a:pPr>
            <a:endParaRPr lang="en-US" sz="2000" spc="-1" dirty="0">
              <a:solidFill>
                <a:srgbClr val="000000"/>
              </a:solidFill>
            </a:endParaRPr>
          </a:p>
        </p:txBody>
      </p:sp>
      <p:sp>
        <p:nvSpPr>
          <p:cNvPr id="2" name="PlaceHolder 1"/>
          <p:cNvSpPr>
            <a:spLocks noGrp="1"/>
          </p:cNvSpPr>
          <p:nvPr>
            <p:ph type="sldNum" idx="2"/>
          </p:nvPr>
        </p:nvSpPr>
        <p:spPr/>
        <p:txBody>
          <a:bodyPr/>
          <a:lstStyle/>
          <a:p>
            <a:fld id="{E662E0F8-AEBF-4F9D-AAEA-E42E01C18BE1}" type="slidenum">
              <a:t>18</a:t>
            </a:fld>
            <a:endParaRPr/>
          </a:p>
        </p:txBody>
      </p:sp>
    </p:spTree>
    <p:extLst>
      <p:ext uri="{BB962C8B-B14F-4D97-AF65-F5344CB8AC3E}">
        <p14:creationId xmlns:p14="http://schemas.microsoft.com/office/powerpoint/2010/main" val="407135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Forces and Their Application</a:t>
            </a:r>
          </a:p>
        </p:txBody>
      </p:sp>
      <p:sp>
        <p:nvSpPr>
          <p:cNvPr id="99" name="Rectangle 98"/>
          <p:cNvSpPr/>
          <p:nvPr/>
        </p:nvSpPr>
        <p:spPr>
          <a:xfrm>
            <a:off x="228600" y="1434823"/>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000" spc="-1" dirty="0">
                <a:solidFill>
                  <a:srgbClr val="000000"/>
                </a:solidFill>
              </a:rPr>
              <a:t>3. Custom Forces:</a:t>
            </a:r>
          </a:p>
          <a:p>
            <a:pPr marL="800100" lvl="1" indent="-342900">
              <a:lnSpc>
                <a:spcPct val="115000"/>
              </a:lnSpc>
              <a:buFont typeface="Arial" panose="020B0604020202020204" pitchFamily="34" charset="0"/>
              <a:buChar char="•"/>
            </a:pPr>
            <a:r>
              <a:rPr lang="en-US" spc="-1" dirty="0">
                <a:solidFill>
                  <a:srgbClr val="000000"/>
                </a:solidFill>
              </a:rPr>
              <a:t>Developers can create custom force vectors to simulate specific actions, such as wind, 	explosions, or character movements.</a:t>
            </a:r>
          </a:p>
          <a:p>
            <a:pPr marL="800100" lvl="1" indent="-342900">
              <a:lnSpc>
                <a:spcPct val="115000"/>
              </a:lnSpc>
              <a:buFont typeface="Arial" panose="020B0604020202020204" pitchFamily="34" charset="0"/>
              <a:buChar char="•"/>
            </a:pPr>
            <a:r>
              <a:rPr lang="en-US" spc="-1" dirty="0">
                <a:solidFill>
                  <a:srgbClr val="000000"/>
                </a:solidFill>
              </a:rPr>
              <a:t>Forces are vectors, and their direction and magnitude determine their effect.</a:t>
            </a:r>
          </a:p>
          <a:p>
            <a:pPr marL="800100" lvl="1" indent="-342900">
              <a:lnSpc>
                <a:spcPct val="115000"/>
              </a:lnSpc>
              <a:buFont typeface="Arial" panose="020B0604020202020204" pitchFamily="34" charset="0"/>
              <a:buChar char="•"/>
            </a:pPr>
            <a:r>
              <a:rPr lang="en-US" spc="-1" dirty="0">
                <a:solidFill>
                  <a:srgbClr val="000000"/>
                </a:solidFill>
              </a:rPr>
              <a:t>Example: Apply a custom force vector</a:t>
            </a:r>
          </a:p>
          <a:p>
            <a:pPr>
              <a:lnSpc>
                <a:spcPct val="115000"/>
              </a:lnSpc>
            </a:pPr>
            <a:r>
              <a:rPr lang="en-US" spc="-1" dirty="0">
                <a:solidFill>
                  <a:srgbClr val="000000"/>
                </a:solidFill>
              </a:rPr>
              <a:t>	</a:t>
            </a:r>
            <a:r>
              <a:rPr lang="en-US" spc="-1" dirty="0">
                <a:solidFill>
                  <a:srgbClr val="000000"/>
                </a:solidFill>
                <a:latin typeface="Cascadia Code Light" panose="020B0609020000020004" pitchFamily="49" charset="0"/>
                <a:cs typeface="Cascadia Code Light" panose="020B0609020000020004" pitchFamily="49" charset="0"/>
              </a:rPr>
              <a:t>Vector3 </a:t>
            </a:r>
            <a:r>
              <a:rPr lang="en-US" spc="-1" dirty="0" err="1">
                <a:solidFill>
                  <a:srgbClr val="000000"/>
                </a:solidFill>
                <a:latin typeface="Cascadia Code Light" panose="020B0609020000020004" pitchFamily="49" charset="0"/>
                <a:cs typeface="Cascadia Code Light" panose="020B0609020000020004" pitchFamily="49" charset="0"/>
              </a:rPr>
              <a:t>customForce</a:t>
            </a:r>
            <a:r>
              <a:rPr lang="en-US" spc="-1" dirty="0">
                <a:solidFill>
                  <a:srgbClr val="000000"/>
                </a:solidFill>
                <a:latin typeface="Cascadia Code Light" panose="020B0609020000020004" pitchFamily="49" charset="0"/>
                <a:cs typeface="Cascadia Code Light" panose="020B0609020000020004" pitchFamily="49" charset="0"/>
              </a:rPr>
              <a:t> = new Vector3(1.0f, 0.0f, 0.0f);</a:t>
            </a:r>
          </a:p>
          <a:p>
            <a:pPr>
              <a:lnSpc>
                <a:spcPct val="115000"/>
              </a:lnSpc>
            </a:pPr>
            <a:r>
              <a:rPr lang="en-US" spc="-1" dirty="0">
                <a:solidFill>
                  <a:srgbClr val="000000"/>
                </a:solidFill>
                <a:latin typeface="Cascadia Code Light" panose="020B0609020000020004" pitchFamily="49" charset="0"/>
                <a:cs typeface="Cascadia Code Light" panose="020B0609020000020004" pitchFamily="49" charset="0"/>
              </a:rPr>
              <a:t>	</a:t>
            </a:r>
            <a:r>
              <a:rPr lang="en-US" spc="-1" dirty="0" err="1">
                <a:solidFill>
                  <a:srgbClr val="000000"/>
                </a:solidFill>
                <a:latin typeface="Cascadia Code Light" panose="020B0609020000020004" pitchFamily="49" charset="0"/>
                <a:cs typeface="Cascadia Code Light" panose="020B0609020000020004" pitchFamily="49" charset="0"/>
              </a:rPr>
              <a:t>rb.AddForce</a:t>
            </a:r>
            <a:r>
              <a:rPr lang="en-US" spc="-1" dirty="0">
                <a:solidFill>
                  <a:srgbClr val="000000"/>
                </a:solidFill>
                <a:latin typeface="Cascadia Code Light" panose="020B0609020000020004" pitchFamily="49" charset="0"/>
                <a:cs typeface="Cascadia Code Light" panose="020B0609020000020004" pitchFamily="49" charset="0"/>
              </a:rPr>
              <a:t>(</a:t>
            </a:r>
            <a:r>
              <a:rPr lang="en-US" spc="-1" dirty="0" err="1">
                <a:solidFill>
                  <a:srgbClr val="000000"/>
                </a:solidFill>
                <a:latin typeface="Cascadia Code Light" panose="020B0609020000020004" pitchFamily="49" charset="0"/>
                <a:cs typeface="Cascadia Code Light" panose="020B0609020000020004" pitchFamily="49" charset="0"/>
              </a:rPr>
              <a:t>customForce</a:t>
            </a:r>
            <a:r>
              <a:rPr lang="en-US" spc="-1" dirty="0">
                <a:solidFill>
                  <a:srgbClr val="000000"/>
                </a:solidFill>
                <a:latin typeface="Cascadia Code Light" panose="020B0609020000020004" pitchFamily="49" charset="0"/>
                <a:cs typeface="Cascadia Code Light" panose="020B0609020000020004" pitchFamily="49" charset="0"/>
              </a:rPr>
              <a:t> * </a:t>
            </a:r>
            <a:r>
              <a:rPr lang="en-US" spc="-1" dirty="0" err="1">
                <a:solidFill>
                  <a:srgbClr val="000000"/>
                </a:solidFill>
                <a:latin typeface="Cascadia Code Light" panose="020B0609020000020004" pitchFamily="49" charset="0"/>
                <a:cs typeface="Cascadia Code Light" panose="020B0609020000020004" pitchFamily="49" charset="0"/>
              </a:rPr>
              <a:t>forceMagnitude</a:t>
            </a:r>
            <a:r>
              <a:rPr lang="en-US" spc="-1" dirty="0">
                <a:solidFill>
                  <a:srgbClr val="000000"/>
                </a:solidFill>
                <a:latin typeface="Cascadia Code Light" panose="020B0609020000020004" pitchFamily="49" charset="0"/>
                <a:cs typeface="Cascadia Code Light" panose="020B0609020000020004" pitchFamily="49" charset="0"/>
              </a:rPr>
              <a:t>, </a:t>
            </a:r>
            <a:r>
              <a:rPr lang="en-US" spc="-1" dirty="0" err="1">
                <a:solidFill>
                  <a:srgbClr val="000000"/>
                </a:solidFill>
                <a:latin typeface="Cascadia Code Light" panose="020B0609020000020004" pitchFamily="49" charset="0"/>
                <a:cs typeface="Cascadia Code Light" panose="020B0609020000020004" pitchFamily="49" charset="0"/>
              </a:rPr>
              <a:t>ForceMode.Force</a:t>
            </a:r>
            <a:r>
              <a:rPr lang="en-US" spc="-1" dirty="0">
                <a:solidFill>
                  <a:srgbClr val="000000"/>
                </a:solidFill>
                <a:latin typeface="Cascadia Code Light" panose="020B0609020000020004" pitchFamily="49" charset="0"/>
                <a:cs typeface="Cascadia Code Light" panose="020B0609020000020004" pitchFamily="49" charset="0"/>
              </a:rPr>
              <a:t>);</a:t>
            </a:r>
          </a:p>
          <a:p>
            <a:pPr>
              <a:lnSpc>
                <a:spcPct val="115000"/>
              </a:lnSpc>
            </a:pPr>
            <a:r>
              <a:rPr lang="en-US" sz="2000" spc="-1" dirty="0">
                <a:solidFill>
                  <a:srgbClr val="000000"/>
                </a:solidFill>
              </a:rPr>
              <a:t>4. Gravity:</a:t>
            </a:r>
          </a:p>
          <a:p>
            <a:pPr marL="800100" lvl="1" indent="-342900">
              <a:lnSpc>
                <a:spcPct val="115000"/>
              </a:lnSpc>
              <a:buFont typeface="Arial" panose="020B0604020202020204" pitchFamily="34" charset="0"/>
              <a:buChar char="•"/>
            </a:pPr>
            <a:r>
              <a:rPr lang="en-US" spc="-1" dirty="0">
                <a:solidFill>
                  <a:srgbClr val="000000"/>
                </a:solidFill>
              </a:rPr>
              <a:t>Unity's physics engine includes built-in gravity that affects objects with </a:t>
            </a:r>
            <a:r>
              <a:rPr lang="en-US" spc="-1" dirty="0" err="1">
                <a:solidFill>
                  <a:srgbClr val="000000"/>
                </a:solidFill>
              </a:rPr>
              <a:t>Rigidbody</a:t>
            </a:r>
            <a:r>
              <a:rPr lang="en-US" spc="-1" dirty="0">
                <a:solidFill>
                  <a:srgbClr val="000000"/>
                </a:solidFill>
              </a:rPr>
              <a:t> components.</a:t>
            </a:r>
          </a:p>
          <a:p>
            <a:pPr marL="800100" lvl="1" indent="-342900">
              <a:lnSpc>
                <a:spcPct val="115000"/>
              </a:lnSpc>
              <a:buFont typeface="Arial" panose="020B0604020202020204" pitchFamily="34" charset="0"/>
              <a:buChar char="•"/>
            </a:pPr>
            <a:r>
              <a:rPr lang="en-US" spc="-1" dirty="0">
                <a:solidFill>
                  <a:srgbClr val="000000"/>
                </a:solidFill>
              </a:rPr>
              <a:t>Gravity can be disabled or modified for specific objects.</a:t>
            </a:r>
          </a:p>
          <a:p>
            <a:pPr marL="800100" lvl="1" indent="-342900">
              <a:lnSpc>
                <a:spcPct val="115000"/>
              </a:lnSpc>
              <a:buFont typeface="Arial" panose="020B0604020202020204" pitchFamily="34" charset="0"/>
              <a:buChar char="•"/>
            </a:pPr>
            <a:r>
              <a:rPr lang="en-US" spc="-1" dirty="0">
                <a:solidFill>
                  <a:srgbClr val="000000"/>
                </a:solidFill>
              </a:rPr>
              <a:t>// Example: Disable gravity for the object</a:t>
            </a:r>
          </a:p>
          <a:p>
            <a:pPr lvl="1">
              <a:lnSpc>
                <a:spcPct val="115000"/>
              </a:lnSpc>
            </a:pPr>
            <a:r>
              <a:rPr lang="en-US" spc="-1" dirty="0">
                <a:solidFill>
                  <a:srgbClr val="000000"/>
                </a:solidFill>
              </a:rPr>
              <a:t>	</a:t>
            </a:r>
            <a:r>
              <a:rPr lang="en-US" spc="-1" dirty="0" err="1">
                <a:solidFill>
                  <a:srgbClr val="000000"/>
                </a:solidFill>
                <a:latin typeface="Cascadia Code Light" panose="020B0609020000020004" pitchFamily="49" charset="0"/>
                <a:cs typeface="Cascadia Code Light" panose="020B0609020000020004" pitchFamily="49" charset="0"/>
              </a:rPr>
              <a:t>rb.useGravity</a:t>
            </a:r>
            <a:r>
              <a:rPr lang="en-US" spc="-1" dirty="0">
                <a:solidFill>
                  <a:srgbClr val="000000"/>
                </a:solidFill>
                <a:latin typeface="Cascadia Code Light" panose="020B0609020000020004" pitchFamily="49" charset="0"/>
                <a:cs typeface="Cascadia Code Light" panose="020B0609020000020004" pitchFamily="49" charset="0"/>
              </a:rPr>
              <a:t> = false;</a:t>
            </a:r>
          </a:p>
        </p:txBody>
      </p:sp>
      <p:sp>
        <p:nvSpPr>
          <p:cNvPr id="2" name="PlaceHolder 1"/>
          <p:cNvSpPr>
            <a:spLocks noGrp="1"/>
          </p:cNvSpPr>
          <p:nvPr>
            <p:ph type="sldNum" idx="2"/>
          </p:nvPr>
        </p:nvSpPr>
        <p:spPr/>
        <p:txBody>
          <a:bodyPr/>
          <a:lstStyle/>
          <a:p>
            <a:fld id="{E662E0F8-AEBF-4F9D-AAEA-E42E01C18BE1}" type="slidenum">
              <a:t>19</a:t>
            </a:fld>
            <a:endParaRPr/>
          </a:p>
        </p:txBody>
      </p:sp>
    </p:spTree>
    <p:extLst>
      <p:ext uri="{BB962C8B-B14F-4D97-AF65-F5344CB8AC3E}">
        <p14:creationId xmlns:p14="http://schemas.microsoft.com/office/powerpoint/2010/main" val="493752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28600" y="681120"/>
            <a:ext cx="11810880" cy="70200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a:solidFill>
                  <a:srgbClr val="000000"/>
                </a:solidFill>
                <a:latin typeface="Arial"/>
              </a:rPr>
              <a:t>Learning Objectives</a:t>
            </a:r>
            <a:endParaRPr lang="en-US" sz="4400" b="0" strike="noStrike" spc="-1">
              <a:solidFill>
                <a:srgbClr val="000000"/>
              </a:solidFill>
              <a:latin typeface="Arial"/>
            </a:endParaRPr>
          </a:p>
        </p:txBody>
      </p:sp>
      <p:sp>
        <p:nvSpPr>
          <p:cNvPr id="95" name="Content Placeholder 2"/>
          <p:cNvSpPr/>
          <p:nvPr/>
        </p:nvSpPr>
        <p:spPr>
          <a:xfrm>
            <a:off x="609480" y="2009519"/>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Understand the fundamentals of Unity's Physics Engine</a:t>
            </a:r>
          </a:p>
          <a:p>
            <a:pPr marL="228600" indent="-228600">
              <a:buClr>
                <a:srgbClr val="000000"/>
              </a:buClr>
              <a:buFont typeface="Arial"/>
              <a:buChar char="•"/>
            </a:pPr>
            <a:r>
              <a:rPr lang="en-US" sz="2400" spc="-1" dirty="0">
                <a:solidFill>
                  <a:srgbClr val="000000"/>
                </a:solidFill>
                <a:latin typeface="Calibri"/>
              </a:rPr>
              <a:t>Explore the concept of rigid bodies in game development</a:t>
            </a:r>
          </a:p>
          <a:p>
            <a:pPr marL="228600" indent="-228600">
              <a:buClr>
                <a:srgbClr val="000000"/>
              </a:buClr>
              <a:buFont typeface="Arial"/>
              <a:buChar char="•"/>
            </a:pPr>
            <a:r>
              <a:rPr lang="en-US" sz="2400" spc="-1" dirty="0">
                <a:solidFill>
                  <a:srgbClr val="000000"/>
                </a:solidFill>
                <a:latin typeface="Calibri"/>
              </a:rPr>
              <a:t>Learn how forces affect objects in a virtual environment</a:t>
            </a:r>
          </a:p>
        </p:txBody>
      </p:sp>
      <p:sp>
        <p:nvSpPr>
          <p:cNvPr id="3" name="PlaceHolder 2"/>
          <p:cNvSpPr>
            <a:spLocks noGrp="1"/>
          </p:cNvSpPr>
          <p:nvPr>
            <p:ph type="sldNum" idx="2"/>
          </p:nvPr>
        </p:nvSpPr>
        <p:spPr/>
        <p:txBody>
          <a:bodyPr/>
          <a:lstStyle/>
          <a:p>
            <a:fld id="{40C3E2B2-977C-4116-AF90-2FBAF89554E4}" type="slidenum">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Forces and Their Application</a:t>
            </a:r>
          </a:p>
        </p:txBody>
      </p:sp>
      <p:sp>
        <p:nvSpPr>
          <p:cNvPr id="99" name="Rectangle 98"/>
          <p:cNvSpPr/>
          <p:nvPr/>
        </p:nvSpPr>
        <p:spPr>
          <a:xfrm>
            <a:off x="228600" y="1434823"/>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000" spc="-1" dirty="0">
                <a:solidFill>
                  <a:srgbClr val="000000"/>
                </a:solidFill>
              </a:rPr>
              <a:t>5. Torque:</a:t>
            </a:r>
          </a:p>
          <a:p>
            <a:pPr marL="800100" lvl="1" indent="-342900">
              <a:lnSpc>
                <a:spcPct val="115000"/>
              </a:lnSpc>
              <a:buFont typeface="Arial" panose="020B0604020202020204" pitchFamily="34" charset="0"/>
              <a:buChar char="•"/>
            </a:pPr>
            <a:r>
              <a:rPr lang="en-US" spc="-1" dirty="0">
                <a:solidFill>
                  <a:srgbClr val="000000"/>
                </a:solidFill>
              </a:rPr>
              <a:t>Torque is a rotational force that influences an object's angular motion.</a:t>
            </a:r>
          </a:p>
          <a:p>
            <a:pPr marL="800100" lvl="1" indent="-342900">
              <a:lnSpc>
                <a:spcPct val="115000"/>
              </a:lnSpc>
              <a:buFont typeface="Arial" panose="020B0604020202020204" pitchFamily="34" charset="0"/>
              <a:buChar char="•"/>
            </a:pPr>
            <a:r>
              <a:rPr lang="en-US" spc="-1" dirty="0">
                <a:solidFill>
                  <a:srgbClr val="000000"/>
                </a:solidFill>
              </a:rPr>
              <a:t>It can be applied using the </a:t>
            </a:r>
            <a:r>
              <a:rPr lang="en-US" spc="-1" dirty="0" err="1">
                <a:solidFill>
                  <a:srgbClr val="000000"/>
                </a:solidFill>
              </a:rPr>
              <a:t>AddTorque</a:t>
            </a:r>
            <a:r>
              <a:rPr lang="en-US" spc="-1" dirty="0">
                <a:solidFill>
                  <a:srgbClr val="000000"/>
                </a:solidFill>
              </a:rPr>
              <a:t> method.</a:t>
            </a:r>
          </a:p>
          <a:p>
            <a:pPr marL="800100" lvl="1" indent="-342900">
              <a:lnSpc>
                <a:spcPct val="115000"/>
              </a:lnSpc>
              <a:buFont typeface="Arial" panose="020B0604020202020204" pitchFamily="34" charset="0"/>
              <a:buChar char="•"/>
            </a:pPr>
            <a:r>
              <a:rPr lang="en-US" spc="-1" dirty="0">
                <a:solidFill>
                  <a:srgbClr val="000000"/>
                </a:solidFill>
                <a:cs typeface="Cascadia Code Light" panose="020B0609020000020004" pitchFamily="49" charset="0"/>
              </a:rPr>
              <a:t>Example: Apply torque around the up axis</a:t>
            </a:r>
          </a:p>
          <a:p>
            <a:pPr lvl="1">
              <a:lnSpc>
                <a:spcPct val="115000"/>
              </a:lnSpc>
            </a:pPr>
            <a:r>
              <a:rPr lang="en-US" spc="-1" dirty="0">
                <a:solidFill>
                  <a:srgbClr val="000000"/>
                </a:solidFill>
                <a:latin typeface="Cascadia Code Light" panose="020B0609020000020004" pitchFamily="49" charset="0"/>
                <a:cs typeface="Cascadia Code Light" panose="020B0609020000020004" pitchFamily="49" charset="0"/>
              </a:rPr>
              <a:t>	</a:t>
            </a:r>
            <a:r>
              <a:rPr lang="en-US" spc="-1" dirty="0" err="1">
                <a:solidFill>
                  <a:srgbClr val="000000"/>
                </a:solidFill>
                <a:latin typeface="Cascadia Code Light" panose="020B0609020000020004" pitchFamily="49" charset="0"/>
                <a:cs typeface="Cascadia Code Light" panose="020B0609020000020004" pitchFamily="49" charset="0"/>
              </a:rPr>
              <a:t>rb.AddTorque</a:t>
            </a:r>
            <a:r>
              <a:rPr lang="en-US" spc="-1" dirty="0">
                <a:solidFill>
                  <a:srgbClr val="000000"/>
                </a:solidFill>
                <a:latin typeface="Cascadia Code Light" panose="020B0609020000020004" pitchFamily="49" charset="0"/>
                <a:cs typeface="Cascadia Code Light" panose="020B0609020000020004" pitchFamily="49" charset="0"/>
              </a:rPr>
              <a:t>(Vector3.up * </a:t>
            </a:r>
            <a:r>
              <a:rPr lang="en-US" spc="-1" dirty="0" err="1">
                <a:solidFill>
                  <a:srgbClr val="000000"/>
                </a:solidFill>
                <a:latin typeface="Cascadia Code Light" panose="020B0609020000020004" pitchFamily="49" charset="0"/>
                <a:cs typeface="Cascadia Code Light" panose="020B0609020000020004" pitchFamily="49" charset="0"/>
              </a:rPr>
              <a:t>torqueMagnitude</a:t>
            </a:r>
            <a:r>
              <a:rPr lang="en-US" spc="-1" dirty="0">
                <a:solidFill>
                  <a:srgbClr val="000000"/>
                </a:solidFill>
                <a:latin typeface="Cascadia Code Light" panose="020B0609020000020004" pitchFamily="49" charset="0"/>
                <a:cs typeface="Cascadia Code Light" panose="020B0609020000020004" pitchFamily="49" charset="0"/>
              </a:rPr>
              <a:t>, </a:t>
            </a:r>
            <a:r>
              <a:rPr lang="en-US" spc="-1" dirty="0" err="1">
                <a:solidFill>
                  <a:srgbClr val="000000"/>
                </a:solidFill>
                <a:latin typeface="Cascadia Code Light" panose="020B0609020000020004" pitchFamily="49" charset="0"/>
                <a:cs typeface="Cascadia Code Light" panose="020B0609020000020004" pitchFamily="49" charset="0"/>
              </a:rPr>
              <a:t>ForceMode.Force</a:t>
            </a:r>
            <a:r>
              <a:rPr lang="en-US" spc="-1" dirty="0">
                <a:solidFill>
                  <a:srgbClr val="000000"/>
                </a:solidFill>
                <a:latin typeface="Cascadia Code Light" panose="020B0609020000020004" pitchFamily="49" charset="0"/>
                <a:cs typeface="Cascadia Code Light" panose="020B0609020000020004" pitchFamily="49" charset="0"/>
              </a:rPr>
              <a:t>);</a:t>
            </a:r>
          </a:p>
          <a:p>
            <a:pPr>
              <a:lnSpc>
                <a:spcPct val="115000"/>
              </a:lnSpc>
            </a:pPr>
            <a:r>
              <a:rPr lang="en-US" sz="2000" spc="-1" dirty="0">
                <a:solidFill>
                  <a:srgbClr val="000000"/>
                </a:solidFill>
                <a:cs typeface="Cascadia Code Light" panose="020B0609020000020004" pitchFamily="49" charset="0"/>
              </a:rPr>
              <a:t>6. Combining Forces:</a:t>
            </a:r>
          </a:p>
          <a:p>
            <a:pPr marL="800100" lvl="1" indent="-342900">
              <a:lnSpc>
                <a:spcPct val="115000"/>
              </a:lnSpc>
              <a:buFont typeface="Arial" panose="020B0604020202020204" pitchFamily="34" charset="0"/>
              <a:buChar char="•"/>
            </a:pPr>
            <a:r>
              <a:rPr lang="en-US" spc="-1" dirty="0">
                <a:solidFill>
                  <a:srgbClr val="000000"/>
                </a:solidFill>
                <a:cs typeface="Cascadia Code Light" panose="020B0609020000020004" pitchFamily="49" charset="0"/>
              </a:rPr>
              <a:t>Multiple forces can be combined to create complex interactions.</a:t>
            </a:r>
          </a:p>
          <a:p>
            <a:pPr marL="800100" lvl="1" indent="-342900">
              <a:lnSpc>
                <a:spcPct val="115000"/>
              </a:lnSpc>
              <a:buFont typeface="Arial" panose="020B0604020202020204" pitchFamily="34" charset="0"/>
              <a:buChar char="•"/>
            </a:pPr>
            <a:r>
              <a:rPr lang="en-US" spc="-1" dirty="0">
                <a:solidFill>
                  <a:srgbClr val="000000"/>
                </a:solidFill>
                <a:cs typeface="Cascadia Code Light" panose="020B0609020000020004" pitchFamily="49" charset="0"/>
              </a:rPr>
              <a:t>For example, a character controller might combine forces for walking, jumping, and responding to external influences.</a:t>
            </a:r>
          </a:p>
          <a:p>
            <a:pPr>
              <a:lnSpc>
                <a:spcPct val="115000"/>
              </a:lnSpc>
            </a:pPr>
            <a:r>
              <a:rPr lang="en-US" sz="2000" spc="-1" dirty="0">
                <a:solidFill>
                  <a:srgbClr val="000000"/>
                </a:solidFill>
                <a:cs typeface="Cascadia Code Light" panose="020B0609020000020004" pitchFamily="49" charset="0"/>
              </a:rPr>
              <a:t>7. Drag and Angular Drag:</a:t>
            </a:r>
          </a:p>
          <a:p>
            <a:pPr marL="742950" lvl="1" indent="-285750">
              <a:lnSpc>
                <a:spcPct val="115000"/>
              </a:lnSpc>
              <a:buFont typeface="Arial" panose="020B0604020202020204" pitchFamily="34" charset="0"/>
              <a:buChar char="•"/>
            </a:pPr>
            <a:r>
              <a:rPr lang="en-US" spc="-1" dirty="0">
                <a:solidFill>
                  <a:srgbClr val="000000"/>
                </a:solidFill>
                <a:cs typeface="Cascadia Code Light" panose="020B0609020000020004" pitchFamily="49" charset="0"/>
              </a:rPr>
              <a:t>Drag simulates air resistance and affects an object's linear motion.</a:t>
            </a:r>
          </a:p>
          <a:p>
            <a:pPr marL="742950" lvl="1" indent="-285750">
              <a:lnSpc>
                <a:spcPct val="115000"/>
              </a:lnSpc>
              <a:buFont typeface="Arial" panose="020B0604020202020204" pitchFamily="34" charset="0"/>
              <a:buChar char="•"/>
            </a:pPr>
            <a:r>
              <a:rPr lang="en-US" spc="-1" dirty="0">
                <a:solidFill>
                  <a:srgbClr val="000000"/>
                </a:solidFill>
                <a:cs typeface="Cascadia Code Light" panose="020B0609020000020004" pitchFamily="49" charset="0"/>
              </a:rPr>
              <a:t>Angular drag affects rotational motion.</a:t>
            </a:r>
          </a:p>
          <a:p>
            <a:pPr marL="742950" lvl="1" indent="-285750">
              <a:lnSpc>
                <a:spcPct val="115000"/>
              </a:lnSpc>
              <a:buFont typeface="Arial" panose="020B0604020202020204" pitchFamily="34" charset="0"/>
              <a:buChar char="•"/>
            </a:pPr>
            <a:r>
              <a:rPr lang="en-US" spc="-1" dirty="0">
                <a:solidFill>
                  <a:srgbClr val="000000"/>
                </a:solidFill>
                <a:cs typeface="Cascadia Code Light" panose="020B0609020000020004" pitchFamily="49" charset="0"/>
              </a:rPr>
              <a:t>These properties can be adjusted to control the rate at which an object slows down.</a:t>
            </a:r>
          </a:p>
        </p:txBody>
      </p:sp>
      <p:sp>
        <p:nvSpPr>
          <p:cNvPr id="2" name="PlaceHolder 1"/>
          <p:cNvSpPr>
            <a:spLocks noGrp="1"/>
          </p:cNvSpPr>
          <p:nvPr>
            <p:ph type="sldNum" idx="2"/>
          </p:nvPr>
        </p:nvSpPr>
        <p:spPr/>
        <p:txBody>
          <a:bodyPr/>
          <a:lstStyle/>
          <a:p>
            <a:fld id="{E662E0F8-AEBF-4F9D-AAEA-E42E01C18BE1}" type="slidenum">
              <a:t>20</a:t>
            </a:fld>
            <a:endParaRPr/>
          </a:p>
        </p:txBody>
      </p:sp>
    </p:spTree>
    <p:extLst>
      <p:ext uri="{BB962C8B-B14F-4D97-AF65-F5344CB8AC3E}">
        <p14:creationId xmlns:p14="http://schemas.microsoft.com/office/powerpoint/2010/main" val="695884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Forces and Their Application</a:t>
            </a:r>
          </a:p>
        </p:txBody>
      </p:sp>
      <p:sp>
        <p:nvSpPr>
          <p:cNvPr id="99" name="Rectangle 98"/>
          <p:cNvSpPr/>
          <p:nvPr/>
        </p:nvSpPr>
        <p:spPr>
          <a:xfrm>
            <a:off x="228600" y="1434823"/>
            <a:ext cx="11668328"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000" b="1" spc="-1" dirty="0">
                <a:solidFill>
                  <a:srgbClr val="000000"/>
                </a:solidFill>
              </a:rPr>
              <a:t>Example Code</a:t>
            </a:r>
            <a:r>
              <a:rPr lang="en-US" sz="2000" spc="-1" dirty="0">
                <a:solidFill>
                  <a:srgbClr val="000000"/>
                </a:solidFill>
              </a:rPr>
              <a:t>:</a:t>
            </a:r>
          </a:p>
          <a:p>
            <a:pPr>
              <a:lnSpc>
                <a:spcPct val="115000"/>
              </a:lnSpc>
            </a:pPr>
            <a:r>
              <a:rPr lang="en-US" spc="-1" dirty="0">
                <a:solidFill>
                  <a:srgbClr val="000000"/>
                </a:solidFill>
              </a:rPr>
              <a:t>Here's a simple script that demonstrates the application of forces to a </a:t>
            </a:r>
            <a:r>
              <a:rPr lang="en-US" spc="-1" dirty="0" err="1">
                <a:solidFill>
                  <a:srgbClr val="000000"/>
                </a:solidFill>
              </a:rPr>
              <a:t>GameObject</a:t>
            </a:r>
            <a:r>
              <a:rPr lang="en-US" spc="-1" dirty="0">
                <a:solidFill>
                  <a:srgbClr val="000000"/>
                </a:solidFill>
              </a:rPr>
              <a:t> with a </a:t>
            </a:r>
            <a:r>
              <a:rPr lang="en-US" spc="-1" dirty="0" err="1">
                <a:solidFill>
                  <a:srgbClr val="000000"/>
                </a:solidFill>
              </a:rPr>
              <a:t>Rigidbody</a:t>
            </a:r>
            <a:r>
              <a:rPr lang="en-US" spc="-1" dirty="0">
                <a:solidFill>
                  <a:srgbClr val="000000"/>
                </a:solidFill>
              </a:rPr>
              <a:t>:</a:t>
            </a:r>
            <a:endParaRPr lang="en-US" spc="-1" dirty="0">
              <a:solidFill>
                <a:srgbClr val="000000"/>
              </a:solidFill>
              <a:cs typeface="Cascadia Code Light" panose="020B0609020000020004" pitchFamily="49" charset="0"/>
            </a:endParaRPr>
          </a:p>
        </p:txBody>
      </p:sp>
      <p:sp>
        <p:nvSpPr>
          <p:cNvPr id="2" name="PlaceHolder 1"/>
          <p:cNvSpPr>
            <a:spLocks noGrp="1"/>
          </p:cNvSpPr>
          <p:nvPr>
            <p:ph type="sldNum" idx="2"/>
          </p:nvPr>
        </p:nvSpPr>
        <p:spPr/>
        <p:txBody>
          <a:bodyPr/>
          <a:lstStyle/>
          <a:p>
            <a:fld id="{E662E0F8-AEBF-4F9D-AAEA-E42E01C18BE1}" type="slidenum">
              <a:t>21</a:t>
            </a:fld>
            <a:endParaRPr/>
          </a:p>
        </p:txBody>
      </p:sp>
      <p:pic>
        <p:nvPicPr>
          <p:cNvPr id="3" name="Picture 2"/>
          <p:cNvPicPr>
            <a:picLocks noChangeAspect="1"/>
          </p:cNvPicPr>
          <p:nvPr/>
        </p:nvPicPr>
        <p:blipFill>
          <a:blip r:embed="rId3"/>
          <a:stretch>
            <a:fillRect/>
          </a:stretch>
        </p:blipFill>
        <p:spPr>
          <a:xfrm>
            <a:off x="2575499" y="2200948"/>
            <a:ext cx="6974529" cy="4226460"/>
          </a:xfrm>
          <a:prstGeom prst="rect">
            <a:avLst/>
          </a:prstGeom>
        </p:spPr>
      </p:pic>
    </p:spTree>
    <p:extLst>
      <p:ext uri="{BB962C8B-B14F-4D97-AF65-F5344CB8AC3E}">
        <p14:creationId xmlns:p14="http://schemas.microsoft.com/office/powerpoint/2010/main" val="3143526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Forces and Their Application</a:t>
            </a:r>
          </a:p>
        </p:txBody>
      </p:sp>
      <p:sp>
        <p:nvSpPr>
          <p:cNvPr id="99" name="Rectangle 98"/>
          <p:cNvSpPr/>
          <p:nvPr/>
        </p:nvSpPr>
        <p:spPr>
          <a:xfrm>
            <a:off x="228600" y="1434823"/>
            <a:ext cx="11668328"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endParaRPr lang="en-US" spc="-1" dirty="0">
              <a:solidFill>
                <a:srgbClr val="000000"/>
              </a:solidFill>
              <a:cs typeface="Cascadia Code Light" panose="020B0609020000020004" pitchFamily="49" charset="0"/>
            </a:endParaRPr>
          </a:p>
        </p:txBody>
      </p:sp>
      <p:sp>
        <p:nvSpPr>
          <p:cNvPr id="2" name="PlaceHolder 1"/>
          <p:cNvSpPr>
            <a:spLocks noGrp="1"/>
          </p:cNvSpPr>
          <p:nvPr>
            <p:ph type="sldNum" idx="2"/>
          </p:nvPr>
        </p:nvSpPr>
        <p:spPr/>
        <p:txBody>
          <a:bodyPr/>
          <a:lstStyle/>
          <a:p>
            <a:fld id="{E662E0F8-AEBF-4F9D-AAEA-E42E01C18BE1}" type="slidenum">
              <a:t>22</a:t>
            </a:fld>
            <a:endParaRPr/>
          </a:p>
        </p:txBody>
      </p:sp>
      <p:pic>
        <p:nvPicPr>
          <p:cNvPr id="4" name="Picture 3"/>
          <p:cNvPicPr>
            <a:picLocks noChangeAspect="1"/>
          </p:cNvPicPr>
          <p:nvPr/>
        </p:nvPicPr>
        <p:blipFill>
          <a:blip r:embed="rId3"/>
          <a:stretch>
            <a:fillRect/>
          </a:stretch>
        </p:blipFill>
        <p:spPr>
          <a:xfrm>
            <a:off x="2145351" y="2413561"/>
            <a:ext cx="7971415" cy="2483911"/>
          </a:xfrm>
          <a:prstGeom prst="rect">
            <a:avLst/>
          </a:prstGeom>
        </p:spPr>
      </p:pic>
    </p:spTree>
    <p:extLst>
      <p:ext uri="{BB962C8B-B14F-4D97-AF65-F5344CB8AC3E}">
        <p14:creationId xmlns:p14="http://schemas.microsoft.com/office/powerpoint/2010/main" val="3646552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dirty="0">
                <a:solidFill>
                  <a:srgbClr val="000000"/>
                </a:solidFill>
                <a:latin typeface="Arial"/>
              </a:rPr>
              <a:t>Content</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Introduction to Unity Physics Engine</a:t>
            </a:r>
          </a:p>
          <a:p>
            <a:pPr marL="228600" indent="-228600">
              <a:buClr>
                <a:srgbClr val="000000"/>
              </a:buClr>
              <a:buFont typeface="Arial"/>
              <a:buChar char="•"/>
            </a:pPr>
            <a:r>
              <a:rPr lang="en-US" sz="2400" spc="-1" dirty="0">
                <a:solidFill>
                  <a:srgbClr val="000000"/>
                </a:solidFill>
                <a:latin typeface="Calibri"/>
              </a:rPr>
              <a:t>Rigid Bodies in Unity</a:t>
            </a:r>
          </a:p>
          <a:p>
            <a:pPr marL="228600" indent="-228600">
              <a:buClr>
                <a:srgbClr val="000000"/>
              </a:buClr>
              <a:buFont typeface="Arial"/>
              <a:buChar char="•"/>
            </a:pPr>
            <a:r>
              <a:rPr lang="en-US" sz="2400" spc="-1" dirty="0">
                <a:solidFill>
                  <a:srgbClr val="000000"/>
                </a:solidFill>
                <a:latin typeface="Calibri"/>
              </a:rPr>
              <a:t>Forces and Their Application</a:t>
            </a:r>
          </a:p>
          <a:p>
            <a:pPr marL="228600" indent="-228600">
              <a:buClr>
                <a:srgbClr val="000000"/>
              </a:buClr>
              <a:buFont typeface="Arial"/>
              <a:buChar char="•"/>
            </a:pPr>
            <a:r>
              <a:rPr lang="en-US" sz="2400" spc="-1" dirty="0">
                <a:solidFill>
                  <a:srgbClr val="000000"/>
                </a:solidFill>
                <a:latin typeface="Calibri"/>
              </a:rPr>
              <a:t>Advanced Physics Concepts</a:t>
            </a:r>
          </a:p>
        </p:txBody>
      </p:sp>
      <p:sp>
        <p:nvSpPr>
          <p:cNvPr id="3" name="PlaceHolder 2"/>
          <p:cNvSpPr>
            <a:spLocks noGrp="1"/>
          </p:cNvSpPr>
          <p:nvPr>
            <p:ph type="sldNum" idx="2"/>
          </p:nvPr>
        </p:nvSpPr>
        <p:spPr/>
        <p:txBody>
          <a:bodyPr/>
          <a:lstStyle/>
          <a:p>
            <a:fld id="{40C3E2B2-977C-4116-AF90-2FBAF89554E4}" type="slidenum">
              <a:t>3</a:t>
            </a:fld>
            <a:endParaRPr/>
          </a:p>
        </p:txBody>
      </p:sp>
    </p:spTree>
    <p:extLst>
      <p:ext uri="{BB962C8B-B14F-4D97-AF65-F5344CB8AC3E}">
        <p14:creationId xmlns:p14="http://schemas.microsoft.com/office/powerpoint/2010/main" val="49035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Physics System Overview</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000" spc="-1" dirty="0">
                <a:solidFill>
                  <a:srgbClr val="000000"/>
                </a:solidFill>
              </a:rPr>
              <a:t>Unity Physics is a robust and highly customizable physics simulation system integrated into the Unity game development engine.</a:t>
            </a:r>
          </a:p>
          <a:p>
            <a:pPr marL="342900" indent="-342900">
              <a:lnSpc>
                <a:spcPct val="115000"/>
              </a:lnSpc>
              <a:buFont typeface="Arial" panose="020B0604020202020204" pitchFamily="34" charset="0"/>
              <a:buChar char="•"/>
            </a:pPr>
            <a:r>
              <a:rPr lang="en-US" sz="2000" spc="-1" dirty="0">
                <a:solidFill>
                  <a:srgbClr val="000000"/>
                </a:solidFill>
              </a:rPr>
              <a:t>It enables developers to create realistic and immersive virtual environments by simulating physical interactions between game objects.</a:t>
            </a:r>
          </a:p>
          <a:p>
            <a:pPr marL="457200" indent="-457200">
              <a:lnSpc>
                <a:spcPct val="115000"/>
              </a:lnSpc>
              <a:buFont typeface="+mj-lt"/>
              <a:buAutoNum type="arabicPeriod"/>
            </a:pPr>
            <a:r>
              <a:rPr lang="en-US" sz="2000" b="1" spc="-1" dirty="0">
                <a:solidFill>
                  <a:srgbClr val="000000"/>
                </a:solidFill>
              </a:rPr>
              <a:t>Key Components</a:t>
            </a:r>
            <a:r>
              <a:rPr lang="en-US" sz="2000" spc="-1" dirty="0">
                <a:solidFill>
                  <a:srgbClr val="000000"/>
                </a:solidFill>
              </a:rPr>
              <a:t>: Collider and </a:t>
            </a:r>
            <a:r>
              <a:rPr lang="en-US" sz="2000" spc="-1" dirty="0" err="1">
                <a:solidFill>
                  <a:srgbClr val="000000"/>
                </a:solidFill>
              </a:rPr>
              <a:t>Rigidbody</a:t>
            </a:r>
            <a:endParaRPr lang="en-US" sz="2000" spc="-1" dirty="0">
              <a:solidFill>
                <a:srgbClr val="000000"/>
              </a:solidFill>
            </a:endParaRPr>
          </a:p>
          <a:p>
            <a:pPr marL="457200" indent="-457200">
              <a:lnSpc>
                <a:spcPct val="115000"/>
              </a:lnSpc>
              <a:buFont typeface="+mj-lt"/>
              <a:buAutoNum type="arabicPeriod"/>
            </a:pPr>
            <a:r>
              <a:rPr lang="en-US" sz="2000" b="1" spc="-1" dirty="0">
                <a:solidFill>
                  <a:srgbClr val="000000"/>
                </a:solidFill>
              </a:rPr>
              <a:t>Collision Detection and Resolution:  </a:t>
            </a:r>
            <a:r>
              <a:rPr lang="en-US" sz="2000" spc="-1" dirty="0">
                <a:solidFill>
                  <a:srgbClr val="000000"/>
                </a:solidFill>
              </a:rPr>
              <a:t>identify when two objects intersect and respond to collisions, bouncing, or triggering specific actions</a:t>
            </a:r>
            <a:r>
              <a:rPr lang="en-US" sz="2000" b="1" spc="-1" dirty="0">
                <a:solidFill>
                  <a:srgbClr val="000000"/>
                </a:solidFill>
              </a:rPr>
              <a:t>.</a:t>
            </a:r>
          </a:p>
          <a:p>
            <a:pPr marL="457200" indent="-457200">
              <a:lnSpc>
                <a:spcPct val="115000"/>
              </a:lnSpc>
              <a:buFont typeface="+mj-lt"/>
              <a:buAutoNum type="arabicPeriod"/>
            </a:pPr>
            <a:r>
              <a:rPr lang="en-US" sz="2000" b="1" spc="-1" dirty="0">
                <a:solidFill>
                  <a:srgbClr val="000000"/>
                </a:solidFill>
              </a:rPr>
              <a:t>Layers and Masks: </a:t>
            </a:r>
            <a:r>
              <a:rPr lang="en-US" sz="2000" spc="-1" dirty="0">
                <a:solidFill>
                  <a:srgbClr val="000000"/>
                </a:solidFill>
              </a:rPr>
              <a:t>employed to control which objects interact with each other.</a:t>
            </a:r>
          </a:p>
          <a:p>
            <a:pPr marL="457200" indent="-457200">
              <a:lnSpc>
                <a:spcPct val="115000"/>
              </a:lnSpc>
              <a:buFont typeface="+mj-lt"/>
              <a:buAutoNum type="arabicPeriod"/>
            </a:pPr>
            <a:r>
              <a:rPr lang="en-US" sz="2000" b="1" spc="-1" dirty="0">
                <a:solidFill>
                  <a:srgbClr val="000000"/>
                </a:solidFill>
              </a:rPr>
              <a:t>Forces and Interactions: </a:t>
            </a:r>
            <a:r>
              <a:rPr lang="en-US" sz="2000" spc="-1" dirty="0">
                <a:solidFill>
                  <a:srgbClr val="000000"/>
                </a:solidFill>
              </a:rPr>
              <a:t>Simulates the force of gravity on objects and specific actions, such as explosions or wind.</a:t>
            </a:r>
          </a:p>
          <a:p>
            <a:pPr marL="457200" indent="-457200">
              <a:lnSpc>
                <a:spcPct val="115000"/>
              </a:lnSpc>
              <a:buFont typeface="+mj-lt"/>
              <a:buAutoNum type="arabicPeriod"/>
            </a:pPr>
            <a:r>
              <a:rPr lang="en-US" sz="2000" b="1" spc="-1" dirty="0">
                <a:solidFill>
                  <a:srgbClr val="000000"/>
                </a:solidFill>
              </a:rPr>
              <a:t>Constraints and Joints: </a:t>
            </a:r>
            <a:r>
              <a:rPr lang="en-US" sz="2000" spc="-1" dirty="0">
                <a:solidFill>
                  <a:srgbClr val="000000"/>
                </a:solidFill>
              </a:rPr>
              <a:t>limit the movement of objects, providing stability or creating specific behaviors; and connect objects, allowing them to move in relation to each other, facilitating complex physical simulations.</a:t>
            </a:r>
          </a:p>
        </p:txBody>
      </p:sp>
      <p:sp>
        <p:nvSpPr>
          <p:cNvPr id="2" name="PlaceHolder 1"/>
          <p:cNvSpPr>
            <a:spLocks noGrp="1"/>
          </p:cNvSpPr>
          <p:nvPr>
            <p:ph type="sldNum" idx="2"/>
          </p:nvPr>
        </p:nvSpPr>
        <p:spPr/>
        <p:txBody>
          <a:bodyPr/>
          <a:lstStyle/>
          <a:p>
            <a:fld id="{E662E0F8-AEBF-4F9D-AAEA-E42E01C18BE1}" type="slidenum">
              <a:t>4</a:t>
            </a:fld>
            <a:endParaRPr/>
          </a:p>
        </p:txBody>
      </p:sp>
    </p:spTree>
    <p:extLst>
      <p:ext uri="{BB962C8B-B14F-4D97-AF65-F5344CB8AC3E}">
        <p14:creationId xmlns:p14="http://schemas.microsoft.com/office/powerpoint/2010/main" val="366445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Physics System Overview</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Key Components</a:t>
            </a:r>
            <a:r>
              <a:rPr lang="en-US" sz="2200" spc="-1" dirty="0">
                <a:solidFill>
                  <a:srgbClr val="000000"/>
                </a:solidFill>
              </a:rPr>
              <a:t>: </a:t>
            </a:r>
          </a:p>
          <a:p>
            <a:pPr marL="800100" lvl="1" indent="-342900">
              <a:lnSpc>
                <a:spcPct val="115000"/>
              </a:lnSpc>
              <a:buFont typeface="Arial" panose="020B0604020202020204" pitchFamily="34" charset="0"/>
              <a:buChar char="•"/>
            </a:pPr>
            <a:r>
              <a:rPr lang="en-US" sz="2000" b="1" spc="-1" dirty="0">
                <a:solidFill>
                  <a:srgbClr val="000000"/>
                </a:solidFill>
              </a:rPr>
              <a:t>Collider Components</a:t>
            </a:r>
            <a:r>
              <a:rPr lang="en-US" sz="2000" spc="-1" dirty="0">
                <a:solidFill>
                  <a:srgbClr val="000000"/>
                </a:solidFill>
              </a:rPr>
              <a:t>: Shapes that define the physical boundaries of game objects, allowing the Unity Physics Engine to perform collision detection and response. </a:t>
            </a:r>
          </a:p>
          <a:p>
            <a:pPr marL="1257300" lvl="2" indent="-342900">
              <a:lnSpc>
                <a:spcPct val="115000"/>
              </a:lnSpc>
              <a:buFont typeface="Arial" panose="020B0604020202020204" pitchFamily="34" charset="0"/>
              <a:buChar char="•"/>
            </a:pPr>
            <a:r>
              <a:rPr lang="en-US" sz="2000" spc="-1" dirty="0">
                <a:solidFill>
                  <a:srgbClr val="000000"/>
                </a:solidFill>
              </a:rPr>
              <a:t>Box Collider:</a:t>
            </a:r>
          </a:p>
          <a:p>
            <a:pPr marL="1714500" lvl="3" indent="-342900">
              <a:lnSpc>
                <a:spcPct val="115000"/>
              </a:lnSpc>
              <a:buFont typeface="Arial" panose="020B0604020202020204" pitchFamily="34" charset="0"/>
              <a:buChar char="•"/>
            </a:pPr>
            <a:r>
              <a:rPr lang="en-US" spc="-1" dirty="0">
                <a:solidFill>
                  <a:srgbClr val="000000"/>
                </a:solidFill>
              </a:rPr>
              <a:t>Represents a rectangular prism or cube.</a:t>
            </a:r>
          </a:p>
          <a:p>
            <a:pPr marL="1714500" lvl="3" indent="-342900">
              <a:lnSpc>
                <a:spcPct val="115000"/>
              </a:lnSpc>
              <a:buFont typeface="Arial" panose="020B0604020202020204" pitchFamily="34" charset="0"/>
              <a:buChar char="•"/>
            </a:pPr>
            <a:r>
              <a:rPr lang="en-US" spc="-1" dirty="0">
                <a:solidFill>
                  <a:srgbClr val="000000"/>
                </a:solidFill>
              </a:rPr>
              <a:t>Ideal for objects with simple geometric shapes.</a:t>
            </a:r>
          </a:p>
          <a:p>
            <a:pPr marL="1257300" lvl="2" indent="-342900">
              <a:lnSpc>
                <a:spcPct val="115000"/>
              </a:lnSpc>
              <a:buFont typeface="Arial" panose="020B0604020202020204" pitchFamily="34" charset="0"/>
              <a:buChar char="•"/>
            </a:pPr>
            <a:r>
              <a:rPr lang="en-US" sz="2000" spc="-1" dirty="0">
                <a:solidFill>
                  <a:srgbClr val="000000"/>
                </a:solidFill>
              </a:rPr>
              <a:t>Sphere Collider:</a:t>
            </a:r>
          </a:p>
          <a:p>
            <a:pPr marL="1714500" lvl="3" indent="-342900">
              <a:lnSpc>
                <a:spcPct val="115000"/>
              </a:lnSpc>
              <a:buFont typeface="Arial" panose="020B0604020202020204" pitchFamily="34" charset="0"/>
              <a:buChar char="•"/>
            </a:pPr>
            <a:r>
              <a:rPr lang="en-US" spc="-1" dirty="0">
                <a:solidFill>
                  <a:srgbClr val="000000"/>
                </a:solidFill>
              </a:rPr>
              <a:t>Represents a spherical shape.</a:t>
            </a:r>
          </a:p>
          <a:p>
            <a:pPr marL="1714500" lvl="3" indent="-342900">
              <a:lnSpc>
                <a:spcPct val="115000"/>
              </a:lnSpc>
              <a:buFont typeface="Arial" panose="020B0604020202020204" pitchFamily="34" charset="0"/>
              <a:buChar char="•"/>
            </a:pPr>
            <a:r>
              <a:rPr lang="en-US" spc="-1" dirty="0">
                <a:solidFill>
                  <a:srgbClr val="000000"/>
                </a:solidFill>
              </a:rPr>
              <a:t>Suitable for objects like balls or other round entities.</a:t>
            </a:r>
          </a:p>
          <a:p>
            <a:pPr marL="1257300" lvl="2" indent="-342900">
              <a:lnSpc>
                <a:spcPct val="115000"/>
              </a:lnSpc>
              <a:buFont typeface="Arial" panose="020B0604020202020204" pitchFamily="34" charset="0"/>
              <a:buChar char="•"/>
            </a:pPr>
            <a:r>
              <a:rPr lang="en-US" sz="2000" spc="-1" dirty="0">
                <a:solidFill>
                  <a:srgbClr val="000000"/>
                </a:solidFill>
              </a:rPr>
              <a:t>Capsule Collider:</a:t>
            </a:r>
          </a:p>
          <a:p>
            <a:pPr marL="1714500" lvl="3" indent="-342900">
              <a:lnSpc>
                <a:spcPct val="115000"/>
              </a:lnSpc>
              <a:buFont typeface="Arial" panose="020B0604020202020204" pitchFamily="34" charset="0"/>
              <a:buChar char="•"/>
            </a:pPr>
            <a:r>
              <a:rPr lang="en-US" spc="-1" dirty="0">
                <a:solidFill>
                  <a:srgbClr val="000000"/>
                </a:solidFill>
              </a:rPr>
              <a:t>Represents a capsule or cylinder with hemispherical ends.</a:t>
            </a:r>
          </a:p>
          <a:p>
            <a:pPr marL="1714500" lvl="3" indent="-342900">
              <a:lnSpc>
                <a:spcPct val="115000"/>
              </a:lnSpc>
              <a:buFont typeface="Arial" panose="020B0604020202020204" pitchFamily="34" charset="0"/>
              <a:buChar char="•"/>
            </a:pPr>
            <a:r>
              <a:rPr lang="en-US" spc="-1" dirty="0">
                <a:solidFill>
                  <a:srgbClr val="000000"/>
                </a:solidFill>
              </a:rPr>
              <a:t>Useful for modeling characters or other elongated shapes.</a:t>
            </a:r>
          </a:p>
        </p:txBody>
      </p:sp>
      <p:sp>
        <p:nvSpPr>
          <p:cNvPr id="2" name="PlaceHolder 1"/>
          <p:cNvSpPr>
            <a:spLocks noGrp="1"/>
          </p:cNvSpPr>
          <p:nvPr>
            <p:ph type="sldNum" idx="2"/>
          </p:nvPr>
        </p:nvSpPr>
        <p:spPr/>
        <p:txBody>
          <a:bodyPr/>
          <a:lstStyle/>
          <a:p>
            <a:fld id="{E662E0F8-AEBF-4F9D-AAEA-E42E01C18BE1}" type="slidenum">
              <a:t>5</a:t>
            </a:fld>
            <a:endParaRPr/>
          </a:p>
        </p:txBody>
      </p:sp>
    </p:spTree>
    <p:extLst>
      <p:ext uri="{BB962C8B-B14F-4D97-AF65-F5344CB8AC3E}">
        <p14:creationId xmlns:p14="http://schemas.microsoft.com/office/powerpoint/2010/main" val="3132976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Physics System Overview</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15000"/>
              </a:lnSpc>
            </a:pPr>
            <a:r>
              <a:rPr lang="en-US" sz="2200" b="1" spc="-1" dirty="0">
                <a:solidFill>
                  <a:srgbClr val="000000"/>
                </a:solidFill>
              </a:rPr>
              <a:t>Key Components: </a:t>
            </a:r>
          </a:p>
          <a:p>
            <a:pPr marL="1257300" lvl="2" indent="-342900">
              <a:lnSpc>
                <a:spcPct val="115000"/>
              </a:lnSpc>
              <a:buFont typeface="Arial" panose="020B0604020202020204" pitchFamily="34" charset="0"/>
              <a:buChar char="•"/>
            </a:pPr>
            <a:r>
              <a:rPr lang="en-US" sz="2000" spc="-1" dirty="0">
                <a:solidFill>
                  <a:srgbClr val="000000"/>
                </a:solidFill>
              </a:rPr>
              <a:t>Mesh Collider:</a:t>
            </a:r>
          </a:p>
          <a:p>
            <a:pPr marL="1714500" lvl="3" indent="-342900">
              <a:lnSpc>
                <a:spcPct val="115000"/>
              </a:lnSpc>
              <a:buFont typeface="Arial" panose="020B0604020202020204" pitchFamily="34" charset="0"/>
              <a:buChar char="•"/>
            </a:pPr>
            <a:r>
              <a:rPr lang="en-US" spc="-1" dirty="0">
                <a:solidFill>
                  <a:srgbClr val="000000"/>
                </a:solidFill>
              </a:rPr>
              <a:t>Uses the actual mesh of a 3D model as the collider.</a:t>
            </a:r>
          </a:p>
          <a:p>
            <a:pPr marL="1714500" lvl="3" indent="-342900">
              <a:lnSpc>
                <a:spcPct val="115000"/>
              </a:lnSpc>
              <a:buFont typeface="Arial" panose="020B0604020202020204" pitchFamily="34" charset="0"/>
              <a:buChar char="•"/>
            </a:pPr>
            <a:r>
              <a:rPr lang="en-US" spc="-1" dirty="0">
                <a:solidFill>
                  <a:srgbClr val="000000"/>
                </a:solidFill>
              </a:rPr>
              <a:t>Provides precise collision representation but can be computationally expensive.</a:t>
            </a:r>
          </a:p>
          <a:p>
            <a:pPr marL="1257300" lvl="2" indent="-342900">
              <a:lnSpc>
                <a:spcPct val="115000"/>
              </a:lnSpc>
              <a:buFont typeface="Arial" panose="020B0604020202020204" pitchFamily="34" charset="0"/>
              <a:buChar char="•"/>
            </a:pPr>
            <a:r>
              <a:rPr lang="en-US" sz="2000" spc="-1" dirty="0">
                <a:solidFill>
                  <a:srgbClr val="000000"/>
                </a:solidFill>
              </a:rPr>
              <a:t>Wheel Collider:</a:t>
            </a:r>
          </a:p>
          <a:p>
            <a:pPr marL="1714500" lvl="3" indent="-342900">
              <a:lnSpc>
                <a:spcPct val="115000"/>
              </a:lnSpc>
              <a:buFont typeface="Arial" panose="020B0604020202020204" pitchFamily="34" charset="0"/>
              <a:buChar char="•"/>
            </a:pPr>
            <a:r>
              <a:rPr lang="en-US" spc="-1" dirty="0">
                <a:solidFill>
                  <a:srgbClr val="000000"/>
                </a:solidFill>
              </a:rPr>
              <a:t>Specifically designed for simulating vehicle wheels.</a:t>
            </a:r>
          </a:p>
          <a:p>
            <a:pPr marL="1714500" lvl="3" indent="-342900">
              <a:lnSpc>
                <a:spcPct val="115000"/>
              </a:lnSpc>
              <a:buFont typeface="Arial" panose="020B0604020202020204" pitchFamily="34" charset="0"/>
              <a:buChar char="•"/>
            </a:pPr>
            <a:r>
              <a:rPr lang="en-US" spc="-1" dirty="0">
                <a:solidFill>
                  <a:srgbClr val="000000"/>
                </a:solidFill>
              </a:rPr>
              <a:t>Enables realistic wheel interactions with terrain.</a:t>
            </a:r>
          </a:p>
          <a:p>
            <a:pPr marL="1257300" lvl="2" indent="-342900">
              <a:lnSpc>
                <a:spcPct val="115000"/>
              </a:lnSpc>
              <a:buFont typeface="Arial" panose="020B0604020202020204" pitchFamily="34" charset="0"/>
              <a:buChar char="•"/>
            </a:pPr>
            <a:r>
              <a:rPr lang="en-US" sz="2000" spc="-1" dirty="0">
                <a:solidFill>
                  <a:srgbClr val="000000"/>
                </a:solidFill>
              </a:rPr>
              <a:t>Terrain Collider:</a:t>
            </a:r>
          </a:p>
          <a:p>
            <a:pPr marL="1714500" lvl="3" indent="-342900">
              <a:lnSpc>
                <a:spcPct val="115000"/>
              </a:lnSpc>
              <a:buFont typeface="Arial" panose="020B0604020202020204" pitchFamily="34" charset="0"/>
              <a:buChar char="•"/>
            </a:pPr>
            <a:r>
              <a:rPr lang="en-US" spc="-1" dirty="0">
                <a:solidFill>
                  <a:srgbClr val="000000"/>
                </a:solidFill>
              </a:rPr>
              <a:t>Designed for terrains created with Unity's terrain system.</a:t>
            </a:r>
          </a:p>
          <a:p>
            <a:pPr marL="1714500" lvl="3" indent="-342900">
              <a:lnSpc>
                <a:spcPct val="115000"/>
              </a:lnSpc>
              <a:buFont typeface="Arial" panose="020B0604020202020204" pitchFamily="34" charset="0"/>
              <a:buChar char="•"/>
            </a:pPr>
            <a:r>
              <a:rPr lang="en-US" spc="-1" dirty="0">
                <a:solidFill>
                  <a:srgbClr val="000000"/>
                </a:solidFill>
              </a:rPr>
              <a:t>Allows for efficient collision detection with terrain features.</a:t>
            </a:r>
          </a:p>
          <a:p>
            <a:pPr marL="1257300" lvl="2" indent="-342900">
              <a:lnSpc>
                <a:spcPct val="115000"/>
              </a:lnSpc>
              <a:buFont typeface="Arial" panose="020B0604020202020204" pitchFamily="34" charset="0"/>
              <a:buChar char="•"/>
            </a:pPr>
            <a:r>
              <a:rPr lang="en-US" sz="2000" spc="-1" dirty="0">
                <a:solidFill>
                  <a:srgbClr val="000000"/>
                </a:solidFill>
              </a:rPr>
              <a:t>Composite Collider 2D:</a:t>
            </a:r>
          </a:p>
          <a:p>
            <a:pPr marL="1714500" lvl="3" indent="-342900">
              <a:lnSpc>
                <a:spcPct val="115000"/>
              </a:lnSpc>
              <a:buFont typeface="Arial" panose="020B0604020202020204" pitchFamily="34" charset="0"/>
              <a:buChar char="•"/>
            </a:pPr>
            <a:r>
              <a:rPr lang="en-US" spc="-1" dirty="0">
                <a:solidFill>
                  <a:srgbClr val="000000"/>
                </a:solidFill>
              </a:rPr>
              <a:t>Used in 2D physics to optimize collision detection for complex shapes.</a:t>
            </a:r>
          </a:p>
          <a:p>
            <a:pPr marL="1714500" lvl="3" indent="-342900">
              <a:lnSpc>
                <a:spcPct val="115000"/>
              </a:lnSpc>
              <a:buFont typeface="Arial" panose="020B0604020202020204" pitchFamily="34" charset="0"/>
              <a:buChar char="•"/>
            </a:pPr>
            <a:r>
              <a:rPr lang="en-US" spc="-1" dirty="0">
                <a:solidFill>
                  <a:srgbClr val="000000"/>
                </a:solidFill>
              </a:rPr>
              <a:t>Combines multiple colliders into a single collider for improved performance</a:t>
            </a:r>
          </a:p>
        </p:txBody>
      </p:sp>
      <p:sp>
        <p:nvSpPr>
          <p:cNvPr id="2" name="PlaceHolder 1"/>
          <p:cNvSpPr>
            <a:spLocks noGrp="1"/>
          </p:cNvSpPr>
          <p:nvPr>
            <p:ph type="sldNum" idx="2"/>
          </p:nvPr>
        </p:nvSpPr>
        <p:spPr/>
        <p:txBody>
          <a:bodyPr/>
          <a:lstStyle/>
          <a:p>
            <a:fld id="{E662E0F8-AEBF-4F9D-AAEA-E42E01C18BE1}" type="slidenum">
              <a:t>6</a:t>
            </a:fld>
            <a:endParaRPr/>
          </a:p>
        </p:txBody>
      </p:sp>
    </p:spTree>
    <p:extLst>
      <p:ext uri="{BB962C8B-B14F-4D97-AF65-F5344CB8AC3E}">
        <p14:creationId xmlns:p14="http://schemas.microsoft.com/office/powerpoint/2010/main" val="1498417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Collision Detection and Resolution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000" spc="-1" dirty="0">
                <a:solidFill>
                  <a:srgbClr val="000000"/>
                </a:solidFill>
              </a:rPr>
              <a:t>Collision detection and resolution are fundamental concepts in game development that involve determining when two objects intersect (collision detection) and responding appropriately to that intersection (collision resolution). Unity's physics engine handles these aspects through the use of collider components and the </a:t>
            </a:r>
            <a:r>
              <a:rPr lang="en-US" sz="2000" spc="-1" dirty="0" err="1">
                <a:solidFill>
                  <a:srgbClr val="000000"/>
                </a:solidFill>
              </a:rPr>
              <a:t>Rigidbody</a:t>
            </a:r>
            <a:r>
              <a:rPr lang="en-US" sz="2000" spc="-1" dirty="0">
                <a:solidFill>
                  <a:srgbClr val="000000"/>
                </a:solidFill>
              </a:rPr>
              <a:t> component.</a:t>
            </a:r>
          </a:p>
        </p:txBody>
      </p:sp>
      <p:sp>
        <p:nvSpPr>
          <p:cNvPr id="2" name="PlaceHolder 1"/>
          <p:cNvSpPr>
            <a:spLocks noGrp="1"/>
          </p:cNvSpPr>
          <p:nvPr>
            <p:ph type="sldNum" idx="2"/>
          </p:nvPr>
        </p:nvSpPr>
        <p:spPr/>
        <p:txBody>
          <a:bodyPr/>
          <a:lstStyle/>
          <a:p>
            <a:fld id="{E662E0F8-AEBF-4F9D-AAEA-E42E01C18BE1}" type="slidenum">
              <a:t>7</a:t>
            </a:fld>
            <a:endParaRPr/>
          </a:p>
        </p:txBody>
      </p:sp>
    </p:spTree>
    <p:extLst>
      <p:ext uri="{BB962C8B-B14F-4D97-AF65-F5344CB8AC3E}">
        <p14:creationId xmlns:p14="http://schemas.microsoft.com/office/powerpoint/2010/main" val="273129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Collision Detection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200" spc="-1" dirty="0">
                <a:solidFill>
                  <a:srgbClr val="000000"/>
                </a:solidFill>
              </a:rPr>
              <a:t>Broad-Phase Collision Detection:</a:t>
            </a:r>
          </a:p>
          <a:p>
            <a:pPr marL="800100" lvl="1" indent="-342900">
              <a:lnSpc>
                <a:spcPct val="115000"/>
              </a:lnSpc>
              <a:buFont typeface="Arial" panose="020B0604020202020204" pitchFamily="34" charset="0"/>
              <a:buChar char="•"/>
            </a:pPr>
            <a:r>
              <a:rPr lang="en-US" sz="2000" spc="-1" dirty="0">
                <a:solidFill>
                  <a:srgbClr val="000000"/>
                </a:solidFill>
              </a:rPr>
              <a:t>Unity uses an efficient broad-phase collision detection algorithm to quickly identify potential collisions among a large number of objects.</a:t>
            </a:r>
          </a:p>
          <a:p>
            <a:pPr marL="800100" lvl="1" indent="-342900">
              <a:lnSpc>
                <a:spcPct val="115000"/>
              </a:lnSpc>
              <a:buFont typeface="Arial" panose="020B0604020202020204" pitchFamily="34" charset="0"/>
              <a:buChar char="•"/>
            </a:pPr>
            <a:r>
              <a:rPr lang="en-US" sz="2000" spc="-1" dirty="0">
                <a:solidFill>
                  <a:srgbClr val="000000"/>
                </a:solidFill>
              </a:rPr>
              <a:t>This phase narrows down the possible collisions to a smaller subset of potential pairs.</a:t>
            </a:r>
          </a:p>
          <a:p>
            <a:pPr marL="342900" indent="-342900">
              <a:lnSpc>
                <a:spcPct val="115000"/>
              </a:lnSpc>
              <a:buFont typeface="Arial" panose="020B0604020202020204" pitchFamily="34" charset="0"/>
              <a:buChar char="•"/>
            </a:pPr>
            <a:r>
              <a:rPr lang="en-US" sz="2200" spc="-1" dirty="0">
                <a:solidFill>
                  <a:srgbClr val="000000"/>
                </a:solidFill>
              </a:rPr>
              <a:t>Narrow-Phase Collision Detection:</a:t>
            </a:r>
          </a:p>
          <a:p>
            <a:pPr marL="800100" lvl="1" indent="-342900">
              <a:lnSpc>
                <a:spcPct val="115000"/>
              </a:lnSpc>
              <a:buFont typeface="Arial" panose="020B0604020202020204" pitchFamily="34" charset="0"/>
              <a:buChar char="•"/>
            </a:pPr>
            <a:r>
              <a:rPr lang="en-US" sz="2000" spc="-1" dirty="0">
                <a:solidFill>
                  <a:srgbClr val="000000"/>
                </a:solidFill>
              </a:rPr>
              <a:t>The narrow-phase collision detection involves a more detailed examination of potential collision pairs to determine if they are indeed colliding.</a:t>
            </a:r>
          </a:p>
          <a:p>
            <a:pPr marL="800100" lvl="1" indent="-342900">
              <a:lnSpc>
                <a:spcPct val="115000"/>
              </a:lnSpc>
              <a:buFont typeface="Arial" panose="020B0604020202020204" pitchFamily="34" charset="0"/>
              <a:buChar char="•"/>
            </a:pPr>
            <a:r>
              <a:rPr lang="en-US" sz="2000" spc="-1" dirty="0">
                <a:solidFill>
                  <a:srgbClr val="000000"/>
                </a:solidFill>
              </a:rPr>
              <a:t>Unity checks the precise shapes defined by the colliders to establish whether and where the collision occurs.</a:t>
            </a:r>
          </a:p>
          <a:p>
            <a:pPr marL="342900" indent="-342900">
              <a:lnSpc>
                <a:spcPct val="115000"/>
              </a:lnSpc>
              <a:buFont typeface="Arial" panose="020B0604020202020204" pitchFamily="34" charset="0"/>
              <a:buChar char="•"/>
            </a:pPr>
            <a:r>
              <a:rPr lang="en-US" sz="2200" spc="-1" dirty="0">
                <a:solidFill>
                  <a:srgbClr val="000000"/>
                </a:solidFill>
              </a:rPr>
              <a:t>Trigger Colliders:</a:t>
            </a:r>
          </a:p>
          <a:p>
            <a:pPr marL="800100" lvl="1" indent="-342900">
              <a:lnSpc>
                <a:spcPct val="115000"/>
              </a:lnSpc>
              <a:buFont typeface="Arial" panose="020B0604020202020204" pitchFamily="34" charset="0"/>
              <a:buChar char="•"/>
            </a:pPr>
            <a:r>
              <a:rPr lang="en-US" sz="2000" spc="-1" dirty="0">
                <a:solidFill>
                  <a:srgbClr val="000000"/>
                </a:solidFill>
              </a:rPr>
              <a:t>Some colliders can be set as triggers, meaning they detect collisions without physically interacting with other objects.</a:t>
            </a:r>
          </a:p>
          <a:p>
            <a:pPr marL="800100" lvl="1" indent="-342900">
              <a:lnSpc>
                <a:spcPct val="115000"/>
              </a:lnSpc>
              <a:buFont typeface="Arial" panose="020B0604020202020204" pitchFamily="34" charset="0"/>
              <a:buChar char="•"/>
            </a:pPr>
            <a:r>
              <a:rPr lang="en-US" sz="2000" spc="-1" dirty="0">
                <a:solidFill>
                  <a:srgbClr val="000000"/>
                </a:solidFill>
              </a:rPr>
              <a:t>Trigger colliders can be used for events, scoring, or other non-physical interactions.</a:t>
            </a:r>
          </a:p>
        </p:txBody>
      </p:sp>
      <p:sp>
        <p:nvSpPr>
          <p:cNvPr id="2" name="PlaceHolder 1"/>
          <p:cNvSpPr>
            <a:spLocks noGrp="1"/>
          </p:cNvSpPr>
          <p:nvPr>
            <p:ph type="sldNum" idx="2"/>
          </p:nvPr>
        </p:nvSpPr>
        <p:spPr/>
        <p:txBody>
          <a:bodyPr/>
          <a:lstStyle/>
          <a:p>
            <a:fld id="{E662E0F8-AEBF-4F9D-AAEA-E42E01C18BE1}" type="slidenum">
              <a:t>8</a:t>
            </a:fld>
            <a:endParaRPr/>
          </a:p>
        </p:txBody>
      </p:sp>
    </p:spTree>
    <p:extLst>
      <p:ext uri="{BB962C8B-B14F-4D97-AF65-F5344CB8AC3E}">
        <p14:creationId xmlns:p14="http://schemas.microsoft.com/office/powerpoint/2010/main" val="3073188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itle 3"/>
          <p:cNvSpPr/>
          <p:nvPr/>
        </p:nvSpPr>
        <p:spPr>
          <a:xfrm>
            <a:off x="457560" y="686160"/>
            <a:ext cx="10506240" cy="1316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sp>
        <p:nvSpPr>
          <p:cNvPr id="97" name="Rectangle 96"/>
          <p:cNvSpPr/>
          <p:nvPr/>
        </p:nvSpPr>
        <p:spPr>
          <a:xfrm>
            <a:off x="9601200" y="6534360"/>
            <a:ext cx="1488600" cy="31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Image source: Unity.com </a:t>
            </a:r>
            <a:endParaRPr lang="en-US" sz="900" b="0" strike="noStrike" spc="-1">
              <a:solidFill>
                <a:srgbClr val="000000"/>
              </a:solidFill>
              <a:latin typeface="Arial"/>
            </a:endParaRPr>
          </a:p>
        </p:txBody>
      </p:sp>
      <p:sp>
        <p:nvSpPr>
          <p:cNvPr id="98" name="PlaceHolder 4"/>
          <p:cNvSpPr/>
          <p:nvPr/>
        </p:nvSpPr>
        <p:spPr>
          <a:xfrm>
            <a:off x="228960" y="681480"/>
            <a:ext cx="11810880" cy="702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Collision Resolution</a:t>
            </a:r>
            <a:endParaRPr lang="en-US" sz="4400" b="0" strike="noStrike" spc="-1" dirty="0">
              <a:solidFill>
                <a:srgbClr val="000000"/>
              </a:solidFill>
              <a:latin typeface="Arial"/>
            </a:endParaRPr>
          </a:p>
        </p:txBody>
      </p:sp>
      <p:sp>
        <p:nvSpPr>
          <p:cNvPr id="99" name="Rectangle 98"/>
          <p:cNvSpPr/>
          <p:nvPr/>
        </p:nvSpPr>
        <p:spPr>
          <a:xfrm>
            <a:off x="228600" y="1600199"/>
            <a:ext cx="11425320" cy="476025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15000"/>
              </a:lnSpc>
              <a:buFont typeface="Arial" panose="020B0604020202020204" pitchFamily="34" charset="0"/>
              <a:buChar char="•"/>
            </a:pPr>
            <a:r>
              <a:rPr lang="en-US" sz="2000" spc="-1" dirty="0">
                <a:solidFill>
                  <a:srgbClr val="000000"/>
                </a:solidFill>
              </a:rPr>
              <a:t>Physics Materials:</a:t>
            </a:r>
          </a:p>
          <a:p>
            <a:pPr marL="800100" lvl="1" indent="-342900">
              <a:lnSpc>
                <a:spcPct val="115000"/>
              </a:lnSpc>
              <a:buFont typeface="Arial" panose="020B0604020202020204" pitchFamily="34" charset="0"/>
              <a:buChar char="•"/>
            </a:pPr>
            <a:r>
              <a:rPr lang="en-US" sz="2000" spc="-1" dirty="0">
                <a:solidFill>
                  <a:srgbClr val="000000"/>
                </a:solidFill>
              </a:rPr>
              <a:t>Colliders can have physics materials assigned to them, influencing how objects react upon collision.</a:t>
            </a:r>
          </a:p>
          <a:p>
            <a:pPr marL="800100" lvl="1" indent="-342900">
              <a:lnSpc>
                <a:spcPct val="115000"/>
              </a:lnSpc>
              <a:buFont typeface="Arial" panose="020B0604020202020204" pitchFamily="34" charset="0"/>
              <a:buChar char="•"/>
            </a:pPr>
            <a:r>
              <a:rPr lang="en-US" sz="2000" spc="-1" dirty="0">
                <a:solidFill>
                  <a:srgbClr val="000000"/>
                </a:solidFill>
              </a:rPr>
              <a:t>Physics materials can control parameters like friction, bounciness, and sound effects.</a:t>
            </a:r>
          </a:p>
          <a:p>
            <a:pPr marL="342900" indent="-342900">
              <a:lnSpc>
                <a:spcPct val="115000"/>
              </a:lnSpc>
              <a:buFont typeface="Arial" panose="020B0604020202020204" pitchFamily="34" charset="0"/>
              <a:buChar char="•"/>
            </a:pPr>
            <a:r>
              <a:rPr lang="en-US" sz="2200" spc="-1" dirty="0">
                <a:solidFill>
                  <a:srgbClr val="000000"/>
                </a:solidFill>
              </a:rPr>
              <a:t>Impulse and Force:</a:t>
            </a:r>
          </a:p>
          <a:p>
            <a:pPr marL="800100" lvl="1" indent="-342900">
              <a:lnSpc>
                <a:spcPct val="115000"/>
              </a:lnSpc>
              <a:buFont typeface="Arial" panose="020B0604020202020204" pitchFamily="34" charset="0"/>
              <a:buChar char="•"/>
            </a:pPr>
            <a:r>
              <a:rPr lang="en-US" sz="2000" spc="-1" dirty="0">
                <a:solidFill>
                  <a:srgbClr val="000000"/>
                </a:solidFill>
              </a:rPr>
              <a:t>When a collision is detected, Unity applies forces or impulses to the colliding objects to simulate their reaction.</a:t>
            </a:r>
          </a:p>
          <a:p>
            <a:pPr marL="800100" lvl="1" indent="-342900">
              <a:lnSpc>
                <a:spcPct val="115000"/>
              </a:lnSpc>
              <a:buFont typeface="Arial" panose="020B0604020202020204" pitchFamily="34" charset="0"/>
              <a:buChar char="•"/>
            </a:pPr>
            <a:r>
              <a:rPr lang="en-US" sz="2000" spc="-1" dirty="0">
                <a:solidFill>
                  <a:srgbClr val="000000"/>
                </a:solidFill>
              </a:rPr>
              <a:t>The </a:t>
            </a:r>
            <a:r>
              <a:rPr lang="en-US" sz="2000" spc="-1" dirty="0" err="1">
                <a:solidFill>
                  <a:srgbClr val="000000"/>
                </a:solidFill>
              </a:rPr>
              <a:t>Rigidbody's</a:t>
            </a:r>
            <a:r>
              <a:rPr lang="en-US" sz="2000" spc="-1" dirty="0">
                <a:solidFill>
                  <a:srgbClr val="000000"/>
                </a:solidFill>
              </a:rPr>
              <a:t> mass and velocity determine how much an object responds to a collision force.</a:t>
            </a:r>
          </a:p>
        </p:txBody>
      </p:sp>
      <p:sp>
        <p:nvSpPr>
          <p:cNvPr id="2" name="PlaceHolder 1"/>
          <p:cNvSpPr>
            <a:spLocks noGrp="1"/>
          </p:cNvSpPr>
          <p:nvPr>
            <p:ph type="sldNum" idx="2"/>
          </p:nvPr>
        </p:nvSpPr>
        <p:spPr/>
        <p:txBody>
          <a:bodyPr/>
          <a:lstStyle/>
          <a:p>
            <a:fld id="{E662E0F8-AEBF-4F9D-AAEA-E42E01C18BE1}" type="slidenum">
              <a:t>9</a:t>
            </a:fld>
            <a:endParaRPr/>
          </a:p>
        </p:txBody>
      </p:sp>
    </p:spTree>
    <p:extLst>
      <p:ext uri="{BB962C8B-B14F-4D97-AF65-F5344CB8AC3E}">
        <p14:creationId xmlns:p14="http://schemas.microsoft.com/office/powerpoint/2010/main" val="27931323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7050</TotalTime>
  <Words>1814</Words>
  <Application>Microsoft Office PowerPoint</Application>
  <PresentationFormat>Widescreen</PresentationFormat>
  <Paragraphs>197</Paragraphs>
  <Slides>22</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Calibri</vt:lpstr>
      <vt:lpstr>Cascadia Code Light</vt:lpstr>
      <vt:lpstr>PingFang SC</vt:lpstr>
      <vt:lpstr>Symbol</vt:lpstr>
      <vt:lpstr>Times New Roman</vt:lpstr>
      <vt:lpstr>Wingdings</vt:lpstr>
      <vt:lpstr>Office Theme</vt:lpstr>
      <vt:lpstr>Office Theme</vt:lpstr>
      <vt:lpstr>PowerPoint Presentation</vt:lpstr>
      <vt:lpstr>Learning Objectives</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Trí Phạm Thanh</dc:creator>
  <dc:description/>
  <cp:lastModifiedBy>Chu Dinh Phu 2 (FE Ban NCPT)</cp:lastModifiedBy>
  <cp:revision>417</cp:revision>
  <dcterms:created xsi:type="dcterms:W3CDTF">2023-12-04T12:44:34Z</dcterms:created>
  <dcterms:modified xsi:type="dcterms:W3CDTF">2024-04-22T00:35:29Z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