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47"/>
  </p:notesMasterIdLst>
  <p:sldIdLst>
    <p:sldId id="256" r:id="rId3"/>
    <p:sldId id="403" r:id="rId4"/>
    <p:sldId id="257" r:id="rId5"/>
    <p:sldId id="404" r:id="rId6"/>
    <p:sldId id="405" r:id="rId7"/>
    <p:sldId id="406" r:id="rId8"/>
    <p:sldId id="407" r:id="rId9"/>
    <p:sldId id="408" r:id="rId10"/>
    <p:sldId id="409" r:id="rId11"/>
    <p:sldId id="413" r:id="rId12"/>
    <p:sldId id="414" r:id="rId13"/>
    <p:sldId id="415" r:id="rId14"/>
    <p:sldId id="416" r:id="rId15"/>
    <p:sldId id="417" r:id="rId16"/>
    <p:sldId id="410" r:id="rId17"/>
    <p:sldId id="411" r:id="rId18"/>
    <p:sldId id="412" r:id="rId19"/>
    <p:sldId id="418" r:id="rId20"/>
    <p:sldId id="419" r:id="rId21"/>
    <p:sldId id="420" r:id="rId22"/>
    <p:sldId id="421" r:id="rId23"/>
    <p:sldId id="422" r:id="rId24"/>
    <p:sldId id="423" r:id="rId25"/>
    <p:sldId id="424" r:id="rId26"/>
    <p:sldId id="425" r:id="rId27"/>
    <p:sldId id="426" r:id="rId28"/>
    <p:sldId id="427" r:id="rId29"/>
    <p:sldId id="428" r:id="rId30"/>
    <p:sldId id="429" r:id="rId31"/>
    <p:sldId id="430" r:id="rId32"/>
    <p:sldId id="431" r:id="rId33"/>
    <p:sldId id="432" r:id="rId34"/>
    <p:sldId id="433" r:id="rId35"/>
    <p:sldId id="434" r:id="rId36"/>
    <p:sldId id="435" r:id="rId37"/>
    <p:sldId id="436" r:id="rId38"/>
    <p:sldId id="437" r:id="rId39"/>
    <p:sldId id="438" r:id="rId40"/>
    <p:sldId id="439" r:id="rId41"/>
    <p:sldId id="440" r:id="rId42"/>
    <p:sldId id="441" r:id="rId43"/>
    <p:sldId id="442" r:id="rId44"/>
    <p:sldId id="443" r:id="rId45"/>
    <p:sldId id="444" r:id="rId46"/>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96" autoAdjust="0"/>
    <p:restoredTop sz="84687" autoAdjust="0"/>
  </p:normalViewPr>
  <p:slideViewPr>
    <p:cSldViewPr snapToGrid="0">
      <p:cViewPr varScale="1">
        <p:scale>
          <a:sx n="72" d="100"/>
          <a:sy n="72" d="100"/>
        </p:scale>
        <p:origin x="104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6"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87"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88"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89" name="PlaceHolder 4"/>
          <p:cNvSpPr>
            <a:spLocks noGrp="1"/>
          </p:cNvSpPr>
          <p:nvPr>
            <p:ph type="dt" idx="3"/>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90" name="PlaceHolder 5"/>
          <p:cNvSpPr>
            <a:spLocks noGrp="1"/>
          </p:cNvSpPr>
          <p:nvPr>
            <p:ph type="ftr" idx="4"/>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91" name="PlaceHolder 6"/>
          <p:cNvSpPr>
            <a:spLocks noGrp="1"/>
          </p:cNvSpPr>
          <p:nvPr>
            <p:ph type="sldNum" idx="5"/>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3D4EBBC2-D5E1-41FA-9790-8F80BF27C86C}"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2231898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6699384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846229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5453440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5644807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3601567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2199328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886829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37924257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091781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6625438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661531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99555625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1138320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53821978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3078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4303529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9116468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0530187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1123096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0264294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64223578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2259130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4264075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679077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97118896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58941501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22062039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97402824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80944758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26841327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r>
              <a:rPr lang="en-US" sz="2000" b="1" dirty="0">
                <a:effectLst/>
              </a:rPr>
              <a:t>1. Physics Simulation Optimization:</a:t>
            </a:r>
            <a:endParaRPr lang="en-US" sz="2000" dirty="0">
              <a:effectLst/>
            </a:endParaRPr>
          </a:p>
          <a:p>
            <a:r>
              <a:rPr lang="en-US" sz="2000" dirty="0">
                <a:effectLst/>
              </a:rPr>
              <a:t>Simplifying Collision Geometry: Use simplified collider shapes, such as primitive colliders (box, sphere, capsule), to reduce the computational overhead of collision detection.</a:t>
            </a:r>
          </a:p>
          <a:p>
            <a:r>
              <a:rPr lang="en-US" sz="2000" dirty="0">
                <a:effectLst/>
              </a:rPr>
              <a:t>Collision Layers and Masks: Organize objects into collision layers and masks to control which objects interact with each other, minimizing unnecessary collision calculations.</a:t>
            </a:r>
          </a:p>
          <a:p>
            <a:r>
              <a:rPr lang="en-US" sz="2000" dirty="0" err="1">
                <a:effectLst/>
              </a:rPr>
              <a:t>Rigidbody</a:t>
            </a:r>
            <a:r>
              <a:rPr lang="en-US" sz="2000" dirty="0">
                <a:effectLst/>
              </a:rPr>
              <a:t> Interpolation: Enable interpolation for </a:t>
            </a:r>
            <a:r>
              <a:rPr lang="en-US" sz="2000" dirty="0" err="1">
                <a:effectLst/>
              </a:rPr>
              <a:t>rigidbodies</a:t>
            </a:r>
            <a:r>
              <a:rPr lang="en-US" sz="2000" dirty="0">
                <a:effectLst/>
              </a:rPr>
              <a:t> to smooth out physics interactions and reduce jittering in fast-moving objects, improving visual fidelity without sacrificing performance.</a:t>
            </a:r>
          </a:p>
          <a:p>
            <a:r>
              <a:rPr lang="en-US" sz="2000" b="1" dirty="0">
                <a:effectLst/>
              </a:rPr>
              <a:t>2. Object Pooling and Activation:</a:t>
            </a:r>
            <a:endParaRPr lang="en-US" sz="2000" dirty="0">
              <a:effectLst/>
            </a:endParaRPr>
          </a:p>
          <a:p>
            <a:r>
              <a:rPr lang="en-US" sz="2000" dirty="0">
                <a:effectLst/>
              </a:rPr>
              <a:t>Object Pooling: Implement object pooling techniques to efficiently manage the instantiation and reuse of physics objects, reducing the overhead of creating and destroying objects during gameplay.</a:t>
            </a:r>
          </a:p>
          <a:p>
            <a:r>
              <a:rPr lang="en-US" sz="2000" dirty="0">
                <a:effectLst/>
              </a:rPr>
              <a:t>Activation and Deactivation: Activate and deactivate physics objects dynamically based on their proximity to the player or relevant gameplay events, optimizing resource usage and improving performance.</a:t>
            </a:r>
          </a:p>
          <a:p>
            <a:r>
              <a:rPr lang="en-US" sz="2000" b="1" dirty="0">
                <a:effectLst/>
              </a:rPr>
              <a:t>3. Asynchronous Physics Updates:</a:t>
            </a:r>
            <a:endParaRPr lang="en-US" sz="2000" dirty="0">
              <a:effectLst/>
            </a:endParaRPr>
          </a:p>
          <a:p>
            <a:r>
              <a:rPr lang="en-US" sz="2000" dirty="0">
                <a:effectLst/>
              </a:rPr>
              <a:t>Physics Threading: Utilize multithreaded physics simulation to offload physics calculations to separate threads, allowing for parallel processing and improved performance on multicore processors.</a:t>
            </a:r>
          </a:p>
          <a:p>
            <a:r>
              <a:rPr lang="en-US" sz="2000" dirty="0">
                <a:effectLst/>
              </a:rPr>
              <a:t>Asynchronous Physics Updates: Implement asynchronous physics updates to decouple physics simulation from rendering, ensuring smooth and responsive gameplay even under heavy computational loads.</a:t>
            </a:r>
          </a:p>
          <a:p>
            <a:r>
              <a:rPr lang="en-US" sz="2000" b="1" dirty="0">
                <a:effectLst/>
              </a:rPr>
              <a:t>4. LOD and Level Streaming:</a:t>
            </a:r>
            <a:endParaRPr lang="en-US" sz="2000" dirty="0">
              <a:effectLst/>
            </a:endParaRPr>
          </a:p>
          <a:p>
            <a:r>
              <a:rPr lang="en-US" sz="2000" dirty="0">
                <a:effectLst/>
              </a:rPr>
              <a:t>Level of Detail (LOD): Use LOD techniques to dynamically adjust the level of detail for physics objects based on their distance from the player, reducing the computational cost of physics calculations for distant or less visible objects.</a:t>
            </a:r>
          </a:p>
          <a:p>
            <a:r>
              <a:rPr lang="en-US" sz="2000" dirty="0">
                <a:effectLst/>
              </a:rPr>
              <a:t>Level Streaming: Implement level streaming to load and unload physics objects dynamically as the player navigates through the game world, optimizing memory usage and improving overall performance.</a:t>
            </a:r>
          </a:p>
          <a:p>
            <a:r>
              <a:rPr lang="en-US" sz="2000" b="1" dirty="0">
                <a:effectLst/>
              </a:rPr>
              <a:t>5. Realism Enhancements:</a:t>
            </a:r>
            <a:endParaRPr lang="en-US" sz="2000" dirty="0">
              <a:effectLst/>
            </a:endParaRPr>
          </a:p>
          <a:p>
            <a:r>
              <a:rPr lang="en-US" sz="2000" dirty="0">
                <a:effectLst/>
              </a:rPr>
              <a:t>Advanced Physics Simulations: Explore advanced physics simulations, such as soft body dynamics, fluid simulations, or cloth simulations, to enhance realism in specific puzzle scenarios or environmental interactions.</a:t>
            </a:r>
          </a:p>
          <a:p>
            <a:r>
              <a:rPr lang="en-US" sz="2000" dirty="0">
                <a:effectLst/>
              </a:rPr>
              <a:t>Particle Effects and Visual Feedback: Incorporate particle effects, sound effects, and animations to provide visual and auditory feedback for physics interactions, enhancing the believability and immersion of gameplay interactions.</a:t>
            </a:r>
          </a:p>
          <a:p>
            <a:r>
              <a:rPr lang="en-US" sz="2000" b="1" dirty="0">
                <a:effectLst/>
              </a:rPr>
              <a:t>6. Procedural Content Generation:</a:t>
            </a:r>
            <a:endParaRPr lang="en-US" sz="2000" dirty="0">
              <a:effectLst/>
            </a:endParaRPr>
          </a:p>
          <a:p>
            <a:r>
              <a:rPr lang="en-US" sz="2000" dirty="0">
                <a:effectLst/>
              </a:rPr>
              <a:t>Procedural Puzzle Generation: Use procedural content generation techniques to dynamically generate physics-based puzzles, creating endless variations of challenges for players to solve without requiring additional manual level design.</a:t>
            </a:r>
          </a:p>
          <a:p>
            <a:r>
              <a:rPr lang="en-US" sz="2000" dirty="0">
                <a:effectLst/>
              </a:rPr>
              <a:t>Adaptive Difficulty Scaling: Implement adaptive difficulty scaling algorithms to dynamically adjust the complexity and difficulty of physics puzzles based on player performance, ensuring an engaging and balanced gameplay experience.</a:t>
            </a:r>
          </a:p>
          <a:p>
            <a:r>
              <a:rPr lang="en-US" sz="2000" dirty="0">
                <a:effectLst/>
              </a:rPr>
              <a:t>By exploring these advanced topics and techniques, developers can optimize performance, enhance realism, and create immersive physics-based puzzles that captivate players and elevate the overall quality of their game experiences.</a:t>
            </a:r>
          </a:p>
          <a:p>
            <a:br>
              <a:rPr lang="en-US" sz="1200" b="0" i="0" kern="1200" dirty="0">
                <a:solidFill>
                  <a:schemeClr val="tx1"/>
                </a:solidFill>
                <a:effectLst/>
                <a:latin typeface="+mn-lt"/>
                <a:ea typeface="+mn-ea"/>
                <a:cs typeface="+mn-cs"/>
              </a:rPr>
            </a:b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2309541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19011536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r>
              <a:rPr lang="en-US" sz="2000" b="1" dirty="0">
                <a:effectLst/>
              </a:rPr>
              <a:t>1. Physics Simulation Optimization:</a:t>
            </a:r>
            <a:endParaRPr lang="en-US" sz="2000" dirty="0">
              <a:effectLst/>
            </a:endParaRPr>
          </a:p>
          <a:p>
            <a:r>
              <a:rPr lang="en-US" sz="2000" dirty="0">
                <a:effectLst/>
              </a:rPr>
              <a:t>Simplifying Collision Geometry: Use simplified collider shapes, such as primitive colliders (box, sphere, capsule), to reduce the computational overhead of collision detection.</a:t>
            </a:r>
          </a:p>
          <a:p>
            <a:r>
              <a:rPr lang="en-US" sz="2000" dirty="0">
                <a:effectLst/>
              </a:rPr>
              <a:t>Collision Layers and Masks: Organize objects into collision layers and masks to control which objects interact with each other, minimizing unnecessary collision calculations.</a:t>
            </a:r>
          </a:p>
          <a:p>
            <a:r>
              <a:rPr lang="en-US" sz="2000" dirty="0" err="1">
                <a:effectLst/>
              </a:rPr>
              <a:t>Rigidbody</a:t>
            </a:r>
            <a:r>
              <a:rPr lang="en-US" sz="2000" dirty="0">
                <a:effectLst/>
              </a:rPr>
              <a:t> Interpolation: Enable interpolation for </a:t>
            </a:r>
            <a:r>
              <a:rPr lang="en-US" sz="2000" dirty="0" err="1">
                <a:effectLst/>
              </a:rPr>
              <a:t>rigidbodies</a:t>
            </a:r>
            <a:r>
              <a:rPr lang="en-US" sz="2000" dirty="0">
                <a:effectLst/>
              </a:rPr>
              <a:t> to smooth out physics interactions and reduce jittering in fast-moving objects, improving visual fidelity without sacrificing performance.</a:t>
            </a:r>
          </a:p>
          <a:p>
            <a:r>
              <a:rPr lang="en-US" sz="2000" b="1" dirty="0">
                <a:effectLst/>
              </a:rPr>
              <a:t>2. Object Pooling and Activation:</a:t>
            </a:r>
            <a:endParaRPr lang="en-US" sz="2000" dirty="0">
              <a:effectLst/>
            </a:endParaRPr>
          </a:p>
          <a:p>
            <a:r>
              <a:rPr lang="en-US" sz="2000" dirty="0">
                <a:effectLst/>
              </a:rPr>
              <a:t>Object Pooling: Implement object pooling techniques to efficiently manage the instantiation and reuse of physics objects, reducing the overhead of creating and destroying objects during gameplay.</a:t>
            </a:r>
          </a:p>
          <a:p>
            <a:r>
              <a:rPr lang="en-US" sz="2000" dirty="0">
                <a:effectLst/>
              </a:rPr>
              <a:t>Activation and Deactivation: Activate and deactivate physics objects dynamically based on their proximity to the player or relevant gameplay events, optimizing resource usage and improving performance.</a:t>
            </a:r>
          </a:p>
          <a:p>
            <a:r>
              <a:rPr lang="en-US" sz="2000" b="1" dirty="0">
                <a:effectLst/>
              </a:rPr>
              <a:t>3. Asynchronous Physics Updates:</a:t>
            </a:r>
            <a:endParaRPr lang="en-US" sz="2000" dirty="0">
              <a:effectLst/>
            </a:endParaRPr>
          </a:p>
          <a:p>
            <a:r>
              <a:rPr lang="en-US" sz="2000" dirty="0">
                <a:effectLst/>
              </a:rPr>
              <a:t>Physics Threading: Utilize multithreaded physics simulation to offload physics calculations to separate threads, allowing for parallel processing and improved performance on multicore processors.</a:t>
            </a:r>
          </a:p>
          <a:p>
            <a:r>
              <a:rPr lang="en-US" sz="2000" dirty="0">
                <a:effectLst/>
              </a:rPr>
              <a:t>Asynchronous Physics Updates: Implement asynchronous physics updates to decouple physics simulation from rendering, ensuring smooth and responsive gameplay even under heavy computational loads.</a:t>
            </a:r>
          </a:p>
          <a:p>
            <a:r>
              <a:rPr lang="en-US" sz="2000" b="1" dirty="0">
                <a:effectLst/>
              </a:rPr>
              <a:t>4. LOD and Level Streaming:</a:t>
            </a:r>
            <a:endParaRPr lang="en-US" sz="2000" dirty="0">
              <a:effectLst/>
            </a:endParaRPr>
          </a:p>
          <a:p>
            <a:r>
              <a:rPr lang="en-US" sz="2000" dirty="0">
                <a:effectLst/>
              </a:rPr>
              <a:t>Level of Detail (LOD): Use LOD techniques to dynamically adjust the level of detail for physics objects based on their distance from the player, reducing the computational cost of physics calculations for distant or less visible objects.</a:t>
            </a:r>
          </a:p>
          <a:p>
            <a:r>
              <a:rPr lang="en-US" sz="2000" dirty="0">
                <a:effectLst/>
              </a:rPr>
              <a:t>Level Streaming: Implement level streaming to load and unload physics objects dynamically as the player navigates through the game world, optimizing memory usage and improving overall performance.</a:t>
            </a:r>
          </a:p>
          <a:p>
            <a:r>
              <a:rPr lang="en-US" sz="2000" b="1" dirty="0">
                <a:effectLst/>
              </a:rPr>
              <a:t>5. Realism Enhancements:</a:t>
            </a:r>
            <a:endParaRPr lang="en-US" sz="2000" dirty="0">
              <a:effectLst/>
            </a:endParaRPr>
          </a:p>
          <a:p>
            <a:r>
              <a:rPr lang="en-US" sz="2000" dirty="0">
                <a:effectLst/>
              </a:rPr>
              <a:t>Advanced Physics Simulations: Explore advanced physics simulations, such as soft body dynamics, fluid simulations, or cloth simulations, to enhance realism in specific puzzle scenarios or environmental interactions.</a:t>
            </a:r>
          </a:p>
          <a:p>
            <a:r>
              <a:rPr lang="en-US" sz="2000" dirty="0">
                <a:effectLst/>
              </a:rPr>
              <a:t>Particle Effects and Visual Feedback: Incorporate particle effects, sound effects, and animations to provide visual and auditory feedback for physics interactions, enhancing the believability and immersion of gameplay interactions.</a:t>
            </a:r>
          </a:p>
          <a:p>
            <a:r>
              <a:rPr lang="en-US" sz="2000" b="1" dirty="0">
                <a:effectLst/>
              </a:rPr>
              <a:t>6. Procedural Content Generation:</a:t>
            </a:r>
            <a:endParaRPr lang="en-US" sz="2000" dirty="0">
              <a:effectLst/>
            </a:endParaRPr>
          </a:p>
          <a:p>
            <a:r>
              <a:rPr lang="en-US" sz="2000" dirty="0">
                <a:effectLst/>
              </a:rPr>
              <a:t>Procedural Puzzle Generation: Use procedural content generation techniques to dynamically generate physics-based puzzles, creating endless variations of challenges for players to solve without requiring additional manual level design.</a:t>
            </a:r>
          </a:p>
          <a:p>
            <a:r>
              <a:rPr lang="en-US" sz="2000" dirty="0">
                <a:effectLst/>
              </a:rPr>
              <a:t>Adaptive Difficulty Scaling: Implement adaptive difficulty scaling algorithms to dynamically adjust the complexity and difficulty of physics puzzles based on player performance, ensuring an engaging and balanced gameplay experience.</a:t>
            </a:r>
          </a:p>
          <a:p>
            <a:r>
              <a:rPr lang="en-US" sz="2000" dirty="0">
                <a:effectLst/>
              </a:rPr>
              <a:t>By exploring these advanced topics and techniques, developers can optimize performance, enhance realism, and create immersive physics-based puzzles that captivate players and elevate the overall quality of their game experiences.</a:t>
            </a:r>
          </a:p>
          <a:p>
            <a:br>
              <a:rPr lang="en-US" sz="1200" b="0" i="0" kern="1200" dirty="0">
                <a:solidFill>
                  <a:schemeClr val="tx1"/>
                </a:solidFill>
                <a:effectLst/>
                <a:latin typeface="+mn-lt"/>
                <a:ea typeface="+mn-ea"/>
                <a:cs typeface="+mn-cs"/>
              </a:rPr>
            </a:br>
            <a:endParaRPr lang="en-US" sz="2000" b="0" strike="noStrike" spc="-1" dirty="0">
              <a:solidFill>
                <a:srgbClr val="000000"/>
              </a:solidFill>
              <a:latin typeface="Arial"/>
            </a:endParaRPr>
          </a:p>
        </p:txBody>
      </p:sp>
    </p:spTree>
    <p:extLst>
      <p:ext uri="{BB962C8B-B14F-4D97-AF65-F5344CB8AC3E}">
        <p14:creationId xmlns:p14="http://schemas.microsoft.com/office/powerpoint/2010/main" val="40635867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r>
              <a:rPr lang="en-US" sz="2000" b="1" dirty="0">
                <a:effectLst/>
              </a:rPr>
              <a:t>1. Physics Simulation Optimization:</a:t>
            </a:r>
            <a:endParaRPr lang="en-US" sz="2000" dirty="0">
              <a:effectLst/>
            </a:endParaRPr>
          </a:p>
          <a:p>
            <a:r>
              <a:rPr lang="en-US" sz="2000" dirty="0">
                <a:effectLst/>
              </a:rPr>
              <a:t>Simplifying Collision Geometry: Use simplified collider shapes, such as primitive colliders (box, sphere, capsule), to reduce the computational overhead of collision detection.</a:t>
            </a:r>
          </a:p>
          <a:p>
            <a:r>
              <a:rPr lang="en-US" sz="2000" dirty="0">
                <a:effectLst/>
              </a:rPr>
              <a:t>Collision Layers and Masks: Organize objects into collision layers and masks to control which objects interact with each other, minimizing unnecessary collision calculations.</a:t>
            </a:r>
          </a:p>
          <a:p>
            <a:r>
              <a:rPr lang="en-US" sz="2000" dirty="0" err="1">
                <a:effectLst/>
              </a:rPr>
              <a:t>Rigidbody</a:t>
            </a:r>
            <a:r>
              <a:rPr lang="en-US" sz="2000" dirty="0">
                <a:effectLst/>
              </a:rPr>
              <a:t> Interpolation: Enable interpolation for </a:t>
            </a:r>
            <a:r>
              <a:rPr lang="en-US" sz="2000" dirty="0" err="1">
                <a:effectLst/>
              </a:rPr>
              <a:t>rigidbodies</a:t>
            </a:r>
            <a:r>
              <a:rPr lang="en-US" sz="2000" dirty="0">
                <a:effectLst/>
              </a:rPr>
              <a:t> to smooth out physics interactions and reduce jittering in fast-moving objects, improving visual fidelity without sacrificing performance.</a:t>
            </a:r>
          </a:p>
          <a:p>
            <a:r>
              <a:rPr lang="en-US" sz="2000" b="1" dirty="0">
                <a:effectLst/>
              </a:rPr>
              <a:t>2. Object Pooling and Activation:</a:t>
            </a:r>
            <a:endParaRPr lang="en-US" sz="2000" dirty="0">
              <a:effectLst/>
            </a:endParaRPr>
          </a:p>
          <a:p>
            <a:r>
              <a:rPr lang="en-US" sz="2000" dirty="0">
                <a:effectLst/>
              </a:rPr>
              <a:t>Object Pooling: Implement object pooling techniques to efficiently manage the instantiation and reuse of physics objects, reducing the overhead of creating and destroying objects during gameplay.</a:t>
            </a:r>
          </a:p>
          <a:p>
            <a:r>
              <a:rPr lang="en-US" sz="2000" dirty="0">
                <a:effectLst/>
              </a:rPr>
              <a:t>Activation and Deactivation: Activate and deactivate physics objects dynamically based on their proximity to the player or relevant gameplay events, optimizing resource usage and improving performance.</a:t>
            </a:r>
          </a:p>
          <a:p>
            <a:r>
              <a:rPr lang="en-US" sz="2000" b="1" dirty="0">
                <a:effectLst/>
              </a:rPr>
              <a:t>3. Asynchronous Physics Updates:</a:t>
            </a:r>
            <a:endParaRPr lang="en-US" sz="2000" dirty="0">
              <a:effectLst/>
            </a:endParaRPr>
          </a:p>
          <a:p>
            <a:r>
              <a:rPr lang="en-US" sz="2000" dirty="0">
                <a:effectLst/>
              </a:rPr>
              <a:t>Physics Threading: Utilize multithreaded physics simulation to offload physics calculations to separate threads, allowing for parallel processing and improved performance on multicore processors.</a:t>
            </a:r>
          </a:p>
          <a:p>
            <a:r>
              <a:rPr lang="en-US" sz="2000" dirty="0">
                <a:effectLst/>
              </a:rPr>
              <a:t>Asynchronous Physics Updates: Implement asynchronous physics updates to decouple physics simulation from rendering, ensuring smooth and responsive gameplay even under heavy computational loads.</a:t>
            </a:r>
          </a:p>
          <a:p>
            <a:r>
              <a:rPr lang="en-US" sz="2000" b="1" dirty="0">
                <a:effectLst/>
              </a:rPr>
              <a:t>4. LOD and Level Streaming:</a:t>
            </a:r>
            <a:endParaRPr lang="en-US" sz="2000" dirty="0">
              <a:effectLst/>
            </a:endParaRPr>
          </a:p>
          <a:p>
            <a:r>
              <a:rPr lang="en-US" sz="2000" dirty="0">
                <a:effectLst/>
              </a:rPr>
              <a:t>Level of Detail (LOD): Use LOD techniques to dynamically adjust the level of detail for physics objects based on their distance from the player, reducing the computational cost of physics calculations for distant or less visible objects.</a:t>
            </a:r>
          </a:p>
          <a:p>
            <a:r>
              <a:rPr lang="en-US" sz="2000" dirty="0">
                <a:effectLst/>
              </a:rPr>
              <a:t>Level Streaming: Implement level streaming to load and unload physics objects dynamically as the player navigates through the game world, optimizing memory usage and improving overall performance.</a:t>
            </a:r>
          </a:p>
          <a:p>
            <a:r>
              <a:rPr lang="en-US" sz="2000" b="1" dirty="0">
                <a:effectLst/>
              </a:rPr>
              <a:t>5. Realism Enhancements:</a:t>
            </a:r>
            <a:endParaRPr lang="en-US" sz="2000" dirty="0">
              <a:effectLst/>
            </a:endParaRPr>
          </a:p>
          <a:p>
            <a:r>
              <a:rPr lang="en-US" sz="2000" dirty="0">
                <a:effectLst/>
              </a:rPr>
              <a:t>Advanced Physics Simulations: Explore advanced physics simulations, such as soft body dynamics, fluid simulations, or cloth simulations, to enhance realism in specific puzzle scenarios or environmental interactions.</a:t>
            </a:r>
          </a:p>
          <a:p>
            <a:r>
              <a:rPr lang="en-US" sz="2000" dirty="0">
                <a:effectLst/>
              </a:rPr>
              <a:t>Particle Effects and Visual Feedback: Incorporate particle effects, sound effects, and animations to provide visual and auditory feedback for physics interactions, enhancing the believability and immersion of gameplay interactions.</a:t>
            </a:r>
          </a:p>
          <a:p>
            <a:r>
              <a:rPr lang="en-US" sz="2000" b="1" dirty="0">
                <a:effectLst/>
              </a:rPr>
              <a:t>6. Procedural Content Generation:</a:t>
            </a:r>
            <a:endParaRPr lang="en-US" sz="2000" dirty="0">
              <a:effectLst/>
            </a:endParaRPr>
          </a:p>
          <a:p>
            <a:r>
              <a:rPr lang="en-US" sz="2000" dirty="0">
                <a:effectLst/>
              </a:rPr>
              <a:t>Procedural Puzzle Generation: Use procedural content generation techniques to dynamically generate physics-based puzzles, creating endless variations of challenges for players to solve without requiring additional manual level design.</a:t>
            </a:r>
          </a:p>
          <a:p>
            <a:r>
              <a:rPr lang="en-US" sz="2000" dirty="0">
                <a:effectLst/>
              </a:rPr>
              <a:t>Adaptive Difficulty Scaling: Implement adaptive difficulty scaling algorithms to dynamically adjust the complexity and difficulty of physics puzzles based on player performance, ensuring an engaging and balanced gameplay experience.</a:t>
            </a:r>
          </a:p>
          <a:p>
            <a:r>
              <a:rPr lang="en-US" sz="2000" dirty="0">
                <a:effectLst/>
              </a:rPr>
              <a:t>By exploring these advanced topics and techniques, developers can optimize performance, enhance realism, and create immersive physics-based puzzles that captivate players and elevate the overall quality of their game experiences.</a:t>
            </a:r>
          </a:p>
          <a:p>
            <a:br>
              <a:rPr lang="en-US" sz="1200" b="0" i="0" kern="1200" dirty="0">
                <a:solidFill>
                  <a:schemeClr val="tx1"/>
                </a:solidFill>
                <a:effectLst/>
                <a:latin typeface="+mn-lt"/>
                <a:ea typeface="+mn-ea"/>
                <a:cs typeface="+mn-cs"/>
              </a:rPr>
            </a:b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735972763"/>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r>
              <a:rPr lang="en-US" sz="2000" b="1" dirty="0">
                <a:effectLst/>
              </a:rPr>
              <a:t>1. Physics Simulation Optimization:</a:t>
            </a:r>
            <a:endParaRPr lang="en-US" sz="2000" dirty="0">
              <a:effectLst/>
            </a:endParaRPr>
          </a:p>
          <a:p>
            <a:r>
              <a:rPr lang="en-US" sz="2000" dirty="0">
                <a:effectLst/>
              </a:rPr>
              <a:t>Simplifying Collision Geometry: Use simplified collider shapes, such as primitive colliders (box, sphere, capsule), to reduce the computational overhead of collision detection.</a:t>
            </a:r>
          </a:p>
          <a:p>
            <a:r>
              <a:rPr lang="en-US" sz="2000" dirty="0">
                <a:effectLst/>
              </a:rPr>
              <a:t>Collision Layers and Masks: Organize objects into collision layers and masks to control which objects interact with each other, minimizing unnecessary collision calculations.</a:t>
            </a:r>
          </a:p>
          <a:p>
            <a:r>
              <a:rPr lang="en-US" sz="2000" dirty="0" err="1">
                <a:effectLst/>
              </a:rPr>
              <a:t>Rigidbody</a:t>
            </a:r>
            <a:r>
              <a:rPr lang="en-US" sz="2000" dirty="0">
                <a:effectLst/>
              </a:rPr>
              <a:t> Interpolation: Enable interpolation for </a:t>
            </a:r>
            <a:r>
              <a:rPr lang="en-US" sz="2000" dirty="0" err="1">
                <a:effectLst/>
              </a:rPr>
              <a:t>rigidbodies</a:t>
            </a:r>
            <a:r>
              <a:rPr lang="en-US" sz="2000" dirty="0">
                <a:effectLst/>
              </a:rPr>
              <a:t> to smooth out physics interactions and reduce jittering in fast-moving objects, improving visual fidelity without sacrificing performance.</a:t>
            </a:r>
          </a:p>
          <a:p>
            <a:r>
              <a:rPr lang="en-US" sz="2000" b="1" dirty="0">
                <a:effectLst/>
              </a:rPr>
              <a:t>2. Object Pooling and Activation:</a:t>
            </a:r>
            <a:endParaRPr lang="en-US" sz="2000" dirty="0">
              <a:effectLst/>
            </a:endParaRPr>
          </a:p>
          <a:p>
            <a:r>
              <a:rPr lang="en-US" sz="2000" dirty="0">
                <a:effectLst/>
              </a:rPr>
              <a:t>Object Pooling: Implement object pooling techniques to efficiently manage the instantiation and reuse of physics objects, reducing the overhead of creating and destroying objects during gameplay.</a:t>
            </a:r>
          </a:p>
          <a:p>
            <a:r>
              <a:rPr lang="en-US" sz="2000" dirty="0">
                <a:effectLst/>
              </a:rPr>
              <a:t>Activation and Deactivation: Activate and deactivate physics objects dynamically based on their proximity to the player or relevant gameplay events, optimizing resource usage and improving performance.</a:t>
            </a:r>
          </a:p>
          <a:p>
            <a:r>
              <a:rPr lang="en-US" sz="2000" b="1" dirty="0">
                <a:effectLst/>
              </a:rPr>
              <a:t>3. Asynchronous Physics Updates:</a:t>
            </a:r>
            <a:endParaRPr lang="en-US" sz="2000" dirty="0">
              <a:effectLst/>
            </a:endParaRPr>
          </a:p>
          <a:p>
            <a:r>
              <a:rPr lang="en-US" sz="2000" dirty="0">
                <a:effectLst/>
              </a:rPr>
              <a:t>Physics Threading: Utilize multithreaded physics simulation to offload physics calculations to separate threads, allowing for parallel processing and improved performance on multicore processors.</a:t>
            </a:r>
          </a:p>
          <a:p>
            <a:r>
              <a:rPr lang="en-US" sz="2000" dirty="0">
                <a:effectLst/>
              </a:rPr>
              <a:t>Asynchronous Physics Updates: Implement asynchronous physics updates to decouple physics simulation from rendering, ensuring smooth and responsive gameplay even under heavy computational loads.</a:t>
            </a:r>
          </a:p>
          <a:p>
            <a:r>
              <a:rPr lang="en-US" sz="2000" b="1" dirty="0">
                <a:effectLst/>
              </a:rPr>
              <a:t>4. LOD and Level Streaming:</a:t>
            </a:r>
            <a:endParaRPr lang="en-US" sz="2000" dirty="0">
              <a:effectLst/>
            </a:endParaRPr>
          </a:p>
          <a:p>
            <a:r>
              <a:rPr lang="en-US" sz="2000" dirty="0">
                <a:effectLst/>
              </a:rPr>
              <a:t>Level of Detail (LOD): Use LOD techniques to dynamically adjust the level of detail for physics objects based on their distance from the player, reducing the computational cost of physics calculations for distant or less visible objects.</a:t>
            </a:r>
          </a:p>
          <a:p>
            <a:r>
              <a:rPr lang="en-US" sz="2000" dirty="0">
                <a:effectLst/>
              </a:rPr>
              <a:t>Level Streaming: Implement level streaming to load and unload physics objects dynamically as the player navigates through the game world, optimizing memory usage and improving overall performance.</a:t>
            </a:r>
          </a:p>
          <a:p>
            <a:r>
              <a:rPr lang="en-US" sz="2000" b="1" dirty="0">
                <a:effectLst/>
              </a:rPr>
              <a:t>5. Realism Enhancements:</a:t>
            </a:r>
            <a:endParaRPr lang="en-US" sz="2000" dirty="0">
              <a:effectLst/>
            </a:endParaRPr>
          </a:p>
          <a:p>
            <a:r>
              <a:rPr lang="en-US" sz="2000" dirty="0">
                <a:effectLst/>
              </a:rPr>
              <a:t>Advanced Physics Simulations: Explore advanced physics simulations, such as soft body dynamics, fluid simulations, or cloth simulations, to enhance realism in specific puzzle scenarios or environmental interactions.</a:t>
            </a:r>
          </a:p>
          <a:p>
            <a:r>
              <a:rPr lang="en-US" sz="2000" dirty="0">
                <a:effectLst/>
              </a:rPr>
              <a:t>Particle Effects and Visual Feedback: Incorporate particle effects, sound effects, and animations to provide visual and auditory feedback for physics interactions, enhancing the believability and immersion of gameplay interactions.</a:t>
            </a:r>
          </a:p>
          <a:p>
            <a:r>
              <a:rPr lang="en-US" sz="2000" b="1" dirty="0">
                <a:effectLst/>
              </a:rPr>
              <a:t>6. Procedural Content Generation:</a:t>
            </a:r>
            <a:endParaRPr lang="en-US" sz="2000" dirty="0">
              <a:effectLst/>
            </a:endParaRPr>
          </a:p>
          <a:p>
            <a:r>
              <a:rPr lang="en-US" sz="2000" dirty="0">
                <a:effectLst/>
              </a:rPr>
              <a:t>Procedural Puzzle Generation: Use procedural content generation techniques to dynamically generate physics-based puzzles, creating endless variations of challenges for players to solve without requiring additional manual level design.</a:t>
            </a:r>
          </a:p>
          <a:p>
            <a:r>
              <a:rPr lang="en-US" sz="2000" dirty="0">
                <a:effectLst/>
              </a:rPr>
              <a:t>Adaptive Difficulty Scaling: Implement adaptive difficulty scaling algorithms to dynamically adjust the complexity and difficulty of physics puzzles based on player performance, ensuring an engaging and balanced gameplay experience.</a:t>
            </a:r>
          </a:p>
          <a:p>
            <a:r>
              <a:rPr lang="en-US" sz="2000" dirty="0">
                <a:effectLst/>
              </a:rPr>
              <a:t>By exploring these advanced topics and techniques, developers can optimize performance, enhance realism, and create immersive physics-based puzzles that captivate players and elevate the overall quality of their game experiences.</a:t>
            </a:r>
          </a:p>
          <a:p>
            <a:br>
              <a:rPr lang="en-US" sz="1200" b="0" i="0" kern="1200" dirty="0">
                <a:solidFill>
                  <a:schemeClr val="tx1"/>
                </a:solidFill>
                <a:effectLst/>
                <a:latin typeface="+mn-lt"/>
                <a:ea typeface="+mn-ea"/>
                <a:cs typeface="+mn-cs"/>
              </a:rPr>
            </a:br>
            <a:endParaRPr lang="en-US" sz="2000" b="0" strike="noStrike" spc="-1" dirty="0">
              <a:solidFill>
                <a:srgbClr val="000000"/>
              </a:solidFill>
              <a:latin typeface="Arial"/>
            </a:endParaRPr>
          </a:p>
        </p:txBody>
      </p:sp>
    </p:spTree>
    <p:extLst>
      <p:ext uri="{BB962C8B-B14F-4D97-AF65-F5344CB8AC3E}">
        <p14:creationId xmlns:p14="http://schemas.microsoft.com/office/powerpoint/2010/main" val="64337318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r>
              <a:rPr lang="en-US" sz="2000" b="1" dirty="0">
                <a:effectLst/>
              </a:rPr>
              <a:t>1. Physics Simulation Optimization:</a:t>
            </a:r>
            <a:endParaRPr lang="en-US" sz="2000" dirty="0">
              <a:effectLst/>
            </a:endParaRPr>
          </a:p>
          <a:p>
            <a:r>
              <a:rPr lang="en-US" sz="2000" dirty="0">
                <a:effectLst/>
              </a:rPr>
              <a:t>Simplifying Collision Geometry: Use simplified collider shapes, such as primitive colliders (box, sphere, capsule), to reduce the computational overhead of collision detection.</a:t>
            </a:r>
          </a:p>
          <a:p>
            <a:r>
              <a:rPr lang="en-US" sz="2000" dirty="0">
                <a:effectLst/>
              </a:rPr>
              <a:t>Collision Layers and Masks: Organize objects into collision layers and masks to control which objects interact with each other, minimizing unnecessary collision calculations.</a:t>
            </a:r>
          </a:p>
          <a:p>
            <a:r>
              <a:rPr lang="en-US" sz="2000" dirty="0" err="1">
                <a:effectLst/>
              </a:rPr>
              <a:t>Rigidbody</a:t>
            </a:r>
            <a:r>
              <a:rPr lang="en-US" sz="2000" dirty="0">
                <a:effectLst/>
              </a:rPr>
              <a:t> Interpolation: Enable interpolation for </a:t>
            </a:r>
            <a:r>
              <a:rPr lang="en-US" sz="2000" dirty="0" err="1">
                <a:effectLst/>
              </a:rPr>
              <a:t>rigidbodies</a:t>
            </a:r>
            <a:r>
              <a:rPr lang="en-US" sz="2000" dirty="0">
                <a:effectLst/>
              </a:rPr>
              <a:t> to smooth out physics interactions and reduce jittering in fast-moving objects, improving visual fidelity without sacrificing performance.</a:t>
            </a:r>
          </a:p>
          <a:p>
            <a:r>
              <a:rPr lang="en-US" sz="2000" b="1" dirty="0">
                <a:effectLst/>
              </a:rPr>
              <a:t>2. Object Pooling and Activation:</a:t>
            </a:r>
            <a:endParaRPr lang="en-US" sz="2000" dirty="0">
              <a:effectLst/>
            </a:endParaRPr>
          </a:p>
          <a:p>
            <a:r>
              <a:rPr lang="en-US" sz="2000" dirty="0">
                <a:effectLst/>
              </a:rPr>
              <a:t>Object Pooling: Implement object pooling techniques to efficiently manage the instantiation and reuse of physics objects, reducing the overhead of creating and destroying objects during gameplay.</a:t>
            </a:r>
          </a:p>
          <a:p>
            <a:r>
              <a:rPr lang="en-US" sz="2000" dirty="0">
                <a:effectLst/>
              </a:rPr>
              <a:t>Activation and Deactivation: Activate and deactivate physics objects dynamically based on their proximity to the player or relevant gameplay events, optimizing resource usage and improving performance.</a:t>
            </a:r>
          </a:p>
          <a:p>
            <a:r>
              <a:rPr lang="en-US" sz="2000" b="1" dirty="0">
                <a:effectLst/>
              </a:rPr>
              <a:t>3. Asynchronous Physics Updates:</a:t>
            </a:r>
            <a:endParaRPr lang="en-US" sz="2000" dirty="0">
              <a:effectLst/>
            </a:endParaRPr>
          </a:p>
          <a:p>
            <a:r>
              <a:rPr lang="en-US" sz="2000" dirty="0">
                <a:effectLst/>
              </a:rPr>
              <a:t>Physics Threading: Utilize multithreaded physics simulation to offload physics calculations to separate threads, allowing for parallel processing and improved performance on multicore processors.</a:t>
            </a:r>
          </a:p>
          <a:p>
            <a:r>
              <a:rPr lang="en-US" sz="2000" dirty="0">
                <a:effectLst/>
              </a:rPr>
              <a:t>Asynchronous Physics Updates: Implement asynchronous physics updates to decouple physics simulation from rendering, ensuring smooth and responsive gameplay even under heavy computational loads.</a:t>
            </a:r>
          </a:p>
          <a:p>
            <a:r>
              <a:rPr lang="en-US" sz="2000" b="1" dirty="0">
                <a:effectLst/>
              </a:rPr>
              <a:t>4. LOD and Level Streaming:</a:t>
            </a:r>
            <a:endParaRPr lang="en-US" sz="2000" dirty="0">
              <a:effectLst/>
            </a:endParaRPr>
          </a:p>
          <a:p>
            <a:r>
              <a:rPr lang="en-US" sz="2000" dirty="0">
                <a:effectLst/>
              </a:rPr>
              <a:t>Level of Detail (LOD): Use LOD techniques to dynamically adjust the level of detail for physics objects based on their distance from the player, reducing the computational cost of physics calculations for distant or less visible objects.</a:t>
            </a:r>
          </a:p>
          <a:p>
            <a:r>
              <a:rPr lang="en-US" sz="2000" dirty="0">
                <a:effectLst/>
              </a:rPr>
              <a:t>Level Streaming: Implement level streaming to load and unload physics objects dynamically as the player navigates through the game world, optimizing memory usage and improving overall performance.</a:t>
            </a:r>
          </a:p>
          <a:p>
            <a:r>
              <a:rPr lang="en-US" sz="2000" b="1" dirty="0">
                <a:effectLst/>
              </a:rPr>
              <a:t>5. Realism Enhancements:</a:t>
            </a:r>
            <a:endParaRPr lang="en-US" sz="2000" dirty="0">
              <a:effectLst/>
            </a:endParaRPr>
          </a:p>
          <a:p>
            <a:r>
              <a:rPr lang="en-US" sz="2000" dirty="0">
                <a:effectLst/>
              </a:rPr>
              <a:t>Advanced Physics Simulations: Explore advanced physics simulations, such as soft body dynamics, fluid simulations, or cloth simulations, to enhance realism in specific puzzle scenarios or environmental interactions.</a:t>
            </a:r>
          </a:p>
          <a:p>
            <a:r>
              <a:rPr lang="en-US" sz="2000" dirty="0">
                <a:effectLst/>
              </a:rPr>
              <a:t>Particle Effects and Visual Feedback: Incorporate particle effects, sound effects, and animations to provide visual and auditory feedback for physics interactions, enhancing the believability and immersion of gameplay interactions.</a:t>
            </a:r>
          </a:p>
          <a:p>
            <a:r>
              <a:rPr lang="en-US" sz="2000" b="1" dirty="0">
                <a:effectLst/>
              </a:rPr>
              <a:t>6. Procedural Content Generation:</a:t>
            </a:r>
            <a:endParaRPr lang="en-US" sz="2000" dirty="0">
              <a:effectLst/>
            </a:endParaRPr>
          </a:p>
          <a:p>
            <a:r>
              <a:rPr lang="en-US" sz="2000" dirty="0">
                <a:effectLst/>
              </a:rPr>
              <a:t>Procedural Puzzle Generation: Use procedural content generation techniques to dynamically generate physics-based puzzles, creating endless variations of challenges for players to solve without requiring additional manual level design.</a:t>
            </a:r>
          </a:p>
          <a:p>
            <a:r>
              <a:rPr lang="en-US" sz="2000" dirty="0">
                <a:effectLst/>
              </a:rPr>
              <a:t>Adaptive Difficulty Scaling: Implement adaptive difficulty scaling algorithms to dynamically adjust the complexity and difficulty of physics puzzles based on player performance, ensuring an engaging and balanced gameplay experience.</a:t>
            </a:r>
          </a:p>
          <a:p>
            <a:r>
              <a:rPr lang="en-US" sz="2000" dirty="0">
                <a:effectLst/>
              </a:rPr>
              <a:t>By exploring these advanced topics and techniques, developers can optimize performance, enhance realism, and create immersive physics-based puzzles that captivate players and elevate the overall quality of their game experiences.</a:t>
            </a:r>
          </a:p>
          <a:p>
            <a:br>
              <a:rPr lang="en-US" sz="1200" b="0" i="0" kern="1200" dirty="0">
                <a:solidFill>
                  <a:schemeClr val="tx1"/>
                </a:solidFill>
                <a:effectLst/>
                <a:latin typeface="+mn-lt"/>
                <a:ea typeface="+mn-ea"/>
                <a:cs typeface="+mn-cs"/>
              </a:rPr>
            </a:b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6331050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80963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8054779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290257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2408948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PlaceHolder 1"/>
          <p:cNvSpPr>
            <a:spLocks noGrp="1" noRot="1" noChangeAspect="1"/>
          </p:cNvSpPr>
          <p:nvPr>
            <p:ph type="sldImg"/>
          </p:nvPr>
        </p:nvSpPr>
        <p:spPr>
          <a:xfrm>
            <a:off x="219075" y="812800"/>
            <a:ext cx="7116763" cy="4003675"/>
          </a:xfrm>
          <a:prstGeom prst="rect">
            <a:avLst/>
          </a:prstGeom>
          <a:ln w="0">
            <a:noFill/>
          </a:ln>
        </p:spPr>
      </p:sp>
      <p:sp>
        <p:nvSpPr>
          <p:cNvPr id="257" name="PlaceHolder 2"/>
          <p:cNvSpPr>
            <a:spLocks noGrp="1"/>
          </p:cNvSpPr>
          <p:nvPr>
            <p:ph type="body"/>
          </p:nvPr>
        </p:nvSpPr>
        <p:spPr>
          <a:xfrm>
            <a:off x="756000" y="5078520"/>
            <a:ext cx="6042600" cy="480600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dirty="0">
              <a:solidFill>
                <a:srgbClr val="000000"/>
              </a:solidFill>
              <a:latin typeface="Arial"/>
            </a:endParaRPr>
          </a:p>
        </p:txBody>
      </p:sp>
    </p:spTree>
    <p:extLst>
      <p:ext uri="{BB962C8B-B14F-4D97-AF65-F5344CB8AC3E}">
        <p14:creationId xmlns:p14="http://schemas.microsoft.com/office/powerpoint/2010/main" val="39716403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AB596FDA-7A2A-49E8-B60D-0B3C9054B08C}"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E6B9B89C-61DD-4E64-B5CC-EFEDBC5E04AA}"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F51F5990-8A72-48D0-BA63-3915E1CCC112}"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DB5BED76-17A6-4704-8E8A-01E0AF1BF37D}"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26711B77-5951-4C08-9064-2DD161B254D1}" type="slidenum">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BDADE497-C851-4CAE-A5E6-46B21ADDB6C3}"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2"/>
          </p:nvPr>
        </p:nvSpPr>
        <p:spPr/>
        <p:txBody>
          <a:bodyPr/>
          <a:lstStyle/>
          <a:p>
            <a:fld id="{F423A17D-6A30-4219-9AB4-F86555892737}"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296DFDF-541A-412E-8A51-F67A102E9703}"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2"/>
          </p:nvPr>
        </p:nvSpPr>
        <p:spPr/>
        <p:txBody>
          <a:bodyPr/>
          <a:lstStyle/>
          <a:p>
            <a:fld id="{8B8C2621-55A1-4D42-A0DB-7132646E971E}"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2"/>
          </p:nvPr>
        </p:nvSpPr>
        <p:spPr/>
        <p:txBody>
          <a:bodyPr/>
          <a:lstStyle/>
          <a:p>
            <a:fld id="{34DD9E22-F3C0-4400-A70A-C31D57D3AF32}"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D7E71186-3921-484F-BE90-7D08FB4F3A79}"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7A65131B-CFD0-4EEC-B851-F9A2AA040638}"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AA7CAF6D-DF00-40B6-802D-765F759AC02C}"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2"/>
          </p:nvPr>
        </p:nvSpPr>
        <p:spPr/>
        <p:txBody>
          <a:bodyPr/>
          <a:lstStyle/>
          <a:p>
            <a:fld id="{9D9C3C8E-8916-4F21-B485-E7ECF2B73007}"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2"/>
          </p:nvPr>
        </p:nvSpPr>
        <p:spPr/>
        <p:txBody>
          <a:bodyPr/>
          <a:lstStyle/>
          <a:p>
            <a:fld id="{BCFC79B0-68DB-444F-8CB8-345DBA038223}"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2"/>
          </p:nvPr>
        </p:nvSpPr>
        <p:spPr/>
        <p:txBody>
          <a:bodyPr/>
          <a:lstStyle/>
          <a:p>
            <a:fld id="{DB948D07-6986-43F5-BC77-37EBFE74355B}"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2"/>
          </p:nvPr>
        </p:nvSpPr>
        <p:spPr/>
        <p:txBody>
          <a:bodyPr/>
          <a:lstStyle/>
          <a:p>
            <a:fld id="{AB5DE3C1-1AE1-49A7-ADDF-9243E1C3A6A6}"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sldNum" idx="1"/>
          </p:nvPr>
        </p:nvSpPr>
        <p:spPr/>
        <p:txBody>
          <a:bodyPr/>
          <a:lstStyle/>
          <a:p>
            <a:fld id="{B50AA461-306F-441E-89C3-FE3E6385AB14}"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66C0B007-0238-4A0A-9351-9691E96CB9FD}"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A7EEA773-4A70-4AB5-BC31-2BF3D338CCCC}"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AFFA599D-F980-4D64-AA68-D2359F4C8CD7}"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698ADDE0-B1DE-404E-BC81-911821368114}"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67018A82-3E28-4D7F-9A73-94C90F29276E}"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0813D94B-491D-46B5-83D6-CF185268FF4E}"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jpe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 name="TextBox 6"/>
          <p:cNvSpPr/>
          <p:nvPr/>
        </p:nvSpPr>
        <p:spPr>
          <a:xfrm>
            <a:off x="0" y="6461280"/>
            <a:ext cx="12178080" cy="389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8" name="TextBox 9"/>
          <p:cNvSpPr/>
          <p:nvPr/>
        </p:nvSpPr>
        <p:spPr>
          <a:xfrm>
            <a:off x="0" y="681120"/>
            <a:ext cx="214560" cy="70200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14"/>
          <a:stretch/>
        </p:blipFill>
        <p:spPr>
          <a:xfrm>
            <a:off x="10759680" y="3600"/>
            <a:ext cx="1381680" cy="762480"/>
          </a:xfrm>
          <a:prstGeom prst="rect">
            <a:avLst/>
          </a:prstGeom>
          <a:ln w="0">
            <a:noFill/>
          </a:ln>
        </p:spPr>
      </p:pic>
      <p:pic>
        <p:nvPicPr>
          <p:cNvPr id="3" name="Picture 2"/>
          <p:cNvPicPr/>
          <p:nvPr/>
        </p:nvPicPr>
        <p:blipFill>
          <a:blip r:embed="rId15"/>
          <a:stretch/>
        </p:blipFill>
        <p:spPr>
          <a:xfrm>
            <a:off x="25560" y="30240"/>
            <a:ext cx="1572480" cy="63180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5" name="PlaceHolder 2"/>
          <p:cNvSpPr>
            <a:spLocks noGrp="1"/>
          </p:cNvSpPr>
          <p:nvPr>
            <p:ph type="sldNum" idx="1"/>
          </p:nvPr>
        </p:nvSpPr>
        <p:spPr>
          <a:xfrm>
            <a:off x="8610480" y="6483240"/>
            <a:ext cx="2729160" cy="351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12C4F2D4-FF57-4D51-8B35-E1A3A91DAC6B}"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6"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 name="TextBox 6"/>
          <p:cNvSpPr/>
          <p:nvPr/>
        </p:nvSpPr>
        <p:spPr>
          <a:xfrm>
            <a:off x="0" y="6461280"/>
            <a:ext cx="12178080" cy="38988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44" name="TextBox 9"/>
          <p:cNvSpPr/>
          <p:nvPr/>
        </p:nvSpPr>
        <p:spPr>
          <a:xfrm>
            <a:off x="0" y="681120"/>
            <a:ext cx="214560" cy="70200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45" name="Picture 9" descr="GitHub - morzhanov/nodejs-express-boilerplate: Node.js Boilerplate is an  project that allows you to start new node.js project from scratch."/>
          <p:cNvPicPr/>
          <p:nvPr/>
        </p:nvPicPr>
        <p:blipFill>
          <a:blip r:embed="rId14"/>
          <a:stretch/>
        </p:blipFill>
        <p:spPr>
          <a:xfrm>
            <a:off x="10759680" y="3600"/>
            <a:ext cx="1381680" cy="762480"/>
          </a:xfrm>
          <a:prstGeom prst="rect">
            <a:avLst/>
          </a:prstGeom>
          <a:ln w="0">
            <a:noFill/>
          </a:ln>
        </p:spPr>
      </p:pic>
      <p:pic>
        <p:nvPicPr>
          <p:cNvPr id="46" name="Picture 45"/>
          <p:cNvPicPr/>
          <p:nvPr/>
        </p:nvPicPr>
        <p:blipFill>
          <a:blip r:embed="rId15"/>
          <a:stretch/>
        </p:blipFill>
        <p:spPr>
          <a:xfrm>
            <a:off x="25560" y="30240"/>
            <a:ext cx="1572480" cy="631800"/>
          </a:xfrm>
          <a:prstGeom prst="rect">
            <a:avLst/>
          </a:prstGeom>
          <a:ln w="0">
            <a:noFill/>
          </a:ln>
        </p:spPr>
      </p:pic>
      <p:sp>
        <p:nvSpPr>
          <p:cNvPr id="47" name="PlaceHolder 1"/>
          <p:cNvSpPr>
            <a:spLocks noGrp="1"/>
          </p:cNvSpPr>
          <p:nvPr>
            <p:ph type="sldNum" idx="2"/>
          </p:nvPr>
        </p:nvSpPr>
        <p:spPr>
          <a:xfrm>
            <a:off x="8610480" y="6483240"/>
            <a:ext cx="2729160" cy="35100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D28A3F3E-59CA-4B6B-9341-1A20D24E2E0F}"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
        <p:nvSpPr>
          <p:cNvPr id="48" name="PlaceHolder 2"/>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9"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Title 23"/>
          <p:cNvSpPr/>
          <p:nvPr/>
        </p:nvSpPr>
        <p:spPr>
          <a:xfrm>
            <a:off x="1030680" y="1551600"/>
            <a:ext cx="10129320" cy="23781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90000"/>
              </a:lnSpc>
            </a:pPr>
            <a:r>
              <a:rPr lang="en-US" sz="4400" spc="-1">
                <a:solidFill>
                  <a:srgbClr val="000000"/>
                </a:solidFill>
                <a:ea typeface="PingFang SC"/>
              </a:rPr>
              <a:t>Implementing Interactive </a:t>
            </a:r>
            <a:r>
              <a:rPr lang="en-US" sz="4400" spc="-1" dirty="0">
                <a:solidFill>
                  <a:srgbClr val="000000"/>
                </a:solidFill>
                <a:ea typeface="PingFang SC"/>
              </a:rPr>
              <a:t>Physics-Based Puzzles</a:t>
            </a:r>
            <a:endParaRPr lang="en-US" sz="4400" b="0" strike="noStrike" spc="-1" dirty="0">
              <a:solidFill>
                <a:srgbClr val="000000"/>
              </a:solidFill>
              <a:latin typeface="Arial"/>
            </a:endParaRPr>
          </a:p>
        </p:txBody>
      </p:sp>
      <p:pic>
        <p:nvPicPr>
          <p:cNvPr id="93" name="Picture 92"/>
          <p:cNvPicPr/>
          <p:nvPr/>
        </p:nvPicPr>
        <p:blipFill>
          <a:blip r:embed="rId2"/>
          <a:stretch/>
        </p:blipFill>
        <p:spPr>
          <a:xfrm>
            <a:off x="4156200" y="446400"/>
            <a:ext cx="3879360" cy="212796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Unity Physics Engine Overview</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a:solidFill>
                  <a:srgbClr val="000000"/>
                </a:solidFill>
                <a:latin typeface="Calibri"/>
              </a:rPr>
              <a:t>Box Collider:</a:t>
            </a:r>
          </a:p>
          <a:p>
            <a:pPr marL="685800" lvl="1" indent="-228600">
              <a:buClr>
                <a:srgbClr val="000000"/>
              </a:buClr>
              <a:buFont typeface="Arial"/>
              <a:buChar char="•"/>
            </a:pPr>
            <a:r>
              <a:rPr lang="en-US" sz="2400" spc="-1" dirty="0">
                <a:solidFill>
                  <a:srgbClr val="000000"/>
                </a:solidFill>
                <a:latin typeface="Calibri"/>
              </a:rPr>
              <a:t>A Box Collider is a basic collider shape that represents a box or cuboid in the game world.</a:t>
            </a:r>
          </a:p>
          <a:p>
            <a:pPr marL="685800" lvl="1" indent="-228600">
              <a:buClr>
                <a:srgbClr val="000000"/>
              </a:buClr>
              <a:buFont typeface="Arial"/>
              <a:buChar char="•"/>
            </a:pPr>
            <a:r>
              <a:rPr lang="en-US" sz="2400" spc="-1" dirty="0">
                <a:solidFill>
                  <a:srgbClr val="000000"/>
                </a:solidFill>
                <a:latin typeface="Calibri"/>
              </a:rPr>
              <a:t>It is defined by its center position and extents, which determine the size of each side of the box along the x, y, and z axes.</a:t>
            </a:r>
          </a:p>
          <a:p>
            <a:pPr marL="685800" lvl="1" indent="-228600">
              <a:buClr>
                <a:srgbClr val="000000"/>
              </a:buClr>
              <a:buFont typeface="Arial"/>
              <a:buChar char="•"/>
            </a:pPr>
            <a:r>
              <a:rPr lang="en-US" sz="2400" spc="-1" dirty="0">
                <a:solidFill>
                  <a:srgbClr val="000000"/>
                </a:solidFill>
                <a:latin typeface="Calibri"/>
              </a:rPr>
              <a:t>Box colliders are commonly used for objects with simple geometric shapes, such as walls, floors, and obstacles.</a:t>
            </a:r>
          </a:p>
          <a:p>
            <a:pPr marL="685800" lvl="1" indent="-228600">
              <a:buClr>
                <a:srgbClr val="000000"/>
              </a:buClr>
              <a:buFont typeface="Arial"/>
              <a:buChar char="•"/>
            </a:pPr>
            <a:r>
              <a:rPr lang="en-US" sz="2400" spc="-1" dirty="0">
                <a:solidFill>
                  <a:srgbClr val="000000"/>
                </a:solidFill>
                <a:latin typeface="Calibri"/>
              </a:rPr>
              <a:t>They provide efficient collision detection and are suitable for most situations where the object's shape can be approximated as a rectangular prism.</a:t>
            </a:r>
          </a:p>
        </p:txBody>
      </p:sp>
      <p:sp>
        <p:nvSpPr>
          <p:cNvPr id="3" name="PlaceHolder 2"/>
          <p:cNvSpPr>
            <a:spLocks noGrp="1"/>
          </p:cNvSpPr>
          <p:nvPr>
            <p:ph type="sldNum" idx="2"/>
          </p:nvPr>
        </p:nvSpPr>
        <p:spPr/>
        <p:txBody>
          <a:bodyPr/>
          <a:lstStyle/>
          <a:p>
            <a:fld id="{40C3E2B2-977C-4116-AF90-2FBAF89554E4}" type="slidenum">
              <a:t>10</a:t>
            </a:fld>
            <a:endParaRPr/>
          </a:p>
        </p:txBody>
      </p:sp>
    </p:spTree>
    <p:extLst>
      <p:ext uri="{BB962C8B-B14F-4D97-AF65-F5344CB8AC3E}">
        <p14:creationId xmlns:p14="http://schemas.microsoft.com/office/powerpoint/2010/main" val="689374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Unity Physics Engine Overview</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a:solidFill>
                  <a:srgbClr val="000000"/>
                </a:solidFill>
                <a:latin typeface="Calibri"/>
              </a:rPr>
              <a:t>Sphere Collider:</a:t>
            </a:r>
          </a:p>
          <a:p>
            <a:pPr marL="685800" lvl="1" indent="-228600">
              <a:buClr>
                <a:srgbClr val="000000"/>
              </a:buClr>
              <a:buFont typeface="Arial"/>
              <a:buChar char="•"/>
            </a:pPr>
            <a:r>
              <a:rPr lang="en-US" sz="2400" spc="-1" dirty="0">
                <a:solidFill>
                  <a:srgbClr val="000000"/>
                </a:solidFill>
                <a:latin typeface="Calibri"/>
              </a:rPr>
              <a:t>A Sphere Collider is a collider shape that represents a spherical volume in the game world.</a:t>
            </a:r>
          </a:p>
          <a:p>
            <a:pPr marL="685800" lvl="1" indent="-228600">
              <a:buClr>
                <a:srgbClr val="000000"/>
              </a:buClr>
              <a:buFont typeface="Arial"/>
              <a:buChar char="•"/>
            </a:pPr>
            <a:r>
              <a:rPr lang="en-US" sz="2400" spc="-1" dirty="0">
                <a:solidFill>
                  <a:srgbClr val="000000"/>
                </a:solidFill>
                <a:latin typeface="Calibri"/>
              </a:rPr>
              <a:t>It is defined by its center position and radius, which determine the size of the sphere.</a:t>
            </a:r>
          </a:p>
          <a:p>
            <a:pPr marL="685800" lvl="1" indent="-228600">
              <a:buClr>
                <a:srgbClr val="000000"/>
              </a:buClr>
              <a:buFont typeface="Arial"/>
              <a:buChar char="•"/>
            </a:pPr>
            <a:r>
              <a:rPr lang="en-US" sz="2400" spc="-1" dirty="0">
                <a:solidFill>
                  <a:srgbClr val="000000"/>
                </a:solidFill>
                <a:latin typeface="Calibri"/>
              </a:rPr>
              <a:t>Sphere colliders are ideal for objects with spherical or rounded shapes, such as balls, coins, or rounded obstacles.</a:t>
            </a:r>
          </a:p>
          <a:p>
            <a:pPr marL="685800" lvl="1" indent="-228600">
              <a:buClr>
                <a:srgbClr val="000000"/>
              </a:buClr>
              <a:buFont typeface="Arial"/>
              <a:buChar char="•"/>
            </a:pPr>
            <a:r>
              <a:rPr lang="en-US" sz="2400" spc="-1" dirty="0">
                <a:solidFill>
                  <a:srgbClr val="000000"/>
                </a:solidFill>
                <a:latin typeface="Calibri"/>
              </a:rPr>
              <a:t>They provide accurate collision detection for spherical objects and are computationally efficient compared to more complex collider shapes.</a:t>
            </a:r>
          </a:p>
        </p:txBody>
      </p:sp>
      <p:sp>
        <p:nvSpPr>
          <p:cNvPr id="3" name="PlaceHolder 2"/>
          <p:cNvSpPr>
            <a:spLocks noGrp="1"/>
          </p:cNvSpPr>
          <p:nvPr>
            <p:ph type="sldNum" idx="2"/>
          </p:nvPr>
        </p:nvSpPr>
        <p:spPr/>
        <p:txBody>
          <a:bodyPr/>
          <a:lstStyle/>
          <a:p>
            <a:fld id="{40C3E2B2-977C-4116-AF90-2FBAF89554E4}" type="slidenum">
              <a:t>11</a:t>
            </a:fld>
            <a:endParaRPr/>
          </a:p>
        </p:txBody>
      </p:sp>
    </p:spTree>
    <p:extLst>
      <p:ext uri="{BB962C8B-B14F-4D97-AF65-F5344CB8AC3E}">
        <p14:creationId xmlns:p14="http://schemas.microsoft.com/office/powerpoint/2010/main" val="461772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Unity Physics Engine Overview</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a:solidFill>
                  <a:srgbClr val="000000"/>
                </a:solidFill>
                <a:latin typeface="Calibri"/>
              </a:rPr>
              <a:t>Capsule Collider:</a:t>
            </a:r>
          </a:p>
          <a:p>
            <a:pPr marL="685800" lvl="1" indent="-228600">
              <a:buClr>
                <a:srgbClr val="000000"/>
              </a:buClr>
              <a:buFont typeface="Arial"/>
              <a:buChar char="•"/>
            </a:pPr>
            <a:r>
              <a:rPr lang="en-US" sz="2400" spc="-1" dirty="0">
                <a:solidFill>
                  <a:srgbClr val="000000"/>
                </a:solidFill>
                <a:latin typeface="Calibri"/>
              </a:rPr>
              <a:t>A Capsule Collider is a collider shape that represents a capsule-like volume in the game world.</a:t>
            </a:r>
          </a:p>
          <a:p>
            <a:pPr marL="685800" lvl="1" indent="-228600">
              <a:buClr>
                <a:srgbClr val="000000"/>
              </a:buClr>
              <a:buFont typeface="Arial"/>
              <a:buChar char="•"/>
            </a:pPr>
            <a:r>
              <a:rPr lang="en-US" sz="2400" spc="-1" dirty="0">
                <a:solidFill>
                  <a:srgbClr val="000000"/>
                </a:solidFill>
                <a:latin typeface="Calibri"/>
              </a:rPr>
              <a:t>It is defined by its center position, radius, and height, which determine the size and proportions of the capsule.</a:t>
            </a:r>
          </a:p>
          <a:p>
            <a:pPr marL="685800" lvl="1" indent="-228600">
              <a:buClr>
                <a:srgbClr val="000000"/>
              </a:buClr>
              <a:buFont typeface="Arial"/>
              <a:buChar char="•"/>
            </a:pPr>
            <a:r>
              <a:rPr lang="en-US" sz="2400" spc="-1" dirty="0">
                <a:solidFill>
                  <a:srgbClr val="000000"/>
                </a:solidFill>
                <a:latin typeface="Calibri"/>
              </a:rPr>
              <a:t>Capsule colliders combine aspects of both sphere and cylinder colliders, making them versatile for representing objects with cylindrical or elongated shapes.</a:t>
            </a:r>
          </a:p>
          <a:p>
            <a:pPr marL="685800" lvl="1" indent="-228600">
              <a:buClr>
                <a:srgbClr val="000000"/>
              </a:buClr>
              <a:buFont typeface="Arial"/>
              <a:buChar char="•"/>
            </a:pPr>
            <a:r>
              <a:rPr lang="en-US" sz="2400" spc="-1" dirty="0">
                <a:solidFill>
                  <a:srgbClr val="000000"/>
                </a:solidFill>
                <a:latin typeface="Calibri"/>
              </a:rPr>
              <a:t>They are commonly used for characters, vehicles, or objects with cylindrical components, such as barrels or pillars.</a:t>
            </a:r>
          </a:p>
        </p:txBody>
      </p:sp>
      <p:sp>
        <p:nvSpPr>
          <p:cNvPr id="3" name="PlaceHolder 2"/>
          <p:cNvSpPr>
            <a:spLocks noGrp="1"/>
          </p:cNvSpPr>
          <p:nvPr>
            <p:ph type="sldNum" idx="2"/>
          </p:nvPr>
        </p:nvSpPr>
        <p:spPr/>
        <p:txBody>
          <a:bodyPr/>
          <a:lstStyle/>
          <a:p>
            <a:fld id="{40C3E2B2-977C-4116-AF90-2FBAF89554E4}" type="slidenum">
              <a:t>12</a:t>
            </a:fld>
            <a:endParaRPr/>
          </a:p>
        </p:txBody>
      </p:sp>
    </p:spTree>
    <p:extLst>
      <p:ext uri="{BB962C8B-B14F-4D97-AF65-F5344CB8AC3E}">
        <p14:creationId xmlns:p14="http://schemas.microsoft.com/office/powerpoint/2010/main" val="4273051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Unity Physics Engine Overview</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a:solidFill>
                  <a:srgbClr val="000000"/>
                </a:solidFill>
                <a:latin typeface="Calibri"/>
              </a:rPr>
              <a:t>Mesh Collider:</a:t>
            </a:r>
          </a:p>
          <a:p>
            <a:pPr marL="685800" lvl="1" indent="-228600">
              <a:buClr>
                <a:srgbClr val="000000"/>
              </a:buClr>
              <a:buFont typeface="Arial"/>
              <a:buChar char="•"/>
            </a:pPr>
            <a:r>
              <a:rPr lang="en-US" sz="2400" spc="-1" dirty="0">
                <a:solidFill>
                  <a:srgbClr val="000000"/>
                </a:solidFill>
                <a:latin typeface="Calibri"/>
              </a:rPr>
              <a:t>A Mesh Collider is a collider shape that uses a mesh-based representation of an object's surface for collision detection.</a:t>
            </a:r>
          </a:p>
          <a:p>
            <a:pPr marL="685800" lvl="1" indent="-228600">
              <a:buClr>
                <a:srgbClr val="000000"/>
              </a:buClr>
              <a:buFont typeface="Arial"/>
              <a:buChar char="•"/>
            </a:pPr>
            <a:r>
              <a:rPr lang="en-US" sz="2400" spc="-1" dirty="0">
                <a:solidFill>
                  <a:srgbClr val="000000"/>
                </a:solidFill>
                <a:latin typeface="Calibri"/>
              </a:rPr>
              <a:t>Unlike primitive collider shapes (box, sphere, capsule), which are defined by simple geometric primitives, mesh colliders use the actual mesh geometry of the object.</a:t>
            </a:r>
          </a:p>
          <a:p>
            <a:pPr marL="685800" lvl="1" indent="-228600">
              <a:buClr>
                <a:srgbClr val="000000"/>
              </a:buClr>
              <a:buFont typeface="Arial"/>
              <a:buChar char="•"/>
            </a:pPr>
            <a:r>
              <a:rPr lang="en-US" sz="2400" spc="-1" dirty="0">
                <a:solidFill>
                  <a:srgbClr val="000000"/>
                </a:solidFill>
                <a:latin typeface="Calibri"/>
              </a:rPr>
              <a:t>Mesh colliders provide the most accurate collision detection for complex shapes, as they precisely match the object's visual appearance.</a:t>
            </a:r>
          </a:p>
          <a:p>
            <a:pPr marL="685800" lvl="1" indent="-228600">
              <a:buClr>
                <a:srgbClr val="000000"/>
              </a:buClr>
              <a:buFont typeface="Arial"/>
              <a:buChar char="•"/>
            </a:pPr>
            <a:r>
              <a:rPr lang="en-US" sz="2400" spc="-1" dirty="0">
                <a:solidFill>
                  <a:srgbClr val="000000"/>
                </a:solidFill>
                <a:latin typeface="Calibri"/>
              </a:rPr>
              <a:t>However, mesh colliders are computationally expensive and can impact performance, especially when used with high-polygon meshes or dynamically deforming objects.</a:t>
            </a:r>
          </a:p>
        </p:txBody>
      </p:sp>
      <p:sp>
        <p:nvSpPr>
          <p:cNvPr id="3" name="PlaceHolder 2"/>
          <p:cNvSpPr>
            <a:spLocks noGrp="1"/>
          </p:cNvSpPr>
          <p:nvPr>
            <p:ph type="sldNum" idx="2"/>
          </p:nvPr>
        </p:nvSpPr>
        <p:spPr/>
        <p:txBody>
          <a:bodyPr/>
          <a:lstStyle/>
          <a:p>
            <a:fld id="{40C3E2B2-977C-4116-AF90-2FBAF89554E4}" type="slidenum">
              <a:t>13</a:t>
            </a:fld>
            <a:endParaRPr/>
          </a:p>
        </p:txBody>
      </p:sp>
    </p:spTree>
    <p:extLst>
      <p:ext uri="{BB962C8B-B14F-4D97-AF65-F5344CB8AC3E}">
        <p14:creationId xmlns:p14="http://schemas.microsoft.com/office/powerpoint/2010/main" val="23193775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Unity Physics Engine Overview</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a:solidFill>
                  <a:srgbClr val="000000"/>
                </a:solidFill>
                <a:latin typeface="Calibri"/>
              </a:rPr>
              <a:t>Considerations to choose collider:</a:t>
            </a:r>
          </a:p>
          <a:p>
            <a:pPr marL="685800" lvl="1" indent="-228600">
              <a:buClr>
                <a:srgbClr val="000000"/>
              </a:buClr>
              <a:buFont typeface="Arial"/>
              <a:buChar char="•"/>
            </a:pPr>
            <a:r>
              <a:rPr lang="en-US" sz="2400" spc="-1" dirty="0">
                <a:solidFill>
                  <a:srgbClr val="000000"/>
                </a:solidFill>
                <a:latin typeface="Calibri"/>
              </a:rPr>
              <a:t>When choosing a collider shape, consider the object's visual appearance, complexity, and desired level of accuracy for collision detection.</a:t>
            </a:r>
          </a:p>
          <a:p>
            <a:pPr marL="685800" lvl="1" indent="-228600">
              <a:buClr>
                <a:srgbClr val="000000"/>
              </a:buClr>
              <a:buFont typeface="Arial"/>
              <a:buChar char="•"/>
            </a:pPr>
            <a:r>
              <a:rPr lang="en-US" sz="2400" spc="-1" dirty="0">
                <a:solidFill>
                  <a:srgbClr val="000000"/>
                </a:solidFill>
                <a:latin typeface="Calibri"/>
              </a:rPr>
              <a:t>For simple geometric shapes, such as cubes or spheres, primitive colliders (box, sphere) offer efficient collision detection and are computationally lightweight.</a:t>
            </a:r>
          </a:p>
          <a:p>
            <a:pPr marL="685800" lvl="1" indent="-228600">
              <a:buClr>
                <a:srgbClr val="000000"/>
              </a:buClr>
              <a:buFont typeface="Arial"/>
              <a:buChar char="•"/>
            </a:pPr>
            <a:r>
              <a:rPr lang="en-US" sz="2400" spc="-1" dirty="0">
                <a:solidFill>
                  <a:srgbClr val="000000"/>
                </a:solidFill>
                <a:latin typeface="Calibri"/>
              </a:rPr>
              <a:t>For objects with more complex or irregular shapes, mesh colliders provide the most accurate collision detection but may require additional optimization to maintain performance.</a:t>
            </a:r>
          </a:p>
          <a:p>
            <a:pPr marL="685800" lvl="1" indent="-228600">
              <a:buClr>
                <a:srgbClr val="000000"/>
              </a:buClr>
              <a:buFont typeface="Arial"/>
              <a:buChar char="•"/>
            </a:pPr>
            <a:r>
              <a:rPr lang="en-US" sz="2400" spc="-1" dirty="0">
                <a:solidFill>
                  <a:srgbClr val="000000"/>
                </a:solidFill>
                <a:latin typeface="Calibri"/>
              </a:rPr>
              <a:t>Experiment with different collider shapes and parameters to achieve the desired balance between collision accuracy and computational efficiency for your game objects.</a:t>
            </a:r>
          </a:p>
        </p:txBody>
      </p:sp>
      <p:sp>
        <p:nvSpPr>
          <p:cNvPr id="3" name="PlaceHolder 2"/>
          <p:cNvSpPr>
            <a:spLocks noGrp="1"/>
          </p:cNvSpPr>
          <p:nvPr>
            <p:ph type="sldNum" idx="2"/>
          </p:nvPr>
        </p:nvSpPr>
        <p:spPr/>
        <p:txBody>
          <a:bodyPr/>
          <a:lstStyle/>
          <a:p>
            <a:fld id="{40C3E2B2-977C-4116-AF90-2FBAF89554E4}" type="slidenum">
              <a:t>14</a:t>
            </a:fld>
            <a:endParaRPr/>
          </a:p>
        </p:txBody>
      </p:sp>
    </p:spTree>
    <p:extLst>
      <p:ext uri="{BB962C8B-B14F-4D97-AF65-F5344CB8AC3E}">
        <p14:creationId xmlns:p14="http://schemas.microsoft.com/office/powerpoint/2010/main" val="23225187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Unity Physics Engine Overview</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a:solidFill>
                  <a:srgbClr val="000000"/>
                </a:solidFill>
                <a:latin typeface="Calibri"/>
              </a:rPr>
              <a:t>Physics materials:</a:t>
            </a:r>
          </a:p>
          <a:p>
            <a:pPr marL="685800" lvl="1" indent="-228600">
              <a:buClr>
                <a:srgbClr val="000000"/>
              </a:buClr>
              <a:buFont typeface="Arial"/>
              <a:buChar char="•"/>
            </a:pPr>
            <a:r>
              <a:rPr lang="en-US" sz="2400" spc="-1" dirty="0">
                <a:solidFill>
                  <a:srgbClr val="000000"/>
                </a:solidFill>
                <a:latin typeface="Calibri"/>
              </a:rPr>
              <a:t>Define surface properties such as friction, bounciness, and physics material combinations.</a:t>
            </a:r>
          </a:p>
          <a:p>
            <a:pPr marL="685800" lvl="1" indent="-228600">
              <a:buClr>
                <a:srgbClr val="000000"/>
              </a:buClr>
              <a:buFont typeface="Arial"/>
              <a:buChar char="•"/>
            </a:pPr>
            <a:r>
              <a:rPr lang="en-US" sz="2400" spc="-1" dirty="0">
                <a:solidFill>
                  <a:srgbClr val="000000"/>
                </a:solidFill>
                <a:latin typeface="Calibri"/>
              </a:rPr>
              <a:t>Adjusting material properties allows developers to fine-tune object interactions and create diverse gameplay experiences.</a:t>
            </a:r>
          </a:p>
        </p:txBody>
      </p:sp>
      <p:sp>
        <p:nvSpPr>
          <p:cNvPr id="3" name="PlaceHolder 2"/>
          <p:cNvSpPr>
            <a:spLocks noGrp="1"/>
          </p:cNvSpPr>
          <p:nvPr>
            <p:ph type="sldNum" idx="2"/>
          </p:nvPr>
        </p:nvSpPr>
        <p:spPr/>
        <p:txBody>
          <a:bodyPr/>
          <a:lstStyle/>
          <a:p>
            <a:fld id="{40C3E2B2-977C-4116-AF90-2FBAF89554E4}" type="slidenum">
              <a:t>15</a:t>
            </a:fld>
            <a:endParaRPr/>
          </a:p>
        </p:txBody>
      </p:sp>
    </p:spTree>
    <p:extLst>
      <p:ext uri="{BB962C8B-B14F-4D97-AF65-F5344CB8AC3E}">
        <p14:creationId xmlns:p14="http://schemas.microsoft.com/office/powerpoint/2010/main" val="11883055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Unity Physics Engine Overview</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a:solidFill>
                  <a:srgbClr val="000000"/>
                </a:solidFill>
                <a:latin typeface="Calibri"/>
              </a:rPr>
              <a:t>Advanced features of Unity's physics engine:</a:t>
            </a:r>
          </a:p>
          <a:p>
            <a:pPr marL="685800" lvl="1" indent="-228600">
              <a:buClr>
                <a:srgbClr val="000000"/>
              </a:buClr>
              <a:buFont typeface="Arial"/>
              <a:buChar char="•"/>
            </a:pPr>
            <a:r>
              <a:rPr lang="en-US" sz="2400" b="1" spc="-1" dirty="0">
                <a:solidFill>
                  <a:srgbClr val="000000"/>
                </a:solidFill>
                <a:latin typeface="Calibri"/>
              </a:rPr>
              <a:t>Joints and constraints</a:t>
            </a:r>
            <a:r>
              <a:rPr lang="en-US" sz="2400" spc="-1" dirty="0">
                <a:solidFill>
                  <a:srgbClr val="000000"/>
                </a:solidFill>
                <a:latin typeface="Calibri"/>
              </a:rPr>
              <a:t>: Mechanisms for connecting objects and defining their relative motion.</a:t>
            </a:r>
          </a:p>
          <a:p>
            <a:pPr marL="685800" lvl="1" indent="-228600">
              <a:buClr>
                <a:srgbClr val="000000"/>
              </a:buClr>
              <a:buFont typeface="Arial"/>
              <a:buChar char="•"/>
            </a:pPr>
            <a:r>
              <a:rPr lang="en-US" sz="2400" b="1" spc="-1" dirty="0" err="1">
                <a:solidFill>
                  <a:srgbClr val="000000"/>
                </a:solidFill>
                <a:latin typeface="Calibri"/>
              </a:rPr>
              <a:t>Raycasting</a:t>
            </a:r>
            <a:r>
              <a:rPr lang="en-US" sz="2400" spc="-1" dirty="0">
                <a:solidFill>
                  <a:srgbClr val="000000"/>
                </a:solidFill>
                <a:latin typeface="Calibri"/>
              </a:rPr>
              <a:t>: Technique for casting rays into the scene to detect collisions and intersections with objects.</a:t>
            </a:r>
          </a:p>
          <a:p>
            <a:pPr marL="685800" lvl="1" indent="-228600">
              <a:buClr>
                <a:srgbClr val="000000"/>
              </a:buClr>
              <a:buFont typeface="Arial"/>
              <a:buChar char="•"/>
            </a:pPr>
            <a:r>
              <a:rPr lang="en-US" sz="2400" b="1" spc="-1" dirty="0">
                <a:solidFill>
                  <a:srgbClr val="000000"/>
                </a:solidFill>
                <a:latin typeface="Calibri"/>
              </a:rPr>
              <a:t>Optimization techniques</a:t>
            </a:r>
            <a:r>
              <a:rPr lang="en-US" sz="2400" spc="-1" dirty="0">
                <a:solidFill>
                  <a:srgbClr val="000000"/>
                </a:solidFill>
                <a:latin typeface="Calibri"/>
              </a:rPr>
              <a:t>: Strategies for improving performance in complex physics simulations.</a:t>
            </a:r>
          </a:p>
        </p:txBody>
      </p:sp>
      <p:sp>
        <p:nvSpPr>
          <p:cNvPr id="3" name="PlaceHolder 2"/>
          <p:cNvSpPr>
            <a:spLocks noGrp="1"/>
          </p:cNvSpPr>
          <p:nvPr>
            <p:ph type="sldNum" idx="2"/>
          </p:nvPr>
        </p:nvSpPr>
        <p:spPr/>
        <p:txBody>
          <a:bodyPr/>
          <a:lstStyle/>
          <a:p>
            <a:fld id="{40C3E2B2-977C-4116-AF90-2FBAF89554E4}" type="slidenum">
              <a:t>16</a:t>
            </a:fld>
            <a:endParaRPr/>
          </a:p>
        </p:txBody>
      </p:sp>
    </p:spTree>
    <p:extLst>
      <p:ext uri="{BB962C8B-B14F-4D97-AF65-F5344CB8AC3E}">
        <p14:creationId xmlns:p14="http://schemas.microsoft.com/office/powerpoint/2010/main" val="31890946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Unity Physics Engine Overview</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Unity's physics engine empowers developers to create dynamic and immersive gameplay experiences through realistic object interactions and behaviors.</a:t>
            </a:r>
          </a:p>
          <a:p>
            <a:pPr marL="228600" indent="-228600">
              <a:buClr>
                <a:srgbClr val="000000"/>
              </a:buClr>
              <a:buFont typeface="Arial"/>
              <a:buChar char="•"/>
            </a:pPr>
            <a:r>
              <a:rPr lang="en-US" sz="2400" spc="-1" dirty="0">
                <a:solidFill>
                  <a:srgbClr val="000000"/>
                </a:solidFill>
                <a:latin typeface="Calibri"/>
              </a:rPr>
              <a:t>Understanding the capabilities and limitations of Unity's physics engine is essential for designing effective puzzles and ensuring optimal performance in game projects.</a:t>
            </a:r>
          </a:p>
        </p:txBody>
      </p:sp>
      <p:sp>
        <p:nvSpPr>
          <p:cNvPr id="3" name="PlaceHolder 2"/>
          <p:cNvSpPr>
            <a:spLocks noGrp="1"/>
          </p:cNvSpPr>
          <p:nvPr>
            <p:ph type="sldNum" idx="2"/>
          </p:nvPr>
        </p:nvSpPr>
        <p:spPr/>
        <p:txBody>
          <a:bodyPr/>
          <a:lstStyle/>
          <a:p>
            <a:fld id="{40C3E2B2-977C-4116-AF90-2FBAF89554E4}" type="slidenum">
              <a:t>17</a:t>
            </a:fld>
            <a:endParaRPr/>
          </a:p>
        </p:txBody>
      </p:sp>
    </p:spTree>
    <p:extLst>
      <p:ext uri="{BB962C8B-B14F-4D97-AF65-F5344CB8AC3E}">
        <p14:creationId xmlns:p14="http://schemas.microsoft.com/office/powerpoint/2010/main" val="15371961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Designing Puzzle Mechanics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Effective puzzle design involves leveraging Unity's physics engine to create engaging challenges that require problem-solving and experimentation from players.</a:t>
            </a:r>
          </a:p>
          <a:p>
            <a:pPr marL="228600" indent="-228600">
              <a:buClr>
                <a:srgbClr val="000000"/>
              </a:buClr>
              <a:buFont typeface="Arial"/>
              <a:buChar char="•"/>
            </a:pPr>
            <a:r>
              <a:rPr lang="en-US" sz="2400" spc="-1" dirty="0">
                <a:solidFill>
                  <a:srgbClr val="000000"/>
                </a:solidFill>
                <a:latin typeface="Calibri"/>
              </a:rPr>
              <a:t>Key considerations for designing puzzle mechanics include:</a:t>
            </a:r>
          </a:p>
          <a:p>
            <a:pPr marL="685800" lvl="1" indent="-228600">
              <a:buClr>
                <a:srgbClr val="000000"/>
              </a:buClr>
              <a:buFont typeface="Arial"/>
              <a:buChar char="•"/>
            </a:pPr>
            <a:r>
              <a:rPr lang="en-US" sz="2400" spc="-1" dirty="0">
                <a:solidFill>
                  <a:srgbClr val="000000"/>
                </a:solidFill>
                <a:latin typeface="Calibri"/>
              </a:rPr>
              <a:t>Identifying the core gameplay mechanic: Define the central interaction or objective that players must navigate through physics-based challenges.</a:t>
            </a:r>
          </a:p>
          <a:p>
            <a:pPr marL="685800" lvl="1" indent="-228600">
              <a:buClr>
                <a:srgbClr val="000000"/>
              </a:buClr>
              <a:buFont typeface="Arial"/>
              <a:buChar char="•"/>
            </a:pPr>
            <a:r>
              <a:rPr lang="en-US" sz="2400" spc="-1" dirty="0">
                <a:solidFill>
                  <a:srgbClr val="000000"/>
                </a:solidFill>
                <a:latin typeface="Calibri"/>
              </a:rPr>
              <a:t>Balancing difficulty and accessibility: Ensure puzzles offer a range of challenges suitable for players of varying skill levels.</a:t>
            </a:r>
          </a:p>
          <a:p>
            <a:pPr marL="685800" lvl="1" indent="-228600">
              <a:buClr>
                <a:srgbClr val="000000"/>
              </a:buClr>
              <a:buFont typeface="Arial"/>
              <a:buChar char="•"/>
            </a:pPr>
            <a:r>
              <a:rPr lang="en-US" sz="2400" spc="-1" dirty="0">
                <a:solidFill>
                  <a:srgbClr val="000000"/>
                </a:solidFill>
                <a:latin typeface="Calibri"/>
              </a:rPr>
              <a:t>Iterative design process: Test and refine puzzle mechanics to achieve optimal gameplay experience.</a:t>
            </a:r>
          </a:p>
        </p:txBody>
      </p:sp>
      <p:sp>
        <p:nvSpPr>
          <p:cNvPr id="3" name="PlaceHolder 2"/>
          <p:cNvSpPr>
            <a:spLocks noGrp="1"/>
          </p:cNvSpPr>
          <p:nvPr>
            <p:ph type="sldNum" idx="2"/>
          </p:nvPr>
        </p:nvSpPr>
        <p:spPr/>
        <p:txBody>
          <a:bodyPr/>
          <a:lstStyle/>
          <a:p>
            <a:fld id="{40C3E2B2-977C-4116-AF90-2FBAF89554E4}" type="slidenum">
              <a:t>18</a:t>
            </a:fld>
            <a:endParaRPr/>
          </a:p>
        </p:txBody>
      </p:sp>
    </p:spTree>
    <p:extLst>
      <p:ext uri="{BB962C8B-B14F-4D97-AF65-F5344CB8AC3E}">
        <p14:creationId xmlns:p14="http://schemas.microsoft.com/office/powerpoint/2010/main" val="4267380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Designing Puzzle Mechanics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Examples of physics-based puzzle mechanics:</a:t>
            </a:r>
          </a:p>
          <a:p>
            <a:pPr marL="685800" lvl="1" indent="-228600">
              <a:buClr>
                <a:srgbClr val="000000"/>
              </a:buClr>
              <a:buFont typeface="Arial"/>
              <a:buChar char="•"/>
            </a:pPr>
            <a:r>
              <a:rPr lang="en-US" sz="2400" spc="-1" dirty="0">
                <a:solidFill>
                  <a:srgbClr val="000000"/>
                </a:solidFill>
                <a:latin typeface="Calibri"/>
              </a:rPr>
              <a:t>Object manipulation: Players interact with physics objects to manipulate their position, rotation, or properties to solve puzzles.</a:t>
            </a:r>
          </a:p>
          <a:p>
            <a:pPr marL="685800" lvl="1" indent="-228600">
              <a:buClr>
                <a:srgbClr val="000000"/>
              </a:buClr>
              <a:buFont typeface="Arial"/>
              <a:buChar char="•"/>
            </a:pPr>
            <a:r>
              <a:rPr lang="en-US" sz="2400" spc="-1" dirty="0">
                <a:solidFill>
                  <a:srgbClr val="000000"/>
                </a:solidFill>
                <a:latin typeface="Calibri"/>
              </a:rPr>
              <a:t>Momentum-based challenges: Puzzles that require players to utilize momentum and physics forces to propel objects or navigate obstacles.</a:t>
            </a:r>
          </a:p>
          <a:p>
            <a:pPr marL="685800" lvl="1" indent="-228600">
              <a:buClr>
                <a:srgbClr val="000000"/>
              </a:buClr>
              <a:buFont typeface="Arial"/>
              <a:buChar char="•"/>
            </a:pPr>
            <a:r>
              <a:rPr lang="en-US" sz="2400" spc="-1" dirty="0">
                <a:solidFill>
                  <a:srgbClr val="000000"/>
                </a:solidFill>
                <a:latin typeface="Calibri"/>
              </a:rPr>
              <a:t>Environmental interactions: Leveraging physics interactions within the game environment, such as collapsing structures or moving platforms, to create dynamic challenges.</a:t>
            </a:r>
          </a:p>
        </p:txBody>
      </p:sp>
      <p:sp>
        <p:nvSpPr>
          <p:cNvPr id="3" name="PlaceHolder 2"/>
          <p:cNvSpPr>
            <a:spLocks noGrp="1"/>
          </p:cNvSpPr>
          <p:nvPr>
            <p:ph type="sldNum" idx="2"/>
          </p:nvPr>
        </p:nvSpPr>
        <p:spPr/>
        <p:txBody>
          <a:bodyPr/>
          <a:lstStyle/>
          <a:p>
            <a:fld id="{40C3E2B2-977C-4116-AF90-2FBAF89554E4}" type="slidenum">
              <a:t>19</a:t>
            </a:fld>
            <a:endParaRPr/>
          </a:p>
        </p:txBody>
      </p:sp>
    </p:spTree>
    <p:extLst>
      <p:ext uri="{BB962C8B-B14F-4D97-AF65-F5344CB8AC3E}">
        <p14:creationId xmlns:p14="http://schemas.microsoft.com/office/powerpoint/2010/main" val="20813642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dirty="0">
                <a:solidFill>
                  <a:srgbClr val="000000"/>
                </a:solidFill>
                <a:latin typeface="Arial"/>
              </a:rPr>
              <a:t>Content</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Brief overview of the significance of interactive physics-based puzzles in game development.</a:t>
            </a:r>
          </a:p>
          <a:p>
            <a:pPr marL="228600" indent="-228600">
              <a:buClr>
                <a:srgbClr val="000000"/>
              </a:buClr>
              <a:buFont typeface="Arial"/>
              <a:buChar char="•"/>
            </a:pPr>
            <a:r>
              <a:rPr lang="en-US" sz="2400" spc="-1" dirty="0">
                <a:solidFill>
                  <a:srgbClr val="000000"/>
                </a:solidFill>
                <a:latin typeface="Calibri"/>
              </a:rPr>
              <a:t>Introduction to the focus on learning how to implement these puzzles using Unity's physics engine.</a:t>
            </a:r>
          </a:p>
        </p:txBody>
      </p:sp>
      <p:sp>
        <p:nvSpPr>
          <p:cNvPr id="3" name="PlaceHolder 2"/>
          <p:cNvSpPr>
            <a:spLocks noGrp="1"/>
          </p:cNvSpPr>
          <p:nvPr>
            <p:ph type="sldNum" idx="2"/>
          </p:nvPr>
        </p:nvSpPr>
        <p:spPr/>
        <p:txBody>
          <a:bodyPr/>
          <a:lstStyle/>
          <a:p>
            <a:fld id="{40C3E2B2-977C-4116-AF90-2FBAF89554E4}" type="slidenum">
              <a:t>2</a:t>
            </a:fld>
            <a:endParaRPr/>
          </a:p>
        </p:txBody>
      </p:sp>
    </p:spTree>
    <p:extLst>
      <p:ext uri="{BB962C8B-B14F-4D97-AF65-F5344CB8AC3E}">
        <p14:creationId xmlns:p14="http://schemas.microsoft.com/office/powerpoint/2010/main" val="4903533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Designing Puzzle Mechanics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Incorporating narrative elements: Integrate puzzle mechanics into the game's narrative or world-building to enhance immersion and storytelling.</a:t>
            </a:r>
          </a:p>
          <a:p>
            <a:pPr marL="228600" indent="-228600">
              <a:buClr>
                <a:srgbClr val="000000"/>
              </a:buClr>
              <a:buFont typeface="Arial"/>
              <a:buChar char="•"/>
            </a:pPr>
            <a:r>
              <a:rPr lang="en-US" sz="2400" spc="-1" dirty="0">
                <a:solidFill>
                  <a:srgbClr val="000000"/>
                </a:solidFill>
                <a:latin typeface="Calibri"/>
              </a:rPr>
              <a:t>Player feedback and guidance: Provide visual and auditory cues to guide players through puzzles and reinforce successful interactions.</a:t>
            </a:r>
          </a:p>
          <a:p>
            <a:pPr marL="228600" indent="-228600">
              <a:buClr>
                <a:srgbClr val="000000"/>
              </a:buClr>
              <a:buFont typeface="Arial"/>
              <a:buChar char="•"/>
            </a:pPr>
            <a:r>
              <a:rPr lang="en-US" sz="2400" spc="-1" dirty="0">
                <a:solidFill>
                  <a:srgbClr val="000000"/>
                </a:solidFill>
                <a:latin typeface="Calibri"/>
              </a:rPr>
              <a:t>Encouraging experimentation: Design puzzles that encourage players to explore the game world and discover innovative solutions through trial and error.</a:t>
            </a:r>
          </a:p>
        </p:txBody>
      </p:sp>
      <p:sp>
        <p:nvSpPr>
          <p:cNvPr id="3" name="PlaceHolder 2"/>
          <p:cNvSpPr>
            <a:spLocks noGrp="1"/>
          </p:cNvSpPr>
          <p:nvPr>
            <p:ph type="sldNum" idx="2"/>
          </p:nvPr>
        </p:nvSpPr>
        <p:spPr/>
        <p:txBody>
          <a:bodyPr/>
          <a:lstStyle/>
          <a:p>
            <a:fld id="{40C3E2B2-977C-4116-AF90-2FBAF89554E4}" type="slidenum">
              <a:t>20</a:t>
            </a:fld>
            <a:endParaRPr/>
          </a:p>
        </p:txBody>
      </p:sp>
    </p:spTree>
    <p:extLst>
      <p:ext uri="{BB962C8B-B14F-4D97-AF65-F5344CB8AC3E}">
        <p14:creationId xmlns:p14="http://schemas.microsoft.com/office/powerpoint/2010/main" val="22450161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Designing Puzzle Mechanics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Balancing realism and gameplay: Striking a balance between realistic physics simulations and gameplay considerations to ensure puzzles are challenging yet intuitive.</a:t>
            </a:r>
          </a:p>
          <a:p>
            <a:pPr marL="228600" indent="-228600">
              <a:buClr>
                <a:srgbClr val="000000"/>
              </a:buClr>
              <a:buFont typeface="Arial"/>
              <a:buChar char="•"/>
            </a:pPr>
            <a:r>
              <a:rPr lang="en-US" sz="2400" spc="-1" dirty="0">
                <a:solidFill>
                  <a:srgbClr val="000000"/>
                </a:solidFill>
                <a:latin typeface="Calibri"/>
              </a:rPr>
              <a:t>Iterative development process:</a:t>
            </a:r>
          </a:p>
          <a:p>
            <a:pPr marL="685800" lvl="1" indent="-228600">
              <a:buClr>
                <a:srgbClr val="000000"/>
              </a:buClr>
              <a:buFont typeface="Arial"/>
              <a:buChar char="•"/>
            </a:pPr>
            <a:r>
              <a:rPr lang="en-US" sz="2400" spc="-1" dirty="0">
                <a:solidFill>
                  <a:srgbClr val="000000"/>
                </a:solidFill>
                <a:latin typeface="Calibri"/>
              </a:rPr>
              <a:t>Prototype puzzle mechanics early in the development cycle to evaluate feasibility and player engagement.</a:t>
            </a:r>
          </a:p>
          <a:p>
            <a:pPr marL="685800" lvl="1" indent="-228600">
              <a:buClr>
                <a:srgbClr val="000000"/>
              </a:buClr>
              <a:buFont typeface="Arial"/>
              <a:buChar char="•"/>
            </a:pPr>
            <a:r>
              <a:rPr lang="en-US" sz="2400" spc="-1" dirty="0">
                <a:solidFill>
                  <a:srgbClr val="000000"/>
                </a:solidFill>
                <a:latin typeface="Calibri"/>
              </a:rPr>
              <a:t>Gather feedback from playtesting sessions to identify areas for improvement and refinement.</a:t>
            </a:r>
          </a:p>
        </p:txBody>
      </p:sp>
      <p:sp>
        <p:nvSpPr>
          <p:cNvPr id="3" name="PlaceHolder 2"/>
          <p:cNvSpPr>
            <a:spLocks noGrp="1"/>
          </p:cNvSpPr>
          <p:nvPr>
            <p:ph type="sldNum" idx="2"/>
          </p:nvPr>
        </p:nvSpPr>
        <p:spPr/>
        <p:txBody>
          <a:bodyPr/>
          <a:lstStyle/>
          <a:p>
            <a:fld id="{40C3E2B2-977C-4116-AF90-2FBAF89554E4}" type="slidenum">
              <a:t>21</a:t>
            </a:fld>
            <a:endParaRPr/>
          </a:p>
        </p:txBody>
      </p:sp>
    </p:spTree>
    <p:extLst>
      <p:ext uri="{BB962C8B-B14F-4D97-AF65-F5344CB8AC3E}">
        <p14:creationId xmlns:p14="http://schemas.microsoft.com/office/powerpoint/2010/main" val="4460995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Designing Puzzle Mechanics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Accessibility considerations:</a:t>
            </a:r>
          </a:p>
          <a:p>
            <a:pPr marL="685800" lvl="1" indent="-228600">
              <a:buClr>
                <a:srgbClr val="000000"/>
              </a:buClr>
              <a:buFont typeface="Arial"/>
              <a:buChar char="•"/>
            </a:pPr>
            <a:r>
              <a:rPr lang="en-US" sz="2400" spc="-1" dirty="0">
                <a:solidFill>
                  <a:srgbClr val="000000"/>
                </a:solidFill>
                <a:latin typeface="Calibri"/>
              </a:rPr>
              <a:t>Design puzzles with clear objectives and intuitive interactions to accommodate players with diverse skill levels and abilities.</a:t>
            </a:r>
          </a:p>
          <a:p>
            <a:pPr marL="685800" lvl="1" indent="-228600">
              <a:buClr>
                <a:srgbClr val="000000"/>
              </a:buClr>
              <a:buFont typeface="Arial"/>
              <a:buChar char="•"/>
            </a:pPr>
            <a:r>
              <a:rPr lang="en-US" sz="2400" spc="-1" dirty="0">
                <a:solidFill>
                  <a:srgbClr val="000000"/>
                </a:solidFill>
                <a:latin typeface="Calibri"/>
              </a:rPr>
              <a:t>Provide alternative solutions or difficulty options to cater to different player preferences and playstyles.</a:t>
            </a:r>
          </a:p>
        </p:txBody>
      </p:sp>
      <p:sp>
        <p:nvSpPr>
          <p:cNvPr id="3" name="PlaceHolder 2"/>
          <p:cNvSpPr>
            <a:spLocks noGrp="1"/>
          </p:cNvSpPr>
          <p:nvPr>
            <p:ph type="sldNum" idx="2"/>
          </p:nvPr>
        </p:nvSpPr>
        <p:spPr/>
        <p:txBody>
          <a:bodyPr/>
          <a:lstStyle/>
          <a:p>
            <a:fld id="{40C3E2B2-977C-4116-AF90-2FBAF89554E4}" type="slidenum">
              <a:t>22</a:t>
            </a:fld>
            <a:endParaRPr/>
          </a:p>
        </p:txBody>
      </p:sp>
    </p:spTree>
    <p:extLst>
      <p:ext uri="{BB962C8B-B14F-4D97-AF65-F5344CB8AC3E}">
        <p14:creationId xmlns:p14="http://schemas.microsoft.com/office/powerpoint/2010/main" val="25498289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Designing Puzzle Mechanics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Effective puzzle design involves a balance of creativity, technical proficiency, and player-centric iteration to deliver engaging and rewarding gameplay experiences.</a:t>
            </a:r>
          </a:p>
          <a:p>
            <a:pPr marL="228600" indent="-228600">
              <a:buClr>
                <a:srgbClr val="000000"/>
              </a:buClr>
              <a:buFont typeface="Arial"/>
              <a:buChar char="•"/>
            </a:pPr>
            <a:r>
              <a:rPr lang="en-US" sz="2400" spc="-1" dirty="0">
                <a:solidFill>
                  <a:srgbClr val="000000"/>
                </a:solidFill>
                <a:latin typeface="Calibri"/>
              </a:rPr>
              <a:t>By leveraging Unity's physics engine and embracing iterative design principles, developers can create memorable and impactful puzzles that resonate with players.</a:t>
            </a:r>
          </a:p>
        </p:txBody>
      </p:sp>
      <p:sp>
        <p:nvSpPr>
          <p:cNvPr id="3" name="PlaceHolder 2"/>
          <p:cNvSpPr>
            <a:spLocks noGrp="1"/>
          </p:cNvSpPr>
          <p:nvPr>
            <p:ph type="sldNum" idx="2"/>
          </p:nvPr>
        </p:nvSpPr>
        <p:spPr/>
        <p:txBody>
          <a:bodyPr/>
          <a:lstStyle/>
          <a:p>
            <a:fld id="{40C3E2B2-977C-4116-AF90-2FBAF89554E4}" type="slidenum">
              <a:t>23</a:t>
            </a:fld>
            <a:endParaRPr/>
          </a:p>
        </p:txBody>
      </p:sp>
    </p:spTree>
    <p:extLst>
      <p:ext uri="{BB962C8B-B14F-4D97-AF65-F5344CB8AC3E}">
        <p14:creationId xmlns:p14="http://schemas.microsoft.com/office/powerpoint/2010/main" val="6023651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Physics Materials and Friction</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Physics materials play a crucial role in controlling object interactions and behavior within Unity's physics engine.</a:t>
            </a:r>
          </a:p>
          <a:p>
            <a:pPr marL="228600" indent="-228600">
              <a:buClr>
                <a:srgbClr val="000000"/>
              </a:buClr>
              <a:buFont typeface="Arial"/>
              <a:buChar char="•"/>
            </a:pPr>
            <a:r>
              <a:rPr lang="en-US" sz="2400" spc="-1" dirty="0">
                <a:solidFill>
                  <a:srgbClr val="000000"/>
                </a:solidFill>
                <a:latin typeface="Calibri"/>
              </a:rPr>
              <a:t>Overview of physics material properties:</a:t>
            </a:r>
          </a:p>
          <a:p>
            <a:pPr marL="685800" lvl="1" indent="-228600">
              <a:buClr>
                <a:srgbClr val="000000"/>
              </a:buClr>
              <a:buFont typeface="Arial"/>
              <a:buChar char="•"/>
            </a:pPr>
            <a:r>
              <a:rPr lang="en-US" sz="2400" spc="-1" dirty="0">
                <a:solidFill>
                  <a:srgbClr val="000000"/>
                </a:solidFill>
                <a:latin typeface="Calibri"/>
              </a:rPr>
              <a:t>Friction: Determines the resistance to motion between two colliding objects.</a:t>
            </a:r>
          </a:p>
          <a:p>
            <a:pPr marL="685800" lvl="1" indent="-228600">
              <a:buClr>
                <a:srgbClr val="000000"/>
              </a:buClr>
              <a:buFont typeface="Arial"/>
              <a:buChar char="•"/>
            </a:pPr>
            <a:r>
              <a:rPr lang="en-US" sz="2400" spc="-1" dirty="0">
                <a:solidFill>
                  <a:srgbClr val="000000"/>
                </a:solidFill>
                <a:latin typeface="Calibri"/>
              </a:rPr>
              <a:t>Bounciness: Defines the restitution or elasticity of collisions, affecting the amount of energy transferred during impacts.</a:t>
            </a:r>
          </a:p>
        </p:txBody>
      </p:sp>
      <p:sp>
        <p:nvSpPr>
          <p:cNvPr id="3" name="PlaceHolder 2"/>
          <p:cNvSpPr>
            <a:spLocks noGrp="1"/>
          </p:cNvSpPr>
          <p:nvPr>
            <p:ph type="sldNum" idx="2"/>
          </p:nvPr>
        </p:nvSpPr>
        <p:spPr/>
        <p:txBody>
          <a:bodyPr/>
          <a:lstStyle/>
          <a:p>
            <a:fld id="{40C3E2B2-977C-4116-AF90-2FBAF89554E4}" type="slidenum">
              <a:t>24</a:t>
            </a:fld>
            <a:endParaRPr/>
          </a:p>
        </p:txBody>
      </p:sp>
    </p:spTree>
    <p:extLst>
      <p:ext uri="{BB962C8B-B14F-4D97-AF65-F5344CB8AC3E}">
        <p14:creationId xmlns:p14="http://schemas.microsoft.com/office/powerpoint/2010/main" val="13556342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Physics Materials and Friction</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Adjusting friction properties:</a:t>
            </a:r>
          </a:p>
          <a:p>
            <a:pPr marL="685800" lvl="1" indent="-228600">
              <a:buClr>
                <a:srgbClr val="000000"/>
              </a:buClr>
              <a:buFont typeface="Arial"/>
              <a:buChar char="•"/>
            </a:pPr>
            <a:r>
              <a:rPr lang="en-US" sz="2400" spc="-1" dirty="0">
                <a:solidFill>
                  <a:srgbClr val="000000"/>
                </a:solidFill>
                <a:latin typeface="Calibri"/>
              </a:rPr>
              <a:t>Higher friction values result in greater resistance to motion, simulating surfaces with more traction or grip.</a:t>
            </a:r>
          </a:p>
          <a:p>
            <a:pPr marL="685800" lvl="1" indent="-228600">
              <a:buClr>
                <a:srgbClr val="000000"/>
              </a:buClr>
              <a:buFont typeface="Arial"/>
              <a:buChar char="•"/>
            </a:pPr>
            <a:r>
              <a:rPr lang="en-US" sz="2400" spc="-1" dirty="0">
                <a:solidFill>
                  <a:srgbClr val="000000"/>
                </a:solidFill>
                <a:latin typeface="Calibri"/>
              </a:rPr>
              <a:t>Lower friction values create smoother, more slippery surfaces, allowing objects to slide more easily.</a:t>
            </a:r>
          </a:p>
        </p:txBody>
      </p:sp>
      <p:sp>
        <p:nvSpPr>
          <p:cNvPr id="3" name="PlaceHolder 2"/>
          <p:cNvSpPr>
            <a:spLocks noGrp="1"/>
          </p:cNvSpPr>
          <p:nvPr>
            <p:ph type="sldNum" idx="2"/>
          </p:nvPr>
        </p:nvSpPr>
        <p:spPr/>
        <p:txBody>
          <a:bodyPr/>
          <a:lstStyle/>
          <a:p>
            <a:fld id="{40C3E2B2-977C-4116-AF90-2FBAF89554E4}" type="slidenum">
              <a:t>25</a:t>
            </a:fld>
            <a:endParaRPr/>
          </a:p>
        </p:txBody>
      </p:sp>
    </p:spTree>
    <p:extLst>
      <p:ext uri="{BB962C8B-B14F-4D97-AF65-F5344CB8AC3E}">
        <p14:creationId xmlns:p14="http://schemas.microsoft.com/office/powerpoint/2010/main" val="35115730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Physics Materials and Friction</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Examples of friction in puzzle design:</a:t>
            </a:r>
          </a:p>
          <a:p>
            <a:pPr marL="685800" lvl="1" indent="-228600">
              <a:buClr>
                <a:srgbClr val="000000"/>
              </a:buClr>
              <a:buFont typeface="Arial"/>
              <a:buChar char="•"/>
            </a:pPr>
            <a:r>
              <a:rPr lang="en-US" sz="2400" spc="-1" dirty="0">
                <a:solidFill>
                  <a:srgbClr val="000000"/>
                </a:solidFill>
                <a:latin typeface="Calibri"/>
              </a:rPr>
              <a:t>Implementing different friction values for surfaces such as ice, sand, or metal to create diverse gameplay challenges.</a:t>
            </a:r>
          </a:p>
          <a:p>
            <a:pPr marL="685800" lvl="1" indent="-228600">
              <a:buClr>
                <a:srgbClr val="000000"/>
              </a:buClr>
              <a:buFont typeface="Arial"/>
              <a:buChar char="•"/>
            </a:pPr>
            <a:r>
              <a:rPr lang="en-US" sz="2400" spc="-1" dirty="0">
                <a:solidFill>
                  <a:srgbClr val="000000"/>
                </a:solidFill>
                <a:latin typeface="Calibri"/>
              </a:rPr>
              <a:t>Modifying friction properties dynamically to simulate changing environmental conditions or object states.</a:t>
            </a:r>
          </a:p>
        </p:txBody>
      </p:sp>
      <p:sp>
        <p:nvSpPr>
          <p:cNvPr id="3" name="PlaceHolder 2"/>
          <p:cNvSpPr>
            <a:spLocks noGrp="1"/>
          </p:cNvSpPr>
          <p:nvPr>
            <p:ph type="sldNum" idx="2"/>
          </p:nvPr>
        </p:nvSpPr>
        <p:spPr/>
        <p:txBody>
          <a:bodyPr/>
          <a:lstStyle/>
          <a:p>
            <a:fld id="{40C3E2B2-977C-4116-AF90-2FBAF89554E4}" type="slidenum">
              <a:t>26</a:t>
            </a:fld>
            <a:endParaRPr/>
          </a:p>
        </p:txBody>
      </p:sp>
    </p:spTree>
    <p:extLst>
      <p:ext uri="{BB962C8B-B14F-4D97-AF65-F5344CB8AC3E}">
        <p14:creationId xmlns:p14="http://schemas.microsoft.com/office/powerpoint/2010/main" val="19413271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Physics Materials and Friction</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Adjusting bounciness properties:</a:t>
            </a:r>
          </a:p>
          <a:p>
            <a:pPr marL="685800" lvl="1" indent="-228600">
              <a:buClr>
                <a:srgbClr val="000000"/>
              </a:buClr>
              <a:buFont typeface="Arial"/>
              <a:buChar char="•"/>
            </a:pPr>
            <a:r>
              <a:rPr lang="en-US" sz="2400" spc="-1" dirty="0">
                <a:solidFill>
                  <a:srgbClr val="000000"/>
                </a:solidFill>
                <a:latin typeface="Calibri"/>
              </a:rPr>
              <a:t>Higher bounciness values result in more elastic collisions, where objects retain a larger portion of their kinetic energy after impact.</a:t>
            </a:r>
          </a:p>
          <a:p>
            <a:pPr marL="685800" lvl="1" indent="-228600">
              <a:buClr>
                <a:srgbClr val="000000"/>
              </a:buClr>
              <a:buFont typeface="Arial"/>
              <a:buChar char="•"/>
            </a:pPr>
            <a:r>
              <a:rPr lang="en-US" sz="2400" spc="-1" dirty="0">
                <a:solidFill>
                  <a:srgbClr val="000000"/>
                </a:solidFill>
                <a:latin typeface="Calibri"/>
              </a:rPr>
              <a:t>Lower bounciness values create more damped collisions, reducing the amount of energy transferred between colliding objects.</a:t>
            </a:r>
          </a:p>
        </p:txBody>
      </p:sp>
      <p:sp>
        <p:nvSpPr>
          <p:cNvPr id="3" name="PlaceHolder 2"/>
          <p:cNvSpPr>
            <a:spLocks noGrp="1"/>
          </p:cNvSpPr>
          <p:nvPr>
            <p:ph type="sldNum" idx="2"/>
          </p:nvPr>
        </p:nvSpPr>
        <p:spPr/>
        <p:txBody>
          <a:bodyPr/>
          <a:lstStyle/>
          <a:p>
            <a:fld id="{40C3E2B2-977C-4116-AF90-2FBAF89554E4}" type="slidenum">
              <a:t>27</a:t>
            </a:fld>
            <a:endParaRPr/>
          </a:p>
        </p:txBody>
      </p:sp>
    </p:spTree>
    <p:extLst>
      <p:ext uri="{BB962C8B-B14F-4D97-AF65-F5344CB8AC3E}">
        <p14:creationId xmlns:p14="http://schemas.microsoft.com/office/powerpoint/2010/main" val="152038525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Physics Materials and Friction</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Examples of bounciness in puzzle design:</a:t>
            </a:r>
          </a:p>
          <a:p>
            <a:pPr marL="685800" lvl="1" indent="-228600">
              <a:buClr>
                <a:srgbClr val="000000"/>
              </a:buClr>
              <a:buFont typeface="Arial"/>
              <a:buChar char="•"/>
            </a:pPr>
            <a:r>
              <a:rPr lang="en-US" sz="2400" spc="-1" dirty="0">
                <a:solidFill>
                  <a:srgbClr val="000000"/>
                </a:solidFill>
                <a:latin typeface="Calibri"/>
              </a:rPr>
              <a:t>Implementing varying bounciness values for objects such as trampolines, rubber balls, or spring-loaded platforms to create dynamic interactions.</a:t>
            </a:r>
          </a:p>
          <a:p>
            <a:pPr marL="685800" lvl="1" indent="-228600">
              <a:buClr>
                <a:srgbClr val="000000"/>
              </a:buClr>
              <a:buFont typeface="Arial"/>
              <a:buChar char="•"/>
            </a:pPr>
            <a:r>
              <a:rPr lang="en-US" sz="2400" spc="-1" dirty="0">
                <a:solidFill>
                  <a:srgbClr val="000000"/>
                </a:solidFill>
                <a:latin typeface="Calibri"/>
              </a:rPr>
              <a:t>Balancing bounciness properties to achieve desired gameplay outcomes, such as controlling the height and trajectory of bouncing objects.</a:t>
            </a:r>
          </a:p>
        </p:txBody>
      </p:sp>
      <p:sp>
        <p:nvSpPr>
          <p:cNvPr id="3" name="PlaceHolder 2"/>
          <p:cNvSpPr>
            <a:spLocks noGrp="1"/>
          </p:cNvSpPr>
          <p:nvPr>
            <p:ph type="sldNum" idx="2"/>
          </p:nvPr>
        </p:nvSpPr>
        <p:spPr/>
        <p:txBody>
          <a:bodyPr/>
          <a:lstStyle/>
          <a:p>
            <a:fld id="{40C3E2B2-977C-4116-AF90-2FBAF89554E4}" type="slidenum">
              <a:t>28</a:t>
            </a:fld>
            <a:endParaRPr/>
          </a:p>
        </p:txBody>
      </p:sp>
    </p:spTree>
    <p:extLst>
      <p:ext uri="{BB962C8B-B14F-4D97-AF65-F5344CB8AC3E}">
        <p14:creationId xmlns:p14="http://schemas.microsoft.com/office/powerpoint/2010/main" val="29657055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Physics Materials and Friction</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By carefully adjusting friction and bounciness properties using physics materials, developers can fine-tune object interactions and create engaging and immersive puzzles within Unity's physics engine.</a:t>
            </a:r>
          </a:p>
          <a:p>
            <a:pPr marL="228600" indent="-228600">
              <a:buClr>
                <a:srgbClr val="000000"/>
              </a:buClr>
              <a:buFont typeface="Arial"/>
              <a:buChar char="•"/>
            </a:pPr>
            <a:r>
              <a:rPr lang="en-US" sz="2400" spc="-1" dirty="0">
                <a:solidFill>
                  <a:srgbClr val="000000"/>
                </a:solidFill>
                <a:latin typeface="Calibri"/>
              </a:rPr>
              <a:t>Experimentation with different material properties enables the creation of diverse gameplay challenges and enhances the overall player experience.</a:t>
            </a:r>
          </a:p>
        </p:txBody>
      </p:sp>
      <p:sp>
        <p:nvSpPr>
          <p:cNvPr id="3" name="PlaceHolder 2"/>
          <p:cNvSpPr>
            <a:spLocks noGrp="1"/>
          </p:cNvSpPr>
          <p:nvPr>
            <p:ph type="sldNum" idx="2"/>
          </p:nvPr>
        </p:nvSpPr>
        <p:spPr/>
        <p:txBody>
          <a:bodyPr/>
          <a:lstStyle/>
          <a:p>
            <a:fld id="{40C3E2B2-977C-4116-AF90-2FBAF89554E4}" type="slidenum">
              <a:t>29</a:t>
            </a:fld>
            <a:endParaRPr/>
          </a:p>
        </p:txBody>
      </p:sp>
    </p:spTree>
    <p:extLst>
      <p:ext uri="{BB962C8B-B14F-4D97-AF65-F5344CB8AC3E}">
        <p14:creationId xmlns:p14="http://schemas.microsoft.com/office/powerpoint/2010/main" val="20208790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p:nvPr>
        </p:nvSpPr>
        <p:spPr>
          <a:xfrm>
            <a:off x="228600" y="681120"/>
            <a:ext cx="11810880" cy="70200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400" b="1" strike="noStrike" spc="-1">
                <a:solidFill>
                  <a:srgbClr val="000000"/>
                </a:solidFill>
                <a:latin typeface="Arial"/>
              </a:rPr>
              <a:t>Learning Objectives</a:t>
            </a:r>
            <a:endParaRPr lang="en-US" sz="4400" b="0" strike="noStrike" spc="-1">
              <a:solidFill>
                <a:srgbClr val="000000"/>
              </a:solidFill>
              <a:latin typeface="Arial"/>
            </a:endParaRPr>
          </a:p>
        </p:txBody>
      </p:sp>
      <p:sp>
        <p:nvSpPr>
          <p:cNvPr id="95" name="Content Placeholder 2"/>
          <p:cNvSpPr/>
          <p:nvPr/>
        </p:nvSpPr>
        <p:spPr>
          <a:xfrm>
            <a:off x="609480" y="2009519"/>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Understand the role of physics in game puzzles.</a:t>
            </a:r>
          </a:p>
          <a:p>
            <a:pPr marL="228600" indent="-228600">
              <a:buClr>
                <a:srgbClr val="000000"/>
              </a:buClr>
              <a:buFont typeface="Arial"/>
              <a:buChar char="•"/>
            </a:pPr>
            <a:r>
              <a:rPr lang="en-US" sz="2400" spc="-1" dirty="0">
                <a:solidFill>
                  <a:srgbClr val="000000"/>
                </a:solidFill>
                <a:latin typeface="Calibri"/>
              </a:rPr>
              <a:t>Learn how to implement interactive physics-based puzzles in Unity.</a:t>
            </a:r>
          </a:p>
          <a:p>
            <a:pPr marL="228600" indent="-228600">
              <a:buClr>
                <a:srgbClr val="000000"/>
              </a:buClr>
              <a:buFont typeface="Arial"/>
              <a:buChar char="•"/>
            </a:pPr>
            <a:r>
              <a:rPr lang="en-US" sz="2400" spc="-1" dirty="0">
                <a:solidFill>
                  <a:srgbClr val="000000"/>
                </a:solidFill>
                <a:latin typeface="Calibri"/>
              </a:rPr>
              <a:t>Gain hands-on experience by creating a simple physics-based puzzle.</a:t>
            </a:r>
          </a:p>
        </p:txBody>
      </p:sp>
      <p:sp>
        <p:nvSpPr>
          <p:cNvPr id="3" name="PlaceHolder 2"/>
          <p:cNvSpPr>
            <a:spLocks noGrp="1"/>
          </p:cNvSpPr>
          <p:nvPr>
            <p:ph type="sldNum" idx="2"/>
          </p:nvPr>
        </p:nvSpPr>
        <p:spPr/>
        <p:txBody>
          <a:bodyPr/>
          <a:lstStyle/>
          <a:p>
            <a:fld id="{40C3E2B2-977C-4116-AF90-2FBAF89554E4}" type="slidenum">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Interactive Objects and Triggers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Interactive objects and triggers are essential components for creating dynamic and responsive puzzles in Unity.</a:t>
            </a:r>
          </a:p>
          <a:p>
            <a:pPr marL="228600" indent="-228600">
              <a:buClr>
                <a:srgbClr val="000000"/>
              </a:buClr>
              <a:buFont typeface="Arial"/>
              <a:buChar char="•"/>
            </a:pPr>
            <a:r>
              <a:rPr lang="en-US" sz="2400" spc="-1" dirty="0">
                <a:solidFill>
                  <a:srgbClr val="000000"/>
                </a:solidFill>
                <a:latin typeface="Calibri"/>
              </a:rPr>
              <a:t>Introduction to interactive objects:</a:t>
            </a:r>
          </a:p>
          <a:p>
            <a:pPr marL="685800" lvl="1" indent="-228600">
              <a:buClr>
                <a:srgbClr val="000000"/>
              </a:buClr>
              <a:buFont typeface="Arial"/>
              <a:buChar char="•"/>
            </a:pPr>
            <a:r>
              <a:rPr lang="en-US" sz="2400" spc="-1" dirty="0">
                <a:solidFill>
                  <a:srgbClr val="000000"/>
                </a:solidFill>
                <a:latin typeface="Calibri"/>
              </a:rPr>
              <a:t>Objects that respond to player interactions or environmental stimuli through physics-based behaviors.</a:t>
            </a:r>
          </a:p>
        </p:txBody>
      </p:sp>
      <p:sp>
        <p:nvSpPr>
          <p:cNvPr id="3" name="PlaceHolder 2"/>
          <p:cNvSpPr>
            <a:spLocks noGrp="1"/>
          </p:cNvSpPr>
          <p:nvPr>
            <p:ph type="sldNum" idx="2"/>
          </p:nvPr>
        </p:nvSpPr>
        <p:spPr/>
        <p:txBody>
          <a:bodyPr/>
          <a:lstStyle/>
          <a:p>
            <a:fld id="{40C3E2B2-977C-4116-AF90-2FBAF89554E4}" type="slidenum">
              <a:t>30</a:t>
            </a:fld>
            <a:endParaRPr/>
          </a:p>
        </p:txBody>
      </p:sp>
    </p:spTree>
    <p:extLst>
      <p:ext uri="{BB962C8B-B14F-4D97-AF65-F5344CB8AC3E}">
        <p14:creationId xmlns:p14="http://schemas.microsoft.com/office/powerpoint/2010/main" val="1966773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Interactive Objects and Triggers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Examples of interactive objects:</a:t>
            </a:r>
          </a:p>
          <a:p>
            <a:pPr marL="685800" lvl="1" indent="-228600">
              <a:buClr>
                <a:srgbClr val="000000"/>
              </a:buClr>
              <a:buFont typeface="Arial"/>
              <a:buChar char="•"/>
            </a:pPr>
            <a:r>
              <a:rPr lang="en-US" sz="2400" spc="-1" dirty="0">
                <a:solidFill>
                  <a:srgbClr val="000000"/>
                </a:solidFill>
                <a:latin typeface="Calibri"/>
              </a:rPr>
              <a:t>Doors and platforms that open or move in response to player actions.</a:t>
            </a:r>
          </a:p>
          <a:p>
            <a:pPr marL="685800" lvl="1" indent="-228600">
              <a:buClr>
                <a:srgbClr val="000000"/>
              </a:buClr>
              <a:buFont typeface="Arial"/>
              <a:buChar char="•"/>
            </a:pPr>
            <a:r>
              <a:rPr lang="en-US" sz="2400" spc="-1" dirty="0">
                <a:solidFill>
                  <a:srgbClr val="000000"/>
                </a:solidFill>
                <a:latin typeface="Calibri"/>
              </a:rPr>
              <a:t>Switches, levers, or buttons that trigger specific events or activate/deactivate game elements.</a:t>
            </a:r>
          </a:p>
        </p:txBody>
      </p:sp>
      <p:sp>
        <p:nvSpPr>
          <p:cNvPr id="3" name="PlaceHolder 2"/>
          <p:cNvSpPr>
            <a:spLocks noGrp="1"/>
          </p:cNvSpPr>
          <p:nvPr>
            <p:ph type="sldNum" idx="2"/>
          </p:nvPr>
        </p:nvSpPr>
        <p:spPr/>
        <p:txBody>
          <a:bodyPr/>
          <a:lstStyle/>
          <a:p>
            <a:fld id="{40C3E2B2-977C-4116-AF90-2FBAF89554E4}" type="slidenum">
              <a:t>31</a:t>
            </a:fld>
            <a:endParaRPr/>
          </a:p>
        </p:txBody>
      </p:sp>
    </p:spTree>
    <p:extLst>
      <p:ext uri="{BB962C8B-B14F-4D97-AF65-F5344CB8AC3E}">
        <p14:creationId xmlns:p14="http://schemas.microsoft.com/office/powerpoint/2010/main" val="5303085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Interactive Objects and Triggers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Introduction to physics triggers:</a:t>
            </a:r>
          </a:p>
          <a:p>
            <a:pPr marL="685800" lvl="1" indent="-228600">
              <a:buClr>
                <a:srgbClr val="000000"/>
              </a:buClr>
              <a:buFont typeface="Arial"/>
              <a:buChar char="•"/>
            </a:pPr>
            <a:r>
              <a:rPr lang="en-US" sz="2400" spc="-1" dirty="0">
                <a:solidFill>
                  <a:srgbClr val="000000"/>
                </a:solidFill>
                <a:latin typeface="Calibri"/>
              </a:rPr>
              <a:t>Invisible colliders used to detect specific conditions or events within the game world.</a:t>
            </a:r>
          </a:p>
          <a:p>
            <a:pPr marL="685800" lvl="1" indent="-228600">
              <a:buClr>
                <a:srgbClr val="000000"/>
              </a:buClr>
              <a:buFont typeface="Arial"/>
              <a:buChar char="•"/>
            </a:pPr>
            <a:r>
              <a:rPr lang="en-US" sz="2400" spc="-1" dirty="0">
                <a:solidFill>
                  <a:srgbClr val="000000"/>
                </a:solidFill>
                <a:latin typeface="Calibri"/>
              </a:rPr>
              <a:t>Triggers can initiate scripted actions, activate gameplay mechanics, or trigger cinematic sequences.</a:t>
            </a:r>
          </a:p>
        </p:txBody>
      </p:sp>
      <p:sp>
        <p:nvSpPr>
          <p:cNvPr id="3" name="PlaceHolder 2"/>
          <p:cNvSpPr>
            <a:spLocks noGrp="1"/>
          </p:cNvSpPr>
          <p:nvPr>
            <p:ph type="sldNum" idx="2"/>
          </p:nvPr>
        </p:nvSpPr>
        <p:spPr/>
        <p:txBody>
          <a:bodyPr/>
          <a:lstStyle/>
          <a:p>
            <a:fld id="{40C3E2B2-977C-4116-AF90-2FBAF89554E4}" type="slidenum">
              <a:t>32</a:t>
            </a:fld>
            <a:endParaRPr/>
          </a:p>
        </p:txBody>
      </p:sp>
    </p:spTree>
    <p:extLst>
      <p:ext uri="{BB962C8B-B14F-4D97-AF65-F5344CB8AC3E}">
        <p14:creationId xmlns:p14="http://schemas.microsoft.com/office/powerpoint/2010/main" val="34210288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Interactive Objects and Triggers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Examples of physics triggers in puzzle design:</a:t>
            </a:r>
          </a:p>
          <a:p>
            <a:pPr marL="685800" lvl="1" indent="-228600">
              <a:buClr>
                <a:srgbClr val="000000"/>
              </a:buClr>
              <a:buFont typeface="Arial"/>
              <a:buChar char="•"/>
            </a:pPr>
            <a:r>
              <a:rPr lang="en-US" sz="2400" spc="-1" dirty="0">
                <a:solidFill>
                  <a:srgbClr val="000000"/>
                </a:solidFill>
                <a:latin typeface="Calibri"/>
              </a:rPr>
              <a:t>Leveraging triggers to detect player proximity or object collisions and trigger puzzle events or unlock new areas.</a:t>
            </a:r>
          </a:p>
          <a:p>
            <a:pPr marL="685800" lvl="1" indent="-228600">
              <a:buClr>
                <a:srgbClr val="000000"/>
              </a:buClr>
              <a:buFont typeface="Arial"/>
              <a:buChar char="•"/>
            </a:pPr>
            <a:r>
              <a:rPr lang="en-US" sz="2400" spc="-1" dirty="0">
                <a:solidFill>
                  <a:srgbClr val="000000"/>
                </a:solidFill>
                <a:latin typeface="Calibri"/>
              </a:rPr>
              <a:t>Using triggers to activate dynamic obstacles, hazards, or environmental changes that affect puzzle solutions.</a:t>
            </a:r>
          </a:p>
        </p:txBody>
      </p:sp>
      <p:sp>
        <p:nvSpPr>
          <p:cNvPr id="3" name="PlaceHolder 2"/>
          <p:cNvSpPr>
            <a:spLocks noGrp="1"/>
          </p:cNvSpPr>
          <p:nvPr>
            <p:ph type="sldNum" idx="2"/>
          </p:nvPr>
        </p:nvSpPr>
        <p:spPr/>
        <p:txBody>
          <a:bodyPr/>
          <a:lstStyle/>
          <a:p>
            <a:fld id="{40C3E2B2-977C-4116-AF90-2FBAF89554E4}" type="slidenum">
              <a:t>33</a:t>
            </a:fld>
            <a:endParaRPr/>
          </a:p>
        </p:txBody>
      </p:sp>
    </p:spTree>
    <p:extLst>
      <p:ext uri="{BB962C8B-B14F-4D97-AF65-F5344CB8AC3E}">
        <p14:creationId xmlns:p14="http://schemas.microsoft.com/office/powerpoint/2010/main" val="25527965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Joints and Constraints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Unity's joint system provides a powerful toolset for creating interconnected puzzle elements and dynamic object relationships.</a:t>
            </a:r>
          </a:p>
          <a:p>
            <a:pPr marL="228600" indent="-228600">
              <a:buClr>
                <a:srgbClr val="000000"/>
              </a:buClr>
              <a:buFont typeface="Arial"/>
              <a:buChar char="•"/>
            </a:pPr>
            <a:r>
              <a:rPr lang="en-US" sz="2400" spc="-1" dirty="0">
                <a:solidFill>
                  <a:srgbClr val="000000"/>
                </a:solidFill>
                <a:latin typeface="Calibri"/>
              </a:rPr>
              <a:t>Introduction to joints:</a:t>
            </a:r>
          </a:p>
          <a:p>
            <a:pPr marL="685800" lvl="1" indent="-228600">
              <a:buClr>
                <a:srgbClr val="000000"/>
              </a:buClr>
              <a:buFont typeface="Arial"/>
              <a:buChar char="•"/>
            </a:pPr>
            <a:r>
              <a:rPr lang="en-US" sz="2400" spc="-1" dirty="0">
                <a:solidFill>
                  <a:srgbClr val="000000"/>
                </a:solidFill>
                <a:latin typeface="Calibri"/>
              </a:rPr>
              <a:t>Components that connect rigid bodies and define their relative motion and constraints.</a:t>
            </a:r>
          </a:p>
        </p:txBody>
      </p:sp>
      <p:sp>
        <p:nvSpPr>
          <p:cNvPr id="3" name="PlaceHolder 2"/>
          <p:cNvSpPr>
            <a:spLocks noGrp="1"/>
          </p:cNvSpPr>
          <p:nvPr>
            <p:ph type="sldNum" idx="2"/>
          </p:nvPr>
        </p:nvSpPr>
        <p:spPr/>
        <p:txBody>
          <a:bodyPr/>
          <a:lstStyle/>
          <a:p>
            <a:fld id="{40C3E2B2-977C-4116-AF90-2FBAF89554E4}" type="slidenum">
              <a:t>34</a:t>
            </a:fld>
            <a:endParaRPr/>
          </a:p>
        </p:txBody>
      </p:sp>
    </p:spTree>
    <p:extLst>
      <p:ext uri="{BB962C8B-B14F-4D97-AF65-F5344CB8AC3E}">
        <p14:creationId xmlns:p14="http://schemas.microsoft.com/office/powerpoint/2010/main" val="10555924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Joints and Constraints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Types of joints in Unity:</a:t>
            </a:r>
          </a:p>
          <a:p>
            <a:pPr marL="685800" lvl="1" indent="-228600">
              <a:buClr>
                <a:srgbClr val="000000"/>
              </a:buClr>
              <a:buFont typeface="Arial"/>
              <a:buChar char="•"/>
            </a:pPr>
            <a:r>
              <a:rPr lang="en-US" sz="2400" spc="-1" dirty="0">
                <a:solidFill>
                  <a:srgbClr val="000000"/>
                </a:solidFill>
                <a:latin typeface="Calibri"/>
              </a:rPr>
              <a:t>Hinge joint: Restricts rotation around a single axis, simulating a door hinge or swinging pendulum.</a:t>
            </a:r>
          </a:p>
          <a:p>
            <a:pPr marL="685800" lvl="1" indent="-228600">
              <a:buClr>
                <a:srgbClr val="000000"/>
              </a:buClr>
              <a:buFont typeface="Arial"/>
              <a:buChar char="•"/>
            </a:pPr>
            <a:r>
              <a:rPr lang="en-US" sz="2400" spc="-1" dirty="0">
                <a:solidFill>
                  <a:srgbClr val="000000"/>
                </a:solidFill>
                <a:latin typeface="Calibri"/>
              </a:rPr>
              <a:t>Fixed joint: Prevents relative motion between connected bodies, maintaining a fixed distance and orientation.</a:t>
            </a:r>
          </a:p>
        </p:txBody>
      </p:sp>
      <p:sp>
        <p:nvSpPr>
          <p:cNvPr id="3" name="PlaceHolder 2"/>
          <p:cNvSpPr>
            <a:spLocks noGrp="1"/>
          </p:cNvSpPr>
          <p:nvPr>
            <p:ph type="sldNum" idx="2"/>
          </p:nvPr>
        </p:nvSpPr>
        <p:spPr/>
        <p:txBody>
          <a:bodyPr/>
          <a:lstStyle/>
          <a:p>
            <a:fld id="{40C3E2B2-977C-4116-AF90-2FBAF89554E4}" type="slidenum">
              <a:t>35</a:t>
            </a:fld>
            <a:endParaRPr/>
          </a:p>
        </p:txBody>
      </p:sp>
    </p:spTree>
    <p:extLst>
      <p:ext uri="{BB962C8B-B14F-4D97-AF65-F5344CB8AC3E}">
        <p14:creationId xmlns:p14="http://schemas.microsoft.com/office/powerpoint/2010/main" val="35638556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Joints and Constraints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Types of joints in Unity:</a:t>
            </a:r>
          </a:p>
          <a:p>
            <a:pPr marL="685800" lvl="1" indent="-228600">
              <a:buClr>
                <a:srgbClr val="000000"/>
              </a:buClr>
              <a:buFont typeface="Arial"/>
              <a:buChar char="•"/>
            </a:pPr>
            <a:r>
              <a:rPr lang="en-US" sz="2400" spc="-1" dirty="0">
                <a:solidFill>
                  <a:srgbClr val="000000"/>
                </a:solidFill>
                <a:latin typeface="Calibri"/>
              </a:rPr>
              <a:t>Hinge joint: Restricts rotation around a single axis, simulating a door hinge or swinging pendulum.</a:t>
            </a:r>
          </a:p>
          <a:p>
            <a:pPr marL="685800" lvl="1" indent="-228600">
              <a:buClr>
                <a:srgbClr val="000000"/>
              </a:buClr>
              <a:buFont typeface="Arial"/>
              <a:buChar char="•"/>
            </a:pPr>
            <a:r>
              <a:rPr lang="en-US" sz="2400" spc="-1" dirty="0">
                <a:solidFill>
                  <a:srgbClr val="000000"/>
                </a:solidFill>
                <a:latin typeface="Calibri"/>
              </a:rPr>
              <a:t>Fixed joint: Prevents relative motion between connected bodies, maintaining a fixed distance and orientation.</a:t>
            </a:r>
          </a:p>
          <a:p>
            <a:pPr marL="685800" lvl="1" indent="-228600">
              <a:buClr>
                <a:srgbClr val="000000"/>
              </a:buClr>
              <a:buFont typeface="Arial"/>
              <a:buChar char="•"/>
            </a:pPr>
            <a:r>
              <a:rPr lang="en-US" sz="2400" spc="-1" dirty="0">
                <a:solidFill>
                  <a:srgbClr val="000000"/>
                </a:solidFill>
                <a:latin typeface="Calibri"/>
              </a:rPr>
              <a:t>Spring joint: Applies a spring-like force between connected bodies, allowing for elastic interactions.</a:t>
            </a:r>
          </a:p>
          <a:p>
            <a:pPr marL="685800" lvl="1" indent="-228600">
              <a:buClr>
                <a:srgbClr val="000000"/>
              </a:buClr>
              <a:buFont typeface="Arial"/>
              <a:buChar char="•"/>
            </a:pPr>
            <a:r>
              <a:rPr lang="en-US" sz="2400" spc="-1" dirty="0">
                <a:solidFill>
                  <a:srgbClr val="000000"/>
                </a:solidFill>
                <a:latin typeface="Calibri"/>
              </a:rPr>
              <a:t>Configurable joint: Provides customizable constraints for defining complex object relationships and motion.</a:t>
            </a:r>
          </a:p>
        </p:txBody>
      </p:sp>
      <p:sp>
        <p:nvSpPr>
          <p:cNvPr id="3" name="PlaceHolder 2"/>
          <p:cNvSpPr>
            <a:spLocks noGrp="1"/>
          </p:cNvSpPr>
          <p:nvPr>
            <p:ph type="sldNum" idx="2"/>
          </p:nvPr>
        </p:nvSpPr>
        <p:spPr/>
        <p:txBody>
          <a:bodyPr/>
          <a:lstStyle/>
          <a:p>
            <a:fld id="{40C3E2B2-977C-4116-AF90-2FBAF89554E4}" type="slidenum">
              <a:t>36</a:t>
            </a:fld>
            <a:endParaRPr/>
          </a:p>
        </p:txBody>
      </p:sp>
    </p:spTree>
    <p:extLst>
      <p:ext uri="{BB962C8B-B14F-4D97-AF65-F5344CB8AC3E}">
        <p14:creationId xmlns:p14="http://schemas.microsoft.com/office/powerpoint/2010/main" val="2228581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Joints and Constraints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Examples of joints in puzzle design:</a:t>
            </a:r>
          </a:p>
          <a:p>
            <a:pPr marL="685800" lvl="1" indent="-228600">
              <a:buClr>
                <a:srgbClr val="000000"/>
              </a:buClr>
              <a:buFont typeface="Arial"/>
              <a:buChar char="•"/>
            </a:pPr>
            <a:r>
              <a:rPr lang="en-US" sz="2400" spc="-1" dirty="0">
                <a:solidFill>
                  <a:srgbClr val="000000"/>
                </a:solidFill>
                <a:latin typeface="Calibri"/>
              </a:rPr>
              <a:t>Creating swinging doors, drawbridges, or trap mechanisms using hinge joints to simulate rotational motion.</a:t>
            </a:r>
          </a:p>
          <a:p>
            <a:pPr marL="685800" lvl="1" indent="-228600">
              <a:buClr>
                <a:srgbClr val="000000"/>
              </a:buClr>
              <a:buFont typeface="Arial"/>
              <a:buChar char="•"/>
            </a:pPr>
            <a:r>
              <a:rPr lang="en-US" sz="2400" spc="-1" dirty="0">
                <a:solidFill>
                  <a:srgbClr val="000000"/>
                </a:solidFill>
                <a:latin typeface="Calibri"/>
              </a:rPr>
              <a:t>Using configurable joints to build complex machinery or interactive contraptions with interconnected components.</a:t>
            </a:r>
          </a:p>
        </p:txBody>
      </p:sp>
      <p:sp>
        <p:nvSpPr>
          <p:cNvPr id="3" name="PlaceHolder 2"/>
          <p:cNvSpPr>
            <a:spLocks noGrp="1"/>
          </p:cNvSpPr>
          <p:nvPr>
            <p:ph type="sldNum" idx="2"/>
          </p:nvPr>
        </p:nvSpPr>
        <p:spPr/>
        <p:txBody>
          <a:bodyPr/>
          <a:lstStyle/>
          <a:p>
            <a:fld id="{40C3E2B2-977C-4116-AF90-2FBAF89554E4}" type="slidenum">
              <a:t>37</a:t>
            </a:fld>
            <a:endParaRPr/>
          </a:p>
        </p:txBody>
      </p:sp>
    </p:spTree>
    <p:extLst>
      <p:ext uri="{BB962C8B-B14F-4D97-AF65-F5344CB8AC3E}">
        <p14:creationId xmlns:p14="http://schemas.microsoft.com/office/powerpoint/2010/main" val="10960429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Joints and Constraints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Constraints and limitations of joints:</a:t>
            </a:r>
          </a:p>
          <a:p>
            <a:pPr marL="685800" lvl="1" indent="-228600">
              <a:buClr>
                <a:srgbClr val="000000"/>
              </a:buClr>
              <a:buFont typeface="Arial"/>
              <a:buChar char="•"/>
            </a:pPr>
            <a:r>
              <a:rPr lang="en-US" sz="2400" spc="-1" dirty="0">
                <a:solidFill>
                  <a:srgbClr val="000000"/>
                </a:solidFill>
                <a:latin typeface="Calibri"/>
              </a:rPr>
              <a:t>Avoiding over-constraint: Carefully consider the number and type of joints used to prevent unintended behavior or instability.</a:t>
            </a:r>
          </a:p>
          <a:p>
            <a:pPr marL="685800" lvl="1" indent="-228600">
              <a:buClr>
                <a:srgbClr val="000000"/>
              </a:buClr>
              <a:buFont typeface="Arial"/>
              <a:buChar char="•"/>
            </a:pPr>
            <a:r>
              <a:rPr lang="en-US" sz="2400" spc="-1" dirty="0">
                <a:solidFill>
                  <a:srgbClr val="000000"/>
                </a:solidFill>
                <a:latin typeface="Calibri"/>
              </a:rPr>
              <a:t>Performance considerations: Complex joint setups may impact runtime performance, requiring optimization for smooth gameplay experiences.</a:t>
            </a:r>
          </a:p>
        </p:txBody>
      </p:sp>
      <p:sp>
        <p:nvSpPr>
          <p:cNvPr id="3" name="PlaceHolder 2"/>
          <p:cNvSpPr>
            <a:spLocks noGrp="1"/>
          </p:cNvSpPr>
          <p:nvPr>
            <p:ph type="sldNum" idx="2"/>
          </p:nvPr>
        </p:nvSpPr>
        <p:spPr/>
        <p:txBody>
          <a:bodyPr/>
          <a:lstStyle/>
          <a:p>
            <a:fld id="{40C3E2B2-977C-4116-AF90-2FBAF89554E4}" type="slidenum">
              <a:t>38</a:t>
            </a:fld>
            <a:endParaRPr/>
          </a:p>
        </p:txBody>
      </p:sp>
    </p:spTree>
    <p:extLst>
      <p:ext uri="{BB962C8B-B14F-4D97-AF65-F5344CB8AC3E}">
        <p14:creationId xmlns:p14="http://schemas.microsoft.com/office/powerpoint/2010/main" val="35011199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Joints and Constraints</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Constraints and limitations of joints:</a:t>
            </a:r>
          </a:p>
          <a:p>
            <a:pPr marL="685800" lvl="1" indent="-228600">
              <a:buClr>
                <a:srgbClr val="000000"/>
              </a:buClr>
              <a:buFont typeface="Arial"/>
              <a:buChar char="•"/>
            </a:pPr>
            <a:r>
              <a:rPr lang="en-US" sz="2400" spc="-1" dirty="0">
                <a:solidFill>
                  <a:srgbClr val="000000"/>
                </a:solidFill>
                <a:latin typeface="Calibri"/>
              </a:rPr>
              <a:t>Avoiding over-constraint: Carefully consider the number and type of joints used to prevent unintended behavior or instability.</a:t>
            </a:r>
          </a:p>
          <a:p>
            <a:pPr marL="685800" lvl="1" indent="-228600">
              <a:buClr>
                <a:srgbClr val="000000"/>
              </a:buClr>
              <a:buFont typeface="Arial"/>
              <a:buChar char="•"/>
            </a:pPr>
            <a:r>
              <a:rPr lang="en-US" sz="2400" spc="-1" dirty="0">
                <a:solidFill>
                  <a:srgbClr val="000000"/>
                </a:solidFill>
                <a:latin typeface="Calibri"/>
              </a:rPr>
              <a:t>Performance considerations: Complex joint setups may impact runtime performance, requiring optimization for smooth gameplay experiences.</a:t>
            </a:r>
          </a:p>
        </p:txBody>
      </p:sp>
      <p:sp>
        <p:nvSpPr>
          <p:cNvPr id="3" name="PlaceHolder 2"/>
          <p:cNvSpPr>
            <a:spLocks noGrp="1"/>
          </p:cNvSpPr>
          <p:nvPr>
            <p:ph type="sldNum" idx="2"/>
          </p:nvPr>
        </p:nvSpPr>
        <p:spPr/>
        <p:txBody>
          <a:bodyPr/>
          <a:lstStyle/>
          <a:p>
            <a:fld id="{40C3E2B2-977C-4116-AF90-2FBAF89554E4}" type="slidenum">
              <a:t>39</a:t>
            </a:fld>
            <a:endParaRPr/>
          </a:p>
        </p:txBody>
      </p:sp>
    </p:spTree>
    <p:extLst>
      <p:ext uri="{BB962C8B-B14F-4D97-AF65-F5344CB8AC3E}">
        <p14:creationId xmlns:p14="http://schemas.microsoft.com/office/powerpoint/2010/main" val="17192228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Physics in Unity Recap</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Unity's physics engine is a crucial component in game development, enabling realistic interactions between objects within the game world.</a:t>
            </a:r>
          </a:p>
          <a:p>
            <a:pPr marL="228600" indent="-228600">
              <a:buClr>
                <a:srgbClr val="000000"/>
              </a:buClr>
              <a:buFont typeface="Arial"/>
              <a:buChar char="•"/>
            </a:pPr>
            <a:r>
              <a:rPr lang="en-US" sz="2400" spc="-1" dirty="0">
                <a:solidFill>
                  <a:srgbClr val="000000"/>
                </a:solidFill>
                <a:latin typeface="Calibri"/>
              </a:rPr>
              <a:t>Essential physics concepts includes:</a:t>
            </a:r>
          </a:p>
          <a:p>
            <a:pPr marL="685800" lvl="1" indent="-228600">
              <a:buClr>
                <a:srgbClr val="000000"/>
              </a:buClr>
              <a:buFont typeface="Arial"/>
              <a:buChar char="•"/>
            </a:pPr>
            <a:r>
              <a:rPr lang="en-US" sz="2000" spc="-1" dirty="0">
                <a:solidFill>
                  <a:srgbClr val="000000"/>
                </a:solidFill>
                <a:latin typeface="Calibri"/>
              </a:rPr>
              <a:t>Rigid bodies: Objects that respond to physics forces, such as gravity and collisions, by moving and rotating.</a:t>
            </a:r>
          </a:p>
          <a:p>
            <a:pPr marL="685800" lvl="1" indent="-228600">
              <a:buClr>
                <a:srgbClr val="000000"/>
              </a:buClr>
              <a:buFont typeface="Arial"/>
              <a:buChar char="•"/>
            </a:pPr>
            <a:r>
              <a:rPr lang="en-US" sz="2000" spc="-1" dirty="0">
                <a:solidFill>
                  <a:srgbClr val="000000"/>
                </a:solidFill>
                <a:latin typeface="Calibri"/>
              </a:rPr>
              <a:t>Colliders: Invisible shapes that define the boundaries of objects for physics calculations.</a:t>
            </a:r>
          </a:p>
          <a:p>
            <a:pPr marL="685800" lvl="1" indent="-228600">
              <a:buClr>
                <a:srgbClr val="000000"/>
              </a:buClr>
              <a:buFont typeface="Arial"/>
              <a:buChar char="•"/>
            </a:pPr>
            <a:r>
              <a:rPr lang="en-US" sz="2000" spc="-1" dirty="0">
                <a:solidFill>
                  <a:srgbClr val="000000"/>
                </a:solidFill>
                <a:latin typeface="Calibri"/>
              </a:rPr>
              <a:t>Forces and interactions: How forces like gravity, friction, and constraints affect object behavior.</a:t>
            </a:r>
          </a:p>
          <a:p>
            <a:pPr marL="228600" indent="-228600">
              <a:buClr>
                <a:srgbClr val="000000"/>
              </a:buClr>
              <a:buFont typeface="Arial"/>
              <a:buChar char="•"/>
            </a:pPr>
            <a:r>
              <a:rPr lang="en-US" sz="2400" spc="-1" dirty="0">
                <a:solidFill>
                  <a:srgbClr val="000000"/>
                </a:solidFill>
                <a:latin typeface="Calibri"/>
              </a:rPr>
              <a:t>Emphasis on the role of physics interactions in enhancing gameplay immersion and providing dynamic, responsive environments.</a:t>
            </a:r>
          </a:p>
        </p:txBody>
      </p:sp>
      <p:sp>
        <p:nvSpPr>
          <p:cNvPr id="3" name="PlaceHolder 2"/>
          <p:cNvSpPr>
            <a:spLocks noGrp="1"/>
          </p:cNvSpPr>
          <p:nvPr>
            <p:ph type="sldNum" idx="2"/>
          </p:nvPr>
        </p:nvSpPr>
        <p:spPr/>
        <p:txBody>
          <a:bodyPr/>
          <a:lstStyle/>
          <a:p>
            <a:fld id="{40C3E2B2-977C-4116-AF90-2FBAF89554E4}" type="slidenum">
              <a:t>4</a:t>
            </a:fld>
            <a:endParaRPr/>
          </a:p>
        </p:txBody>
      </p:sp>
    </p:spTree>
    <p:extLst>
      <p:ext uri="{BB962C8B-B14F-4D97-AF65-F5344CB8AC3E}">
        <p14:creationId xmlns:p14="http://schemas.microsoft.com/office/powerpoint/2010/main" val="9743441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Optimization and Realism</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Advanced topics related to optimizing physics-based puzzles for performance and enhancing realism in gameplay interactions:</a:t>
            </a:r>
          </a:p>
          <a:p>
            <a:pPr marL="685800" lvl="1" indent="-228600">
              <a:buClr>
                <a:srgbClr val="000000"/>
              </a:buClr>
              <a:buFont typeface="Arial"/>
              <a:buChar char="•"/>
            </a:pPr>
            <a:r>
              <a:rPr lang="en-US" sz="2400" spc="-1" dirty="0">
                <a:solidFill>
                  <a:srgbClr val="000000"/>
                </a:solidFill>
                <a:latin typeface="Calibri"/>
              </a:rPr>
              <a:t>Physics Simulation Optimization</a:t>
            </a:r>
          </a:p>
          <a:p>
            <a:pPr marL="685800" lvl="1" indent="-228600">
              <a:buClr>
                <a:srgbClr val="000000"/>
              </a:buClr>
              <a:buFont typeface="Arial"/>
              <a:buChar char="•"/>
            </a:pPr>
            <a:r>
              <a:rPr lang="en-US" sz="2400" spc="-1" dirty="0">
                <a:solidFill>
                  <a:srgbClr val="000000"/>
                </a:solidFill>
                <a:latin typeface="Calibri"/>
              </a:rPr>
              <a:t>Object Pooling and Activation</a:t>
            </a:r>
          </a:p>
          <a:p>
            <a:pPr marL="685800" lvl="1" indent="-228600">
              <a:buClr>
                <a:srgbClr val="000000"/>
              </a:buClr>
              <a:buFont typeface="Arial"/>
              <a:buChar char="•"/>
            </a:pPr>
            <a:r>
              <a:rPr lang="en-US" sz="2400" spc="-1" dirty="0">
                <a:solidFill>
                  <a:srgbClr val="000000"/>
                </a:solidFill>
                <a:latin typeface="Calibri"/>
              </a:rPr>
              <a:t>Asynchronous Physics Updates</a:t>
            </a:r>
          </a:p>
          <a:p>
            <a:pPr marL="685800" lvl="1" indent="-228600">
              <a:buClr>
                <a:srgbClr val="000000"/>
              </a:buClr>
              <a:buFont typeface="Arial"/>
              <a:buChar char="•"/>
            </a:pPr>
            <a:r>
              <a:rPr lang="en-US" sz="2400" spc="-1" dirty="0">
                <a:solidFill>
                  <a:srgbClr val="000000"/>
                </a:solidFill>
                <a:latin typeface="Calibri"/>
              </a:rPr>
              <a:t>LOD and Level Streaming</a:t>
            </a:r>
          </a:p>
          <a:p>
            <a:pPr marL="685800" lvl="1" indent="-228600">
              <a:buClr>
                <a:srgbClr val="000000"/>
              </a:buClr>
              <a:buFont typeface="Arial"/>
              <a:buChar char="•"/>
            </a:pPr>
            <a:r>
              <a:rPr lang="en-US" sz="2400" spc="-1" dirty="0">
                <a:solidFill>
                  <a:srgbClr val="000000"/>
                </a:solidFill>
                <a:latin typeface="Calibri"/>
              </a:rPr>
              <a:t>Realism Enhancements</a:t>
            </a:r>
          </a:p>
          <a:p>
            <a:pPr marL="685800" lvl="1" indent="-228600">
              <a:buClr>
                <a:srgbClr val="000000"/>
              </a:buClr>
              <a:buFont typeface="Arial"/>
              <a:buChar char="•"/>
            </a:pPr>
            <a:r>
              <a:rPr lang="en-US" sz="2400" spc="-1" dirty="0">
                <a:solidFill>
                  <a:srgbClr val="000000"/>
                </a:solidFill>
                <a:latin typeface="Calibri"/>
              </a:rPr>
              <a:t>Procedural Content Generation</a:t>
            </a:r>
          </a:p>
          <a:p>
            <a:pPr marL="228600" indent="-228600">
              <a:buClr>
                <a:srgbClr val="000000"/>
              </a:buClr>
              <a:buFont typeface="Arial"/>
              <a:buChar char="•"/>
            </a:pPr>
            <a:r>
              <a:rPr lang="en-US" sz="2400" spc="-1" dirty="0">
                <a:solidFill>
                  <a:srgbClr val="000000"/>
                </a:solidFill>
                <a:latin typeface="Calibri"/>
              </a:rPr>
              <a:t>Importance of optimization:</a:t>
            </a:r>
          </a:p>
          <a:p>
            <a:pPr marL="685800" lvl="1" indent="-228600">
              <a:buClr>
                <a:srgbClr val="000000"/>
              </a:buClr>
              <a:buFont typeface="Arial"/>
              <a:buChar char="•"/>
            </a:pPr>
            <a:r>
              <a:rPr lang="en-US" sz="2400" spc="-1" dirty="0">
                <a:solidFill>
                  <a:srgbClr val="000000"/>
                </a:solidFill>
                <a:latin typeface="Calibri"/>
              </a:rPr>
              <a:t>Ensure smooth and responsive gameplay experiences by optimizing physics simulations and object interactions.</a:t>
            </a:r>
          </a:p>
        </p:txBody>
      </p:sp>
      <p:sp>
        <p:nvSpPr>
          <p:cNvPr id="3" name="PlaceHolder 2"/>
          <p:cNvSpPr>
            <a:spLocks noGrp="1"/>
          </p:cNvSpPr>
          <p:nvPr>
            <p:ph type="sldNum" idx="2"/>
          </p:nvPr>
        </p:nvSpPr>
        <p:spPr/>
        <p:txBody>
          <a:bodyPr/>
          <a:lstStyle/>
          <a:p>
            <a:fld id="{40C3E2B2-977C-4116-AF90-2FBAF89554E4}" type="slidenum">
              <a:t>40</a:t>
            </a:fld>
            <a:endParaRPr/>
          </a:p>
        </p:txBody>
      </p:sp>
    </p:spTree>
    <p:extLst>
      <p:ext uri="{BB962C8B-B14F-4D97-AF65-F5344CB8AC3E}">
        <p14:creationId xmlns:p14="http://schemas.microsoft.com/office/powerpoint/2010/main" val="3421189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Optimization and Realism</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Strategies for optimizing physics-based puzzles:</a:t>
            </a:r>
          </a:p>
          <a:p>
            <a:pPr marL="685800" lvl="1" indent="-228600">
              <a:buClr>
                <a:srgbClr val="000000"/>
              </a:buClr>
              <a:buFont typeface="Arial"/>
              <a:buChar char="•"/>
            </a:pPr>
            <a:r>
              <a:rPr lang="en-US" sz="2400" spc="-1" dirty="0">
                <a:solidFill>
                  <a:srgbClr val="000000"/>
                </a:solidFill>
                <a:latin typeface="Calibri"/>
              </a:rPr>
              <a:t>Simplifying collision geometry: Use simplified collider shapes to reduce computational overhead and improve performance.</a:t>
            </a:r>
          </a:p>
          <a:p>
            <a:pPr marL="685800" lvl="1" indent="-228600">
              <a:buClr>
                <a:srgbClr val="000000"/>
              </a:buClr>
              <a:buFont typeface="Arial"/>
              <a:buChar char="•"/>
            </a:pPr>
            <a:r>
              <a:rPr lang="en-US" sz="2400" spc="-1" dirty="0">
                <a:solidFill>
                  <a:srgbClr val="000000"/>
                </a:solidFill>
                <a:latin typeface="Calibri"/>
              </a:rPr>
              <a:t>Limiting physics interactions: Minimize the number of active physics objects or constraints to reduce computational load during gameplay.</a:t>
            </a:r>
          </a:p>
        </p:txBody>
      </p:sp>
      <p:sp>
        <p:nvSpPr>
          <p:cNvPr id="3" name="PlaceHolder 2"/>
          <p:cNvSpPr>
            <a:spLocks noGrp="1"/>
          </p:cNvSpPr>
          <p:nvPr>
            <p:ph type="sldNum" idx="2"/>
          </p:nvPr>
        </p:nvSpPr>
        <p:spPr/>
        <p:txBody>
          <a:bodyPr/>
          <a:lstStyle/>
          <a:p>
            <a:fld id="{40C3E2B2-977C-4116-AF90-2FBAF89554E4}" type="slidenum">
              <a:t>41</a:t>
            </a:fld>
            <a:endParaRPr/>
          </a:p>
        </p:txBody>
      </p:sp>
    </p:spTree>
    <p:extLst>
      <p:ext uri="{BB962C8B-B14F-4D97-AF65-F5344CB8AC3E}">
        <p14:creationId xmlns:p14="http://schemas.microsoft.com/office/powerpoint/2010/main" val="30169830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Optimization and Realism</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Enhancing realism in puzzle interactions:</a:t>
            </a:r>
          </a:p>
          <a:p>
            <a:pPr marL="685800" lvl="1" indent="-228600">
              <a:buClr>
                <a:srgbClr val="000000"/>
              </a:buClr>
              <a:buFont typeface="Arial"/>
              <a:buChar char="•"/>
            </a:pPr>
            <a:r>
              <a:rPr lang="en-US" sz="2400" spc="-1" dirty="0">
                <a:solidFill>
                  <a:srgbClr val="000000"/>
                </a:solidFill>
                <a:latin typeface="Calibri"/>
              </a:rPr>
              <a:t>Fine-tuning physics parameters: Adjust physics material properties and object parameters to achieve more realistic behaviors.</a:t>
            </a:r>
          </a:p>
          <a:p>
            <a:pPr marL="685800" lvl="1" indent="-228600">
              <a:buClr>
                <a:srgbClr val="000000"/>
              </a:buClr>
              <a:buFont typeface="Arial"/>
              <a:buChar char="•"/>
            </a:pPr>
            <a:r>
              <a:rPr lang="en-US" sz="2400" spc="-1" dirty="0">
                <a:solidFill>
                  <a:srgbClr val="000000"/>
                </a:solidFill>
                <a:latin typeface="Calibri"/>
              </a:rPr>
              <a:t>Adding visual and auditory feedback: Incorporate particle effects, sound effects, and animations to enhance the believability of physics interactions.</a:t>
            </a:r>
          </a:p>
        </p:txBody>
      </p:sp>
      <p:sp>
        <p:nvSpPr>
          <p:cNvPr id="3" name="PlaceHolder 2"/>
          <p:cNvSpPr>
            <a:spLocks noGrp="1"/>
          </p:cNvSpPr>
          <p:nvPr>
            <p:ph type="sldNum" idx="2"/>
          </p:nvPr>
        </p:nvSpPr>
        <p:spPr/>
        <p:txBody>
          <a:bodyPr/>
          <a:lstStyle/>
          <a:p>
            <a:fld id="{40C3E2B2-977C-4116-AF90-2FBAF89554E4}" type="slidenum">
              <a:t>42</a:t>
            </a:fld>
            <a:endParaRPr/>
          </a:p>
        </p:txBody>
      </p:sp>
    </p:spTree>
    <p:extLst>
      <p:ext uri="{BB962C8B-B14F-4D97-AF65-F5344CB8AC3E}">
        <p14:creationId xmlns:p14="http://schemas.microsoft.com/office/powerpoint/2010/main" val="8049885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Optimization and Realism</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Examples of advanced techniques:</a:t>
            </a:r>
          </a:p>
          <a:p>
            <a:pPr marL="685800" lvl="1" indent="-228600">
              <a:buClr>
                <a:srgbClr val="000000"/>
              </a:buClr>
              <a:buFont typeface="Arial"/>
              <a:buChar char="•"/>
            </a:pPr>
            <a:r>
              <a:rPr lang="en-US" sz="2400" spc="-1" dirty="0">
                <a:solidFill>
                  <a:srgbClr val="000000"/>
                </a:solidFill>
                <a:latin typeface="Calibri"/>
              </a:rPr>
              <a:t>Implementing advanced physics simulations, such as soft body dynamics or fluid simulations, to enhance realism in specific puzzle scenarios.</a:t>
            </a:r>
          </a:p>
          <a:p>
            <a:pPr marL="685800" lvl="1" indent="-228600">
              <a:buClr>
                <a:srgbClr val="000000"/>
              </a:buClr>
              <a:buFont typeface="Arial"/>
              <a:buChar char="•"/>
            </a:pPr>
            <a:r>
              <a:rPr lang="en-US" sz="2400" spc="-1" dirty="0">
                <a:solidFill>
                  <a:srgbClr val="000000"/>
                </a:solidFill>
                <a:latin typeface="Calibri"/>
              </a:rPr>
              <a:t>Leveraging external physics plugins or middleware to extend Unity's physics capabilities and achieve more complex interactions.</a:t>
            </a:r>
          </a:p>
        </p:txBody>
      </p:sp>
      <p:sp>
        <p:nvSpPr>
          <p:cNvPr id="3" name="PlaceHolder 2"/>
          <p:cNvSpPr>
            <a:spLocks noGrp="1"/>
          </p:cNvSpPr>
          <p:nvPr>
            <p:ph type="sldNum" idx="2"/>
          </p:nvPr>
        </p:nvSpPr>
        <p:spPr/>
        <p:txBody>
          <a:bodyPr/>
          <a:lstStyle/>
          <a:p>
            <a:fld id="{40C3E2B2-977C-4116-AF90-2FBAF89554E4}" type="slidenum">
              <a:t>43</a:t>
            </a:fld>
            <a:endParaRPr/>
          </a:p>
        </p:txBody>
      </p:sp>
    </p:spTree>
    <p:extLst>
      <p:ext uri="{BB962C8B-B14F-4D97-AF65-F5344CB8AC3E}">
        <p14:creationId xmlns:p14="http://schemas.microsoft.com/office/powerpoint/2010/main" val="7144697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Conclusion</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Importance of physics in game puzzle design.</a:t>
            </a:r>
          </a:p>
          <a:p>
            <a:pPr marL="228600" indent="-228600">
              <a:buClr>
                <a:srgbClr val="000000"/>
              </a:buClr>
              <a:buFont typeface="Arial"/>
              <a:buChar char="•"/>
            </a:pPr>
            <a:r>
              <a:rPr lang="en-US" sz="2400" spc="-1" dirty="0">
                <a:solidFill>
                  <a:srgbClr val="000000"/>
                </a:solidFill>
                <a:latin typeface="Calibri"/>
              </a:rPr>
              <a:t>Overview of Unity's physics engine capabilities.</a:t>
            </a:r>
          </a:p>
          <a:p>
            <a:pPr marL="228600" indent="-228600">
              <a:buClr>
                <a:srgbClr val="000000"/>
              </a:buClr>
              <a:buFont typeface="Arial"/>
              <a:buChar char="•"/>
            </a:pPr>
            <a:r>
              <a:rPr lang="en-US" sz="2400" spc="-1" dirty="0">
                <a:solidFill>
                  <a:srgbClr val="000000"/>
                </a:solidFill>
                <a:latin typeface="Calibri"/>
              </a:rPr>
              <a:t>Strategies for designing and implementing interactive physics-based puzzles.</a:t>
            </a:r>
          </a:p>
        </p:txBody>
      </p:sp>
      <p:sp>
        <p:nvSpPr>
          <p:cNvPr id="3" name="PlaceHolder 2"/>
          <p:cNvSpPr>
            <a:spLocks noGrp="1"/>
          </p:cNvSpPr>
          <p:nvPr>
            <p:ph type="sldNum" idx="2"/>
          </p:nvPr>
        </p:nvSpPr>
        <p:spPr/>
        <p:txBody>
          <a:bodyPr/>
          <a:lstStyle/>
          <a:p>
            <a:fld id="{40C3E2B2-977C-4116-AF90-2FBAF89554E4}" type="slidenum">
              <a:t>44</a:t>
            </a:fld>
            <a:endParaRPr/>
          </a:p>
        </p:txBody>
      </p:sp>
    </p:spTree>
    <p:extLst>
      <p:ext uri="{BB962C8B-B14F-4D97-AF65-F5344CB8AC3E}">
        <p14:creationId xmlns:p14="http://schemas.microsoft.com/office/powerpoint/2010/main" val="2726226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Physics in Unity Recap</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Importance of understanding physics principles for designing engaging puzzles:</a:t>
            </a:r>
          </a:p>
          <a:p>
            <a:pPr marL="685800" lvl="1" indent="-228600">
              <a:buClr>
                <a:srgbClr val="000000"/>
              </a:buClr>
              <a:buFont typeface="Arial"/>
              <a:buChar char="•"/>
            </a:pPr>
            <a:r>
              <a:rPr lang="en-US" sz="2400" spc="-1" dirty="0">
                <a:solidFill>
                  <a:srgbClr val="000000"/>
                </a:solidFill>
                <a:latin typeface="Calibri"/>
              </a:rPr>
              <a:t>Physics-based puzzles leverage realistic object interactions to create challenges that require problem-solving skills from players.</a:t>
            </a:r>
          </a:p>
          <a:p>
            <a:pPr marL="685800" lvl="1" indent="-228600">
              <a:buClr>
                <a:srgbClr val="000000"/>
              </a:buClr>
              <a:buFont typeface="Arial"/>
              <a:buChar char="•"/>
            </a:pPr>
            <a:r>
              <a:rPr lang="en-US" sz="2400" spc="-1" dirty="0">
                <a:solidFill>
                  <a:srgbClr val="000000"/>
                </a:solidFill>
                <a:latin typeface="Calibri"/>
              </a:rPr>
              <a:t>Mastery of physics concepts enables developers to design puzzles with intuitive and satisfying solutions.</a:t>
            </a:r>
          </a:p>
        </p:txBody>
      </p:sp>
      <p:sp>
        <p:nvSpPr>
          <p:cNvPr id="3" name="PlaceHolder 2"/>
          <p:cNvSpPr>
            <a:spLocks noGrp="1"/>
          </p:cNvSpPr>
          <p:nvPr>
            <p:ph type="sldNum" idx="2"/>
          </p:nvPr>
        </p:nvSpPr>
        <p:spPr/>
        <p:txBody>
          <a:bodyPr/>
          <a:lstStyle/>
          <a:p>
            <a:fld id="{40C3E2B2-977C-4116-AF90-2FBAF89554E4}" type="slidenum">
              <a:t>5</a:t>
            </a:fld>
            <a:endParaRPr/>
          </a:p>
        </p:txBody>
      </p:sp>
    </p:spTree>
    <p:extLst>
      <p:ext uri="{BB962C8B-B14F-4D97-AF65-F5344CB8AC3E}">
        <p14:creationId xmlns:p14="http://schemas.microsoft.com/office/powerpoint/2010/main" val="3727713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Physics in Unity Recap</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a:solidFill>
                  <a:srgbClr val="000000"/>
                </a:solidFill>
                <a:latin typeface="Calibri"/>
              </a:rPr>
              <a:t>Key concepts:</a:t>
            </a:r>
          </a:p>
          <a:p>
            <a:pPr marL="685800" lvl="1" indent="-228600">
              <a:buClr>
                <a:srgbClr val="000000"/>
              </a:buClr>
              <a:buFont typeface="Arial"/>
              <a:buChar char="•"/>
            </a:pPr>
            <a:r>
              <a:rPr lang="en-US" sz="2400" spc="-1" dirty="0">
                <a:solidFill>
                  <a:srgbClr val="000000"/>
                </a:solidFill>
                <a:latin typeface="Calibri"/>
              </a:rPr>
              <a:t>Collision detection and resolution: How Unity handles collisions between objects and prevents objects from intersecting.</a:t>
            </a:r>
          </a:p>
          <a:p>
            <a:pPr marL="685800" lvl="1" indent="-228600">
              <a:buClr>
                <a:srgbClr val="000000"/>
              </a:buClr>
              <a:buFont typeface="Arial"/>
              <a:buChar char="•"/>
            </a:pPr>
            <a:r>
              <a:rPr lang="en-US" sz="2400" spc="-1" dirty="0">
                <a:solidFill>
                  <a:srgbClr val="000000"/>
                </a:solidFill>
                <a:latin typeface="Calibri"/>
              </a:rPr>
              <a:t>Kinematics and dynamics: Understanding the difference between objects controlled by physics simulation and those moved programmatically.</a:t>
            </a:r>
          </a:p>
          <a:p>
            <a:pPr marL="228600" indent="-228600">
              <a:buClr>
                <a:srgbClr val="000000"/>
              </a:buClr>
              <a:buFont typeface="Arial"/>
              <a:buChar char="•"/>
            </a:pPr>
            <a:r>
              <a:rPr lang="en-US" sz="2400" spc="-1" dirty="0">
                <a:solidFill>
                  <a:srgbClr val="000000"/>
                </a:solidFill>
                <a:latin typeface="Calibri"/>
              </a:rPr>
              <a:t>Serves as a foundation for understanding how to implement interactive physics-based puzzles effectively.</a:t>
            </a:r>
          </a:p>
        </p:txBody>
      </p:sp>
      <p:sp>
        <p:nvSpPr>
          <p:cNvPr id="3" name="PlaceHolder 2"/>
          <p:cNvSpPr>
            <a:spLocks noGrp="1"/>
          </p:cNvSpPr>
          <p:nvPr>
            <p:ph type="sldNum" idx="2"/>
          </p:nvPr>
        </p:nvSpPr>
        <p:spPr/>
        <p:txBody>
          <a:bodyPr/>
          <a:lstStyle/>
          <a:p>
            <a:fld id="{40C3E2B2-977C-4116-AF90-2FBAF89554E4}" type="slidenum">
              <a:t>6</a:t>
            </a:fld>
            <a:endParaRPr/>
          </a:p>
        </p:txBody>
      </p:sp>
    </p:spTree>
    <p:extLst>
      <p:ext uri="{BB962C8B-B14F-4D97-AF65-F5344CB8AC3E}">
        <p14:creationId xmlns:p14="http://schemas.microsoft.com/office/powerpoint/2010/main" val="3626246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Unity Physics Engine Overview</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spc="-1" dirty="0">
                <a:solidFill>
                  <a:srgbClr val="000000"/>
                </a:solidFill>
                <a:latin typeface="Calibri"/>
              </a:rPr>
              <a:t>Unity's physics engine provides a robust framework for simulating realistic object interactions and behaviors in 3D environments.</a:t>
            </a:r>
          </a:p>
          <a:p>
            <a:pPr marL="228600" indent="-228600">
              <a:buClr>
                <a:srgbClr val="000000"/>
              </a:buClr>
              <a:buFont typeface="Arial"/>
              <a:buChar char="•"/>
            </a:pPr>
            <a:r>
              <a:rPr lang="en-US" sz="2400" spc="-1" dirty="0">
                <a:solidFill>
                  <a:srgbClr val="000000"/>
                </a:solidFill>
                <a:latin typeface="Calibri"/>
              </a:rPr>
              <a:t>Components of Unity's physics engine include:</a:t>
            </a:r>
          </a:p>
          <a:p>
            <a:pPr marL="685800" lvl="1" indent="-228600">
              <a:buClr>
                <a:srgbClr val="000000"/>
              </a:buClr>
              <a:buFont typeface="Arial"/>
              <a:buChar char="•"/>
            </a:pPr>
            <a:r>
              <a:rPr lang="en-US" sz="2400" b="1" spc="-1" dirty="0" err="1">
                <a:solidFill>
                  <a:srgbClr val="000000"/>
                </a:solidFill>
                <a:latin typeface="Calibri"/>
              </a:rPr>
              <a:t>Rigidbody</a:t>
            </a:r>
            <a:r>
              <a:rPr lang="en-US" sz="2400" spc="-1" dirty="0">
                <a:solidFill>
                  <a:srgbClr val="000000"/>
                </a:solidFill>
                <a:latin typeface="Calibri"/>
              </a:rPr>
              <a:t>: Component that allows objects to respond to physics forces, such as gravity and collisions.</a:t>
            </a:r>
          </a:p>
          <a:p>
            <a:pPr marL="685800" lvl="1" indent="-228600">
              <a:buClr>
                <a:srgbClr val="000000"/>
              </a:buClr>
              <a:buFont typeface="Arial"/>
              <a:buChar char="•"/>
            </a:pPr>
            <a:r>
              <a:rPr lang="en-US" sz="2400" b="1" spc="-1" dirty="0">
                <a:solidFill>
                  <a:srgbClr val="000000"/>
                </a:solidFill>
                <a:latin typeface="Calibri"/>
              </a:rPr>
              <a:t>Collider</a:t>
            </a:r>
            <a:r>
              <a:rPr lang="en-US" sz="2400" spc="-1" dirty="0">
                <a:solidFill>
                  <a:srgbClr val="000000"/>
                </a:solidFill>
                <a:latin typeface="Calibri"/>
              </a:rPr>
              <a:t>: Shapes that define the physical boundaries of objects for collision detection.</a:t>
            </a:r>
          </a:p>
          <a:p>
            <a:pPr marL="685800" lvl="1" indent="-228600">
              <a:buClr>
                <a:srgbClr val="000000"/>
              </a:buClr>
              <a:buFont typeface="Arial"/>
              <a:buChar char="•"/>
            </a:pPr>
            <a:r>
              <a:rPr lang="en-US" sz="2400" b="1" spc="-1" dirty="0">
                <a:solidFill>
                  <a:srgbClr val="000000"/>
                </a:solidFill>
                <a:latin typeface="Calibri"/>
              </a:rPr>
              <a:t>Physics materials</a:t>
            </a:r>
            <a:r>
              <a:rPr lang="en-US" sz="2400" spc="-1" dirty="0">
                <a:solidFill>
                  <a:srgbClr val="000000"/>
                </a:solidFill>
                <a:latin typeface="Calibri"/>
              </a:rPr>
              <a:t>: Properties that define how objects interact with each other, such as friction and bounciness.</a:t>
            </a:r>
          </a:p>
        </p:txBody>
      </p:sp>
      <p:sp>
        <p:nvSpPr>
          <p:cNvPr id="3" name="PlaceHolder 2"/>
          <p:cNvSpPr>
            <a:spLocks noGrp="1"/>
          </p:cNvSpPr>
          <p:nvPr>
            <p:ph type="sldNum" idx="2"/>
          </p:nvPr>
        </p:nvSpPr>
        <p:spPr/>
        <p:txBody>
          <a:bodyPr/>
          <a:lstStyle/>
          <a:p>
            <a:fld id="{40C3E2B2-977C-4116-AF90-2FBAF89554E4}" type="slidenum">
              <a:t>7</a:t>
            </a:fld>
            <a:endParaRPr/>
          </a:p>
        </p:txBody>
      </p:sp>
    </p:spTree>
    <p:extLst>
      <p:ext uri="{BB962C8B-B14F-4D97-AF65-F5344CB8AC3E}">
        <p14:creationId xmlns:p14="http://schemas.microsoft.com/office/powerpoint/2010/main" val="997813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Unity Physics Engine Overview</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err="1">
                <a:solidFill>
                  <a:srgbClr val="000000"/>
                </a:solidFill>
                <a:latin typeface="Calibri"/>
              </a:rPr>
              <a:t>Rigidbody</a:t>
            </a:r>
            <a:r>
              <a:rPr lang="en-US" sz="2400" b="1" spc="-1" dirty="0">
                <a:solidFill>
                  <a:srgbClr val="000000"/>
                </a:solidFill>
                <a:latin typeface="Calibri"/>
              </a:rPr>
              <a:t> component</a:t>
            </a:r>
            <a:r>
              <a:rPr lang="en-US" sz="2400" spc="-1" dirty="0">
                <a:solidFill>
                  <a:srgbClr val="000000"/>
                </a:solidFill>
                <a:latin typeface="Calibri"/>
              </a:rPr>
              <a:t>:</a:t>
            </a:r>
          </a:p>
          <a:p>
            <a:pPr marL="685800" lvl="1" indent="-228600">
              <a:buClr>
                <a:srgbClr val="000000"/>
              </a:buClr>
              <a:buFont typeface="Arial"/>
              <a:buChar char="•"/>
            </a:pPr>
            <a:r>
              <a:rPr lang="en-US" sz="2400" spc="-1" dirty="0">
                <a:solidFill>
                  <a:srgbClr val="000000"/>
                </a:solidFill>
                <a:latin typeface="Calibri"/>
              </a:rPr>
              <a:t>Parameters such as mass, drag, and angular drag determine an object's physical properties and behavior in response to forces.</a:t>
            </a:r>
          </a:p>
          <a:p>
            <a:pPr marL="685800" lvl="1" indent="-228600">
              <a:buClr>
                <a:srgbClr val="000000"/>
              </a:buClr>
              <a:buFont typeface="Arial"/>
              <a:buChar char="•"/>
            </a:pPr>
            <a:r>
              <a:rPr lang="en-US" sz="2400" spc="-1" dirty="0" err="1">
                <a:solidFill>
                  <a:srgbClr val="000000"/>
                </a:solidFill>
                <a:latin typeface="Calibri"/>
              </a:rPr>
              <a:t>Rigidbody</a:t>
            </a:r>
            <a:r>
              <a:rPr lang="en-US" sz="2400" spc="-1" dirty="0">
                <a:solidFill>
                  <a:srgbClr val="000000"/>
                </a:solidFill>
                <a:latin typeface="Calibri"/>
              </a:rPr>
              <a:t> constraints enable developers to restrict certain types of motion, such as freezing rotation along specific axes.</a:t>
            </a:r>
          </a:p>
        </p:txBody>
      </p:sp>
      <p:sp>
        <p:nvSpPr>
          <p:cNvPr id="3" name="PlaceHolder 2"/>
          <p:cNvSpPr>
            <a:spLocks noGrp="1"/>
          </p:cNvSpPr>
          <p:nvPr>
            <p:ph type="sldNum" idx="2"/>
          </p:nvPr>
        </p:nvSpPr>
        <p:spPr/>
        <p:txBody>
          <a:bodyPr/>
          <a:lstStyle/>
          <a:p>
            <a:fld id="{40C3E2B2-977C-4116-AF90-2FBAF89554E4}" type="slidenum">
              <a:t>8</a:t>
            </a:fld>
            <a:endParaRPr/>
          </a:p>
        </p:txBody>
      </p:sp>
    </p:spTree>
    <p:extLst>
      <p:ext uri="{BB962C8B-B14F-4D97-AF65-F5344CB8AC3E}">
        <p14:creationId xmlns:p14="http://schemas.microsoft.com/office/powerpoint/2010/main" val="1252462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type="title" idx="4294967295"/>
          </p:nvPr>
        </p:nvSpPr>
        <p:spPr>
          <a:xfrm>
            <a:off x="228600" y="681120"/>
            <a:ext cx="11810880" cy="702000"/>
          </a:xfrm>
          <a:prstGeom prst="rect">
            <a:avLst/>
          </a:prstGeom>
          <a:noFill/>
          <a:ln w="0">
            <a:noFill/>
          </a:ln>
        </p:spPr>
        <p:txBody>
          <a:bodyPr lIns="90000" tIns="45000" rIns="90000" bIns="45000" anchor="ctr">
            <a:normAutofit/>
          </a:bodyPr>
          <a:lstStyle/>
          <a:p>
            <a:pPr marL="233280">
              <a:tabLst>
                <a:tab pos="0" algn="l"/>
              </a:tabLst>
            </a:pPr>
            <a:r>
              <a:rPr lang="en-US" b="1" spc="-1" dirty="0">
                <a:solidFill>
                  <a:srgbClr val="000000"/>
                </a:solidFill>
              </a:rPr>
              <a:t>Unity Physics Engine Overview</a:t>
            </a:r>
            <a:endParaRPr lang="en-US" sz="4400" b="0" strike="noStrike" spc="-1" dirty="0">
              <a:solidFill>
                <a:srgbClr val="000000"/>
              </a:solidFill>
              <a:latin typeface="Arial"/>
            </a:endParaRPr>
          </a:p>
        </p:txBody>
      </p:sp>
      <p:sp>
        <p:nvSpPr>
          <p:cNvPr id="95" name="Content Placeholder 2"/>
          <p:cNvSpPr/>
          <p:nvPr/>
        </p:nvSpPr>
        <p:spPr>
          <a:xfrm>
            <a:off x="512204" y="1766114"/>
            <a:ext cx="10967760" cy="4334131"/>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8600">
              <a:buClr>
                <a:srgbClr val="000000"/>
              </a:buClr>
              <a:buFont typeface="Arial"/>
              <a:buChar char="•"/>
            </a:pPr>
            <a:r>
              <a:rPr lang="en-US" sz="2400" b="1" spc="-1" dirty="0">
                <a:solidFill>
                  <a:srgbClr val="000000"/>
                </a:solidFill>
                <a:latin typeface="Calibri"/>
              </a:rPr>
              <a:t>Collider component</a:t>
            </a:r>
            <a:r>
              <a:rPr lang="en-US" sz="2400" spc="-1" dirty="0">
                <a:solidFill>
                  <a:srgbClr val="000000"/>
                </a:solidFill>
                <a:latin typeface="Calibri"/>
              </a:rPr>
              <a:t>:</a:t>
            </a:r>
          </a:p>
          <a:p>
            <a:pPr marL="685800" lvl="1" indent="-228600">
              <a:buClr>
                <a:srgbClr val="000000"/>
              </a:buClr>
              <a:buFont typeface="Arial"/>
              <a:buChar char="•"/>
            </a:pPr>
            <a:r>
              <a:rPr lang="en-US" sz="2400" spc="-1" dirty="0">
                <a:solidFill>
                  <a:srgbClr val="000000"/>
                </a:solidFill>
                <a:latin typeface="Calibri"/>
              </a:rPr>
              <a:t>Unity supports various collider shapes, including box, sphere, capsule, and mesh colliders.</a:t>
            </a:r>
          </a:p>
          <a:p>
            <a:pPr marL="685800" lvl="1" indent="-228600">
              <a:buClr>
                <a:srgbClr val="000000"/>
              </a:buClr>
              <a:buFont typeface="Arial"/>
              <a:buChar char="•"/>
            </a:pPr>
            <a:r>
              <a:rPr lang="en-US" sz="2400" spc="-1" dirty="0">
                <a:solidFill>
                  <a:srgbClr val="000000"/>
                </a:solidFill>
                <a:latin typeface="Calibri"/>
              </a:rPr>
              <a:t>Choosing the appropriate collider shape is essential for accurately representing the geometry of game objects and optimizing collision detection performance.</a:t>
            </a:r>
          </a:p>
        </p:txBody>
      </p:sp>
      <p:sp>
        <p:nvSpPr>
          <p:cNvPr id="3" name="PlaceHolder 2"/>
          <p:cNvSpPr>
            <a:spLocks noGrp="1"/>
          </p:cNvSpPr>
          <p:nvPr>
            <p:ph type="sldNum" idx="2"/>
          </p:nvPr>
        </p:nvSpPr>
        <p:spPr/>
        <p:txBody>
          <a:bodyPr/>
          <a:lstStyle/>
          <a:p>
            <a:fld id="{40C3E2B2-977C-4116-AF90-2FBAF89554E4}" type="slidenum">
              <a:t>9</a:t>
            </a:fld>
            <a:endParaRPr/>
          </a:p>
        </p:txBody>
      </p:sp>
    </p:spTree>
    <p:extLst>
      <p:ext uri="{BB962C8B-B14F-4D97-AF65-F5344CB8AC3E}">
        <p14:creationId xmlns:p14="http://schemas.microsoft.com/office/powerpoint/2010/main" val="194996936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7160</TotalTime>
  <Words>4758</Words>
  <Application>Microsoft Office PowerPoint</Application>
  <PresentationFormat>Widescreen</PresentationFormat>
  <Paragraphs>347</Paragraphs>
  <Slides>44</Slides>
  <Notes>43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44</vt:i4>
      </vt:variant>
    </vt:vector>
  </HeadingPairs>
  <TitlesOfParts>
    <vt:vector size="52" baseType="lpstr">
      <vt:lpstr>Arial</vt:lpstr>
      <vt:lpstr>Calibri</vt:lpstr>
      <vt:lpstr>PingFang SC</vt:lpstr>
      <vt:lpstr>Symbol</vt:lpstr>
      <vt:lpstr>Times New Roman</vt:lpstr>
      <vt:lpstr>Wingdings</vt:lpstr>
      <vt:lpstr>Office Theme</vt:lpstr>
      <vt:lpstr>Office Theme</vt:lpstr>
      <vt:lpstr>PowerPoint Presentation</vt:lpstr>
      <vt:lpstr>Content</vt:lpstr>
      <vt:lpstr>Learning Objectives</vt:lpstr>
      <vt:lpstr>Physics in Unity Recap</vt:lpstr>
      <vt:lpstr>Physics in Unity Recap</vt:lpstr>
      <vt:lpstr>Physics in Unity Recap</vt:lpstr>
      <vt:lpstr>Unity Physics Engine Overview</vt:lpstr>
      <vt:lpstr>Unity Physics Engine Overview</vt:lpstr>
      <vt:lpstr>Unity Physics Engine Overview</vt:lpstr>
      <vt:lpstr>Unity Physics Engine Overview</vt:lpstr>
      <vt:lpstr>Unity Physics Engine Overview</vt:lpstr>
      <vt:lpstr>Unity Physics Engine Overview</vt:lpstr>
      <vt:lpstr>Unity Physics Engine Overview</vt:lpstr>
      <vt:lpstr>Unity Physics Engine Overview</vt:lpstr>
      <vt:lpstr>Unity Physics Engine Overview</vt:lpstr>
      <vt:lpstr>Unity Physics Engine Overview</vt:lpstr>
      <vt:lpstr>Unity Physics Engine Overview</vt:lpstr>
      <vt:lpstr>Designing Puzzle Mechanics</vt:lpstr>
      <vt:lpstr>Designing Puzzle Mechanics</vt:lpstr>
      <vt:lpstr>Designing Puzzle Mechanics</vt:lpstr>
      <vt:lpstr>Designing Puzzle Mechanics</vt:lpstr>
      <vt:lpstr>Designing Puzzle Mechanics</vt:lpstr>
      <vt:lpstr>Designing Puzzle Mechanics</vt:lpstr>
      <vt:lpstr>Physics Materials and Friction</vt:lpstr>
      <vt:lpstr>Physics Materials and Friction</vt:lpstr>
      <vt:lpstr>Physics Materials and Friction</vt:lpstr>
      <vt:lpstr>Physics Materials and Friction</vt:lpstr>
      <vt:lpstr>Physics Materials and Friction</vt:lpstr>
      <vt:lpstr>Physics Materials and Friction</vt:lpstr>
      <vt:lpstr>Interactive Objects and Triggers</vt:lpstr>
      <vt:lpstr>Interactive Objects and Triggers</vt:lpstr>
      <vt:lpstr>Interactive Objects and Triggers</vt:lpstr>
      <vt:lpstr>Interactive Objects and Triggers</vt:lpstr>
      <vt:lpstr>Joints and Constraints</vt:lpstr>
      <vt:lpstr>Joints and Constraints</vt:lpstr>
      <vt:lpstr>Joints and Constraints</vt:lpstr>
      <vt:lpstr>Joints and Constraints</vt:lpstr>
      <vt:lpstr>Joints and Constraints</vt:lpstr>
      <vt:lpstr>Joints and Constraints</vt:lpstr>
      <vt:lpstr>Optimization and Realism</vt:lpstr>
      <vt:lpstr>Optimization and Realism</vt:lpstr>
      <vt:lpstr>Optimization and Realism</vt:lpstr>
      <vt:lpstr>Optimization and Realism</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Trí Phạm Thanh</dc:creator>
  <dc:description/>
  <cp:lastModifiedBy>Chu Dinh Phu 2 (FE Ban NCPT)</cp:lastModifiedBy>
  <cp:revision>433</cp:revision>
  <dcterms:created xsi:type="dcterms:W3CDTF">2023-12-04T12:44:34Z</dcterms:created>
  <dcterms:modified xsi:type="dcterms:W3CDTF">2024-04-22T00:35:45Z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r8>27</vt:r8>
  </property>
</Properties>
</file>