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257" r:id="rId3"/>
    <p:sldId id="258" r:id="rId4"/>
    <p:sldId id="293" r:id="rId5"/>
    <p:sldId id="294" r:id="rId6"/>
    <p:sldId id="301" r:id="rId7"/>
    <p:sldId id="295" r:id="rId8"/>
    <p:sldId id="316" r:id="rId9"/>
    <p:sldId id="317" r:id="rId10"/>
    <p:sldId id="318" r:id="rId11"/>
    <p:sldId id="296" r:id="rId12"/>
    <p:sldId id="299" r:id="rId13"/>
    <p:sldId id="297" r:id="rId14"/>
    <p:sldId id="300" r:id="rId15"/>
    <p:sldId id="298" r:id="rId16"/>
    <p:sldId id="302" r:id="rId17"/>
    <p:sldId id="303" r:id="rId18"/>
    <p:sldId id="319" r:id="rId19"/>
    <p:sldId id="320" r:id="rId20"/>
    <p:sldId id="304" r:id="rId21"/>
    <p:sldId id="305" r:id="rId22"/>
    <p:sldId id="306" r:id="rId23"/>
    <p:sldId id="324" r:id="rId24"/>
    <p:sldId id="325" r:id="rId25"/>
    <p:sldId id="326" r:id="rId26"/>
    <p:sldId id="322" r:id="rId27"/>
    <p:sldId id="323" r:id="rId28"/>
    <p:sldId id="307" r:id="rId29"/>
    <p:sldId id="308" r:id="rId30"/>
    <p:sldId id="327" r:id="rId31"/>
    <p:sldId id="328" r:id="rId32"/>
    <p:sldId id="329" r:id="rId33"/>
    <p:sldId id="309" r:id="rId34"/>
    <p:sldId id="310" r:id="rId35"/>
    <p:sldId id="311" r:id="rId36"/>
    <p:sldId id="312" r:id="rId37"/>
    <p:sldId id="313" r:id="rId38"/>
    <p:sldId id="314" r:id="rId39"/>
    <p:sldId id="315" r:id="rId40"/>
    <p:sldId id="292" r:id="rId4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99" autoAdjust="0"/>
  </p:normalViewPr>
  <p:slideViewPr>
    <p:cSldViewPr snapToGrid="0">
      <p:cViewPr varScale="1">
        <p:scale>
          <a:sx n="73" d="100"/>
          <a:sy n="73" d="100"/>
        </p:scale>
        <p:origin x="10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PlaceHolder 1"/>
          <p:cNvSpPr>
            <a:spLocks noGrp="1" noRot="1" noChangeAspect="1"/>
          </p:cNvSpPr>
          <p:nvPr>
            <p:ph type="sldImg"/>
          </p:nvPr>
        </p:nvSpPr>
        <p:spPr>
          <a:xfrm>
            <a:off x="0" y="812520"/>
            <a:ext cx="0" cy="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46"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47"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48" name="PlaceHolder 4"/>
          <p:cNvSpPr>
            <a:spLocks noGrp="1"/>
          </p:cNvSpPr>
          <p:nvPr>
            <p:ph type="dt" idx="2"/>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49" name="PlaceHolder 5"/>
          <p:cNvSpPr>
            <a:spLocks noGrp="1"/>
          </p:cNvSpPr>
          <p:nvPr>
            <p:ph type="ftr" idx="3"/>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50" name="PlaceHolder 6"/>
          <p:cNvSpPr>
            <a:spLocks noGrp="1"/>
          </p:cNvSpPr>
          <p:nvPr>
            <p:ph type="sldNum" idx="4"/>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06D4395C-8BDF-4533-AF16-1D14954F261B}"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220663" y="812800"/>
            <a:ext cx="7107237" cy="3997325"/>
          </a:xfrm>
          <a:prstGeom prst="rect">
            <a:avLst/>
          </a:prstGeom>
          <a:ln w="0">
            <a:noFill/>
          </a:ln>
        </p:spPr>
      </p:sp>
      <p:sp>
        <p:nvSpPr>
          <p:cNvPr id="166" name="PlaceHolder 2"/>
          <p:cNvSpPr>
            <a:spLocks noGrp="1"/>
          </p:cNvSpPr>
          <p:nvPr>
            <p:ph type="body"/>
          </p:nvPr>
        </p:nvSpPr>
        <p:spPr>
          <a:xfrm>
            <a:off x="756000" y="5078520"/>
            <a:ext cx="6036480" cy="479988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507353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4087803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739606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130533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50559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74454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826797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000" dirty="0">
                <a:effectLst/>
              </a:rPr>
              <a:t>We create a script called Projectile and attach it to a </a:t>
            </a:r>
            <a:r>
              <a:rPr lang="en-US" sz="1000" dirty="0" err="1">
                <a:effectLst/>
              </a:rPr>
              <a:t>GameObject</a:t>
            </a:r>
            <a:r>
              <a:rPr lang="en-US" sz="1000" dirty="0">
                <a:effectLst/>
              </a:rPr>
              <a:t> representing the projectile in the Unity Editor.</a:t>
            </a:r>
          </a:p>
          <a:p>
            <a:r>
              <a:rPr lang="en-US" sz="1000" dirty="0">
                <a:effectLst/>
              </a:rPr>
              <a:t>We define public variables </a:t>
            </a:r>
            <a:r>
              <a:rPr lang="en-US" sz="1000" dirty="0" err="1">
                <a:effectLst/>
              </a:rPr>
              <a:t>launchForce</a:t>
            </a:r>
            <a:r>
              <a:rPr lang="en-US" sz="1000" dirty="0">
                <a:effectLst/>
              </a:rPr>
              <a:t> and </a:t>
            </a:r>
            <a:r>
              <a:rPr lang="en-US" sz="1000" dirty="0" err="1">
                <a:effectLst/>
              </a:rPr>
              <a:t>destroyDelay</a:t>
            </a:r>
            <a:r>
              <a:rPr lang="en-US" sz="1000" dirty="0">
                <a:effectLst/>
              </a:rPr>
              <a:t> to control the force applied to launch the projectile and the delay before destroying it, respectively.</a:t>
            </a:r>
          </a:p>
          <a:p>
            <a:r>
              <a:rPr lang="en-US" sz="1000" dirty="0">
                <a:effectLst/>
              </a:rPr>
              <a:t>In the Start() method, we get a reference to the </a:t>
            </a:r>
            <a:r>
              <a:rPr lang="en-US" sz="1000" dirty="0" err="1">
                <a:effectLst/>
              </a:rPr>
              <a:t>Rigidbody</a:t>
            </a:r>
            <a:r>
              <a:rPr lang="en-US" sz="1000" dirty="0">
                <a:effectLst/>
              </a:rPr>
              <a:t> component attached to the projectile </a:t>
            </a:r>
            <a:r>
              <a:rPr lang="en-US" sz="1000" dirty="0" err="1">
                <a:effectLst/>
              </a:rPr>
              <a:t>GameObject</a:t>
            </a:r>
            <a:r>
              <a:rPr lang="en-US" sz="1000" dirty="0">
                <a:effectLst/>
              </a:rPr>
              <a:t>.</a:t>
            </a:r>
          </a:p>
          <a:p>
            <a:r>
              <a:rPr lang="en-US" sz="1000" dirty="0">
                <a:effectLst/>
              </a:rPr>
              <a:t>We implement the Launch() method to apply a forward force to the projectile using </a:t>
            </a:r>
            <a:r>
              <a:rPr lang="en-US" sz="1000" dirty="0" err="1">
                <a:effectLst/>
              </a:rPr>
              <a:t>rb.AddForce</a:t>
            </a:r>
            <a:r>
              <a:rPr lang="en-US" sz="1000" dirty="0">
                <a:effectLst/>
              </a:rPr>
              <a:t>(). The </a:t>
            </a:r>
            <a:r>
              <a:rPr lang="en-US" sz="1000" dirty="0" err="1">
                <a:effectLst/>
              </a:rPr>
              <a:t>ForceMode.Impulse</a:t>
            </a:r>
            <a:r>
              <a:rPr lang="en-US" sz="1000" dirty="0">
                <a:effectLst/>
              </a:rPr>
              <a:t> parameter ensures an instantaneous force is applied.</a:t>
            </a:r>
          </a:p>
          <a:p>
            <a:r>
              <a:rPr lang="en-US" sz="1000" dirty="0">
                <a:effectLst/>
              </a:rPr>
              <a:t>The </a:t>
            </a:r>
            <a:r>
              <a:rPr lang="en-US" sz="1000" dirty="0" err="1">
                <a:effectLst/>
              </a:rPr>
              <a:t>OnCollisionEnter</a:t>
            </a:r>
            <a:r>
              <a:rPr lang="en-US" sz="1000" dirty="0">
                <a:effectLst/>
              </a:rPr>
              <a:t>() method is called when the projectile collides with another </a:t>
            </a:r>
            <a:r>
              <a:rPr lang="en-US" sz="1000" dirty="0" err="1">
                <a:effectLst/>
              </a:rPr>
              <a:t>GameObject</a:t>
            </a:r>
            <a:r>
              <a:rPr lang="en-US" sz="1000" dirty="0">
                <a:effectLst/>
              </a:rPr>
              <a:t>. We check if the collision is with an object tagged as "Obstacle".</a:t>
            </a:r>
          </a:p>
          <a:p>
            <a:r>
              <a:rPr lang="en-US" sz="1000" dirty="0">
                <a:effectLst/>
              </a:rPr>
              <a:t>If the projectile collides with an obstacle, we call the </a:t>
            </a:r>
            <a:r>
              <a:rPr lang="en-US" sz="1000" dirty="0" err="1">
                <a:effectLst/>
              </a:rPr>
              <a:t>DestroyProjectile</a:t>
            </a:r>
            <a:r>
              <a:rPr lang="en-US" sz="1000" dirty="0">
                <a:effectLst/>
              </a:rPr>
              <a:t>() method to destroy the projectile after a specified delay.</a:t>
            </a:r>
          </a:p>
          <a:p>
            <a:r>
              <a:rPr lang="en-US" sz="1000" dirty="0">
                <a:effectLst/>
              </a:rPr>
              <a:t>The </a:t>
            </a:r>
            <a:r>
              <a:rPr lang="en-US" sz="1000" dirty="0" err="1">
                <a:effectLst/>
              </a:rPr>
              <a:t>DestroyProjectile</a:t>
            </a:r>
            <a:r>
              <a:rPr lang="en-US" sz="1000" dirty="0">
                <a:effectLst/>
              </a:rPr>
              <a:t>() method destroys the projectile </a:t>
            </a:r>
            <a:r>
              <a:rPr lang="en-US" sz="1000" dirty="0" err="1">
                <a:effectLst/>
              </a:rPr>
              <a:t>GameObject</a:t>
            </a:r>
            <a:r>
              <a:rPr lang="en-US" sz="1000" dirty="0">
                <a:effectLst/>
              </a:rPr>
              <a:t> using Destroy() with the specified delay, allowing time for visual effects or animations before removal.</a:t>
            </a:r>
          </a:p>
          <a:p>
            <a:r>
              <a:rPr lang="en-US" sz="1000" b="1" dirty="0">
                <a:effectLst/>
              </a:rPr>
              <a:t>Usage:</a:t>
            </a:r>
            <a:endParaRPr lang="en-US" sz="1000" dirty="0">
              <a:effectLst/>
            </a:endParaRPr>
          </a:p>
          <a:p>
            <a:r>
              <a:rPr lang="en-US" sz="1000" dirty="0">
                <a:effectLst/>
              </a:rPr>
              <a:t>Attach this script to a </a:t>
            </a:r>
            <a:r>
              <a:rPr lang="en-US" sz="1000" dirty="0" err="1">
                <a:effectLst/>
              </a:rPr>
              <a:t>GameObject</a:t>
            </a:r>
            <a:r>
              <a:rPr lang="en-US" sz="1000" dirty="0">
                <a:effectLst/>
              </a:rPr>
              <a:t> representing the projectile, such as a cannonball or a bullet.</a:t>
            </a:r>
          </a:p>
          <a:p>
            <a:r>
              <a:rPr lang="en-US" sz="1000" dirty="0">
                <a:effectLst/>
              </a:rPr>
              <a:t>Adjust the </a:t>
            </a:r>
            <a:r>
              <a:rPr lang="en-US" sz="1000" dirty="0" err="1">
                <a:effectLst/>
              </a:rPr>
              <a:t>launchForce</a:t>
            </a:r>
            <a:r>
              <a:rPr lang="en-US" sz="1000" dirty="0">
                <a:effectLst/>
              </a:rPr>
              <a:t> variable to control the speed and range of the projectile.</a:t>
            </a:r>
          </a:p>
          <a:p>
            <a:r>
              <a:rPr lang="en-US" sz="1000" dirty="0">
                <a:effectLst/>
              </a:rPr>
              <a:t>Tag obstacles in the environment with the "Obstacle" tag to ensure proper collision detection.</a:t>
            </a:r>
          </a:p>
          <a:p>
            <a:r>
              <a:rPr lang="en-US" sz="1000" dirty="0">
                <a:effectLst/>
              </a:rPr>
              <a:t>When the projectile collides with an obstacle, it will be destroyed after the specified delay, simulating the impact and interaction with the environment.</a:t>
            </a:r>
          </a:p>
          <a:p>
            <a:br>
              <a:rPr lang="en-US" sz="1200" b="0" i="0" kern="1200" dirty="0">
                <a:solidFill>
                  <a:schemeClr val="tx1"/>
                </a:solidFill>
                <a:effectLst/>
                <a:latin typeface="+mn-lt"/>
                <a:ea typeface="+mn-ea"/>
                <a:cs typeface="+mn-cs"/>
              </a:rPr>
            </a:b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91461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000" dirty="0">
                <a:effectLst/>
              </a:rPr>
              <a:t>We create a script called Projectile and attach it to a </a:t>
            </a:r>
            <a:r>
              <a:rPr lang="en-US" sz="1000" dirty="0" err="1">
                <a:effectLst/>
              </a:rPr>
              <a:t>GameObject</a:t>
            </a:r>
            <a:r>
              <a:rPr lang="en-US" sz="1000" dirty="0">
                <a:effectLst/>
              </a:rPr>
              <a:t> representing the projectile in the Unity Editor.</a:t>
            </a:r>
          </a:p>
          <a:p>
            <a:r>
              <a:rPr lang="en-US" sz="1000" dirty="0">
                <a:effectLst/>
              </a:rPr>
              <a:t>We define public variables </a:t>
            </a:r>
            <a:r>
              <a:rPr lang="en-US" sz="1000" dirty="0" err="1">
                <a:effectLst/>
              </a:rPr>
              <a:t>launchForce</a:t>
            </a:r>
            <a:r>
              <a:rPr lang="en-US" sz="1000" dirty="0">
                <a:effectLst/>
              </a:rPr>
              <a:t> and </a:t>
            </a:r>
            <a:r>
              <a:rPr lang="en-US" sz="1000" dirty="0" err="1">
                <a:effectLst/>
              </a:rPr>
              <a:t>destroyDelay</a:t>
            </a:r>
            <a:r>
              <a:rPr lang="en-US" sz="1000" dirty="0">
                <a:effectLst/>
              </a:rPr>
              <a:t> to control the force applied to launch the projectile and the delay before destroying it, respectively.</a:t>
            </a:r>
          </a:p>
          <a:p>
            <a:r>
              <a:rPr lang="en-US" sz="1000" dirty="0">
                <a:effectLst/>
              </a:rPr>
              <a:t>In the Start() method, we get a reference to the </a:t>
            </a:r>
            <a:r>
              <a:rPr lang="en-US" sz="1000" dirty="0" err="1">
                <a:effectLst/>
              </a:rPr>
              <a:t>Rigidbody</a:t>
            </a:r>
            <a:r>
              <a:rPr lang="en-US" sz="1000" dirty="0">
                <a:effectLst/>
              </a:rPr>
              <a:t> component attached to the projectile </a:t>
            </a:r>
            <a:r>
              <a:rPr lang="en-US" sz="1000" dirty="0" err="1">
                <a:effectLst/>
              </a:rPr>
              <a:t>GameObject</a:t>
            </a:r>
            <a:r>
              <a:rPr lang="en-US" sz="1000" dirty="0">
                <a:effectLst/>
              </a:rPr>
              <a:t>.</a:t>
            </a:r>
          </a:p>
          <a:p>
            <a:r>
              <a:rPr lang="en-US" sz="1000" dirty="0">
                <a:effectLst/>
              </a:rPr>
              <a:t>We implement the Launch() method to apply a forward force to the projectile using </a:t>
            </a:r>
            <a:r>
              <a:rPr lang="en-US" sz="1000" dirty="0" err="1">
                <a:effectLst/>
              </a:rPr>
              <a:t>rb.AddForce</a:t>
            </a:r>
            <a:r>
              <a:rPr lang="en-US" sz="1000" dirty="0">
                <a:effectLst/>
              </a:rPr>
              <a:t>(). The </a:t>
            </a:r>
            <a:r>
              <a:rPr lang="en-US" sz="1000" dirty="0" err="1">
                <a:effectLst/>
              </a:rPr>
              <a:t>ForceMode.Impulse</a:t>
            </a:r>
            <a:r>
              <a:rPr lang="en-US" sz="1000" dirty="0">
                <a:effectLst/>
              </a:rPr>
              <a:t> parameter ensures an instantaneous force is applied.</a:t>
            </a:r>
          </a:p>
          <a:p>
            <a:r>
              <a:rPr lang="en-US" sz="1000" dirty="0">
                <a:effectLst/>
              </a:rPr>
              <a:t>The </a:t>
            </a:r>
            <a:r>
              <a:rPr lang="en-US" sz="1000" dirty="0" err="1">
                <a:effectLst/>
              </a:rPr>
              <a:t>OnCollisionEnter</a:t>
            </a:r>
            <a:r>
              <a:rPr lang="en-US" sz="1000" dirty="0">
                <a:effectLst/>
              </a:rPr>
              <a:t>() method is called when the projectile collides with another </a:t>
            </a:r>
            <a:r>
              <a:rPr lang="en-US" sz="1000" dirty="0" err="1">
                <a:effectLst/>
              </a:rPr>
              <a:t>GameObject</a:t>
            </a:r>
            <a:r>
              <a:rPr lang="en-US" sz="1000" dirty="0">
                <a:effectLst/>
              </a:rPr>
              <a:t>. We check if the collision is with an object tagged as "Obstacle".</a:t>
            </a:r>
          </a:p>
          <a:p>
            <a:r>
              <a:rPr lang="en-US" sz="1000" dirty="0">
                <a:effectLst/>
              </a:rPr>
              <a:t>If the projectile collides with an obstacle, we call the </a:t>
            </a:r>
            <a:r>
              <a:rPr lang="en-US" sz="1000" dirty="0" err="1">
                <a:effectLst/>
              </a:rPr>
              <a:t>DestroyProjectile</a:t>
            </a:r>
            <a:r>
              <a:rPr lang="en-US" sz="1000" dirty="0">
                <a:effectLst/>
              </a:rPr>
              <a:t>() method to destroy the projectile after a specified delay.</a:t>
            </a:r>
          </a:p>
          <a:p>
            <a:r>
              <a:rPr lang="en-US" sz="1000" dirty="0">
                <a:effectLst/>
              </a:rPr>
              <a:t>The </a:t>
            </a:r>
            <a:r>
              <a:rPr lang="en-US" sz="1000" dirty="0" err="1">
                <a:effectLst/>
              </a:rPr>
              <a:t>DestroyProjectile</a:t>
            </a:r>
            <a:r>
              <a:rPr lang="en-US" sz="1000" dirty="0">
                <a:effectLst/>
              </a:rPr>
              <a:t>() method destroys the projectile </a:t>
            </a:r>
            <a:r>
              <a:rPr lang="en-US" sz="1000" dirty="0" err="1">
                <a:effectLst/>
              </a:rPr>
              <a:t>GameObject</a:t>
            </a:r>
            <a:r>
              <a:rPr lang="en-US" sz="1000" dirty="0">
                <a:effectLst/>
              </a:rPr>
              <a:t> using Destroy() with the specified delay, allowing time for visual effects or animations before removal.</a:t>
            </a:r>
          </a:p>
          <a:p>
            <a:r>
              <a:rPr lang="en-US" sz="1000" b="1" dirty="0">
                <a:effectLst/>
              </a:rPr>
              <a:t>Usage:</a:t>
            </a:r>
            <a:endParaRPr lang="en-US" sz="1000" dirty="0">
              <a:effectLst/>
            </a:endParaRPr>
          </a:p>
          <a:p>
            <a:r>
              <a:rPr lang="en-US" sz="1000" dirty="0">
                <a:effectLst/>
              </a:rPr>
              <a:t>Attach this script to a </a:t>
            </a:r>
            <a:r>
              <a:rPr lang="en-US" sz="1000" dirty="0" err="1">
                <a:effectLst/>
              </a:rPr>
              <a:t>GameObject</a:t>
            </a:r>
            <a:r>
              <a:rPr lang="en-US" sz="1000" dirty="0">
                <a:effectLst/>
              </a:rPr>
              <a:t> representing the projectile, such as a cannonball or a bullet.</a:t>
            </a:r>
          </a:p>
          <a:p>
            <a:r>
              <a:rPr lang="en-US" sz="1000" dirty="0">
                <a:effectLst/>
              </a:rPr>
              <a:t>Adjust the </a:t>
            </a:r>
            <a:r>
              <a:rPr lang="en-US" sz="1000" dirty="0" err="1">
                <a:effectLst/>
              </a:rPr>
              <a:t>launchForce</a:t>
            </a:r>
            <a:r>
              <a:rPr lang="en-US" sz="1000" dirty="0">
                <a:effectLst/>
              </a:rPr>
              <a:t> variable to control the speed and range of the projectile.</a:t>
            </a:r>
          </a:p>
          <a:p>
            <a:r>
              <a:rPr lang="en-US" sz="1000" dirty="0">
                <a:effectLst/>
              </a:rPr>
              <a:t>Tag obstacles in the environment with the "Obstacle" tag to ensure proper collision detection.</a:t>
            </a:r>
          </a:p>
          <a:p>
            <a:r>
              <a:rPr lang="en-US" sz="1000" dirty="0">
                <a:effectLst/>
              </a:rPr>
              <a:t>When the projectile collides with an obstacle, it will be destroyed after the specified delay, simulating the impact and interaction with the environment.</a:t>
            </a:r>
          </a:p>
          <a:p>
            <a:endParaRPr lang="en-US" sz="1000" b="0" strike="noStrike" spc="-1" dirty="0">
              <a:solidFill>
                <a:srgbClr val="000000"/>
              </a:solidFill>
              <a:latin typeface="Arial"/>
            </a:endParaRPr>
          </a:p>
        </p:txBody>
      </p:sp>
    </p:spTree>
    <p:extLst>
      <p:ext uri="{BB962C8B-B14F-4D97-AF65-F5344CB8AC3E}">
        <p14:creationId xmlns:p14="http://schemas.microsoft.com/office/powerpoint/2010/main" val="1374268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177046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900218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628687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554361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528945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7046030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1" i="0" kern="1200" dirty="0">
                <a:solidFill>
                  <a:schemeClr val="tx1"/>
                </a:solidFill>
                <a:effectLst/>
                <a:latin typeface="+mn-lt"/>
                <a:ea typeface="+mn-ea"/>
                <a:cs typeface="+mn-cs"/>
              </a:rPr>
              <a:t>Explanation:</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We create an Animator Controller asset and configure animation states for the player's various actions.</a:t>
            </a:r>
          </a:p>
          <a:p>
            <a:pPr lvl="1"/>
            <a:r>
              <a:rPr lang="en-US" sz="1200" b="0" i="0" kern="1200" dirty="0">
                <a:solidFill>
                  <a:schemeClr val="tx1"/>
                </a:solidFill>
                <a:effectLst/>
                <a:latin typeface="+mn-lt"/>
                <a:ea typeface="+mn-ea"/>
                <a:cs typeface="+mn-cs"/>
              </a:rPr>
              <a:t>Transitions between states are set up based on player input and velocity.</a:t>
            </a:r>
          </a:p>
          <a:p>
            <a:pPr lvl="1"/>
            <a:r>
              <a:rPr lang="en-US" sz="1200" b="0" i="0" kern="1200" dirty="0">
                <a:solidFill>
                  <a:schemeClr val="tx1"/>
                </a:solidFill>
                <a:effectLst/>
                <a:latin typeface="+mn-lt"/>
                <a:ea typeface="+mn-ea"/>
                <a:cs typeface="+mn-cs"/>
              </a:rPr>
              <a:t>Animation parameters are defined to control transitions between states dynamically.</a:t>
            </a:r>
          </a:p>
          <a:p>
            <a:pPr lvl="1"/>
            <a:r>
              <a:rPr lang="en-US" sz="1200" b="0" i="0" kern="1200" dirty="0">
                <a:solidFill>
                  <a:schemeClr val="tx1"/>
                </a:solidFill>
                <a:effectLst/>
                <a:latin typeface="+mn-lt"/>
                <a:ea typeface="+mn-ea"/>
                <a:cs typeface="+mn-cs"/>
              </a:rPr>
              <a:t>In the </a:t>
            </a:r>
            <a:r>
              <a:rPr lang="en-US" sz="1200" b="0" i="0" kern="1200" dirty="0" err="1">
                <a:solidFill>
                  <a:schemeClr val="tx1"/>
                </a:solidFill>
                <a:effectLst/>
                <a:latin typeface="+mn-lt"/>
                <a:ea typeface="+mn-ea"/>
                <a:cs typeface="+mn-cs"/>
              </a:rPr>
              <a:t>PlayerAnimator</a:t>
            </a:r>
            <a:r>
              <a:rPr lang="en-US" sz="1200" b="0" i="0" kern="1200" dirty="0">
                <a:solidFill>
                  <a:schemeClr val="tx1"/>
                </a:solidFill>
                <a:effectLst/>
                <a:latin typeface="+mn-lt"/>
                <a:ea typeface="+mn-ea"/>
                <a:cs typeface="+mn-cs"/>
              </a:rPr>
              <a:t> script, we get references to the Animator and Rigidbody2D components.</a:t>
            </a:r>
          </a:p>
          <a:p>
            <a:pPr lvl="1"/>
            <a:r>
              <a:rPr lang="en-US" sz="1200" b="0" i="0" kern="1200" dirty="0">
                <a:solidFill>
                  <a:schemeClr val="tx1"/>
                </a:solidFill>
                <a:effectLst/>
                <a:latin typeface="+mn-lt"/>
                <a:ea typeface="+mn-ea"/>
                <a:cs typeface="+mn-cs"/>
              </a:rPr>
              <a:t>In the Update() method, we update animator parameters based on player input and velocity.</a:t>
            </a:r>
          </a:p>
          <a:p>
            <a:pPr lvl="1"/>
            <a:r>
              <a:rPr lang="en-US" sz="1200" b="0" i="0" kern="1200" dirty="0">
                <a:solidFill>
                  <a:schemeClr val="tx1"/>
                </a:solidFill>
                <a:effectLst/>
                <a:latin typeface="+mn-lt"/>
                <a:ea typeface="+mn-ea"/>
                <a:cs typeface="+mn-cs"/>
              </a:rPr>
              <a:t>For example, if the player is moving horizontally (</a:t>
            </a:r>
            <a:r>
              <a:rPr lang="en-US" sz="1200" b="0" i="0" kern="1200" dirty="0" err="1">
                <a:solidFill>
                  <a:schemeClr val="tx1"/>
                </a:solidFill>
                <a:effectLst/>
                <a:latin typeface="+mn-lt"/>
                <a:ea typeface="+mn-ea"/>
                <a:cs typeface="+mn-cs"/>
              </a:rPr>
              <a:t>rb.velocity.x</a:t>
            </a:r>
            <a:r>
              <a:rPr lang="en-US" sz="1200" b="0" i="0" kern="1200" dirty="0">
                <a:solidFill>
                  <a:schemeClr val="tx1"/>
                </a:solidFill>
                <a:effectLst/>
                <a:latin typeface="+mn-lt"/>
                <a:ea typeface="+mn-ea"/>
                <a:cs typeface="+mn-cs"/>
              </a:rPr>
              <a:t> is not zero), we set the "</a:t>
            </a:r>
            <a:r>
              <a:rPr lang="en-US" sz="1200" b="0" i="0" kern="1200" dirty="0" err="1">
                <a:solidFill>
                  <a:schemeClr val="tx1"/>
                </a:solidFill>
                <a:effectLst/>
                <a:latin typeface="+mn-lt"/>
                <a:ea typeface="+mn-ea"/>
                <a:cs typeface="+mn-cs"/>
              </a:rPr>
              <a:t>isRunning</a:t>
            </a:r>
            <a:r>
              <a:rPr lang="en-US" sz="1200" b="0" i="0" kern="1200" dirty="0">
                <a:solidFill>
                  <a:schemeClr val="tx1"/>
                </a:solidFill>
                <a:effectLst/>
                <a:latin typeface="+mn-lt"/>
                <a:ea typeface="+mn-ea"/>
                <a:cs typeface="+mn-cs"/>
              </a:rPr>
              <a:t>" parameter to true, triggering the transition to the running animation state.</a:t>
            </a:r>
          </a:p>
          <a:p>
            <a:r>
              <a:rPr lang="en-US" sz="1200" b="1" i="0" kern="1200" dirty="0">
                <a:solidFill>
                  <a:schemeClr val="tx1"/>
                </a:solidFill>
                <a:effectLst/>
                <a:latin typeface="+mn-lt"/>
                <a:ea typeface="+mn-ea"/>
                <a:cs typeface="+mn-cs"/>
              </a:rPr>
              <a:t>Usage: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Attach the </a:t>
            </a:r>
            <a:r>
              <a:rPr lang="en-US" sz="1200" b="0" i="0" kern="1200" dirty="0" err="1">
                <a:solidFill>
                  <a:schemeClr val="tx1"/>
                </a:solidFill>
                <a:effectLst/>
                <a:latin typeface="+mn-lt"/>
                <a:ea typeface="+mn-ea"/>
                <a:cs typeface="+mn-cs"/>
              </a:rPr>
              <a:t>PlayerAnimator</a:t>
            </a:r>
            <a:r>
              <a:rPr lang="en-US" sz="1200" b="0" i="0" kern="1200" dirty="0">
                <a:solidFill>
                  <a:schemeClr val="tx1"/>
                </a:solidFill>
                <a:effectLst/>
                <a:latin typeface="+mn-lt"/>
                <a:ea typeface="+mn-ea"/>
                <a:cs typeface="+mn-cs"/>
              </a:rPr>
              <a:t> script to the player </a:t>
            </a:r>
            <a:r>
              <a:rPr lang="en-US" sz="1200" b="0" i="0" kern="1200" dirty="0" err="1">
                <a:solidFill>
                  <a:schemeClr val="tx1"/>
                </a:solidFill>
                <a:effectLst/>
                <a:latin typeface="+mn-lt"/>
                <a:ea typeface="+mn-ea"/>
                <a:cs typeface="+mn-cs"/>
              </a:rPr>
              <a:t>GameObject</a:t>
            </a:r>
            <a:r>
              <a:rPr lang="en-US" sz="1200" b="0" i="0" kern="1200" dirty="0">
                <a:solidFill>
                  <a:schemeClr val="tx1"/>
                </a:solidFill>
                <a:effectLst/>
                <a:latin typeface="+mn-lt"/>
                <a:ea typeface="+mn-ea"/>
                <a:cs typeface="+mn-cs"/>
              </a:rPr>
              <a:t> in the scene.</a:t>
            </a:r>
          </a:p>
          <a:p>
            <a:r>
              <a:rPr lang="en-US" sz="1200" b="0" i="0" kern="1200" dirty="0">
                <a:solidFill>
                  <a:schemeClr val="tx1"/>
                </a:solidFill>
                <a:effectLst/>
                <a:latin typeface="+mn-lt"/>
                <a:ea typeface="+mn-ea"/>
                <a:cs typeface="+mn-cs"/>
              </a:rPr>
              <a:t>Configure the Animator Controller with appropriate animation states and transitions.</a:t>
            </a:r>
          </a:p>
          <a:p>
            <a:r>
              <a:rPr lang="en-US" sz="1200" b="0" i="0" kern="1200" dirty="0">
                <a:solidFill>
                  <a:schemeClr val="tx1"/>
                </a:solidFill>
                <a:effectLst/>
                <a:latin typeface="+mn-lt"/>
                <a:ea typeface="+mn-ea"/>
                <a:cs typeface="+mn-cs"/>
              </a:rPr>
              <a:t>Test the player's animations in play mode, ensuring smooth transitions between states based on player input and velocity.</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mn-lt"/>
            </a:endParaRP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172970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1" i="0" kern="1200" dirty="0">
                <a:solidFill>
                  <a:schemeClr val="tx1"/>
                </a:solidFill>
                <a:effectLst/>
                <a:latin typeface="+mn-lt"/>
                <a:ea typeface="+mn-ea"/>
                <a:cs typeface="+mn-cs"/>
              </a:rPr>
              <a:t>Explanation:</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We create an Animator Controller asset and configure animation states for the player's various actions.</a:t>
            </a:r>
          </a:p>
          <a:p>
            <a:pPr lvl="1"/>
            <a:r>
              <a:rPr lang="en-US" sz="1200" b="0" i="0" kern="1200" dirty="0">
                <a:solidFill>
                  <a:schemeClr val="tx1"/>
                </a:solidFill>
                <a:effectLst/>
                <a:latin typeface="+mn-lt"/>
                <a:ea typeface="+mn-ea"/>
                <a:cs typeface="+mn-cs"/>
              </a:rPr>
              <a:t>Transitions between states are set up based on player input and velocity.</a:t>
            </a:r>
          </a:p>
          <a:p>
            <a:pPr lvl="1"/>
            <a:r>
              <a:rPr lang="en-US" sz="1200" b="0" i="0" kern="1200" dirty="0">
                <a:solidFill>
                  <a:schemeClr val="tx1"/>
                </a:solidFill>
                <a:effectLst/>
                <a:latin typeface="+mn-lt"/>
                <a:ea typeface="+mn-ea"/>
                <a:cs typeface="+mn-cs"/>
              </a:rPr>
              <a:t>Animation parameters are defined to control transitions between states dynamically.</a:t>
            </a:r>
          </a:p>
          <a:p>
            <a:pPr lvl="1"/>
            <a:r>
              <a:rPr lang="en-US" sz="1200" b="0" i="0" kern="1200" dirty="0">
                <a:solidFill>
                  <a:schemeClr val="tx1"/>
                </a:solidFill>
                <a:effectLst/>
                <a:latin typeface="+mn-lt"/>
                <a:ea typeface="+mn-ea"/>
                <a:cs typeface="+mn-cs"/>
              </a:rPr>
              <a:t>In the </a:t>
            </a:r>
            <a:r>
              <a:rPr lang="en-US" sz="1200" b="0" i="0" kern="1200" dirty="0" err="1">
                <a:solidFill>
                  <a:schemeClr val="tx1"/>
                </a:solidFill>
                <a:effectLst/>
                <a:latin typeface="+mn-lt"/>
                <a:ea typeface="+mn-ea"/>
                <a:cs typeface="+mn-cs"/>
              </a:rPr>
              <a:t>PlayerAnimator</a:t>
            </a:r>
            <a:r>
              <a:rPr lang="en-US" sz="1200" b="0" i="0" kern="1200" dirty="0">
                <a:solidFill>
                  <a:schemeClr val="tx1"/>
                </a:solidFill>
                <a:effectLst/>
                <a:latin typeface="+mn-lt"/>
                <a:ea typeface="+mn-ea"/>
                <a:cs typeface="+mn-cs"/>
              </a:rPr>
              <a:t> script, we get references to the Animator and Rigidbody2D components.</a:t>
            </a:r>
          </a:p>
          <a:p>
            <a:pPr lvl="1"/>
            <a:r>
              <a:rPr lang="en-US" sz="1200" b="0" i="0" kern="1200" dirty="0">
                <a:solidFill>
                  <a:schemeClr val="tx1"/>
                </a:solidFill>
                <a:effectLst/>
                <a:latin typeface="+mn-lt"/>
                <a:ea typeface="+mn-ea"/>
                <a:cs typeface="+mn-cs"/>
              </a:rPr>
              <a:t>In the Update() method, we update animator parameters based on player input and velocity.</a:t>
            </a:r>
          </a:p>
          <a:p>
            <a:pPr lvl="1"/>
            <a:r>
              <a:rPr lang="en-US" sz="1200" b="0" i="0" kern="1200" dirty="0">
                <a:solidFill>
                  <a:schemeClr val="tx1"/>
                </a:solidFill>
                <a:effectLst/>
                <a:latin typeface="+mn-lt"/>
                <a:ea typeface="+mn-ea"/>
                <a:cs typeface="+mn-cs"/>
              </a:rPr>
              <a:t>For example, if the player is moving horizontally (</a:t>
            </a:r>
            <a:r>
              <a:rPr lang="en-US" sz="1200" b="0" i="0" kern="1200" dirty="0" err="1">
                <a:solidFill>
                  <a:schemeClr val="tx1"/>
                </a:solidFill>
                <a:effectLst/>
                <a:latin typeface="+mn-lt"/>
                <a:ea typeface="+mn-ea"/>
                <a:cs typeface="+mn-cs"/>
              </a:rPr>
              <a:t>rb.velocity.x</a:t>
            </a:r>
            <a:r>
              <a:rPr lang="en-US" sz="1200" b="0" i="0" kern="1200" dirty="0">
                <a:solidFill>
                  <a:schemeClr val="tx1"/>
                </a:solidFill>
                <a:effectLst/>
                <a:latin typeface="+mn-lt"/>
                <a:ea typeface="+mn-ea"/>
                <a:cs typeface="+mn-cs"/>
              </a:rPr>
              <a:t> is not zero), we set the "</a:t>
            </a:r>
            <a:r>
              <a:rPr lang="en-US" sz="1200" b="0" i="0" kern="1200" dirty="0" err="1">
                <a:solidFill>
                  <a:schemeClr val="tx1"/>
                </a:solidFill>
                <a:effectLst/>
                <a:latin typeface="+mn-lt"/>
                <a:ea typeface="+mn-ea"/>
                <a:cs typeface="+mn-cs"/>
              </a:rPr>
              <a:t>isRunning</a:t>
            </a:r>
            <a:r>
              <a:rPr lang="en-US" sz="1200" b="0" i="0" kern="1200" dirty="0">
                <a:solidFill>
                  <a:schemeClr val="tx1"/>
                </a:solidFill>
                <a:effectLst/>
                <a:latin typeface="+mn-lt"/>
                <a:ea typeface="+mn-ea"/>
                <a:cs typeface="+mn-cs"/>
              </a:rPr>
              <a:t>" parameter to true, triggering the transition to the running animation state.</a:t>
            </a:r>
          </a:p>
          <a:p>
            <a:r>
              <a:rPr lang="en-US" sz="1200" b="1" i="0" kern="1200" dirty="0">
                <a:solidFill>
                  <a:schemeClr val="tx1"/>
                </a:solidFill>
                <a:effectLst/>
                <a:latin typeface="+mn-lt"/>
                <a:ea typeface="+mn-ea"/>
                <a:cs typeface="+mn-cs"/>
              </a:rPr>
              <a:t>Usage: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Attach the </a:t>
            </a:r>
            <a:r>
              <a:rPr lang="en-US" sz="1200" b="0" i="0" kern="1200" dirty="0" err="1">
                <a:solidFill>
                  <a:schemeClr val="tx1"/>
                </a:solidFill>
                <a:effectLst/>
                <a:latin typeface="+mn-lt"/>
                <a:ea typeface="+mn-ea"/>
                <a:cs typeface="+mn-cs"/>
              </a:rPr>
              <a:t>PlayerAnimator</a:t>
            </a:r>
            <a:r>
              <a:rPr lang="en-US" sz="1200" b="0" i="0" kern="1200" dirty="0">
                <a:solidFill>
                  <a:schemeClr val="tx1"/>
                </a:solidFill>
                <a:effectLst/>
                <a:latin typeface="+mn-lt"/>
                <a:ea typeface="+mn-ea"/>
                <a:cs typeface="+mn-cs"/>
              </a:rPr>
              <a:t> script to the player </a:t>
            </a:r>
            <a:r>
              <a:rPr lang="en-US" sz="1200" b="0" i="0" kern="1200" dirty="0" err="1">
                <a:solidFill>
                  <a:schemeClr val="tx1"/>
                </a:solidFill>
                <a:effectLst/>
                <a:latin typeface="+mn-lt"/>
                <a:ea typeface="+mn-ea"/>
                <a:cs typeface="+mn-cs"/>
              </a:rPr>
              <a:t>GameObject</a:t>
            </a:r>
            <a:r>
              <a:rPr lang="en-US" sz="1200" b="0" i="0" kern="1200" dirty="0">
                <a:solidFill>
                  <a:schemeClr val="tx1"/>
                </a:solidFill>
                <a:effectLst/>
                <a:latin typeface="+mn-lt"/>
                <a:ea typeface="+mn-ea"/>
                <a:cs typeface="+mn-cs"/>
              </a:rPr>
              <a:t> in the scene.</a:t>
            </a:r>
          </a:p>
          <a:p>
            <a:r>
              <a:rPr lang="en-US" sz="1200" b="0" i="0" kern="1200" dirty="0">
                <a:solidFill>
                  <a:schemeClr val="tx1"/>
                </a:solidFill>
                <a:effectLst/>
                <a:latin typeface="+mn-lt"/>
                <a:ea typeface="+mn-ea"/>
                <a:cs typeface="+mn-cs"/>
              </a:rPr>
              <a:t>Configure the Animator Controller with appropriate animation states and transitions.</a:t>
            </a:r>
          </a:p>
          <a:p>
            <a:r>
              <a:rPr lang="en-US" sz="1200" b="0" i="0" kern="1200" dirty="0">
                <a:solidFill>
                  <a:schemeClr val="tx1"/>
                </a:solidFill>
                <a:effectLst/>
                <a:latin typeface="+mn-lt"/>
                <a:ea typeface="+mn-ea"/>
                <a:cs typeface="+mn-cs"/>
              </a:rPr>
              <a:t>Test the player's animations in play mode, ensuring smooth transitions between states based on player input and velocity.</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5052306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572024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805830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r>
              <a:rPr lang="en-US" sz="1200" b="0" i="0" kern="1200" dirty="0">
                <a:solidFill>
                  <a:schemeClr val="tx1"/>
                </a:solidFill>
                <a:effectLst/>
                <a:latin typeface="+mn-lt"/>
                <a:ea typeface="+mn-ea"/>
                <a:cs typeface="+mn-cs"/>
              </a:rPr>
              <a:t>Attach this script to the </a:t>
            </a:r>
            <a:r>
              <a:rPr lang="en-US" sz="1200" b="0" i="0" kern="1200" dirty="0" err="1">
                <a:solidFill>
                  <a:schemeClr val="tx1"/>
                </a:solidFill>
                <a:effectLst/>
                <a:latin typeface="+mn-lt"/>
                <a:ea typeface="+mn-ea"/>
                <a:cs typeface="+mn-cs"/>
              </a:rPr>
              <a:t>GameObject</a:t>
            </a:r>
            <a:r>
              <a:rPr lang="en-US" sz="1200" b="0" i="0" kern="1200" dirty="0">
                <a:solidFill>
                  <a:schemeClr val="tx1"/>
                </a:solidFill>
                <a:effectLst/>
                <a:latin typeface="+mn-lt"/>
                <a:ea typeface="+mn-ea"/>
                <a:cs typeface="+mn-cs"/>
              </a:rPr>
              <a:t> containing the player's character or sword. Then, in the animation timeline, add an animation event at the </a:t>
            </a:r>
            <a:r>
              <a:rPr lang="en-US" sz="1200" b="0" i="0" kern="1200" dirty="0" err="1">
                <a:solidFill>
                  <a:schemeClr val="tx1"/>
                </a:solidFill>
                <a:effectLst/>
                <a:latin typeface="+mn-lt"/>
                <a:ea typeface="+mn-ea"/>
                <a:cs typeface="+mn-cs"/>
              </a:rPr>
              <a:t>keyframe</a:t>
            </a:r>
            <a:r>
              <a:rPr lang="en-US" sz="1200" b="0" i="0" kern="1200" dirty="0">
                <a:solidFill>
                  <a:schemeClr val="tx1"/>
                </a:solidFill>
                <a:effectLst/>
                <a:latin typeface="+mn-lt"/>
                <a:ea typeface="+mn-ea"/>
                <a:cs typeface="+mn-cs"/>
              </a:rPr>
              <a:t> corresponding to the peak of the sword swing animation. Associate the event with the </a:t>
            </a:r>
            <a:r>
              <a:rPr lang="en-US" sz="1000" dirty="0" err="1"/>
              <a:t>PlaySwordSwingSound</a:t>
            </a:r>
            <a:r>
              <a:rPr lang="en-US" sz="1000" dirty="0"/>
              <a:t>()</a:t>
            </a:r>
            <a:r>
              <a:rPr lang="en-US" sz="1200" b="0" i="0" kern="1200" dirty="0">
                <a:solidFill>
                  <a:schemeClr val="tx1"/>
                </a:solidFill>
                <a:effectLst/>
                <a:latin typeface="+mn-lt"/>
                <a:ea typeface="+mn-ea"/>
                <a:cs typeface="+mn-cs"/>
              </a:rPr>
              <a:t> method in the </a:t>
            </a:r>
            <a:r>
              <a:rPr lang="en-US" sz="1000" dirty="0" err="1"/>
              <a:t>SwordSwingSound</a:t>
            </a:r>
            <a:r>
              <a:rPr lang="en-US" sz="1200" b="0" i="0" kern="1200" dirty="0">
                <a:solidFill>
                  <a:schemeClr val="tx1"/>
                </a:solidFill>
                <a:effectLst/>
                <a:latin typeface="+mn-lt"/>
                <a:ea typeface="+mn-ea"/>
                <a:cs typeface="+mn-cs"/>
              </a:rPr>
              <a:t> script.</a:t>
            </a: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362950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189660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r>
              <a:rPr lang="en-US" sz="1200" b="0" i="0" kern="1200" dirty="0">
                <a:solidFill>
                  <a:schemeClr val="tx1"/>
                </a:solidFill>
                <a:effectLst/>
                <a:latin typeface="+mn-lt"/>
                <a:ea typeface="+mn-ea"/>
                <a:cs typeface="+mn-cs"/>
              </a:rPr>
              <a:t>Attach this script to the </a:t>
            </a:r>
            <a:r>
              <a:rPr lang="en-US" sz="1200" b="0" i="0" kern="1200" dirty="0" err="1">
                <a:solidFill>
                  <a:schemeClr val="tx1"/>
                </a:solidFill>
                <a:effectLst/>
                <a:latin typeface="+mn-lt"/>
                <a:ea typeface="+mn-ea"/>
                <a:cs typeface="+mn-cs"/>
              </a:rPr>
              <a:t>GameObject</a:t>
            </a:r>
            <a:r>
              <a:rPr lang="en-US" sz="1200" b="0" i="0" kern="1200" dirty="0">
                <a:solidFill>
                  <a:schemeClr val="tx1"/>
                </a:solidFill>
                <a:effectLst/>
                <a:latin typeface="+mn-lt"/>
                <a:ea typeface="+mn-ea"/>
                <a:cs typeface="+mn-cs"/>
              </a:rPr>
              <a:t> containing the player's character or the location where the spell is cast. Then, in the animation timeline, add an animation event at the </a:t>
            </a:r>
            <a:r>
              <a:rPr lang="en-US" sz="1200" b="0" i="0" kern="1200" dirty="0" err="1">
                <a:solidFill>
                  <a:schemeClr val="tx1"/>
                </a:solidFill>
                <a:effectLst/>
                <a:latin typeface="+mn-lt"/>
                <a:ea typeface="+mn-ea"/>
                <a:cs typeface="+mn-cs"/>
              </a:rPr>
              <a:t>keyframe</a:t>
            </a:r>
            <a:r>
              <a:rPr lang="en-US" sz="1200" b="0" i="0" kern="1200" dirty="0">
                <a:solidFill>
                  <a:schemeClr val="tx1"/>
                </a:solidFill>
                <a:effectLst/>
                <a:latin typeface="+mn-lt"/>
                <a:ea typeface="+mn-ea"/>
                <a:cs typeface="+mn-cs"/>
              </a:rPr>
              <a:t> corresponding to the climax of the spellcasting animation. Associate the event with the </a:t>
            </a:r>
            <a:r>
              <a:rPr lang="en-US" sz="1000" dirty="0" err="1"/>
              <a:t>SpawnFireParticles</a:t>
            </a:r>
            <a:r>
              <a:rPr lang="en-US" sz="1000" dirty="0"/>
              <a:t>()</a:t>
            </a:r>
            <a:r>
              <a:rPr lang="en-US" sz="1200" b="0" i="0" kern="1200" dirty="0">
                <a:solidFill>
                  <a:schemeClr val="tx1"/>
                </a:solidFill>
                <a:effectLst/>
                <a:latin typeface="+mn-lt"/>
                <a:ea typeface="+mn-ea"/>
                <a:cs typeface="+mn-cs"/>
              </a:rPr>
              <a:t> method in the </a:t>
            </a:r>
            <a:r>
              <a:rPr lang="en-US" sz="1000" dirty="0" err="1"/>
              <a:t>SpellcastingEffects</a:t>
            </a:r>
            <a:r>
              <a:rPr lang="en-US" sz="1200" b="0" i="0" kern="1200" dirty="0">
                <a:solidFill>
                  <a:schemeClr val="tx1"/>
                </a:solidFill>
                <a:effectLst/>
                <a:latin typeface="+mn-lt"/>
                <a:ea typeface="+mn-ea"/>
                <a:cs typeface="+mn-cs"/>
              </a:rPr>
              <a:t> script.</a:t>
            </a: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484541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r>
              <a:rPr lang="en-US" sz="1200" b="0" i="0" kern="1200" dirty="0">
                <a:solidFill>
                  <a:schemeClr val="tx1"/>
                </a:solidFill>
                <a:effectLst/>
                <a:latin typeface="+mn-lt"/>
                <a:ea typeface="+mn-ea"/>
                <a:cs typeface="+mn-cs"/>
              </a:rPr>
              <a:t>Attach this script to the </a:t>
            </a:r>
            <a:r>
              <a:rPr lang="en-US" sz="1200" b="0" i="0" kern="1200" dirty="0" err="1">
                <a:solidFill>
                  <a:schemeClr val="tx1"/>
                </a:solidFill>
                <a:effectLst/>
                <a:latin typeface="+mn-lt"/>
                <a:ea typeface="+mn-ea"/>
                <a:cs typeface="+mn-cs"/>
              </a:rPr>
              <a:t>GameObject</a:t>
            </a:r>
            <a:r>
              <a:rPr lang="en-US" sz="1200" b="0" i="0" kern="1200" dirty="0">
                <a:solidFill>
                  <a:schemeClr val="tx1"/>
                </a:solidFill>
                <a:effectLst/>
                <a:latin typeface="+mn-lt"/>
                <a:ea typeface="+mn-ea"/>
                <a:cs typeface="+mn-cs"/>
              </a:rPr>
              <a:t> containing the player's character or weapon. Then, in the animation timeline, add an animation event at the </a:t>
            </a:r>
            <a:r>
              <a:rPr lang="en-US" sz="1200" b="0" i="0" kern="1200" dirty="0" err="1">
                <a:solidFill>
                  <a:schemeClr val="tx1"/>
                </a:solidFill>
                <a:effectLst/>
                <a:latin typeface="+mn-lt"/>
                <a:ea typeface="+mn-ea"/>
                <a:cs typeface="+mn-cs"/>
              </a:rPr>
              <a:t>keyframe</a:t>
            </a:r>
            <a:r>
              <a:rPr lang="en-US" sz="1200" b="0" i="0" kern="1200" dirty="0">
                <a:solidFill>
                  <a:schemeClr val="tx1"/>
                </a:solidFill>
                <a:effectLst/>
                <a:latin typeface="+mn-lt"/>
                <a:ea typeface="+mn-ea"/>
                <a:cs typeface="+mn-cs"/>
              </a:rPr>
              <a:t> corresponding to the point of impact in the attack animation. Associate the event with the </a:t>
            </a:r>
            <a:r>
              <a:rPr lang="en-US" sz="1000" dirty="0" err="1"/>
              <a:t>ApplyDamage</a:t>
            </a:r>
            <a:r>
              <a:rPr lang="en-US" sz="1000" dirty="0"/>
              <a:t>()</a:t>
            </a:r>
            <a:r>
              <a:rPr lang="en-US" sz="1200" b="0" i="0" kern="1200" dirty="0">
                <a:solidFill>
                  <a:schemeClr val="tx1"/>
                </a:solidFill>
                <a:effectLst/>
                <a:latin typeface="+mn-lt"/>
                <a:ea typeface="+mn-ea"/>
                <a:cs typeface="+mn-cs"/>
              </a:rPr>
              <a:t> method in the </a:t>
            </a:r>
            <a:r>
              <a:rPr lang="en-US" sz="1000" dirty="0" err="1"/>
              <a:t>AttackController</a:t>
            </a:r>
            <a:r>
              <a:rPr lang="en-US" sz="1200" b="0" i="0" kern="1200" dirty="0">
                <a:solidFill>
                  <a:schemeClr val="tx1"/>
                </a:solidFill>
                <a:effectLst/>
                <a:latin typeface="+mn-lt"/>
                <a:ea typeface="+mn-ea"/>
                <a:cs typeface="+mn-cs"/>
              </a:rPr>
              <a:t> script.</a:t>
            </a: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303427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r>
              <a:rPr lang="en-US" sz="1000" b="0" strike="noStrike" spc="-1" dirty="0">
                <a:solidFill>
                  <a:srgbClr val="000000"/>
                </a:solidFill>
                <a:latin typeface="Arial"/>
              </a:rPr>
              <a:t>  Brief recap of fundamental animation scripting concepts covered in previous sessions. </a:t>
            </a:r>
          </a:p>
          <a:p>
            <a:pPr marL="216000" indent="0">
              <a:lnSpc>
                <a:spcPct val="100000"/>
              </a:lnSpc>
              <a:spcBef>
                <a:spcPts val="1191"/>
              </a:spcBef>
              <a:spcAft>
                <a:spcPts val="992"/>
              </a:spcAft>
              <a:buNone/>
              <a:tabLst>
                <a:tab pos="0" algn="l"/>
              </a:tabLst>
            </a:pPr>
            <a:r>
              <a:rPr lang="en-US" sz="1000" b="0" strike="noStrike" spc="-1" dirty="0">
                <a:solidFill>
                  <a:srgbClr val="000000"/>
                </a:solidFill>
                <a:latin typeface="Arial"/>
              </a:rPr>
              <a:t>  Reminder of the importance of scripting for dynamic and controlled movement. </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6336362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r>
              <a:rPr lang="en-US" sz="1000" b="0" strike="noStrike" spc="-1" dirty="0">
                <a:solidFill>
                  <a:srgbClr val="000000"/>
                </a:solidFill>
                <a:latin typeface="Arial"/>
              </a:rPr>
              <a:t>  Brief recap of fundamental animation scripting concepts covered in previous sessions. </a:t>
            </a:r>
          </a:p>
          <a:p>
            <a:pPr marL="216000" indent="0">
              <a:lnSpc>
                <a:spcPct val="100000"/>
              </a:lnSpc>
              <a:spcBef>
                <a:spcPts val="1191"/>
              </a:spcBef>
              <a:spcAft>
                <a:spcPts val="992"/>
              </a:spcAft>
              <a:buNone/>
              <a:tabLst>
                <a:tab pos="0" algn="l"/>
              </a:tabLst>
            </a:pPr>
            <a:r>
              <a:rPr lang="en-US" sz="1000" b="0" strike="noStrike" spc="-1" dirty="0">
                <a:solidFill>
                  <a:srgbClr val="000000"/>
                </a:solidFill>
                <a:latin typeface="Arial"/>
              </a:rPr>
              <a:t>  Reminder of the importance of scripting for dynamic and controlled movement. </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6266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4092687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3663748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7488571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9534921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6302926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812800"/>
            <a:ext cx="0" cy="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indent="0" algn="r">
              <a:buNone/>
            </a:pPr>
            <a:fld id="{06D4395C-8BDF-4533-AF16-1D14954F261B}" type="slidenum">
              <a:rPr lang="en-US" sz="1400" b="0" strike="noStrike" spc="-1" smtClean="0">
                <a:solidFill>
                  <a:srgbClr val="000000"/>
                </a:solidFill>
                <a:latin typeface="Times New Roman"/>
              </a:rPr>
              <a:t>40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563206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4198384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736817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365213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1" i="0" kern="1200" dirty="0">
                <a:solidFill>
                  <a:schemeClr val="tx1"/>
                </a:solidFill>
                <a:effectLst/>
                <a:latin typeface="+mn-lt"/>
                <a:ea typeface="+mn-ea"/>
                <a:cs typeface="+mn-cs"/>
              </a:rPr>
              <a:t>Explanation: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create a new script called </a:t>
            </a:r>
            <a:r>
              <a:rPr lang="en-US" sz="1200" b="0" i="0" kern="1200" dirty="0" err="1">
                <a:solidFill>
                  <a:schemeClr val="tx1"/>
                </a:solidFill>
                <a:effectLst/>
                <a:latin typeface="+mn-lt"/>
                <a:ea typeface="+mn-ea"/>
                <a:cs typeface="+mn-cs"/>
              </a:rPr>
              <a:t>PlayerController</a:t>
            </a:r>
            <a:r>
              <a:rPr lang="en-US" sz="1200" b="0" i="0" kern="1200" dirty="0">
                <a:solidFill>
                  <a:schemeClr val="tx1"/>
                </a:solidFill>
                <a:effectLst/>
                <a:latin typeface="+mn-lt"/>
                <a:ea typeface="+mn-ea"/>
                <a:cs typeface="+mn-cs"/>
              </a:rPr>
              <a:t> and attach it to the player </a:t>
            </a:r>
            <a:r>
              <a:rPr lang="en-US" sz="1200" b="0" i="0" kern="1200" dirty="0" err="1">
                <a:solidFill>
                  <a:schemeClr val="tx1"/>
                </a:solidFill>
                <a:effectLst/>
                <a:latin typeface="+mn-lt"/>
                <a:ea typeface="+mn-ea"/>
                <a:cs typeface="+mn-cs"/>
              </a:rPr>
              <a:t>GameObject</a:t>
            </a:r>
            <a:r>
              <a:rPr lang="en-US" sz="1200" b="0" i="0" kern="1200" dirty="0">
                <a:solidFill>
                  <a:schemeClr val="tx1"/>
                </a:solidFill>
                <a:effectLst/>
                <a:latin typeface="+mn-lt"/>
                <a:ea typeface="+mn-ea"/>
                <a:cs typeface="+mn-cs"/>
              </a:rPr>
              <a:t> in the Unity Editor.</a:t>
            </a:r>
          </a:p>
          <a:p>
            <a:r>
              <a:rPr lang="en-US" sz="1200" b="0" i="0" kern="1200" dirty="0">
                <a:solidFill>
                  <a:schemeClr val="tx1"/>
                </a:solidFill>
                <a:effectLst/>
                <a:latin typeface="+mn-lt"/>
                <a:ea typeface="+mn-ea"/>
                <a:cs typeface="+mn-cs"/>
              </a:rPr>
              <a:t>We define a public variable </a:t>
            </a:r>
            <a:r>
              <a:rPr lang="en-US" sz="1200" b="0" i="0" kern="1200" dirty="0" err="1">
                <a:solidFill>
                  <a:schemeClr val="tx1"/>
                </a:solidFill>
                <a:effectLst/>
                <a:latin typeface="+mn-lt"/>
                <a:ea typeface="+mn-ea"/>
                <a:cs typeface="+mn-cs"/>
              </a:rPr>
              <a:t>moveSpeed</a:t>
            </a:r>
            <a:r>
              <a:rPr lang="en-US" sz="1200" b="0" i="0" kern="1200" dirty="0">
                <a:solidFill>
                  <a:schemeClr val="tx1"/>
                </a:solidFill>
                <a:effectLst/>
                <a:latin typeface="+mn-lt"/>
                <a:ea typeface="+mn-ea"/>
                <a:cs typeface="+mn-cs"/>
              </a:rPr>
              <a:t> to control the player's movement speed. This variable can be adjusted in the Unity Editor.</a:t>
            </a:r>
          </a:p>
          <a:p>
            <a:r>
              <a:rPr lang="en-US" sz="1200" b="0" i="0" kern="1200" dirty="0">
                <a:solidFill>
                  <a:schemeClr val="tx1"/>
                </a:solidFill>
                <a:effectLst/>
                <a:latin typeface="+mn-lt"/>
                <a:ea typeface="+mn-ea"/>
                <a:cs typeface="+mn-cs"/>
              </a:rPr>
              <a:t>In the Update() method, which is called once per frame, we retrieve input from the horizontal axis using </a:t>
            </a:r>
            <a:r>
              <a:rPr lang="en-US" sz="1200" b="0" i="0" kern="1200" dirty="0" err="1">
                <a:solidFill>
                  <a:schemeClr val="tx1"/>
                </a:solidFill>
                <a:effectLst/>
                <a:latin typeface="+mn-lt"/>
                <a:ea typeface="+mn-ea"/>
                <a:cs typeface="+mn-cs"/>
              </a:rPr>
              <a:t>Input.GetAxis</a:t>
            </a:r>
            <a:r>
              <a:rPr lang="en-US" sz="1200" b="0" i="0" kern="1200" dirty="0">
                <a:solidFill>
                  <a:schemeClr val="tx1"/>
                </a:solidFill>
                <a:effectLst/>
                <a:latin typeface="+mn-lt"/>
                <a:ea typeface="+mn-ea"/>
                <a:cs typeface="+mn-cs"/>
              </a:rPr>
              <a:t>("Horizontal"). This corresponds to the left and right arrow keys or A/D keys.</a:t>
            </a:r>
          </a:p>
          <a:p>
            <a:r>
              <a:rPr lang="en-US" sz="1200" b="0" i="0" kern="1200" dirty="0">
                <a:solidFill>
                  <a:schemeClr val="tx1"/>
                </a:solidFill>
                <a:effectLst/>
                <a:latin typeface="+mn-lt"/>
                <a:ea typeface="+mn-ea"/>
                <a:cs typeface="+mn-cs"/>
              </a:rPr>
              <a:t>We calculate the movement direction based on the input received and multiply it by the </a:t>
            </a:r>
            <a:r>
              <a:rPr lang="en-US" sz="1200" b="0" i="0" kern="1200" dirty="0" err="1">
                <a:solidFill>
                  <a:schemeClr val="tx1"/>
                </a:solidFill>
                <a:effectLst/>
                <a:latin typeface="+mn-lt"/>
                <a:ea typeface="+mn-ea"/>
                <a:cs typeface="+mn-cs"/>
              </a:rPr>
              <a:t>moveSpeed</a:t>
            </a:r>
            <a:r>
              <a:rPr lang="en-US" sz="1200" b="0" i="0" kern="1200" dirty="0">
                <a:solidFill>
                  <a:schemeClr val="tx1"/>
                </a:solidFill>
                <a:effectLst/>
                <a:latin typeface="+mn-lt"/>
                <a:ea typeface="+mn-ea"/>
                <a:cs typeface="+mn-cs"/>
              </a:rPr>
              <a:t> variable to determine the speed of movement.</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transform.Translate</a:t>
            </a:r>
            <a:r>
              <a:rPr lang="en-US" sz="1200" b="0" i="0" kern="1200" dirty="0">
                <a:solidFill>
                  <a:schemeClr val="tx1"/>
                </a:solidFill>
                <a:effectLst/>
                <a:latin typeface="+mn-lt"/>
                <a:ea typeface="+mn-ea"/>
                <a:cs typeface="+mn-cs"/>
              </a:rPr>
              <a:t>() method is used to move the player </a:t>
            </a:r>
            <a:r>
              <a:rPr lang="en-US" sz="1200" b="0" i="0" kern="1200" dirty="0" err="1">
                <a:solidFill>
                  <a:schemeClr val="tx1"/>
                </a:solidFill>
                <a:effectLst/>
                <a:latin typeface="+mn-lt"/>
                <a:ea typeface="+mn-ea"/>
                <a:cs typeface="+mn-cs"/>
              </a:rPr>
              <a:t>GameObject</a:t>
            </a:r>
            <a:r>
              <a:rPr lang="en-US" sz="1200" b="0" i="0" kern="1200" dirty="0">
                <a:solidFill>
                  <a:schemeClr val="tx1"/>
                </a:solidFill>
                <a:effectLst/>
                <a:latin typeface="+mn-lt"/>
                <a:ea typeface="+mn-ea"/>
                <a:cs typeface="+mn-cs"/>
              </a:rPr>
              <a:t> along the calculated movement direction. We multiply by </a:t>
            </a:r>
            <a:r>
              <a:rPr lang="en-US" sz="1200" b="0" i="0" kern="1200" dirty="0" err="1">
                <a:solidFill>
                  <a:schemeClr val="tx1"/>
                </a:solidFill>
                <a:effectLst/>
                <a:latin typeface="+mn-lt"/>
                <a:ea typeface="+mn-ea"/>
                <a:cs typeface="+mn-cs"/>
              </a:rPr>
              <a:t>Time.deltaTime</a:t>
            </a:r>
            <a:r>
              <a:rPr lang="en-US" sz="1200" b="0" i="0" kern="1200" dirty="0">
                <a:solidFill>
                  <a:schemeClr val="tx1"/>
                </a:solidFill>
                <a:effectLst/>
                <a:latin typeface="+mn-lt"/>
                <a:ea typeface="+mn-ea"/>
                <a:cs typeface="+mn-cs"/>
              </a:rPr>
              <a:t> to ensure smooth movement regardless of frame rate.</a:t>
            </a:r>
          </a:p>
        </p:txBody>
      </p:sp>
    </p:spTree>
    <p:extLst>
      <p:ext uri="{BB962C8B-B14F-4D97-AF65-F5344CB8AC3E}">
        <p14:creationId xmlns:p14="http://schemas.microsoft.com/office/powerpoint/2010/main" val="1208372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We create a script called Switch and attach it to a </a:t>
            </a:r>
            <a:r>
              <a:rPr lang="en-US" sz="1200" b="0" i="0" kern="1200" dirty="0" err="1">
                <a:solidFill>
                  <a:schemeClr val="tx1"/>
                </a:solidFill>
                <a:effectLst/>
                <a:latin typeface="+mn-lt"/>
                <a:ea typeface="+mn-ea"/>
                <a:cs typeface="+mn-cs"/>
              </a:rPr>
              <a:t>GameObject</a:t>
            </a:r>
            <a:r>
              <a:rPr lang="en-US" sz="1200" b="0" i="0" kern="1200" dirty="0">
                <a:solidFill>
                  <a:schemeClr val="tx1"/>
                </a:solidFill>
                <a:effectLst/>
                <a:latin typeface="+mn-lt"/>
                <a:ea typeface="+mn-ea"/>
                <a:cs typeface="+mn-cs"/>
              </a:rPr>
              <a:t> representing the switch in the Unity Editor.</a:t>
            </a:r>
          </a:p>
          <a:p>
            <a:r>
              <a:rPr lang="en-US" sz="1200" b="0" i="0" kern="1200" dirty="0">
                <a:solidFill>
                  <a:schemeClr val="tx1"/>
                </a:solidFill>
                <a:effectLst/>
                <a:latin typeface="+mn-lt"/>
                <a:ea typeface="+mn-ea"/>
                <a:cs typeface="+mn-cs"/>
              </a:rPr>
              <a:t>We define a public variable door to reference the </a:t>
            </a:r>
            <a:r>
              <a:rPr lang="en-US" sz="1200" b="0" i="0" kern="1200" dirty="0" err="1">
                <a:solidFill>
                  <a:schemeClr val="tx1"/>
                </a:solidFill>
                <a:effectLst/>
                <a:latin typeface="+mn-lt"/>
                <a:ea typeface="+mn-ea"/>
                <a:cs typeface="+mn-cs"/>
              </a:rPr>
              <a:t>GameObject</a:t>
            </a:r>
            <a:r>
              <a:rPr lang="en-US" sz="1200" b="0" i="0" kern="1200" dirty="0">
                <a:solidFill>
                  <a:schemeClr val="tx1"/>
                </a:solidFill>
                <a:effectLst/>
                <a:latin typeface="+mn-lt"/>
                <a:ea typeface="+mn-ea"/>
                <a:cs typeface="+mn-cs"/>
              </a:rPr>
              <a:t> of the door that the switch will open.</a:t>
            </a:r>
          </a:p>
          <a:p>
            <a:r>
              <a:rPr lang="en-US" sz="1200" b="0" i="0" kern="1200" dirty="0">
                <a:solidFill>
                  <a:schemeClr val="tx1"/>
                </a:solidFill>
                <a:effectLst/>
                <a:latin typeface="+mn-lt"/>
                <a:ea typeface="+mn-ea"/>
                <a:cs typeface="+mn-cs"/>
              </a:rPr>
              <a:t>We define a private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variable </a:t>
            </a:r>
            <a:r>
              <a:rPr lang="en-US" sz="1200" b="0" i="0" kern="1200" dirty="0" err="1">
                <a:solidFill>
                  <a:schemeClr val="tx1"/>
                </a:solidFill>
                <a:effectLst/>
                <a:latin typeface="+mn-lt"/>
                <a:ea typeface="+mn-ea"/>
                <a:cs typeface="+mn-cs"/>
              </a:rPr>
              <a:t>isOpen</a:t>
            </a:r>
            <a:r>
              <a:rPr lang="en-US" sz="1200" b="0" i="0" kern="1200" dirty="0">
                <a:solidFill>
                  <a:schemeClr val="tx1"/>
                </a:solidFill>
                <a:effectLst/>
                <a:latin typeface="+mn-lt"/>
                <a:ea typeface="+mn-ea"/>
                <a:cs typeface="+mn-cs"/>
              </a:rPr>
              <a:t> to track whether the door is already open.</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OnTriggerEnter</a:t>
            </a:r>
            <a:r>
              <a:rPr lang="en-US" sz="1200" b="0" i="0" kern="1200" dirty="0">
                <a:solidFill>
                  <a:schemeClr val="tx1"/>
                </a:solidFill>
                <a:effectLst/>
                <a:latin typeface="+mn-lt"/>
                <a:ea typeface="+mn-ea"/>
                <a:cs typeface="+mn-cs"/>
              </a:rPr>
              <a:t>() method is called when another </a:t>
            </a:r>
            <a:r>
              <a:rPr lang="en-US" sz="1200" b="0" i="0" kern="1200" dirty="0" err="1">
                <a:solidFill>
                  <a:schemeClr val="tx1"/>
                </a:solidFill>
                <a:effectLst/>
                <a:latin typeface="+mn-lt"/>
                <a:ea typeface="+mn-ea"/>
                <a:cs typeface="+mn-cs"/>
              </a:rPr>
              <a:t>GameObject</a:t>
            </a:r>
            <a:r>
              <a:rPr lang="en-US" sz="1200" b="0" i="0" kern="1200" dirty="0">
                <a:solidFill>
                  <a:schemeClr val="tx1"/>
                </a:solidFill>
                <a:effectLst/>
                <a:latin typeface="+mn-lt"/>
                <a:ea typeface="+mn-ea"/>
                <a:cs typeface="+mn-cs"/>
              </a:rPr>
              <a:t> with a collider enters the trigger collider of the switch. We check if the object entering the trigger is tagged as "Player" and if the door is not already open.</a:t>
            </a:r>
          </a:p>
          <a:p>
            <a:r>
              <a:rPr lang="en-US" sz="1200" b="0" i="0" kern="1200" dirty="0">
                <a:solidFill>
                  <a:schemeClr val="tx1"/>
                </a:solidFill>
                <a:effectLst/>
                <a:latin typeface="+mn-lt"/>
                <a:ea typeface="+mn-ea"/>
                <a:cs typeface="+mn-cs"/>
              </a:rPr>
              <a:t>If the conditions are met, we call the </a:t>
            </a:r>
            <a:r>
              <a:rPr lang="en-US" sz="1200" b="0" i="0" kern="1200" dirty="0" err="1">
                <a:solidFill>
                  <a:schemeClr val="tx1"/>
                </a:solidFill>
                <a:effectLst/>
                <a:latin typeface="+mn-lt"/>
                <a:ea typeface="+mn-ea"/>
                <a:cs typeface="+mn-cs"/>
              </a:rPr>
              <a:t>OpenDoor</a:t>
            </a:r>
            <a:r>
              <a:rPr lang="en-US" sz="1200" b="0" i="0" kern="1200" dirty="0">
                <a:solidFill>
                  <a:schemeClr val="tx1"/>
                </a:solidFill>
                <a:effectLst/>
                <a:latin typeface="+mn-lt"/>
                <a:ea typeface="+mn-ea"/>
                <a:cs typeface="+mn-cs"/>
              </a:rPr>
              <a:t>() method to open the door by deactivating its </a:t>
            </a:r>
            <a:r>
              <a:rPr lang="en-US" sz="1200" b="0" i="0" kern="1200" dirty="0" err="1">
                <a:solidFill>
                  <a:schemeClr val="tx1"/>
                </a:solidFill>
                <a:effectLst/>
                <a:latin typeface="+mn-lt"/>
                <a:ea typeface="+mn-ea"/>
                <a:cs typeface="+mn-cs"/>
              </a:rPr>
              <a:t>GameObject</a:t>
            </a:r>
            <a:r>
              <a:rPr lang="en-US" sz="1200" b="0" i="0" kern="1200" dirty="0">
                <a:solidFill>
                  <a:schemeClr val="tx1"/>
                </a:solidFill>
                <a:effectLst/>
                <a:latin typeface="+mn-lt"/>
                <a:ea typeface="+mn-ea"/>
                <a:cs typeface="+mn-cs"/>
              </a:rPr>
              <a:t>.</a:t>
            </a:r>
          </a:p>
          <a:p>
            <a:endParaRPr lang="en-US" sz="1200" b="1"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227847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We create a script called </a:t>
            </a:r>
            <a:r>
              <a:rPr lang="en-US" sz="1200" b="0" i="0" kern="1200" dirty="0" err="1">
                <a:solidFill>
                  <a:schemeClr val="tx1"/>
                </a:solidFill>
                <a:effectLst/>
                <a:latin typeface="+mn-lt"/>
                <a:ea typeface="+mn-ea"/>
                <a:cs typeface="+mn-cs"/>
              </a:rPr>
              <a:t>ScoringSystem</a:t>
            </a:r>
            <a:r>
              <a:rPr lang="en-US" sz="1200" b="0" i="0" kern="1200" dirty="0">
                <a:solidFill>
                  <a:schemeClr val="tx1"/>
                </a:solidFill>
                <a:effectLst/>
                <a:latin typeface="+mn-lt"/>
                <a:ea typeface="+mn-ea"/>
                <a:cs typeface="+mn-cs"/>
              </a:rPr>
              <a:t> and attach it to a </a:t>
            </a:r>
            <a:r>
              <a:rPr lang="en-US" sz="1200" b="0" i="0" kern="1200" dirty="0" err="1">
                <a:solidFill>
                  <a:schemeClr val="tx1"/>
                </a:solidFill>
                <a:effectLst/>
                <a:latin typeface="+mn-lt"/>
                <a:ea typeface="+mn-ea"/>
                <a:cs typeface="+mn-cs"/>
              </a:rPr>
              <a:t>GameObject</a:t>
            </a:r>
            <a:r>
              <a:rPr lang="en-US" sz="1200" b="0" i="0" kern="1200" dirty="0">
                <a:solidFill>
                  <a:schemeClr val="tx1"/>
                </a:solidFill>
                <a:effectLst/>
                <a:latin typeface="+mn-lt"/>
                <a:ea typeface="+mn-ea"/>
                <a:cs typeface="+mn-cs"/>
              </a:rPr>
              <a:t> representing the player in the Unity Editor.</a:t>
            </a:r>
          </a:p>
          <a:p>
            <a:r>
              <a:rPr lang="en-US" sz="1200" b="0" i="0" kern="1200" dirty="0">
                <a:solidFill>
                  <a:schemeClr val="tx1"/>
                </a:solidFill>
                <a:effectLst/>
                <a:latin typeface="+mn-lt"/>
                <a:ea typeface="+mn-ea"/>
                <a:cs typeface="+mn-cs"/>
              </a:rPr>
              <a:t>We define a private integer variable score to store the player's score.</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OnTriggerEnter</a:t>
            </a:r>
            <a:r>
              <a:rPr lang="en-US" sz="1200" b="0" i="0" kern="1200" dirty="0">
                <a:solidFill>
                  <a:schemeClr val="tx1"/>
                </a:solidFill>
                <a:effectLst/>
                <a:latin typeface="+mn-lt"/>
                <a:ea typeface="+mn-ea"/>
                <a:cs typeface="+mn-cs"/>
              </a:rPr>
              <a:t>() method is called when another </a:t>
            </a:r>
            <a:r>
              <a:rPr lang="en-US" sz="1200" b="0" i="0" kern="1200" dirty="0" err="1">
                <a:solidFill>
                  <a:schemeClr val="tx1"/>
                </a:solidFill>
                <a:effectLst/>
                <a:latin typeface="+mn-lt"/>
                <a:ea typeface="+mn-ea"/>
                <a:cs typeface="+mn-cs"/>
              </a:rPr>
              <a:t>GameObject</a:t>
            </a:r>
            <a:r>
              <a:rPr lang="en-US" sz="1200" b="0" i="0" kern="1200" dirty="0">
                <a:solidFill>
                  <a:schemeClr val="tx1"/>
                </a:solidFill>
                <a:effectLst/>
                <a:latin typeface="+mn-lt"/>
                <a:ea typeface="+mn-ea"/>
                <a:cs typeface="+mn-cs"/>
              </a:rPr>
              <a:t> with a collider enters the trigger collider of the player. We check if the object entering the trigger is tagged as "Coin".</a:t>
            </a:r>
          </a:p>
          <a:p>
            <a:r>
              <a:rPr lang="en-US" sz="1200" b="0" i="0" kern="1200" dirty="0">
                <a:solidFill>
                  <a:schemeClr val="tx1"/>
                </a:solidFill>
                <a:effectLst/>
                <a:latin typeface="+mn-lt"/>
                <a:ea typeface="+mn-ea"/>
                <a:cs typeface="+mn-cs"/>
              </a:rPr>
              <a:t>If a coin is collected, we call the </a:t>
            </a:r>
            <a:r>
              <a:rPr lang="en-US" sz="1200" b="0" i="0" kern="1200" dirty="0" err="1">
                <a:solidFill>
                  <a:schemeClr val="tx1"/>
                </a:solidFill>
                <a:effectLst/>
                <a:latin typeface="+mn-lt"/>
                <a:ea typeface="+mn-ea"/>
                <a:cs typeface="+mn-cs"/>
              </a:rPr>
              <a:t>IncreaseScore</a:t>
            </a:r>
            <a:r>
              <a:rPr lang="en-US" sz="1200" b="0" i="0" kern="1200" dirty="0">
                <a:solidFill>
                  <a:schemeClr val="tx1"/>
                </a:solidFill>
                <a:effectLst/>
                <a:latin typeface="+mn-lt"/>
                <a:ea typeface="+mn-ea"/>
                <a:cs typeface="+mn-cs"/>
              </a:rPr>
              <a:t>() method to increase the player's score by a specified amount (in this case, 10 points) and destroy the collected coin </a:t>
            </a:r>
            <a:r>
              <a:rPr lang="en-US" sz="1200" b="0" i="0" kern="1200" dirty="0" err="1">
                <a:solidFill>
                  <a:schemeClr val="tx1"/>
                </a:solidFill>
                <a:effectLst/>
                <a:latin typeface="+mn-lt"/>
                <a:ea typeface="+mn-ea"/>
                <a:cs typeface="+mn-cs"/>
              </a:rPr>
              <a:t>GameObject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IncreaseScore</a:t>
            </a:r>
            <a:r>
              <a:rPr lang="en-US" sz="1200" b="0" i="0" kern="1200" dirty="0">
                <a:solidFill>
                  <a:schemeClr val="tx1"/>
                </a:solidFill>
                <a:effectLst/>
                <a:latin typeface="+mn-lt"/>
                <a:ea typeface="+mn-ea"/>
                <a:cs typeface="+mn-cs"/>
              </a:rPr>
              <a:t>() method adds the specified points to the player's score and outputs the updated score to the console using </a:t>
            </a:r>
            <a:r>
              <a:rPr lang="en-US" sz="1200" b="0" i="0" kern="1200" dirty="0" err="1">
                <a:solidFill>
                  <a:schemeClr val="tx1"/>
                </a:solidFill>
                <a:effectLst/>
                <a:latin typeface="+mn-lt"/>
                <a:ea typeface="+mn-ea"/>
                <a:cs typeface="+mn-cs"/>
              </a:rPr>
              <a:t>Debug.Log</a:t>
            </a:r>
            <a:r>
              <a:rPr lang="en-US" sz="1200" b="0" i="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2362044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33584063-18FA-4AC7-B758-E7400074CFB6}"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A1D18A1F-A265-4686-9011-9729C705685D}"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59ED015F-20EE-408C-AF09-F0E13572C868}"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2696E4A7-C256-404D-BD64-DB253A10019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AFB65992-DA9D-494B-98D5-4CF7BD3BA0D8}"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611E9756-0BF4-495F-B21A-68638C80ADAA}"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BCD51F12-021F-4A01-B6E7-CD493787F9B2}"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DB51EF4D-3EA4-4327-A76E-6C3D14699F7F}"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41BA0B85-3C16-4E98-9545-1D1A6EBEE40A}"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EDF159AE-2C05-4571-B4FF-ECC33DE0385C}"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23BDB4D1-6E56-4A85-A92A-412E7331F9B4}"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08041E93-5870-437A-9A88-5D3BD4368986}"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TextBox 6"/>
          <p:cNvSpPr/>
          <p:nvPr/>
        </p:nvSpPr>
        <p:spPr>
          <a:xfrm>
            <a:off x="0" y="6461280"/>
            <a:ext cx="12171960" cy="38376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10" name="TextBox 9"/>
          <p:cNvSpPr/>
          <p:nvPr/>
        </p:nvSpPr>
        <p:spPr>
          <a:xfrm>
            <a:off x="0" y="681120"/>
            <a:ext cx="208440" cy="69588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14"/>
          <a:stretch/>
        </p:blipFill>
        <p:spPr>
          <a:xfrm>
            <a:off x="10759680" y="3600"/>
            <a:ext cx="1375560" cy="756360"/>
          </a:xfrm>
          <a:prstGeom prst="rect">
            <a:avLst/>
          </a:prstGeom>
          <a:ln w="0">
            <a:noFill/>
          </a:ln>
        </p:spPr>
      </p:pic>
      <p:pic>
        <p:nvPicPr>
          <p:cNvPr id="3" name="Picture 2"/>
          <p:cNvPicPr/>
          <p:nvPr/>
        </p:nvPicPr>
        <p:blipFill>
          <a:blip r:embed="rId15"/>
          <a:stretch/>
        </p:blipFill>
        <p:spPr>
          <a:xfrm>
            <a:off x="25560" y="30240"/>
            <a:ext cx="1566360" cy="62568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 name="PlaceHolder 2"/>
          <p:cNvSpPr>
            <a:spLocks noGrp="1"/>
          </p:cNvSpPr>
          <p:nvPr>
            <p:ph type="body"/>
          </p:nvPr>
        </p:nvSpPr>
        <p:spPr>
          <a:xfrm>
            <a:off x="609480" y="1604520"/>
            <a:ext cx="535392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6"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7" name="PlaceHolder 4"/>
          <p:cNvSpPr>
            <a:spLocks noGrp="1"/>
          </p:cNvSpPr>
          <p:nvPr>
            <p:ph type="body"/>
          </p:nvPr>
        </p:nvSpPr>
        <p:spPr>
          <a:xfrm>
            <a:off x="609480" y="3682080"/>
            <a:ext cx="535392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 name="PlaceHolder 5"/>
          <p:cNvSpPr>
            <a:spLocks noGrp="1"/>
          </p:cNvSpPr>
          <p:nvPr>
            <p:ph type="sldNum" idx="1"/>
          </p:nvPr>
        </p:nvSpPr>
        <p:spPr>
          <a:xfrm>
            <a:off x="8610480" y="6483240"/>
            <a:ext cx="2723040" cy="344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6EC82D83-BEFF-49D6-B17D-6B2F4C185CBC}"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3"/>
          <p:cNvSpPr/>
          <p:nvPr/>
        </p:nvSpPr>
        <p:spPr>
          <a:xfrm>
            <a:off x="1732320" y="1551600"/>
            <a:ext cx="8726400" cy="237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4400" spc="-1">
                <a:solidFill>
                  <a:srgbClr val="000000"/>
                </a:solidFill>
                <a:ea typeface="PingFang SC"/>
              </a:rPr>
              <a:t>Scripting Animations </a:t>
            </a:r>
            <a:r>
              <a:rPr lang="en-US" sz="4400" spc="-1" dirty="0">
                <a:solidFill>
                  <a:srgbClr val="000000"/>
                </a:solidFill>
                <a:ea typeface="PingFang SC"/>
              </a:rPr>
              <a:t>and Physics Interactions in Unity</a:t>
            </a:r>
            <a:endParaRPr lang="en-US" sz="4400" b="0" strike="noStrike" spc="-1" dirty="0">
              <a:solidFill>
                <a:srgbClr val="000000"/>
              </a:solidFill>
              <a:latin typeface="Arial"/>
            </a:endParaRPr>
          </a:p>
        </p:txBody>
      </p:sp>
      <p:pic>
        <p:nvPicPr>
          <p:cNvPr id="52" name="Picture 51"/>
          <p:cNvPicPr/>
          <p:nvPr/>
        </p:nvPicPr>
        <p:blipFill>
          <a:blip r:embed="rId2"/>
          <a:stretch/>
        </p:blipFill>
        <p:spPr>
          <a:xfrm>
            <a:off x="4158360" y="446400"/>
            <a:ext cx="3873240" cy="212184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40793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Example: </a:t>
            </a:r>
            <a:r>
              <a:rPr lang="en-US" sz="2000" spc="-1" dirty="0">
                <a:solidFill>
                  <a:srgbClr val="000000"/>
                </a:solidFill>
              </a:rPr>
              <a:t>Scoring System Script</a:t>
            </a:r>
          </a:p>
          <a:p>
            <a:r>
              <a:rPr lang="en-US" sz="1400" spc="-1" dirty="0">
                <a:solidFill>
                  <a:srgbClr val="000000"/>
                </a:solidFill>
                <a:latin typeface="Bahnschrift Light SemiCondensed" panose="020B0502040204020203" pitchFamily="34" charset="0"/>
              </a:rPr>
              <a:t>using </a:t>
            </a:r>
            <a:r>
              <a:rPr lang="en-US" sz="1400" spc="-1" dirty="0" err="1">
                <a:solidFill>
                  <a:srgbClr val="000000"/>
                </a:solidFill>
                <a:latin typeface="Bahnschrift Light SemiCondensed" panose="020B0502040204020203" pitchFamily="34" charset="0"/>
              </a:rPr>
              <a:t>UnityEngine</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public class </a:t>
            </a:r>
            <a:r>
              <a:rPr lang="en-US" sz="1400" spc="-1" dirty="0" err="1">
                <a:solidFill>
                  <a:srgbClr val="000000"/>
                </a:solidFill>
                <a:latin typeface="Bahnschrift Light SemiCondensed" panose="020B0502040204020203" pitchFamily="34" charset="0"/>
              </a:rPr>
              <a:t>ScoringSystem</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MonoBehaviour</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private </a:t>
            </a:r>
            <a:r>
              <a:rPr lang="en-US" sz="1400" spc="-1" dirty="0" err="1">
                <a:solidFill>
                  <a:srgbClr val="000000"/>
                </a:solidFill>
                <a:latin typeface="Bahnschrift Light SemiCondensed" panose="020B0502040204020203" pitchFamily="34" charset="0"/>
              </a:rPr>
              <a:t>int</a:t>
            </a:r>
            <a:r>
              <a:rPr lang="en-US" sz="1400" spc="-1" dirty="0">
                <a:solidFill>
                  <a:srgbClr val="000000"/>
                </a:solidFill>
                <a:latin typeface="Bahnschrift Light SemiCondensed" panose="020B0502040204020203" pitchFamily="34" charset="0"/>
              </a:rPr>
              <a:t> score = 0;</a:t>
            </a:r>
          </a:p>
          <a:p>
            <a:r>
              <a:rPr lang="en-US" sz="1400" spc="-1" dirty="0">
                <a:solidFill>
                  <a:srgbClr val="000000"/>
                </a:solidFill>
                <a:latin typeface="Bahnschrift Light SemiCondensed" panose="020B0502040204020203" pitchFamily="34" charset="0"/>
              </a:rPr>
              <a:t>    void </a:t>
            </a:r>
            <a:r>
              <a:rPr lang="en-US" sz="1400" spc="-1" dirty="0" err="1">
                <a:solidFill>
                  <a:srgbClr val="000000"/>
                </a:solidFill>
                <a:latin typeface="Bahnschrift Light SemiCondensed" panose="020B0502040204020203" pitchFamily="34" charset="0"/>
              </a:rPr>
              <a:t>OnTriggerEnter</a:t>
            </a:r>
            <a:r>
              <a:rPr lang="en-US" sz="1400" spc="-1" dirty="0">
                <a:solidFill>
                  <a:srgbClr val="000000"/>
                </a:solidFill>
                <a:latin typeface="Bahnschrift Light SemiCondensed" panose="020B0502040204020203" pitchFamily="34" charset="0"/>
              </a:rPr>
              <a:t>(Collider other)</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if (</a:t>
            </a:r>
            <a:r>
              <a:rPr lang="en-US" sz="1400" spc="-1" dirty="0" err="1">
                <a:solidFill>
                  <a:srgbClr val="000000"/>
                </a:solidFill>
                <a:latin typeface="Bahnschrift Light SemiCondensed" panose="020B0502040204020203" pitchFamily="34" charset="0"/>
              </a:rPr>
              <a:t>other.CompareTag</a:t>
            </a:r>
            <a:r>
              <a:rPr lang="en-US" sz="1400" spc="-1" dirty="0">
                <a:solidFill>
                  <a:srgbClr val="000000"/>
                </a:solidFill>
                <a:latin typeface="Bahnschrift Light SemiCondensed" panose="020B0502040204020203" pitchFamily="34" charset="0"/>
              </a:rPr>
              <a:t>("Coin"))</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IncreaseScore</a:t>
            </a:r>
            <a:r>
              <a:rPr lang="en-US" sz="1400" spc="-1" dirty="0">
                <a:solidFill>
                  <a:srgbClr val="000000"/>
                </a:solidFill>
                <a:latin typeface="Bahnschrift Light SemiCondensed" panose="020B0502040204020203" pitchFamily="34" charset="0"/>
              </a:rPr>
              <a:t>(10); // Increase score by 10 points when a coin is collected</a:t>
            </a:r>
          </a:p>
          <a:p>
            <a:r>
              <a:rPr lang="en-US" sz="1400" spc="-1" dirty="0">
                <a:solidFill>
                  <a:srgbClr val="000000"/>
                </a:solidFill>
                <a:latin typeface="Bahnschrift Light SemiCondensed" panose="020B0502040204020203" pitchFamily="34" charset="0"/>
              </a:rPr>
              <a:t>            Destroy(</a:t>
            </a:r>
            <a:r>
              <a:rPr lang="en-US" sz="1400" spc="-1" dirty="0" err="1">
                <a:solidFill>
                  <a:srgbClr val="000000"/>
                </a:solidFill>
                <a:latin typeface="Bahnschrift Light SemiCondensed" panose="020B0502040204020203" pitchFamily="34" charset="0"/>
              </a:rPr>
              <a:t>other.gameObject</a:t>
            </a:r>
            <a:r>
              <a:rPr lang="en-US" sz="1400" spc="-1" dirty="0">
                <a:solidFill>
                  <a:srgbClr val="000000"/>
                </a:solidFill>
                <a:latin typeface="Bahnschrift Light SemiCondensed" panose="020B0502040204020203" pitchFamily="34" charset="0"/>
              </a:rPr>
              <a:t>); // Destroy the collected coin </a:t>
            </a:r>
            <a:r>
              <a:rPr lang="en-US" sz="1400" spc="-1" dirty="0" err="1">
                <a:solidFill>
                  <a:srgbClr val="000000"/>
                </a:solidFill>
                <a:latin typeface="Bahnschrift Light SemiCondensed" panose="020B0502040204020203" pitchFamily="34" charset="0"/>
              </a:rPr>
              <a:t>GameObject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void </a:t>
            </a:r>
            <a:r>
              <a:rPr lang="en-US" sz="1400" spc="-1" dirty="0" err="1">
                <a:solidFill>
                  <a:srgbClr val="000000"/>
                </a:solidFill>
                <a:latin typeface="Bahnschrift Light SemiCondensed" panose="020B0502040204020203" pitchFamily="34" charset="0"/>
              </a:rPr>
              <a:t>IncreaseScore</a:t>
            </a:r>
            <a:r>
              <a:rPr lang="en-US" sz="1400" spc="-1" dirty="0">
                <a:solidFill>
                  <a:srgbClr val="000000"/>
                </a:solidFill>
                <a:latin typeface="Bahnschrift Light SemiCondensed" panose="020B0502040204020203" pitchFamily="34" charset="0"/>
              </a:rPr>
              <a:t>(</a:t>
            </a:r>
            <a:r>
              <a:rPr lang="en-US" sz="1400" spc="-1" dirty="0" err="1">
                <a:solidFill>
                  <a:srgbClr val="000000"/>
                </a:solidFill>
                <a:latin typeface="Bahnschrift Light SemiCondensed" panose="020B0502040204020203" pitchFamily="34" charset="0"/>
              </a:rPr>
              <a:t>int</a:t>
            </a:r>
            <a:r>
              <a:rPr lang="en-US" sz="1400" spc="-1" dirty="0">
                <a:solidFill>
                  <a:srgbClr val="000000"/>
                </a:solidFill>
                <a:latin typeface="Bahnschrift Light SemiCondensed" panose="020B0502040204020203" pitchFamily="34" charset="0"/>
              </a:rPr>
              <a:t> points)</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score += points; // Add points to the score</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Debug.Log</a:t>
            </a:r>
            <a:r>
              <a:rPr lang="en-US" sz="1400" spc="-1" dirty="0">
                <a:solidFill>
                  <a:srgbClr val="000000"/>
                </a:solidFill>
                <a:latin typeface="Bahnschrift Light SemiCondensed" panose="020B0502040204020203" pitchFamily="34" charset="0"/>
              </a:rPr>
              <a:t>("Score: " + score); // Output the updated score to the console</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a:t>
            </a:r>
            <a:endParaRPr lang="en-US" sz="1400" strike="noStrike" spc="-1" dirty="0">
              <a:solidFill>
                <a:srgbClr val="000000"/>
              </a:solidFill>
              <a:latin typeface="Bahnschrift Light SemiCondensed" panose="020B0502040204020203" pitchFamily="34" charset="0"/>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Scripting Basics Recap</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10</a:t>
            </a:fld>
            <a:endParaRPr/>
          </a:p>
        </p:txBody>
      </p:sp>
    </p:spTree>
    <p:extLst>
      <p:ext uri="{BB962C8B-B14F-4D97-AF65-F5344CB8AC3E}">
        <p14:creationId xmlns:p14="http://schemas.microsoft.com/office/powerpoint/2010/main" val="2748419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36781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Scripting Animations in Unity: </a:t>
            </a:r>
            <a:r>
              <a:rPr lang="en-US" sz="2400" spc="-1" dirty="0">
                <a:solidFill>
                  <a:srgbClr val="000000"/>
                </a:solidFill>
              </a:rPr>
              <a:t>Animation brings life to game elements, making them visually appealing and engaging. Scripting animations allows developers to dynamically control these animations, creating more immersive and responsive gameplay experiences. We'll delve into the various techniques and methods for scripting animations in Unity.</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Scripting Overview</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11</a:t>
            </a:fld>
            <a:endParaRPr/>
          </a:p>
        </p:txBody>
      </p:sp>
    </p:spTree>
    <p:extLst>
      <p:ext uri="{BB962C8B-B14F-4D97-AF65-F5344CB8AC3E}">
        <p14:creationId xmlns:p14="http://schemas.microsoft.com/office/powerpoint/2010/main" val="3420495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36781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Animation States and Transitions:</a:t>
            </a:r>
            <a:r>
              <a:rPr lang="en-US" sz="2400" spc="-1" dirty="0">
                <a:solidFill>
                  <a:srgbClr val="000000"/>
                </a:solidFill>
              </a:rPr>
              <a:t> Animations in Unity are organized into states, and transitions between these states dictate how animations flow. We'll explore how to script these states and transitions, allowing for smooth and seamless animation sequences that react to in-game events and player input.</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Scripting Overview</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12</a:t>
            </a:fld>
            <a:endParaRPr/>
          </a:p>
        </p:txBody>
      </p:sp>
    </p:spTree>
    <p:extLst>
      <p:ext uri="{BB962C8B-B14F-4D97-AF65-F5344CB8AC3E}">
        <p14:creationId xmlns:p14="http://schemas.microsoft.com/office/powerpoint/2010/main" val="398092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Animation Events: </a:t>
            </a:r>
            <a:r>
              <a:rPr lang="en-US" sz="2400" spc="-1" dirty="0">
                <a:solidFill>
                  <a:srgbClr val="000000"/>
                </a:solidFill>
              </a:rPr>
              <a:t>Animation events are key moments within an animation clip that can trigger specific actions or events. By scripting animation events, developers can synchronize animations with other game elements, such as sound effects, particle effects, or gameplay mechanics. We'll cover how to implement and utilize animation events effectively.</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Scripting Overview</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13</a:t>
            </a:fld>
            <a:endParaRPr/>
          </a:p>
        </p:txBody>
      </p:sp>
    </p:spTree>
    <p:extLst>
      <p:ext uri="{BB962C8B-B14F-4D97-AF65-F5344CB8AC3E}">
        <p14:creationId xmlns:p14="http://schemas.microsoft.com/office/powerpoint/2010/main" val="1817670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Scripting Animation Controllers: </a:t>
            </a:r>
            <a:r>
              <a:rPr lang="en-US" sz="2400" spc="-1" dirty="0">
                <a:solidFill>
                  <a:srgbClr val="000000"/>
                </a:solidFill>
              </a:rPr>
              <a:t>Animation controllers serve as the central hub for managing animations in Unity. Through scripting, developers can dynamically control animation controllers, changing states, parameters, and transitions on the fly. We'll provide examples and demonstrations of scripting animation controllers to achieve desired gameplay effects.</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Scripting Overview</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14</a:t>
            </a:fld>
            <a:endParaRPr/>
          </a:p>
        </p:txBody>
      </p:sp>
    </p:spTree>
    <p:extLst>
      <p:ext uri="{BB962C8B-B14F-4D97-AF65-F5344CB8AC3E}">
        <p14:creationId xmlns:p14="http://schemas.microsoft.com/office/powerpoint/2010/main" val="2187137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Introduction to Physics Interactions: </a:t>
            </a:r>
            <a:r>
              <a:rPr lang="en-US" sz="2400" spc="-1" dirty="0">
                <a:solidFill>
                  <a:srgbClr val="000000"/>
                </a:solidFill>
              </a:rPr>
              <a:t>Physics interactions are essential for creating realistic and immersive gameplay experiences. In Unity, physics interactions govern how objects move, collide, and interact with each other within the game world. We'll explore the principles of physics interactions and how scripting can enhance and manipulate these interactions.</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Scripting Physics Interactions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15</a:t>
            </a:fld>
            <a:endParaRPr/>
          </a:p>
        </p:txBody>
      </p:sp>
    </p:spTree>
    <p:extLst>
      <p:ext uri="{BB962C8B-B14F-4D97-AF65-F5344CB8AC3E}">
        <p14:creationId xmlns:p14="http://schemas.microsoft.com/office/powerpoint/2010/main" val="1593932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Scripting Forces and Gravity: </a:t>
            </a:r>
            <a:r>
              <a:rPr lang="en-US" sz="2400" spc="-1" dirty="0">
                <a:solidFill>
                  <a:srgbClr val="000000"/>
                </a:solidFill>
              </a:rPr>
              <a:t>Forces and gravity play a significant role in determining the motion and behavior of objects in a game. Through scripting, developers can apply forces and modify gravity to simulate realistic movement and interactions. We'll delve into the scripting techniques for applying forces, adjusting gravity, and simulating physical phenomena.</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Scripting Physics Interactions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16</a:t>
            </a:fld>
            <a:endParaRPr/>
          </a:p>
        </p:txBody>
      </p:sp>
    </p:spTree>
    <p:extLst>
      <p:ext uri="{BB962C8B-B14F-4D97-AF65-F5344CB8AC3E}">
        <p14:creationId xmlns:p14="http://schemas.microsoft.com/office/powerpoint/2010/main" val="1221986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Scripting Collisions: </a:t>
            </a:r>
            <a:r>
              <a:rPr lang="en-US" sz="2400" spc="-1" dirty="0">
                <a:solidFill>
                  <a:srgbClr val="000000"/>
                </a:solidFill>
              </a:rPr>
              <a:t>Collisions occur when two objects come into contact with each other in the game world. By scripting collisions, developers can define how objects react and respond to these collisions, enabling a wide range of gameplay mechanics such as bouncing, triggering events, or causing damage. We'll cover how to script collision detection, response, and resolution effectively.</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Scripting Physics Interactions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17</a:t>
            </a:fld>
            <a:endParaRPr/>
          </a:p>
        </p:txBody>
      </p:sp>
    </p:spTree>
    <p:extLst>
      <p:ext uri="{BB962C8B-B14F-4D97-AF65-F5344CB8AC3E}">
        <p14:creationId xmlns:p14="http://schemas.microsoft.com/office/powerpoint/2010/main" val="3887733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Example:  </a:t>
            </a:r>
            <a:r>
              <a:rPr lang="en-US" sz="2000" spc="-1" dirty="0">
                <a:solidFill>
                  <a:srgbClr val="000000"/>
                </a:solidFill>
              </a:rPr>
              <a:t>Projectile Motion Script</a:t>
            </a:r>
          </a:p>
          <a:p>
            <a:r>
              <a:rPr lang="en-US" sz="1400" spc="-1" dirty="0">
                <a:solidFill>
                  <a:srgbClr val="000000"/>
                </a:solidFill>
                <a:latin typeface="Bahnschrift Light SemiCondensed" panose="020B0502040204020203" pitchFamily="34" charset="0"/>
              </a:rPr>
              <a:t>using </a:t>
            </a:r>
            <a:r>
              <a:rPr lang="en-US" sz="1400" spc="-1" dirty="0" err="1">
                <a:solidFill>
                  <a:srgbClr val="000000"/>
                </a:solidFill>
                <a:latin typeface="Bahnschrift Light SemiCondensed" panose="020B0502040204020203" pitchFamily="34" charset="0"/>
              </a:rPr>
              <a:t>UnityEngine</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public class Projectile : </a:t>
            </a:r>
            <a:r>
              <a:rPr lang="en-US" sz="1400" spc="-1" dirty="0" err="1">
                <a:solidFill>
                  <a:srgbClr val="000000"/>
                </a:solidFill>
                <a:latin typeface="Bahnschrift Light SemiCondensed" panose="020B0502040204020203" pitchFamily="34" charset="0"/>
              </a:rPr>
              <a:t>MonoBehaviour</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public float </a:t>
            </a:r>
            <a:r>
              <a:rPr lang="en-US" sz="1400" spc="-1" dirty="0" err="1">
                <a:solidFill>
                  <a:srgbClr val="000000"/>
                </a:solidFill>
                <a:latin typeface="Bahnschrift Light SemiCondensed" panose="020B0502040204020203" pitchFamily="34" charset="0"/>
              </a:rPr>
              <a:t>launchForce</a:t>
            </a:r>
            <a:r>
              <a:rPr lang="en-US" sz="1400" spc="-1" dirty="0">
                <a:solidFill>
                  <a:srgbClr val="000000"/>
                </a:solidFill>
                <a:latin typeface="Bahnschrift Light SemiCondensed" panose="020B0502040204020203" pitchFamily="34" charset="0"/>
              </a:rPr>
              <a:t> = 20f; // Force applied to launch the projectile</a:t>
            </a:r>
          </a:p>
          <a:p>
            <a:r>
              <a:rPr lang="en-US" sz="1400" spc="-1" dirty="0">
                <a:solidFill>
                  <a:srgbClr val="000000"/>
                </a:solidFill>
                <a:latin typeface="Bahnschrift Light SemiCondensed" panose="020B0502040204020203" pitchFamily="34" charset="0"/>
              </a:rPr>
              <a:t>    public float </a:t>
            </a:r>
            <a:r>
              <a:rPr lang="en-US" sz="1400" spc="-1" dirty="0" err="1">
                <a:solidFill>
                  <a:srgbClr val="000000"/>
                </a:solidFill>
                <a:latin typeface="Bahnschrift Light SemiCondensed" panose="020B0502040204020203" pitchFamily="34" charset="0"/>
              </a:rPr>
              <a:t>destroyDelay</a:t>
            </a:r>
            <a:r>
              <a:rPr lang="en-US" sz="1400" spc="-1" dirty="0">
                <a:solidFill>
                  <a:srgbClr val="000000"/>
                </a:solidFill>
                <a:latin typeface="Bahnschrift Light SemiCondensed" panose="020B0502040204020203" pitchFamily="34" charset="0"/>
              </a:rPr>
              <a:t> = 2f; // Time delay before destroying the projectile</a:t>
            </a:r>
          </a:p>
          <a:p>
            <a:r>
              <a:rPr lang="en-US" sz="1400" spc="-1" dirty="0">
                <a:solidFill>
                  <a:srgbClr val="000000"/>
                </a:solidFill>
                <a:latin typeface="Bahnschrift Light SemiCondensed" panose="020B0502040204020203" pitchFamily="34" charset="0"/>
              </a:rPr>
              <a:t>    private </a:t>
            </a:r>
            <a:r>
              <a:rPr lang="en-US" sz="1400" spc="-1" dirty="0" err="1">
                <a:solidFill>
                  <a:srgbClr val="000000"/>
                </a:solidFill>
                <a:latin typeface="Bahnschrift Light SemiCondensed" panose="020B0502040204020203" pitchFamily="34" charset="0"/>
              </a:rPr>
              <a:t>Rigidbody</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rb</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void Start()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rb</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GetComponent</a:t>
            </a:r>
            <a:r>
              <a:rPr lang="en-US" sz="1400" spc="-1" dirty="0">
                <a:solidFill>
                  <a:srgbClr val="000000"/>
                </a:solidFill>
                <a:latin typeface="Bahnschrift Light SemiCondensed" panose="020B0502040204020203" pitchFamily="34" charset="0"/>
              </a:rPr>
              <a:t>&lt;</a:t>
            </a:r>
            <a:r>
              <a:rPr lang="en-US" sz="1400" spc="-1" dirty="0" err="1">
                <a:solidFill>
                  <a:srgbClr val="000000"/>
                </a:solidFill>
                <a:latin typeface="Bahnschrift Light SemiCondensed" panose="020B0502040204020203" pitchFamily="34" charset="0"/>
              </a:rPr>
              <a:t>Rigidbody</a:t>
            </a:r>
            <a:r>
              <a:rPr lang="en-US" sz="1400" spc="-1" dirty="0">
                <a:solidFill>
                  <a:srgbClr val="000000"/>
                </a:solidFill>
                <a:latin typeface="Bahnschrift Light SemiCondensed" panose="020B0502040204020203" pitchFamily="34" charset="0"/>
              </a:rPr>
              <a:t>&gt;(); // Get reference to the </a:t>
            </a:r>
            <a:r>
              <a:rPr lang="en-US" sz="1400" spc="-1" dirty="0" err="1">
                <a:solidFill>
                  <a:srgbClr val="000000"/>
                </a:solidFill>
                <a:latin typeface="Bahnschrift Light SemiCondensed" panose="020B0502040204020203" pitchFamily="34" charset="0"/>
              </a:rPr>
              <a:t>Rigidbody</a:t>
            </a:r>
            <a:r>
              <a:rPr lang="en-US" sz="1400" spc="-1" dirty="0">
                <a:solidFill>
                  <a:srgbClr val="000000"/>
                </a:solidFill>
                <a:latin typeface="Bahnschrift Light SemiCondensed" panose="020B0502040204020203" pitchFamily="34" charset="0"/>
              </a:rPr>
              <a:t> component</a:t>
            </a:r>
          </a:p>
          <a:p>
            <a:r>
              <a:rPr lang="en-US" sz="1400" spc="-1" dirty="0">
                <a:solidFill>
                  <a:srgbClr val="000000"/>
                </a:solidFill>
                <a:latin typeface="Bahnschrift Light SemiCondensed" panose="020B0502040204020203" pitchFamily="34" charset="0"/>
              </a:rPr>
              <a:t>        Launch(); // Launch the projectile when the script starts</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void Launch()</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rb.AddForce</a:t>
            </a:r>
            <a:r>
              <a:rPr lang="en-US" sz="1400" spc="-1" dirty="0">
                <a:solidFill>
                  <a:srgbClr val="000000"/>
                </a:solidFill>
                <a:latin typeface="Bahnschrift Light SemiCondensed" panose="020B0502040204020203" pitchFamily="34" charset="0"/>
              </a:rPr>
              <a:t>(</a:t>
            </a:r>
            <a:r>
              <a:rPr lang="en-US" sz="1400" spc="-1" dirty="0" err="1">
                <a:solidFill>
                  <a:srgbClr val="000000"/>
                </a:solidFill>
                <a:latin typeface="Bahnschrift Light SemiCondensed" panose="020B0502040204020203" pitchFamily="34" charset="0"/>
              </a:rPr>
              <a:t>transform.forward</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launchForce</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ForceMode.Impulse</a:t>
            </a:r>
            <a:r>
              <a:rPr lang="en-US" sz="1400" spc="-1" dirty="0">
                <a:solidFill>
                  <a:srgbClr val="000000"/>
                </a:solidFill>
                <a:latin typeface="Bahnschrift Light SemiCondensed" panose="020B0502040204020203" pitchFamily="34" charset="0"/>
              </a:rPr>
              <a:t>); // Apply forward force to launch the projectile</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endParaRPr lang="en-US" sz="1400" strike="noStrike" spc="-1" dirty="0">
              <a:solidFill>
                <a:srgbClr val="000000"/>
              </a:solidFill>
              <a:latin typeface="Bahnschrift Light SemiCondensed" panose="020B0502040204020203" pitchFamily="34" charset="0"/>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Scripting Physics Interactions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18</a:t>
            </a:fld>
            <a:endParaRPr/>
          </a:p>
        </p:txBody>
      </p:sp>
    </p:spTree>
    <p:extLst>
      <p:ext uri="{BB962C8B-B14F-4D97-AF65-F5344CB8AC3E}">
        <p14:creationId xmlns:p14="http://schemas.microsoft.com/office/powerpoint/2010/main" val="373504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Example:  </a:t>
            </a:r>
            <a:r>
              <a:rPr lang="en-US" sz="2000" spc="-1" dirty="0">
                <a:solidFill>
                  <a:srgbClr val="000000"/>
                </a:solidFill>
              </a:rPr>
              <a:t>Projectile Motion Script</a:t>
            </a:r>
          </a:p>
          <a:p>
            <a:r>
              <a:rPr lang="en-US" sz="1400" spc="-1" dirty="0">
                <a:solidFill>
                  <a:srgbClr val="000000"/>
                </a:solidFill>
                <a:latin typeface="Bahnschrift Light SemiCondensed" panose="020B0502040204020203" pitchFamily="34" charset="0"/>
              </a:rPr>
              <a:t>void </a:t>
            </a:r>
            <a:r>
              <a:rPr lang="en-US" sz="1400" spc="-1" dirty="0" err="1">
                <a:solidFill>
                  <a:srgbClr val="000000"/>
                </a:solidFill>
                <a:latin typeface="Bahnschrift Light SemiCondensed" panose="020B0502040204020203" pitchFamily="34" charset="0"/>
              </a:rPr>
              <a:t>OnCollisionEnter</a:t>
            </a:r>
            <a:r>
              <a:rPr lang="en-US" sz="1400" spc="-1" dirty="0">
                <a:solidFill>
                  <a:srgbClr val="000000"/>
                </a:solidFill>
                <a:latin typeface="Bahnschrift Light SemiCondensed" panose="020B0502040204020203" pitchFamily="34" charset="0"/>
              </a:rPr>
              <a:t>(Collision collision)</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if (</a:t>
            </a:r>
            <a:r>
              <a:rPr lang="en-US" sz="1400" spc="-1" dirty="0" err="1">
                <a:solidFill>
                  <a:srgbClr val="000000"/>
                </a:solidFill>
                <a:latin typeface="Bahnschrift Light SemiCondensed" panose="020B0502040204020203" pitchFamily="34" charset="0"/>
              </a:rPr>
              <a:t>collision.gameObject.CompareTag</a:t>
            </a:r>
            <a:r>
              <a:rPr lang="en-US" sz="1400" spc="-1" dirty="0">
                <a:solidFill>
                  <a:srgbClr val="000000"/>
                </a:solidFill>
                <a:latin typeface="Bahnschrift Light SemiCondensed" panose="020B0502040204020203" pitchFamily="34" charset="0"/>
              </a:rPr>
              <a:t>("Obstacle"))</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DestroyProjectile</a:t>
            </a:r>
            <a:r>
              <a:rPr lang="en-US" sz="1400" spc="-1" dirty="0">
                <a:solidFill>
                  <a:srgbClr val="000000"/>
                </a:solidFill>
                <a:latin typeface="Bahnschrift Light SemiCondensed" panose="020B0502040204020203" pitchFamily="34" charset="0"/>
              </a:rPr>
              <a:t>(); // Destroy the projectile on collision with an obstacle</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void </a:t>
            </a:r>
            <a:r>
              <a:rPr lang="en-US" sz="1400" spc="-1" dirty="0" err="1">
                <a:solidFill>
                  <a:srgbClr val="000000"/>
                </a:solidFill>
                <a:latin typeface="Bahnschrift Light SemiCondensed" panose="020B0502040204020203" pitchFamily="34" charset="0"/>
              </a:rPr>
              <a:t>DestroyProjectile</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Destroy(</a:t>
            </a:r>
            <a:r>
              <a:rPr lang="en-US" sz="1400" spc="-1" dirty="0" err="1">
                <a:solidFill>
                  <a:srgbClr val="000000"/>
                </a:solidFill>
                <a:latin typeface="Bahnschrift Light SemiCondensed" panose="020B0502040204020203" pitchFamily="34" charset="0"/>
              </a:rPr>
              <a:t>gameObject</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destroyDelay</a:t>
            </a:r>
            <a:r>
              <a:rPr lang="en-US" sz="1400" spc="-1" dirty="0">
                <a:solidFill>
                  <a:srgbClr val="000000"/>
                </a:solidFill>
                <a:latin typeface="Bahnschrift Light SemiCondensed" panose="020B0502040204020203" pitchFamily="34" charset="0"/>
              </a:rPr>
              <a:t>); // Destroy the projectile with a delay</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endParaRPr lang="en-US" sz="1400" strike="noStrike" spc="-1" dirty="0">
              <a:solidFill>
                <a:srgbClr val="000000"/>
              </a:solidFill>
              <a:latin typeface="Bahnschrift Light SemiCondensed" panose="020B0502040204020203" pitchFamily="34" charset="0"/>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Scripting Physics Interactions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19</a:t>
            </a:fld>
            <a:endParaRPr/>
          </a:p>
        </p:txBody>
      </p:sp>
    </p:spTree>
    <p:extLst>
      <p:ext uri="{BB962C8B-B14F-4D97-AF65-F5344CB8AC3E}">
        <p14:creationId xmlns:p14="http://schemas.microsoft.com/office/powerpoint/2010/main" val="3977831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228600" y="681120"/>
            <a:ext cx="11804760" cy="69588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a:solidFill>
                  <a:srgbClr val="000000"/>
                </a:solidFill>
                <a:latin typeface="Arial"/>
              </a:rPr>
              <a:t>Learning Objectives</a:t>
            </a:r>
            <a:endParaRPr lang="en-US" sz="4400" b="0" strike="noStrike" spc="-1">
              <a:solidFill>
                <a:srgbClr val="000000"/>
              </a:solidFill>
              <a:latin typeface="Arial"/>
            </a:endParaRPr>
          </a:p>
        </p:txBody>
      </p:sp>
      <p:sp>
        <p:nvSpPr>
          <p:cNvPr id="54" name="Content Placeholder 2"/>
          <p:cNvSpPr/>
          <p:nvPr/>
        </p:nvSpPr>
        <p:spPr>
          <a:xfrm>
            <a:off x="838080" y="2009520"/>
            <a:ext cx="10514520" cy="2790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200000"/>
              </a:lnSpc>
              <a:spcBef>
                <a:spcPts val="1001"/>
              </a:spcBef>
              <a:buClr>
                <a:srgbClr val="000000"/>
              </a:buClr>
              <a:buFont typeface="Arial"/>
              <a:buChar char="•"/>
            </a:pPr>
            <a:r>
              <a:rPr lang="en-US" sz="2400" spc="-1" dirty="0">
                <a:solidFill>
                  <a:srgbClr val="000000"/>
                </a:solidFill>
                <a:latin typeface="Calibri"/>
              </a:rPr>
              <a:t>Understand the role of scripting in creating dynamic animations.</a:t>
            </a:r>
          </a:p>
          <a:p>
            <a:pPr marL="228600" indent="-228600">
              <a:lnSpc>
                <a:spcPct val="200000"/>
              </a:lnSpc>
              <a:spcBef>
                <a:spcPts val="1001"/>
              </a:spcBef>
              <a:buClr>
                <a:srgbClr val="000000"/>
              </a:buClr>
              <a:buFont typeface="Arial"/>
              <a:buChar char="•"/>
            </a:pPr>
            <a:r>
              <a:rPr lang="en-US" sz="2400" spc="-1" dirty="0">
                <a:solidFill>
                  <a:srgbClr val="000000"/>
                </a:solidFill>
                <a:latin typeface="Calibri"/>
              </a:rPr>
              <a:t>Learn how to script physics interactions for realistic gameplay.</a:t>
            </a:r>
          </a:p>
          <a:p>
            <a:pPr marL="228600" indent="-228600">
              <a:lnSpc>
                <a:spcPct val="200000"/>
              </a:lnSpc>
              <a:spcBef>
                <a:spcPts val="1001"/>
              </a:spcBef>
              <a:buClr>
                <a:srgbClr val="000000"/>
              </a:buClr>
              <a:buFont typeface="Arial"/>
              <a:buChar char="•"/>
            </a:pPr>
            <a:r>
              <a:rPr lang="en-US" sz="2400" spc="-1" dirty="0">
                <a:solidFill>
                  <a:srgbClr val="000000"/>
                </a:solidFill>
                <a:latin typeface="Calibri"/>
              </a:rPr>
              <a:t>Gain hands-on experience by scripting animations and physics interactions</a:t>
            </a:r>
            <a:r>
              <a:rPr lang="en-US" sz="2400" spc="-1" dirty="0">
                <a:solidFill>
                  <a:srgbClr val="000000"/>
                </a:solidFill>
                <a:latin typeface="Arial"/>
              </a:rPr>
              <a:t>.</a:t>
            </a:r>
            <a:endParaRPr lang="en-US" sz="2400" spc="-1" dirty="0">
              <a:solidFill>
                <a:srgbClr val="000000"/>
              </a:solidFill>
              <a:latin typeface="Calibri"/>
            </a:endParaRPr>
          </a:p>
        </p:txBody>
      </p:sp>
      <p:sp>
        <p:nvSpPr>
          <p:cNvPr id="3" name="PlaceHolder 2"/>
          <p:cNvSpPr>
            <a:spLocks noGrp="1"/>
          </p:cNvSpPr>
          <p:nvPr>
            <p:ph type="sldNum" idx="1"/>
          </p:nvPr>
        </p:nvSpPr>
        <p:spPr/>
        <p:txBody>
          <a:bodyPr/>
          <a:lstStyle/>
          <a:p>
            <a:fld id="{B86D5315-3D1D-4EC7-9273-1E23E07B318A}" type="slidenum">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Overview of Animator Controller: </a:t>
            </a:r>
            <a:r>
              <a:rPr lang="en-US" sz="2400" spc="-1" dirty="0">
                <a:solidFill>
                  <a:srgbClr val="000000"/>
                </a:solidFill>
              </a:rPr>
              <a:t>The Animator Controller is a powerful tool in Unity for managing and controlling animations. It allows developers to create complex animation logic, blending between different animation states, and transitioning seamlessly between animations. In this section, we'll provide an overview of the Animator Controller and its role in Unity animation scripting.</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Animator Controller</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20</a:t>
            </a:fld>
            <a:endParaRPr/>
          </a:p>
        </p:txBody>
      </p:sp>
    </p:spTree>
    <p:extLst>
      <p:ext uri="{BB962C8B-B14F-4D97-AF65-F5344CB8AC3E}">
        <p14:creationId xmlns:p14="http://schemas.microsoft.com/office/powerpoint/2010/main" val="2233932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Scripting Animator Control: </a:t>
            </a:r>
            <a:r>
              <a:rPr lang="en-US" sz="2400" spc="-1" dirty="0">
                <a:solidFill>
                  <a:srgbClr val="000000"/>
                </a:solidFill>
              </a:rPr>
              <a:t>Through scripting, developers can dynamically control the Animator Controller, altering animation states, parameters, and transitions based on in-game conditions and player input. We'll explore how to script animator control to achieve desired gameplay effects, such as changing character animations in response to player actions or environmental factors.</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Animator Controller</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21</a:t>
            </a:fld>
            <a:endParaRPr/>
          </a:p>
        </p:txBody>
      </p:sp>
    </p:spTree>
    <p:extLst>
      <p:ext uri="{BB962C8B-B14F-4D97-AF65-F5344CB8AC3E}">
        <p14:creationId xmlns:p14="http://schemas.microsoft.com/office/powerpoint/2010/main" val="391847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Animator Controller Layers: </a:t>
            </a:r>
            <a:r>
              <a:rPr lang="en-US" sz="2400" spc="-1" dirty="0">
                <a:solidFill>
                  <a:srgbClr val="000000"/>
                </a:solidFill>
              </a:rPr>
              <a:t>Animator Controller layers provide a flexible way to blend multiple animations together, allowing for more complex and nuanced character animations. We'll discuss how to script animator controller layers to create smooth transitions and blend animations seamlessly, enhancing the visual fidelity and realism of character movements.</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Animator Controller</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22</a:t>
            </a:fld>
            <a:endParaRPr/>
          </a:p>
        </p:txBody>
      </p:sp>
    </p:spTree>
    <p:extLst>
      <p:ext uri="{BB962C8B-B14F-4D97-AF65-F5344CB8AC3E}">
        <p14:creationId xmlns:p14="http://schemas.microsoft.com/office/powerpoint/2010/main" val="4183270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59091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000" b="1" spc="-1" dirty="0">
                <a:solidFill>
                  <a:srgbClr val="000000"/>
                </a:solidFill>
              </a:rPr>
              <a:t>Some common use cases:</a:t>
            </a:r>
          </a:p>
          <a:p>
            <a:r>
              <a:rPr lang="en-US" sz="1600" b="1" spc="-1" dirty="0">
                <a:solidFill>
                  <a:srgbClr val="000000"/>
                </a:solidFill>
              </a:rPr>
              <a:t>Player Character Animation:</a:t>
            </a:r>
          </a:p>
          <a:p>
            <a:r>
              <a:rPr lang="en-US" sz="1600" spc="-1" dirty="0">
                <a:solidFill>
                  <a:srgbClr val="000000"/>
                </a:solidFill>
              </a:rPr>
              <a:t>Animator Controllers are commonly used to animate player characters in games, providing animations for actions such as running, jumping, attacking, and interacting with objects.</a:t>
            </a:r>
          </a:p>
          <a:p>
            <a:r>
              <a:rPr lang="en-US" sz="1600" spc="-1" dirty="0">
                <a:solidFill>
                  <a:srgbClr val="000000"/>
                </a:solidFill>
              </a:rPr>
              <a:t>Use animation states and transitions to seamlessly switch between different animations based on player input and game conditions.</a:t>
            </a:r>
          </a:p>
          <a:p>
            <a:r>
              <a:rPr lang="en-US" sz="1600" spc="-1" dirty="0">
                <a:solidFill>
                  <a:srgbClr val="000000"/>
                </a:solidFill>
              </a:rPr>
              <a:t>Script animator parameters to control animation states dynamically, ensuring smooth transitions and responsive character movement.</a:t>
            </a:r>
          </a:p>
          <a:p>
            <a:r>
              <a:rPr lang="en-US" sz="1600" b="1" spc="-1" dirty="0">
                <a:solidFill>
                  <a:srgbClr val="000000"/>
                </a:solidFill>
              </a:rPr>
              <a:t>Enemy AI Behavior:</a:t>
            </a:r>
          </a:p>
          <a:p>
            <a:r>
              <a:rPr lang="en-US" sz="1600" spc="-1" dirty="0">
                <a:solidFill>
                  <a:srgbClr val="000000"/>
                </a:solidFill>
              </a:rPr>
              <a:t>Animator Controllers can be utilized to animate enemy characters and control their behavior in response to player actions or AI logic.</a:t>
            </a:r>
          </a:p>
          <a:p>
            <a:r>
              <a:rPr lang="en-US" sz="1600" spc="-1" dirty="0">
                <a:solidFill>
                  <a:srgbClr val="000000"/>
                </a:solidFill>
              </a:rPr>
              <a:t>Define animation states for different enemy behaviors such as idle, patrolling, attacking, and taking damage.</a:t>
            </a:r>
          </a:p>
          <a:p>
            <a:r>
              <a:rPr lang="en-US" sz="1600" spc="-1" dirty="0">
                <a:solidFill>
                  <a:srgbClr val="000000"/>
                </a:solidFill>
              </a:rPr>
              <a:t>Script animator parameters to trigger transitions between states based on AI decision-making, such as detecting the player, pursuing or retreating, and performing attacks.</a:t>
            </a:r>
            <a:endParaRPr lang="en-US" sz="16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Events and Triggers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23</a:t>
            </a:fld>
            <a:endParaRPr/>
          </a:p>
        </p:txBody>
      </p:sp>
    </p:spTree>
    <p:extLst>
      <p:ext uri="{BB962C8B-B14F-4D97-AF65-F5344CB8AC3E}">
        <p14:creationId xmlns:p14="http://schemas.microsoft.com/office/powerpoint/2010/main" val="1157010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59091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000" b="1" spc="-1" dirty="0">
                <a:solidFill>
                  <a:srgbClr val="000000"/>
                </a:solidFill>
              </a:rPr>
              <a:t>Some common use cases:</a:t>
            </a:r>
          </a:p>
          <a:p>
            <a:r>
              <a:rPr lang="en-US" sz="1600" b="1" spc="-1" dirty="0">
                <a:solidFill>
                  <a:srgbClr val="000000"/>
                </a:solidFill>
              </a:rPr>
              <a:t>Interactive Objects and Environmental Animations:</a:t>
            </a:r>
          </a:p>
          <a:p>
            <a:r>
              <a:rPr lang="en-US" sz="1600" spc="-1" dirty="0">
                <a:solidFill>
                  <a:srgbClr val="000000"/>
                </a:solidFill>
              </a:rPr>
              <a:t>Animator Controllers can animate interactive objects and environmental elements to bring the game world to life.</a:t>
            </a:r>
          </a:p>
          <a:p>
            <a:r>
              <a:rPr lang="en-US" sz="1600" spc="-1" dirty="0">
                <a:solidFill>
                  <a:srgbClr val="000000"/>
                </a:solidFill>
              </a:rPr>
              <a:t>Use animation states to depict changes in environmental conditions or activate/deactivate interactive objects.</a:t>
            </a:r>
          </a:p>
          <a:p>
            <a:r>
              <a:rPr lang="en-US" sz="1600" spc="-1" dirty="0">
                <a:solidFill>
                  <a:srgbClr val="000000"/>
                </a:solidFill>
              </a:rPr>
              <a:t>Script animator parameters to control the timing and triggering of environmental animations, such as doors opening/closing, platforms moving, or traps activating.</a:t>
            </a:r>
          </a:p>
          <a:p>
            <a:r>
              <a:rPr lang="en-US" sz="1600" b="1" spc="-1" dirty="0">
                <a:solidFill>
                  <a:srgbClr val="000000"/>
                </a:solidFill>
              </a:rPr>
              <a:t>UI Animation and Effects:</a:t>
            </a:r>
          </a:p>
          <a:p>
            <a:r>
              <a:rPr lang="en-US" sz="1600" spc="-1" dirty="0">
                <a:solidFill>
                  <a:srgbClr val="000000"/>
                </a:solidFill>
              </a:rPr>
              <a:t>Animator Controllers can animate UI elements to create visually appealing user interfaces and interactive menus.</a:t>
            </a:r>
          </a:p>
          <a:p>
            <a:r>
              <a:rPr lang="en-US" sz="1600" spc="-1" dirty="0">
                <a:solidFill>
                  <a:srgbClr val="000000"/>
                </a:solidFill>
              </a:rPr>
              <a:t>Define animation states for UI elements such as buttons, panels, and pop-ups.</a:t>
            </a:r>
          </a:p>
          <a:p>
            <a:r>
              <a:rPr lang="en-US" sz="1600" spc="-1" dirty="0">
                <a:solidFill>
                  <a:srgbClr val="000000"/>
                </a:solidFill>
              </a:rPr>
              <a:t>Script animator parameters to animate UI transitions, hover effects, and button interactions, enhancing the user experience.</a:t>
            </a:r>
            <a:endParaRPr lang="en-US" sz="16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Events and Triggers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24</a:t>
            </a:fld>
            <a:endParaRPr/>
          </a:p>
        </p:txBody>
      </p:sp>
    </p:spTree>
    <p:extLst>
      <p:ext uri="{BB962C8B-B14F-4D97-AF65-F5344CB8AC3E}">
        <p14:creationId xmlns:p14="http://schemas.microsoft.com/office/powerpoint/2010/main" val="1485025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59091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000" b="1" spc="-1" dirty="0">
                <a:solidFill>
                  <a:srgbClr val="000000"/>
                </a:solidFill>
              </a:rPr>
              <a:t>Best Practices:</a:t>
            </a:r>
          </a:p>
          <a:p>
            <a:r>
              <a:rPr lang="en-US" sz="1600" b="1" spc="-1" dirty="0">
                <a:solidFill>
                  <a:srgbClr val="000000"/>
                </a:solidFill>
              </a:rPr>
              <a:t>Modular Animation States: </a:t>
            </a:r>
            <a:r>
              <a:rPr lang="en-US" sz="1600" spc="-1" dirty="0">
                <a:solidFill>
                  <a:srgbClr val="000000"/>
                </a:solidFill>
              </a:rPr>
              <a:t>Break down complex animations into smaller, reusable animation states to maintain a modular and organized Animator Controller.</a:t>
            </a:r>
          </a:p>
          <a:p>
            <a:r>
              <a:rPr lang="en-US" sz="1600" b="1" spc="-1" dirty="0">
                <a:solidFill>
                  <a:srgbClr val="000000"/>
                </a:solidFill>
              </a:rPr>
              <a:t>Layered Blend Trees: </a:t>
            </a:r>
            <a:r>
              <a:rPr lang="en-US" sz="1600" spc="-1" dirty="0">
                <a:solidFill>
                  <a:srgbClr val="000000"/>
                </a:solidFill>
              </a:rPr>
              <a:t>Utilize layered blend trees to blend between multiple animation layers seamlessly, allowing for smooth transitions and complex animation blending.</a:t>
            </a:r>
          </a:p>
          <a:p>
            <a:r>
              <a:rPr lang="en-US" sz="1600" b="1" spc="-1" dirty="0">
                <a:solidFill>
                  <a:srgbClr val="000000"/>
                </a:solidFill>
              </a:rPr>
              <a:t>Optimized Animation Parameters: </a:t>
            </a:r>
            <a:r>
              <a:rPr lang="en-US" sz="1600" spc="-1" dirty="0">
                <a:solidFill>
                  <a:srgbClr val="000000"/>
                </a:solidFill>
              </a:rPr>
              <a:t>Limit the number of animator parameters to essential variables that directly influence animation transitions and behavior.</a:t>
            </a:r>
          </a:p>
          <a:p>
            <a:r>
              <a:rPr lang="en-US" sz="1600" b="1" spc="-1" dirty="0">
                <a:solidFill>
                  <a:srgbClr val="000000"/>
                </a:solidFill>
              </a:rPr>
              <a:t>Efficient Scripting: </a:t>
            </a:r>
            <a:r>
              <a:rPr lang="en-US" sz="1600" spc="-1" dirty="0">
                <a:solidFill>
                  <a:srgbClr val="000000"/>
                </a:solidFill>
              </a:rPr>
              <a:t>Optimize scripting by caching references to the Animator component and minimizing unnecessary calls to animator methods in performance-critical situations.</a:t>
            </a:r>
          </a:p>
          <a:p>
            <a:r>
              <a:rPr lang="en-US" sz="1600" b="1" spc="-1" dirty="0">
                <a:solidFill>
                  <a:srgbClr val="000000"/>
                </a:solidFill>
              </a:rPr>
              <a:t>Testing and Iteration: </a:t>
            </a:r>
            <a:r>
              <a:rPr lang="en-US" sz="1600" spc="-1" dirty="0">
                <a:solidFill>
                  <a:srgbClr val="000000"/>
                </a:solidFill>
              </a:rPr>
              <a:t>Test animations in different gameplay scenarios and iterate on Animator Controller configurations to ensure animations are responsive, visually appealing, and enhance gameplay immersion.</a:t>
            </a:r>
            <a:endParaRPr lang="en-US" sz="16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Events and Triggers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25</a:t>
            </a:fld>
            <a:endParaRPr/>
          </a:p>
        </p:txBody>
      </p:sp>
    </p:spTree>
    <p:extLst>
      <p:ext uri="{BB962C8B-B14F-4D97-AF65-F5344CB8AC3E}">
        <p14:creationId xmlns:p14="http://schemas.microsoft.com/office/powerpoint/2010/main" val="119418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Example: </a:t>
            </a:r>
            <a:r>
              <a:rPr lang="en-US" sz="2000" spc="-1" dirty="0">
                <a:solidFill>
                  <a:srgbClr val="000000"/>
                </a:solidFill>
              </a:rPr>
              <a:t>Player Animation Controller</a:t>
            </a:r>
          </a:p>
          <a:p>
            <a:r>
              <a:rPr lang="en-US" sz="1600" b="1" spc="-1" dirty="0">
                <a:solidFill>
                  <a:srgbClr val="000000"/>
                </a:solidFill>
              </a:rPr>
              <a:t>Animator Controller Setup:</a:t>
            </a:r>
          </a:p>
          <a:p>
            <a:r>
              <a:rPr lang="en-US" sz="1600" spc="-1" dirty="0">
                <a:solidFill>
                  <a:srgbClr val="000000"/>
                </a:solidFill>
              </a:rPr>
              <a:t>Create a new Animator Controller asset in the Unity Project window.</a:t>
            </a:r>
          </a:p>
          <a:p>
            <a:r>
              <a:rPr lang="en-US" sz="1600" spc="-1" dirty="0">
                <a:solidFill>
                  <a:srgbClr val="000000"/>
                </a:solidFill>
              </a:rPr>
              <a:t>Open the Animator window and drag the Animator Controller asset onto it to start configuring animation states and transitions.</a:t>
            </a:r>
          </a:p>
          <a:p>
            <a:r>
              <a:rPr lang="en-US" sz="1600" b="1" spc="-1" dirty="0">
                <a:solidFill>
                  <a:srgbClr val="000000"/>
                </a:solidFill>
              </a:rPr>
              <a:t>Animation States and Transitions:</a:t>
            </a:r>
          </a:p>
          <a:p>
            <a:r>
              <a:rPr lang="en-US" sz="1600" spc="-1" dirty="0">
                <a:solidFill>
                  <a:srgbClr val="000000"/>
                </a:solidFill>
              </a:rPr>
              <a:t>Create animation states for various actions such as idle, running, jumping, and falling.</a:t>
            </a:r>
          </a:p>
          <a:p>
            <a:r>
              <a:rPr lang="en-US" sz="1600" spc="-1" dirty="0">
                <a:solidFill>
                  <a:srgbClr val="000000"/>
                </a:solidFill>
              </a:rPr>
              <a:t>Set up transitions between these states based on conditions such as player input, velocity, or collision detection.</a:t>
            </a:r>
          </a:p>
          <a:p>
            <a:r>
              <a:rPr lang="en-US" sz="1600" spc="-1" dirty="0">
                <a:solidFill>
                  <a:srgbClr val="000000"/>
                </a:solidFill>
              </a:rPr>
              <a:t>Configure animation transitions to smoothly blend between states for fluid movement.</a:t>
            </a:r>
          </a:p>
          <a:p>
            <a:r>
              <a:rPr lang="en-US" sz="1600" b="1" spc="-1" dirty="0">
                <a:solidFill>
                  <a:srgbClr val="000000"/>
                </a:solidFill>
              </a:rPr>
              <a:t>Animation Parameters:</a:t>
            </a:r>
          </a:p>
          <a:p>
            <a:r>
              <a:rPr lang="en-US" sz="1600" spc="-1" dirty="0">
                <a:solidFill>
                  <a:srgbClr val="000000"/>
                </a:solidFill>
              </a:rPr>
              <a:t>Define animation parameters to control transitions between animation states.</a:t>
            </a:r>
          </a:p>
          <a:p>
            <a:r>
              <a:rPr lang="en-US" sz="1600" spc="-1" dirty="0">
                <a:solidFill>
                  <a:srgbClr val="000000"/>
                </a:solidFill>
              </a:rPr>
              <a:t>Parameters can include bools, floats, and triggers.</a:t>
            </a:r>
          </a:p>
          <a:p>
            <a:r>
              <a:rPr lang="en-US" sz="1600" spc="-1" dirty="0">
                <a:solidFill>
                  <a:srgbClr val="000000"/>
                </a:solidFill>
              </a:rPr>
              <a:t>For example, create parameters like "</a:t>
            </a:r>
            <a:r>
              <a:rPr lang="en-US" sz="1600" spc="-1" dirty="0" err="1">
                <a:solidFill>
                  <a:srgbClr val="000000"/>
                </a:solidFill>
              </a:rPr>
              <a:t>isRunning</a:t>
            </a:r>
            <a:r>
              <a:rPr lang="en-US" sz="1600" spc="-1" dirty="0">
                <a:solidFill>
                  <a:srgbClr val="000000"/>
                </a:solidFill>
              </a:rPr>
              <a:t>", "</a:t>
            </a:r>
            <a:r>
              <a:rPr lang="en-US" sz="1600" spc="-1" dirty="0" err="1">
                <a:solidFill>
                  <a:srgbClr val="000000"/>
                </a:solidFill>
              </a:rPr>
              <a:t>isJumping</a:t>
            </a:r>
            <a:r>
              <a:rPr lang="en-US" sz="1600" spc="-1" dirty="0">
                <a:solidFill>
                  <a:srgbClr val="000000"/>
                </a:solidFill>
              </a:rPr>
              <a:t>", and "</a:t>
            </a:r>
            <a:r>
              <a:rPr lang="en-US" sz="1600" spc="-1" dirty="0" err="1">
                <a:solidFill>
                  <a:srgbClr val="000000"/>
                </a:solidFill>
              </a:rPr>
              <a:t>isFalling</a:t>
            </a:r>
            <a:r>
              <a:rPr lang="en-US" sz="1600" spc="-1" dirty="0">
                <a:solidFill>
                  <a:srgbClr val="000000"/>
                </a:solidFill>
              </a:rPr>
              <a:t>" to trigger transitions between corresponding animation states.</a:t>
            </a:r>
          </a:p>
          <a:p>
            <a:r>
              <a:rPr lang="en-US" sz="1600" b="1" spc="-1" dirty="0">
                <a:solidFill>
                  <a:srgbClr val="000000"/>
                </a:solidFill>
              </a:rPr>
              <a:t>Scripting Animator Control:</a:t>
            </a:r>
          </a:p>
          <a:p>
            <a:r>
              <a:rPr lang="en-US" sz="1600" spc="-1" dirty="0">
                <a:solidFill>
                  <a:srgbClr val="000000"/>
                </a:solidFill>
              </a:rPr>
              <a:t>Create a script to control the Animator component attached to the player </a:t>
            </a:r>
            <a:r>
              <a:rPr lang="en-US" sz="1600" spc="-1" dirty="0" err="1">
                <a:solidFill>
                  <a:srgbClr val="000000"/>
                </a:solidFill>
              </a:rPr>
              <a:t>GameObject</a:t>
            </a:r>
            <a:r>
              <a:rPr lang="en-US" sz="1600" spc="-1" dirty="0">
                <a:solidFill>
                  <a:srgbClr val="000000"/>
                </a:solidFill>
              </a:rPr>
              <a:t>.</a:t>
            </a:r>
            <a:endParaRPr lang="en-US" sz="16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Animator Controller</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26</a:t>
            </a:fld>
            <a:endParaRPr/>
          </a:p>
        </p:txBody>
      </p:sp>
    </p:spTree>
    <p:extLst>
      <p:ext uri="{BB962C8B-B14F-4D97-AF65-F5344CB8AC3E}">
        <p14:creationId xmlns:p14="http://schemas.microsoft.com/office/powerpoint/2010/main" val="3374795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Example: </a:t>
            </a:r>
            <a:r>
              <a:rPr lang="en-US" sz="2000" spc="-1" dirty="0">
                <a:solidFill>
                  <a:srgbClr val="000000"/>
                </a:solidFill>
              </a:rPr>
              <a:t>Player Animation Controller</a:t>
            </a:r>
          </a:p>
          <a:p>
            <a:r>
              <a:rPr lang="en-US" sz="1400" spc="-1" dirty="0">
                <a:solidFill>
                  <a:srgbClr val="000000"/>
                </a:solidFill>
                <a:latin typeface="Bahnschrift Light SemiCondensed" panose="020B0502040204020203" pitchFamily="34" charset="0"/>
              </a:rPr>
              <a:t>using </a:t>
            </a:r>
            <a:r>
              <a:rPr lang="en-US" sz="1400" spc="-1" dirty="0" err="1">
                <a:solidFill>
                  <a:srgbClr val="000000"/>
                </a:solidFill>
                <a:latin typeface="Bahnschrift Light SemiCondensed" panose="020B0502040204020203" pitchFamily="34" charset="0"/>
              </a:rPr>
              <a:t>UnityEngine</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public class </a:t>
            </a:r>
            <a:r>
              <a:rPr lang="en-US" sz="1400" spc="-1" dirty="0" err="1">
                <a:solidFill>
                  <a:srgbClr val="000000"/>
                </a:solidFill>
                <a:latin typeface="Bahnschrift Light SemiCondensed" panose="020B0502040204020203" pitchFamily="34" charset="0"/>
              </a:rPr>
              <a:t>PlayerAnimator</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MonoBehaviour</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private Animator </a:t>
            </a:r>
            <a:r>
              <a:rPr lang="en-US" sz="1400" spc="-1" dirty="0" err="1">
                <a:solidFill>
                  <a:srgbClr val="000000"/>
                </a:solidFill>
                <a:latin typeface="Bahnschrift Light SemiCondensed" panose="020B0502040204020203" pitchFamily="34" charset="0"/>
              </a:rPr>
              <a:t>animator</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private Rigidbody2D </a:t>
            </a:r>
            <a:r>
              <a:rPr lang="en-US" sz="1400" spc="-1" dirty="0" err="1">
                <a:solidFill>
                  <a:srgbClr val="000000"/>
                </a:solidFill>
                <a:latin typeface="Bahnschrift Light SemiCondensed" panose="020B0502040204020203" pitchFamily="34" charset="0"/>
              </a:rPr>
              <a:t>rb</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void Start()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animator = </a:t>
            </a:r>
            <a:r>
              <a:rPr lang="en-US" sz="1400" spc="-1" dirty="0" err="1">
                <a:solidFill>
                  <a:srgbClr val="000000"/>
                </a:solidFill>
                <a:latin typeface="Bahnschrift Light SemiCondensed" panose="020B0502040204020203" pitchFamily="34" charset="0"/>
              </a:rPr>
              <a:t>GetComponent</a:t>
            </a:r>
            <a:r>
              <a:rPr lang="en-US" sz="1400" spc="-1" dirty="0">
                <a:solidFill>
                  <a:srgbClr val="000000"/>
                </a:solidFill>
                <a:latin typeface="Bahnschrift Light SemiCondensed" panose="020B0502040204020203" pitchFamily="34" charset="0"/>
              </a:rPr>
              <a:t>&lt;Animator&gt;();</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rb</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GetComponent</a:t>
            </a:r>
            <a:r>
              <a:rPr lang="en-US" sz="1400" spc="-1" dirty="0">
                <a:solidFill>
                  <a:srgbClr val="000000"/>
                </a:solidFill>
                <a:latin typeface="Bahnschrift Light SemiCondensed" panose="020B0502040204020203" pitchFamily="34" charset="0"/>
              </a:rPr>
              <a:t>&lt;Rigidbody2D&gt;();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void Update()</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 Update animator parameters based on player input and velocity</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animator.SetBool</a:t>
            </a:r>
            <a:r>
              <a:rPr lang="en-US" sz="1400" spc="-1" dirty="0">
                <a:solidFill>
                  <a:srgbClr val="000000"/>
                </a:solidFill>
                <a:latin typeface="Bahnschrift Light SemiCondensed" panose="020B0502040204020203" pitchFamily="34" charset="0"/>
              </a:rPr>
              <a:t>("</a:t>
            </a:r>
            <a:r>
              <a:rPr lang="en-US" sz="1400" spc="-1" dirty="0" err="1">
                <a:solidFill>
                  <a:srgbClr val="000000"/>
                </a:solidFill>
                <a:latin typeface="Bahnschrift Light SemiCondensed" panose="020B0502040204020203" pitchFamily="34" charset="0"/>
              </a:rPr>
              <a:t>isRunning</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Mathf.Abs</a:t>
            </a:r>
            <a:r>
              <a:rPr lang="en-US" sz="1400" spc="-1" dirty="0">
                <a:solidFill>
                  <a:srgbClr val="000000"/>
                </a:solidFill>
                <a:latin typeface="Bahnschrift Light SemiCondensed" panose="020B0502040204020203" pitchFamily="34" charset="0"/>
              </a:rPr>
              <a:t>(</a:t>
            </a:r>
            <a:r>
              <a:rPr lang="en-US" sz="1400" spc="-1" dirty="0" err="1">
                <a:solidFill>
                  <a:srgbClr val="000000"/>
                </a:solidFill>
                <a:latin typeface="Bahnschrift Light SemiCondensed" panose="020B0502040204020203" pitchFamily="34" charset="0"/>
              </a:rPr>
              <a:t>rb.velocity.x</a:t>
            </a:r>
            <a:r>
              <a:rPr lang="en-US" sz="1400" spc="-1" dirty="0">
                <a:solidFill>
                  <a:srgbClr val="000000"/>
                </a:solidFill>
                <a:latin typeface="Bahnschrift Light SemiCondensed" panose="020B0502040204020203" pitchFamily="34" charset="0"/>
              </a:rPr>
              <a:t>) &gt; 0);</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animator.SetBool</a:t>
            </a:r>
            <a:r>
              <a:rPr lang="en-US" sz="1400" spc="-1" dirty="0">
                <a:solidFill>
                  <a:srgbClr val="000000"/>
                </a:solidFill>
                <a:latin typeface="Bahnschrift Light SemiCondensed" panose="020B0502040204020203" pitchFamily="34" charset="0"/>
              </a:rPr>
              <a:t>("</a:t>
            </a:r>
            <a:r>
              <a:rPr lang="en-US" sz="1400" spc="-1" dirty="0" err="1">
                <a:solidFill>
                  <a:srgbClr val="000000"/>
                </a:solidFill>
                <a:latin typeface="Bahnschrift Light SemiCondensed" panose="020B0502040204020203" pitchFamily="34" charset="0"/>
              </a:rPr>
              <a:t>isJumping</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rb.velocity.y</a:t>
            </a:r>
            <a:r>
              <a:rPr lang="en-US" sz="1400" spc="-1" dirty="0">
                <a:solidFill>
                  <a:srgbClr val="000000"/>
                </a:solidFill>
                <a:latin typeface="Bahnschrift Light SemiCondensed" panose="020B0502040204020203" pitchFamily="34" charset="0"/>
              </a:rPr>
              <a:t> &gt; 0);</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animator.SetBool</a:t>
            </a:r>
            <a:r>
              <a:rPr lang="en-US" sz="1400" spc="-1" dirty="0">
                <a:solidFill>
                  <a:srgbClr val="000000"/>
                </a:solidFill>
                <a:latin typeface="Bahnschrift Light SemiCondensed" panose="020B0502040204020203" pitchFamily="34" charset="0"/>
              </a:rPr>
              <a:t>("</a:t>
            </a:r>
            <a:r>
              <a:rPr lang="en-US" sz="1400" spc="-1" dirty="0" err="1">
                <a:solidFill>
                  <a:srgbClr val="000000"/>
                </a:solidFill>
                <a:latin typeface="Bahnschrift Light SemiCondensed" panose="020B0502040204020203" pitchFamily="34" charset="0"/>
              </a:rPr>
              <a:t>isFalling</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rb.velocity.y</a:t>
            </a:r>
            <a:r>
              <a:rPr lang="en-US" sz="1400" spc="-1" dirty="0">
                <a:solidFill>
                  <a:srgbClr val="000000"/>
                </a:solidFill>
                <a:latin typeface="Bahnschrift Light SemiCondensed" panose="020B0502040204020203" pitchFamily="34" charset="0"/>
              </a:rPr>
              <a:t> &lt; 0);</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a:t>
            </a:r>
          </a:p>
          <a:p>
            <a:endParaRPr lang="en-US" sz="1400" spc="-1" dirty="0">
              <a:solidFill>
                <a:srgbClr val="000000"/>
              </a:solidFill>
              <a:latin typeface="Bahnschrift Light SemiCondensed" panose="020B0502040204020203" pitchFamily="34" charset="0"/>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Animator Controller</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27</a:t>
            </a:fld>
            <a:endParaRPr/>
          </a:p>
        </p:txBody>
      </p:sp>
    </p:spTree>
    <p:extLst>
      <p:ext uri="{BB962C8B-B14F-4D97-AF65-F5344CB8AC3E}">
        <p14:creationId xmlns:p14="http://schemas.microsoft.com/office/powerpoint/2010/main" val="238644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Scripting Animation Events: </a:t>
            </a:r>
            <a:r>
              <a:rPr lang="en-US" sz="2400" spc="-1" dirty="0">
                <a:solidFill>
                  <a:srgbClr val="000000"/>
                </a:solidFill>
              </a:rPr>
              <a:t>Animation events allow developers to trigger specific actions or events at key moments during animation playback. By scripting animation events, developers can synchronize animations with other game elements, such as sound effects, particle effects, or gameplay mechanics. We'll explore how to implement and utilize animation events effectively in Unity.</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Events and Triggers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28</a:t>
            </a:fld>
            <a:endParaRPr/>
          </a:p>
        </p:txBody>
      </p:sp>
    </p:spTree>
    <p:extLst>
      <p:ext uri="{BB962C8B-B14F-4D97-AF65-F5344CB8AC3E}">
        <p14:creationId xmlns:p14="http://schemas.microsoft.com/office/powerpoint/2010/main" val="146701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Animation Triggers: </a:t>
            </a:r>
            <a:r>
              <a:rPr lang="en-US" sz="2400" spc="-1" dirty="0">
                <a:solidFill>
                  <a:srgbClr val="000000"/>
                </a:solidFill>
              </a:rPr>
              <a:t>Animation triggers are special markers within an animation clip that can signal scripted events or transitions. By scripting animation triggers, developers can create responsive and dynamic animation sequences that react to in-game events or player input. We'll discuss how to use animation triggers to enhance gameplay and immersion.</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Events and Triggers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29</a:t>
            </a:fld>
            <a:endParaRPr/>
          </a:p>
        </p:txBody>
      </p:sp>
    </p:spTree>
    <p:extLst>
      <p:ext uri="{BB962C8B-B14F-4D97-AF65-F5344CB8AC3E}">
        <p14:creationId xmlns:p14="http://schemas.microsoft.com/office/powerpoint/2010/main" val="487698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40"/>
            <a:ext cx="10967400" cy="3374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850"/>
              </a:spcBef>
              <a:spcAft>
                <a:spcPts val="2852"/>
              </a:spcAft>
            </a:pPr>
            <a:r>
              <a:rPr lang="en-US" sz="2400" b="1" spc="-1" dirty="0">
                <a:solidFill>
                  <a:srgbClr val="000000"/>
                </a:solidFill>
              </a:rPr>
              <a:t>Introduction to Unity Scripting</a:t>
            </a:r>
            <a:r>
              <a:rPr lang="en-US" sz="2400" spc="-1" dirty="0">
                <a:solidFill>
                  <a:srgbClr val="000000"/>
                </a:solidFill>
              </a:rPr>
              <a:t>: Unity scripting serves as the backbone of game development in Unity, allowing developers to imbue their creations with interactivity, responsiveness, and dynamic behavior. By scripting in Unity, developers can control every aspect of their game, from player movement to enemy behavior to environmental interactions.</a:t>
            </a:r>
            <a:endParaRPr lang="en-US" sz="2400" b="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Scripting Basics Recap</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Some examples:</a:t>
            </a:r>
          </a:p>
          <a:p>
            <a:r>
              <a:rPr lang="en-US" sz="1600" b="1" spc="-1" dirty="0">
                <a:solidFill>
                  <a:srgbClr val="000000"/>
                </a:solidFill>
              </a:rPr>
              <a:t>1. Sound Effects:</a:t>
            </a:r>
          </a:p>
          <a:p>
            <a:r>
              <a:rPr lang="en-US" sz="1600" spc="-1" dirty="0">
                <a:solidFill>
                  <a:srgbClr val="000000"/>
                </a:solidFill>
              </a:rPr>
              <a:t>Scenario: In a platformer game, the player's character swings a sword during an attack animation. We want to play a sword swing sound effect at the exact moment when the sword animation reaches its peak.</a:t>
            </a:r>
          </a:p>
          <a:p>
            <a:r>
              <a:rPr lang="en-US" sz="1600" b="1" spc="-1" dirty="0">
                <a:solidFill>
                  <a:srgbClr val="000000"/>
                </a:solidFill>
              </a:rPr>
              <a:t>Implementation:</a:t>
            </a:r>
          </a:p>
          <a:p>
            <a:r>
              <a:rPr lang="en-US" sz="1600" spc="-1" dirty="0">
                <a:solidFill>
                  <a:srgbClr val="000000"/>
                </a:solidFill>
              </a:rPr>
              <a:t>Add an animation event at the </a:t>
            </a:r>
            <a:r>
              <a:rPr lang="en-US" sz="1600" spc="-1" dirty="0" err="1">
                <a:solidFill>
                  <a:srgbClr val="000000"/>
                </a:solidFill>
              </a:rPr>
              <a:t>keyframe</a:t>
            </a:r>
            <a:r>
              <a:rPr lang="en-US" sz="1600" spc="-1" dirty="0">
                <a:solidFill>
                  <a:srgbClr val="000000"/>
                </a:solidFill>
              </a:rPr>
              <a:t> corresponding to the peak of the sword swing animation.</a:t>
            </a:r>
          </a:p>
          <a:p>
            <a:r>
              <a:rPr lang="en-US" sz="1600" spc="-1" dirty="0">
                <a:solidFill>
                  <a:srgbClr val="000000"/>
                </a:solidFill>
              </a:rPr>
              <a:t>Associate the event with a method in a script responsible for playing the sword swing sound effect.</a:t>
            </a:r>
          </a:p>
          <a:p>
            <a:r>
              <a:rPr lang="en-US" sz="1600" spc="-1" dirty="0">
                <a:solidFill>
                  <a:srgbClr val="000000"/>
                </a:solidFill>
              </a:rPr>
              <a:t>When the animation reaches the specified </a:t>
            </a:r>
            <a:r>
              <a:rPr lang="en-US" sz="1600" spc="-1" dirty="0" err="1">
                <a:solidFill>
                  <a:srgbClr val="000000"/>
                </a:solidFill>
              </a:rPr>
              <a:t>keyframe</a:t>
            </a:r>
            <a:r>
              <a:rPr lang="en-US" sz="1600" spc="-1" dirty="0">
                <a:solidFill>
                  <a:srgbClr val="000000"/>
                </a:solidFill>
              </a:rPr>
              <a:t>, the associated method is called, triggering the sound effect.</a:t>
            </a:r>
          </a:p>
          <a:p>
            <a:r>
              <a:rPr lang="en-US" sz="1400" spc="-1" dirty="0">
                <a:solidFill>
                  <a:srgbClr val="000000"/>
                </a:solidFill>
                <a:latin typeface="Bahnschrift Light SemiCondensed" panose="020B0502040204020203" pitchFamily="34" charset="0"/>
              </a:rPr>
              <a:t>using </a:t>
            </a:r>
            <a:r>
              <a:rPr lang="en-US" sz="1400" spc="-1" dirty="0" err="1">
                <a:solidFill>
                  <a:srgbClr val="000000"/>
                </a:solidFill>
                <a:latin typeface="Bahnschrift Light SemiCondensed" panose="020B0502040204020203" pitchFamily="34" charset="0"/>
              </a:rPr>
              <a:t>UnityEngine</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public class </a:t>
            </a:r>
            <a:r>
              <a:rPr lang="en-US" sz="1400" spc="-1" dirty="0" err="1">
                <a:solidFill>
                  <a:srgbClr val="000000"/>
                </a:solidFill>
                <a:latin typeface="Bahnschrift Light SemiCondensed" panose="020B0502040204020203" pitchFamily="34" charset="0"/>
              </a:rPr>
              <a:t>SwordSwingSound</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MonoBehaviour</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public </a:t>
            </a:r>
            <a:r>
              <a:rPr lang="en-US" sz="1400" spc="-1" dirty="0" err="1">
                <a:solidFill>
                  <a:srgbClr val="000000"/>
                </a:solidFill>
                <a:latin typeface="Bahnschrift Light SemiCondensed" panose="020B0502040204020203" pitchFamily="34" charset="0"/>
              </a:rPr>
              <a:t>AudioSource</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swordSwingAudio</a:t>
            </a:r>
            <a:r>
              <a:rPr lang="en-US" sz="1400" spc="-1" dirty="0">
                <a:solidFill>
                  <a:srgbClr val="000000"/>
                </a:solidFill>
                <a:latin typeface="Bahnschrift Light SemiCondensed" panose="020B0502040204020203" pitchFamily="34" charset="0"/>
              </a:rPr>
              <a:t>;</a:t>
            </a:r>
          </a:p>
          <a:p>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public void </a:t>
            </a:r>
            <a:r>
              <a:rPr lang="en-US" sz="1400" spc="-1" dirty="0" err="1">
                <a:solidFill>
                  <a:srgbClr val="000000"/>
                </a:solidFill>
                <a:latin typeface="Bahnschrift Light SemiCondensed" panose="020B0502040204020203" pitchFamily="34" charset="0"/>
              </a:rPr>
              <a:t>PlaySwordSwingSound</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swordSwingAudio.Play</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a:t>
            </a:r>
          </a:p>
          <a:p>
            <a:endParaRPr lang="en-US" sz="1400" strike="noStrike" spc="-1" dirty="0">
              <a:solidFill>
                <a:srgbClr val="000000"/>
              </a:solidFill>
              <a:latin typeface="Bahnschrift Light SemiCondensed" panose="020B0502040204020203" pitchFamily="34" charset="0"/>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Events and Triggers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30</a:t>
            </a:fld>
            <a:endParaRPr/>
          </a:p>
        </p:txBody>
      </p:sp>
    </p:spTree>
    <p:extLst>
      <p:ext uri="{BB962C8B-B14F-4D97-AF65-F5344CB8AC3E}">
        <p14:creationId xmlns:p14="http://schemas.microsoft.com/office/powerpoint/2010/main" val="86267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5716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Some examples:</a:t>
            </a:r>
          </a:p>
          <a:p>
            <a:r>
              <a:rPr lang="en-US" sz="1600" b="1" spc="-1" dirty="0">
                <a:solidFill>
                  <a:srgbClr val="000000"/>
                </a:solidFill>
              </a:rPr>
              <a:t>2. Particle Effects:</a:t>
            </a:r>
          </a:p>
          <a:p>
            <a:r>
              <a:rPr lang="en-US" sz="1600" b="1" spc="-1" dirty="0">
                <a:solidFill>
                  <a:srgbClr val="000000"/>
                </a:solidFill>
              </a:rPr>
              <a:t>Scenario: </a:t>
            </a:r>
            <a:r>
              <a:rPr lang="en-US" sz="1600" spc="-1" dirty="0">
                <a:solidFill>
                  <a:srgbClr val="000000"/>
                </a:solidFill>
              </a:rPr>
              <a:t>In a magical spellcasting animation, the player's character conjures a burst of flames. We want to spawn fire particle effects precisely when the spellcasting animation reaches its climax.</a:t>
            </a:r>
          </a:p>
          <a:p>
            <a:r>
              <a:rPr lang="en-US" sz="1600" b="1" spc="-1" dirty="0">
                <a:solidFill>
                  <a:srgbClr val="000000"/>
                </a:solidFill>
              </a:rPr>
              <a:t>Implementation:</a:t>
            </a:r>
          </a:p>
          <a:p>
            <a:r>
              <a:rPr lang="en-US" sz="1600" spc="-1" dirty="0">
                <a:solidFill>
                  <a:srgbClr val="000000"/>
                </a:solidFill>
              </a:rPr>
              <a:t>Attach a particle system to the player's character or the location where the spell is cast.</a:t>
            </a:r>
          </a:p>
          <a:p>
            <a:r>
              <a:rPr lang="en-US" sz="1600" spc="-1" dirty="0">
                <a:solidFill>
                  <a:srgbClr val="000000"/>
                </a:solidFill>
              </a:rPr>
              <a:t>Add an animation event at the </a:t>
            </a:r>
            <a:r>
              <a:rPr lang="en-US" sz="1600" spc="-1" dirty="0" err="1">
                <a:solidFill>
                  <a:srgbClr val="000000"/>
                </a:solidFill>
              </a:rPr>
              <a:t>keyframe</a:t>
            </a:r>
            <a:r>
              <a:rPr lang="en-US" sz="1600" spc="-1" dirty="0">
                <a:solidFill>
                  <a:srgbClr val="000000"/>
                </a:solidFill>
              </a:rPr>
              <a:t> corresponding to the climax of the spellcasting animation.</a:t>
            </a:r>
          </a:p>
          <a:p>
            <a:r>
              <a:rPr lang="en-US" sz="1600" spc="-1" dirty="0">
                <a:solidFill>
                  <a:srgbClr val="000000"/>
                </a:solidFill>
              </a:rPr>
              <a:t>Associate the event with a method in a script responsible for starting the particle system.</a:t>
            </a:r>
          </a:p>
          <a:p>
            <a:r>
              <a:rPr lang="en-US" sz="1600" spc="-1" dirty="0">
                <a:solidFill>
                  <a:srgbClr val="000000"/>
                </a:solidFill>
              </a:rPr>
              <a:t>When the animation reaches the specified </a:t>
            </a:r>
            <a:r>
              <a:rPr lang="en-US" sz="1600" spc="-1" dirty="0" err="1">
                <a:solidFill>
                  <a:srgbClr val="000000"/>
                </a:solidFill>
              </a:rPr>
              <a:t>keyframe</a:t>
            </a:r>
            <a:r>
              <a:rPr lang="en-US" sz="1600" spc="-1" dirty="0">
                <a:solidFill>
                  <a:srgbClr val="000000"/>
                </a:solidFill>
              </a:rPr>
              <a:t>, the associated method is called, spawning the fire particle effects.</a:t>
            </a:r>
          </a:p>
          <a:p>
            <a:r>
              <a:rPr lang="en-US" sz="1400" spc="-1" dirty="0">
                <a:solidFill>
                  <a:srgbClr val="000000"/>
                </a:solidFill>
                <a:latin typeface="Bahnschrift Light SemiCondensed" panose="020B0502040204020203" pitchFamily="34" charset="0"/>
              </a:rPr>
              <a:t>using </a:t>
            </a:r>
            <a:r>
              <a:rPr lang="en-US" sz="1400" spc="-1" dirty="0" err="1">
                <a:solidFill>
                  <a:srgbClr val="000000"/>
                </a:solidFill>
                <a:latin typeface="Bahnschrift Light SemiCondensed" panose="020B0502040204020203" pitchFamily="34" charset="0"/>
              </a:rPr>
              <a:t>UnityEngine</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public class </a:t>
            </a:r>
            <a:r>
              <a:rPr lang="en-US" sz="1400" spc="-1" dirty="0" err="1">
                <a:solidFill>
                  <a:srgbClr val="000000"/>
                </a:solidFill>
                <a:latin typeface="Bahnschrift Light SemiCondensed" panose="020B0502040204020203" pitchFamily="34" charset="0"/>
              </a:rPr>
              <a:t>SpellcastingEffects</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MonoBehaviour</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public </a:t>
            </a:r>
            <a:r>
              <a:rPr lang="en-US" sz="1400" spc="-1" dirty="0" err="1">
                <a:solidFill>
                  <a:srgbClr val="000000"/>
                </a:solidFill>
                <a:latin typeface="Bahnschrift Light SemiCondensed" panose="020B0502040204020203" pitchFamily="34" charset="0"/>
              </a:rPr>
              <a:t>ParticleSystem</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fireParticles</a:t>
            </a:r>
            <a:r>
              <a:rPr lang="en-US" sz="1400" spc="-1" dirty="0">
                <a:solidFill>
                  <a:srgbClr val="000000"/>
                </a:solidFill>
                <a:latin typeface="Bahnschrift Light SemiCondensed" panose="020B0502040204020203" pitchFamily="34" charset="0"/>
              </a:rPr>
              <a:t>;</a:t>
            </a:r>
          </a:p>
          <a:p>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public void </a:t>
            </a:r>
            <a:r>
              <a:rPr lang="en-US" sz="1400" spc="-1" dirty="0" err="1">
                <a:solidFill>
                  <a:srgbClr val="000000"/>
                </a:solidFill>
                <a:latin typeface="Bahnschrift Light SemiCondensed" panose="020B0502040204020203" pitchFamily="34" charset="0"/>
              </a:rPr>
              <a:t>SpawnFireParticles</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fireParticles.Play</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Events and Triggers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31</a:t>
            </a:fld>
            <a:endParaRPr/>
          </a:p>
        </p:txBody>
      </p:sp>
    </p:spTree>
    <p:extLst>
      <p:ext uri="{BB962C8B-B14F-4D97-AF65-F5344CB8AC3E}">
        <p14:creationId xmlns:p14="http://schemas.microsoft.com/office/powerpoint/2010/main" val="231721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5716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Some examples:</a:t>
            </a:r>
          </a:p>
          <a:p>
            <a:r>
              <a:rPr lang="en-US" sz="1600" b="1" spc="-1" dirty="0">
                <a:solidFill>
                  <a:srgbClr val="000000"/>
                </a:solidFill>
              </a:rPr>
              <a:t>3. Damage Effects:</a:t>
            </a:r>
          </a:p>
          <a:p>
            <a:r>
              <a:rPr lang="en-US" sz="1600" b="1" spc="-1" dirty="0">
                <a:solidFill>
                  <a:srgbClr val="000000"/>
                </a:solidFill>
              </a:rPr>
              <a:t>Scenario: </a:t>
            </a:r>
            <a:r>
              <a:rPr lang="en-US" sz="1600" spc="-1" dirty="0">
                <a:solidFill>
                  <a:srgbClr val="000000"/>
                </a:solidFill>
              </a:rPr>
              <a:t>In a fighting game, when the player's character performs a punch or kick animation, we want to apply damage to the opponent at the moment of impact.</a:t>
            </a:r>
          </a:p>
          <a:p>
            <a:r>
              <a:rPr lang="en-US" sz="1600" b="1" spc="-1" dirty="0">
                <a:solidFill>
                  <a:srgbClr val="000000"/>
                </a:solidFill>
              </a:rPr>
              <a:t>Implementation:</a:t>
            </a:r>
          </a:p>
          <a:p>
            <a:r>
              <a:rPr lang="en-US" sz="1600" spc="-1" dirty="0">
                <a:solidFill>
                  <a:srgbClr val="000000"/>
                </a:solidFill>
              </a:rPr>
              <a:t>Add an animation event at the </a:t>
            </a:r>
            <a:r>
              <a:rPr lang="en-US" sz="1600" spc="-1" dirty="0" err="1">
                <a:solidFill>
                  <a:srgbClr val="000000"/>
                </a:solidFill>
              </a:rPr>
              <a:t>keyframe</a:t>
            </a:r>
            <a:r>
              <a:rPr lang="en-US" sz="1600" spc="-1" dirty="0">
                <a:solidFill>
                  <a:srgbClr val="000000"/>
                </a:solidFill>
              </a:rPr>
              <a:t> corresponding to the point of impact in the attack animation.</a:t>
            </a:r>
          </a:p>
          <a:p>
            <a:r>
              <a:rPr lang="en-US" sz="1600" spc="-1" dirty="0">
                <a:solidFill>
                  <a:srgbClr val="000000"/>
                </a:solidFill>
              </a:rPr>
              <a:t>Associate the event with a method in a script responsible for applying damage to the opponent.</a:t>
            </a:r>
          </a:p>
          <a:p>
            <a:r>
              <a:rPr lang="en-US" sz="1600" spc="-1" dirty="0">
                <a:solidFill>
                  <a:srgbClr val="000000"/>
                </a:solidFill>
              </a:rPr>
              <a:t>When the animation reaches the specified </a:t>
            </a:r>
            <a:r>
              <a:rPr lang="en-US" sz="1600" spc="-1" dirty="0" err="1">
                <a:solidFill>
                  <a:srgbClr val="000000"/>
                </a:solidFill>
              </a:rPr>
              <a:t>keyframe</a:t>
            </a:r>
            <a:r>
              <a:rPr lang="en-US" sz="1600" spc="-1" dirty="0">
                <a:solidFill>
                  <a:srgbClr val="000000"/>
                </a:solidFill>
              </a:rPr>
              <a:t>, the associated method is called, dealing damage to the opponent.</a:t>
            </a:r>
          </a:p>
          <a:p>
            <a:r>
              <a:rPr lang="en-US" sz="1400" spc="-1" dirty="0">
                <a:solidFill>
                  <a:srgbClr val="000000"/>
                </a:solidFill>
                <a:latin typeface="Bahnschrift Light SemiCondensed" panose="020B0502040204020203" pitchFamily="34" charset="0"/>
              </a:rPr>
              <a:t>using </a:t>
            </a:r>
            <a:r>
              <a:rPr lang="en-US" sz="1400" spc="-1" dirty="0" err="1">
                <a:solidFill>
                  <a:srgbClr val="000000"/>
                </a:solidFill>
                <a:latin typeface="Bahnschrift Light SemiCondensed" panose="020B0502040204020203" pitchFamily="34" charset="0"/>
              </a:rPr>
              <a:t>UnityEngine</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public class </a:t>
            </a:r>
            <a:r>
              <a:rPr lang="en-US" sz="1400" spc="-1" dirty="0" err="1">
                <a:solidFill>
                  <a:srgbClr val="000000"/>
                </a:solidFill>
                <a:latin typeface="Bahnschrift Light SemiCondensed" panose="020B0502040204020203" pitchFamily="34" charset="0"/>
              </a:rPr>
              <a:t>AttackController</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MonoBehaviour</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public </a:t>
            </a:r>
            <a:r>
              <a:rPr lang="en-US" sz="1400" spc="-1" dirty="0" err="1">
                <a:solidFill>
                  <a:srgbClr val="000000"/>
                </a:solidFill>
                <a:latin typeface="Bahnschrift Light SemiCondensed" panose="020B0502040204020203" pitchFamily="34" charset="0"/>
              </a:rPr>
              <a:t>int</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damageAmount</a:t>
            </a:r>
            <a:r>
              <a:rPr lang="en-US" sz="1400" spc="-1" dirty="0">
                <a:solidFill>
                  <a:srgbClr val="000000"/>
                </a:solidFill>
                <a:latin typeface="Bahnschrift Light SemiCondensed" panose="020B0502040204020203" pitchFamily="34" charset="0"/>
              </a:rPr>
              <a:t> = 10;</a:t>
            </a:r>
          </a:p>
          <a:p>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public void </a:t>
            </a:r>
            <a:r>
              <a:rPr lang="en-US" sz="1400" spc="-1" dirty="0" err="1">
                <a:solidFill>
                  <a:srgbClr val="000000"/>
                </a:solidFill>
                <a:latin typeface="Bahnschrift Light SemiCondensed" panose="020B0502040204020203" pitchFamily="34" charset="0"/>
              </a:rPr>
              <a:t>ApplyDamage</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 Code to apply damage to the opponent</a:t>
            </a:r>
          </a:p>
          <a:p>
            <a:r>
              <a:rPr lang="en-US" sz="1400" spc="-1" dirty="0">
                <a:solidFill>
                  <a:srgbClr val="000000"/>
                </a:solidFill>
                <a:latin typeface="Bahnschrift Light SemiCondensed" panose="020B0502040204020203" pitchFamily="34" charset="0"/>
              </a:rPr>
              <a:t>        // Example: </a:t>
            </a:r>
            <a:r>
              <a:rPr lang="en-US" sz="1400" spc="-1" dirty="0" err="1">
                <a:solidFill>
                  <a:srgbClr val="000000"/>
                </a:solidFill>
                <a:latin typeface="Bahnschrift Light SemiCondensed" panose="020B0502040204020203" pitchFamily="34" charset="0"/>
              </a:rPr>
              <a:t>opponentHealth.TakeDamage</a:t>
            </a:r>
            <a:r>
              <a:rPr lang="en-US" sz="1400" spc="-1" dirty="0">
                <a:solidFill>
                  <a:srgbClr val="000000"/>
                </a:solidFill>
                <a:latin typeface="Bahnschrift Light SemiCondensed" panose="020B0502040204020203" pitchFamily="34" charset="0"/>
              </a:rPr>
              <a:t>(</a:t>
            </a:r>
            <a:r>
              <a:rPr lang="en-US" sz="1400" spc="-1" dirty="0" err="1">
                <a:solidFill>
                  <a:srgbClr val="000000"/>
                </a:solidFill>
                <a:latin typeface="Bahnschrift Light SemiCondensed" panose="020B0502040204020203" pitchFamily="34" charset="0"/>
              </a:rPr>
              <a:t>damageAmount</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a:t>
            </a:r>
          </a:p>
          <a:p>
            <a:endParaRPr lang="en-US" sz="1400" spc="-1" dirty="0">
              <a:solidFill>
                <a:srgbClr val="000000"/>
              </a:solidFill>
              <a:latin typeface="Bahnschrift Light SemiCondensed" panose="020B0502040204020203" pitchFamily="34" charset="0"/>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Events and Triggers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32</a:t>
            </a:fld>
            <a:endParaRPr/>
          </a:p>
        </p:txBody>
      </p:sp>
    </p:spTree>
    <p:extLst>
      <p:ext uri="{BB962C8B-B14F-4D97-AF65-F5344CB8AC3E}">
        <p14:creationId xmlns:p14="http://schemas.microsoft.com/office/powerpoint/2010/main" val="817515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Introduction to Ragdoll Physics: </a:t>
            </a:r>
            <a:r>
              <a:rPr lang="en-US" sz="2400" spc="-1" dirty="0">
                <a:solidFill>
                  <a:srgbClr val="000000"/>
                </a:solidFill>
              </a:rPr>
              <a:t>Ragdoll physics simulates the dynamic motion and behavior of characters or objects by simulating their physical properties, such as mass, collision, and constraints. In Unity, developers can script ragdoll physics to create realistic character movements and interactions, adding depth and immersion to their games. We'll explore the principles of ragdoll physics and how scripting can be used to control and manipulate ragdoll behaviors.</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Scripting Ragdoll Physics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33</a:t>
            </a:fld>
            <a:endParaRPr/>
          </a:p>
        </p:txBody>
      </p:sp>
    </p:spTree>
    <p:extLst>
      <p:ext uri="{BB962C8B-B14F-4D97-AF65-F5344CB8AC3E}">
        <p14:creationId xmlns:p14="http://schemas.microsoft.com/office/powerpoint/2010/main" val="2969318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Scripting Ragdoll Activation: </a:t>
            </a:r>
            <a:r>
              <a:rPr lang="en-US" sz="2400" spc="-1" dirty="0">
                <a:solidFill>
                  <a:srgbClr val="000000"/>
                </a:solidFill>
              </a:rPr>
              <a:t>Ragdoll physics can be activated and deactivated dynamically through scripting in Unity. By scripting ragdoll activation, developers can control when characters switch between animated and ragdoll states, enabling more realistic and responsive character animations. We'll discuss techniques for scripting ragdoll activation and deactivation effectively.</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Scripting Ragdoll Physics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34</a:t>
            </a:fld>
            <a:endParaRPr/>
          </a:p>
        </p:txBody>
      </p:sp>
    </p:spTree>
    <p:extLst>
      <p:ext uri="{BB962C8B-B14F-4D97-AF65-F5344CB8AC3E}">
        <p14:creationId xmlns:p14="http://schemas.microsoft.com/office/powerpoint/2010/main" val="1331151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Managing Ragdoll Constraints: </a:t>
            </a:r>
            <a:r>
              <a:rPr lang="en-US" sz="2400" spc="-1" dirty="0">
                <a:solidFill>
                  <a:srgbClr val="000000"/>
                </a:solidFill>
              </a:rPr>
              <a:t>Ragdoll physics involves setting up constraints to simulate the articulation and movement of characters or objects. By scripting ragdoll constraints, developers can control the behavior and stability of ragdoll physics, ensuring realistic and believable movements. We'll explore how to script ragdoll constraints to achieve desired gameplay effects, such as limiting joint movement or simulating physical interactions.</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Scripting Ragdoll Physics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35</a:t>
            </a:fld>
            <a:endParaRPr/>
          </a:p>
        </p:txBody>
      </p:sp>
    </p:spTree>
    <p:extLst>
      <p:ext uri="{BB962C8B-B14F-4D97-AF65-F5344CB8AC3E}">
        <p14:creationId xmlns:p14="http://schemas.microsoft.com/office/powerpoint/2010/main" val="2649307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Integration with Animation: </a:t>
            </a:r>
            <a:r>
              <a:rPr lang="en-US" sz="2400" spc="-1" dirty="0">
                <a:solidFill>
                  <a:srgbClr val="000000"/>
                </a:solidFill>
              </a:rPr>
              <a:t>Integrating ragdoll physics with character animations is essential for creating seamless transitions between animated and ragdoll states. By scripting the integration between animations and ragdoll physics, developers can create fluid and responsive character movements that react dynamically to in-game events and player input. We'll discuss techniques for integrating ragdoll physics with animations, such as blending between animated and ragdoll states or synchronizing animations with ragdoll behaviors.</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Scripting Ragdoll Physics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36</a:t>
            </a:fld>
            <a:endParaRPr/>
          </a:p>
        </p:txBody>
      </p:sp>
    </p:spTree>
    <p:extLst>
      <p:ext uri="{BB962C8B-B14F-4D97-AF65-F5344CB8AC3E}">
        <p14:creationId xmlns:p14="http://schemas.microsoft.com/office/powerpoint/2010/main" val="1382051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Introduction to Blend Trees: </a:t>
            </a:r>
            <a:r>
              <a:rPr lang="en-US" sz="2400" spc="-1" dirty="0">
                <a:solidFill>
                  <a:srgbClr val="000000"/>
                </a:solidFill>
              </a:rPr>
              <a:t>Blend trees are a powerful animation tool in Unity that allows developers to blend between multiple animations based on parameter values. In this section, we'll explore the principles of blend trees and how they can be used to create complex and nuanced character animations.</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marL="233280">
              <a:lnSpc>
                <a:spcPct val="90000"/>
              </a:lnSpc>
              <a:tabLst>
                <a:tab pos="0" algn="l"/>
              </a:tabLst>
            </a:pPr>
            <a:r>
              <a:rPr lang="en-US" sz="4400" b="1" spc="-1" dirty="0">
                <a:solidFill>
                  <a:srgbClr val="000000"/>
                </a:solidFill>
              </a:rPr>
              <a:t>Blend Trees and Scripting Complex Interactions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37</a:t>
            </a:fld>
            <a:endParaRPr/>
          </a:p>
        </p:txBody>
      </p:sp>
    </p:spTree>
    <p:extLst>
      <p:ext uri="{BB962C8B-B14F-4D97-AF65-F5344CB8AC3E}">
        <p14:creationId xmlns:p14="http://schemas.microsoft.com/office/powerpoint/2010/main" val="22012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Scripting Blend Trees: </a:t>
            </a:r>
            <a:r>
              <a:rPr lang="en-US" sz="2400" spc="-1" dirty="0">
                <a:solidFill>
                  <a:srgbClr val="000000"/>
                </a:solidFill>
              </a:rPr>
              <a:t>Through scripting, developers can dynamically control blend trees to achieve desired animation effects. We'll discuss advanced scripting techniques for manipulating blend tree parameters, controlling animation blending, and creating smooth transitions between animations.</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marL="233280">
              <a:lnSpc>
                <a:spcPct val="90000"/>
              </a:lnSpc>
              <a:tabLst>
                <a:tab pos="0" algn="l"/>
              </a:tabLst>
            </a:pPr>
            <a:r>
              <a:rPr lang="en-US" sz="4400" b="1" spc="-1" dirty="0">
                <a:solidFill>
                  <a:srgbClr val="000000"/>
                </a:solidFill>
              </a:rPr>
              <a:t>Blend Trees and Scripting Complex Interactions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38</a:t>
            </a:fld>
            <a:endParaRPr/>
          </a:p>
        </p:txBody>
      </p:sp>
    </p:spTree>
    <p:extLst>
      <p:ext uri="{BB962C8B-B14F-4D97-AF65-F5344CB8AC3E}">
        <p14:creationId xmlns:p14="http://schemas.microsoft.com/office/powerpoint/2010/main" val="635636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39914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Scripting Complex Interactions: </a:t>
            </a:r>
            <a:r>
              <a:rPr lang="en-US" sz="2400" spc="-1" dirty="0">
                <a:solidFill>
                  <a:srgbClr val="000000"/>
                </a:solidFill>
              </a:rPr>
              <a:t>Complex interactions in Unity encompass a wide range of gameplay mechanics, from character movement and combat to environmental interactions and puzzle-solving. We'll explore strategies and approaches for scripting complex interactions between animations, physics, and other game elements, enabling developers to create rich and immersive gameplay experiences.</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marL="233280">
              <a:lnSpc>
                <a:spcPct val="90000"/>
              </a:lnSpc>
              <a:tabLst>
                <a:tab pos="0" algn="l"/>
              </a:tabLst>
            </a:pPr>
            <a:r>
              <a:rPr lang="en-US" sz="4400" b="1" spc="-1" dirty="0">
                <a:solidFill>
                  <a:srgbClr val="000000"/>
                </a:solidFill>
              </a:rPr>
              <a:t>Blend Trees and Scripting Complex Interactions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39</a:t>
            </a:fld>
            <a:endParaRPr/>
          </a:p>
        </p:txBody>
      </p:sp>
    </p:spTree>
    <p:extLst>
      <p:ext uri="{BB962C8B-B14F-4D97-AF65-F5344CB8AC3E}">
        <p14:creationId xmlns:p14="http://schemas.microsoft.com/office/powerpoint/2010/main" val="110306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40"/>
            <a:ext cx="10967400" cy="3374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Essential Scripting Concepts: </a:t>
            </a:r>
            <a:r>
              <a:rPr lang="en-US" sz="2400" spc="-1" dirty="0">
                <a:solidFill>
                  <a:srgbClr val="000000"/>
                </a:solidFill>
              </a:rPr>
              <a:t>some fundamental scripting concepts:</a:t>
            </a:r>
          </a:p>
          <a:p>
            <a:pPr marL="342900" indent="-342900">
              <a:spcBef>
                <a:spcPts val="600"/>
              </a:spcBef>
              <a:spcAft>
                <a:spcPts val="600"/>
              </a:spcAft>
              <a:buFontTx/>
              <a:buChar char="-"/>
            </a:pPr>
            <a:r>
              <a:rPr lang="en-US" sz="2400" spc="-1" dirty="0">
                <a:solidFill>
                  <a:srgbClr val="000000"/>
                </a:solidFill>
              </a:rPr>
              <a:t>Variables store data.</a:t>
            </a:r>
          </a:p>
          <a:p>
            <a:pPr marL="342900" indent="-342900">
              <a:spcBef>
                <a:spcPts val="600"/>
              </a:spcBef>
              <a:spcAft>
                <a:spcPts val="600"/>
              </a:spcAft>
              <a:buFontTx/>
              <a:buChar char="-"/>
            </a:pPr>
            <a:r>
              <a:rPr lang="en-US" sz="2400" spc="-1" dirty="0">
                <a:solidFill>
                  <a:srgbClr val="000000"/>
                </a:solidFill>
              </a:rPr>
              <a:t>Functions contain sets of instructions</a:t>
            </a:r>
          </a:p>
          <a:p>
            <a:pPr marL="342900" indent="-342900">
              <a:spcBef>
                <a:spcPts val="600"/>
              </a:spcBef>
              <a:spcAft>
                <a:spcPts val="600"/>
              </a:spcAft>
              <a:buFontTx/>
              <a:buChar char="-"/>
            </a:pPr>
            <a:r>
              <a:rPr lang="en-US" sz="2400" spc="-1" dirty="0">
                <a:solidFill>
                  <a:srgbClr val="000000"/>
                </a:solidFill>
              </a:rPr>
              <a:t>Loops repeat a block of code until a condition is met</a:t>
            </a:r>
          </a:p>
          <a:p>
            <a:pPr marL="342900" indent="-342900">
              <a:spcBef>
                <a:spcPts val="600"/>
              </a:spcBef>
              <a:spcAft>
                <a:spcPts val="600"/>
              </a:spcAft>
              <a:buFontTx/>
              <a:buChar char="-"/>
            </a:pPr>
            <a:r>
              <a:rPr lang="en-US" sz="2400" spc="-1" dirty="0">
                <a:solidFill>
                  <a:srgbClr val="000000"/>
                </a:solidFill>
              </a:rPr>
              <a:t>Conditionals allow for decision-making based on certain conditions.</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Scripting Basics Recap</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4</a:t>
            </a:fld>
            <a:endParaRPr/>
          </a:p>
        </p:txBody>
      </p:sp>
    </p:spTree>
    <p:extLst>
      <p:ext uri="{BB962C8B-B14F-4D97-AF65-F5344CB8AC3E}">
        <p14:creationId xmlns:p14="http://schemas.microsoft.com/office/powerpoint/2010/main" val="37723716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160"/>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62" name="PlaceHolder 11"/>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trike="noStrike" spc="-1" dirty="0">
                <a:solidFill>
                  <a:srgbClr val="000000"/>
                </a:solidFill>
                <a:latin typeface="Calibri Light"/>
                <a:ea typeface="DejaVu Sans"/>
              </a:rPr>
              <a:t>Conclusion</a:t>
            </a:r>
            <a:endParaRPr lang="en-US" sz="4400" b="0" strike="noStrike" spc="-1" dirty="0">
              <a:solidFill>
                <a:srgbClr val="000000"/>
              </a:solidFill>
              <a:latin typeface="Arial"/>
            </a:endParaRPr>
          </a:p>
        </p:txBody>
      </p:sp>
      <p:sp>
        <p:nvSpPr>
          <p:cNvPr id="163" name="Rectangle 162"/>
          <p:cNvSpPr/>
          <p:nvPr/>
        </p:nvSpPr>
        <p:spPr>
          <a:xfrm>
            <a:off x="1350360" y="1443600"/>
            <a:ext cx="9484560" cy="432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850"/>
              </a:spcBef>
              <a:spcAft>
                <a:spcPts val="850"/>
              </a:spcAft>
            </a:pPr>
            <a:endParaRPr lang="en-US" sz="1800" b="0" strike="noStrike" spc="-1">
              <a:solidFill>
                <a:srgbClr val="000000"/>
              </a:solidFill>
              <a:latin typeface="Arial"/>
              <a:ea typeface="DejaVu Sans"/>
            </a:endParaRPr>
          </a:p>
        </p:txBody>
      </p:sp>
      <p:sp>
        <p:nvSpPr>
          <p:cNvPr id="164" name="Content Placeholder 1"/>
          <p:cNvSpPr/>
          <p:nvPr/>
        </p:nvSpPr>
        <p:spPr>
          <a:xfrm>
            <a:off x="452387" y="1583820"/>
            <a:ext cx="11367436" cy="48994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a:solidFill>
                  <a:srgbClr val="000000"/>
                </a:solidFill>
              </a:rPr>
              <a:t>Scripting Animations</a:t>
            </a:r>
            <a:r>
              <a:rPr lang="en-US" sz="2400" spc="-1" dirty="0">
                <a:solidFill>
                  <a:srgbClr val="000000"/>
                </a:solidFill>
              </a:rPr>
              <a:t>: Participants learned how to script animations in Unity to bring life to game characters and objects. This included defining animation states, transitions, and events to create dynamic and responsive animations.</a:t>
            </a:r>
          </a:p>
          <a:p>
            <a:pPr marL="228600" indent="-228600">
              <a:buClr>
                <a:srgbClr val="000000"/>
              </a:buClr>
              <a:buFont typeface="Arial"/>
              <a:buChar char="•"/>
            </a:pPr>
            <a:endParaRPr lang="en-US" sz="2400" spc="-1" dirty="0">
              <a:solidFill>
                <a:srgbClr val="000000"/>
              </a:solidFill>
            </a:endParaRPr>
          </a:p>
          <a:p>
            <a:pPr marL="228600" indent="-228600">
              <a:buClr>
                <a:srgbClr val="000000"/>
              </a:buClr>
              <a:buFont typeface="Arial"/>
              <a:buChar char="•"/>
            </a:pPr>
            <a:r>
              <a:rPr lang="en-US" sz="2400" b="1" spc="-1" dirty="0">
                <a:solidFill>
                  <a:srgbClr val="000000"/>
                </a:solidFill>
              </a:rPr>
              <a:t>Physics Interactions</a:t>
            </a:r>
            <a:r>
              <a:rPr lang="en-US" sz="2400" spc="-1" dirty="0">
                <a:solidFill>
                  <a:srgbClr val="000000"/>
                </a:solidFill>
              </a:rPr>
              <a:t>: The presentation covered scripting physics interactions in Unity, allowing developers to apply forces, gravity, and collisions through scripts. This enabled realistic gameplay mechanics and interactions between game elements.</a:t>
            </a:r>
          </a:p>
          <a:p>
            <a:pPr marL="228600" indent="-228600">
              <a:buClr>
                <a:srgbClr val="000000"/>
              </a:buClr>
              <a:buFont typeface="Arial"/>
              <a:buChar char="•"/>
            </a:pPr>
            <a:endParaRPr lang="en-US" sz="2400" spc="-1" dirty="0">
              <a:solidFill>
                <a:srgbClr val="000000"/>
              </a:solidFill>
            </a:endParaRPr>
          </a:p>
          <a:p>
            <a:pPr marL="228600" indent="-228600">
              <a:buClr>
                <a:srgbClr val="000000"/>
              </a:buClr>
              <a:buFont typeface="Arial"/>
              <a:buChar char="•"/>
            </a:pPr>
            <a:r>
              <a:rPr lang="en-US" sz="2400" b="1" spc="-1" dirty="0">
                <a:solidFill>
                  <a:srgbClr val="000000"/>
                </a:solidFill>
              </a:rPr>
              <a:t>Animator Controllers</a:t>
            </a:r>
            <a:r>
              <a:rPr lang="en-US" sz="2400" spc="-1" dirty="0">
                <a:solidFill>
                  <a:srgbClr val="000000"/>
                </a:solidFill>
              </a:rPr>
              <a:t>: Participants gained an understanding of Animator Controllers and their role in controlling animation states and transitions. They learned how to use parameters and scripting to dynamically control animations based on game events and player input.</a:t>
            </a:r>
            <a:endParaRPr lang="en-US" sz="2400" b="0" strike="noStrike" spc="-1" dirty="0">
              <a:solidFill>
                <a:srgbClr val="000000"/>
              </a:solidFill>
            </a:endParaRPr>
          </a:p>
        </p:txBody>
      </p:sp>
      <p:sp>
        <p:nvSpPr>
          <p:cNvPr id="2" name="PlaceHolder 1"/>
          <p:cNvSpPr>
            <a:spLocks noGrp="1"/>
          </p:cNvSpPr>
          <p:nvPr>
            <p:ph type="sldNum" idx="1"/>
          </p:nvPr>
        </p:nvSpPr>
        <p:spPr/>
        <p:txBody>
          <a:bodyPr/>
          <a:lstStyle/>
          <a:p>
            <a:fld id="{A6B21E88-F189-43E5-86C9-AD091F3B5B34}" type="slidenum">
              <a:t>40</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40"/>
            <a:ext cx="10967400" cy="3374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Scripting Language: </a:t>
            </a:r>
            <a:r>
              <a:rPr lang="en-US" sz="2400" spc="-1" dirty="0">
                <a:solidFill>
                  <a:srgbClr val="000000"/>
                </a:solidFill>
              </a:rPr>
              <a:t>Unity primarily uses C# as its scripting language. C# is a powerful and versatile language that offers object-oriented programming features, making it well-suited for game development. We'll briefly review the syntax and structure of C# to ensure everyone is on the same page.</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Scripting Basics Recap</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5</a:t>
            </a:fld>
            <a:endParaRPr/>
          </a:p>
        </p:txBody>
      </p:sp>
    </p:spTree>
    <p:extLst>
      <p:ext uri="{BB962C8B-B14F-4D97-AF65-F5344CB8AC3E}">
        <p14:creationId xmlns:p14="http://schemas.microsoft.com/office/powerpoint/2010/main" val="44319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40"/>
            <a:ext cx="10967400" cy="3374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Script Components:</a:t>
            </a:r>
            <a:r>
              <a:rPr lang="en-US" sz="2400" spc="-1" dirty="0">
                <a:solidFill>
                  <a:srgbClr val="000000"/>
                </a:solidFill>
              </a:rPr>
              <a:t> In Unity, scripts are components that can be attached to </a:t>
            </a:r>
            <a:r>
              <a:rPr lang="en-US" sz="2400" spc="-1" dirty="0" err="1">
                <a:solidFill>
                  <a:srgbClr val="000000"/>
                </a:solidFill>
              </a:rPr>
              <a:t>GameObjects</a:t>
            </a:r>
            <a:r>
              <a:rPr lang="en-US" sz="2400" spc="-1" dirty="0">
                <a:solidFill>
                  <a:srgbClr val="000000"/>
                </a:solidFill>
              </a:rPr>
              <a:t> to define their behavior. We'll discuss how scripts interact with </a:t>
            </a:r>
            <a:r>
              <a:rPr lang="en-US" sz="2400" spc="-1" dirty="0" err="1">
                <a:solidFill>
                  <a:srgbClr val="000000"/>
                </a:solidFill>
              </a:rPr>
              <a:t>GameObjects</a:t>
            </a:r>
            <a:r>
              <a:rPr lang="en-US" sz="2400" spc="-1" dirty="0">
                <a:solidFill>
                  <a:srgbClr val="000000"/>
                </a:solidFill>
              </a:rPr>
              <a:t>, how they can access and manipulate components, and how they fit into the broader Unity architecture.</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Scripting Basics Recap</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6</a:t>
            </a:fld>
            <a:endParaRPr/>
          </a:p>
        </p:txBody>
      </p:sp>
    </p:spTree>
    <p:extLst>
      <p:ext uri="{BB962C8B-B14F-4D97-AF65-F5344CB8AC3E}">
        <p14:creationId xmlns:p14="http://schemas.microsoft.com/office/powerpoint/2010/main" val="516581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40"/>
            <a:ext cx="10967400" cy="3374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Scripting Language: </a:t>
            </a:r>
            <a:r>
              <a:rPr lang="en-US" sz="2400" spc="-1" dirty="0">
                <a:solidFill>
                  <a:srgbClr val="000000"/>
                </a:solidFill>
              </a:rPr>
              <a:t>Unity primarily uses C# as its scripting language. C# is a powerful and versatile language that offers object-oriented programming features, making it well-suited for game development. We'll briefly review the syntax and structure of C# to ensure everyone is on the same page.</a:t>
            </a:r>
          </a:p>
          <a:p>
            <a:pPr>
              <a:spcBef>
                <a:spcPts val="600"/>
              </a:spcBef>
              <a:spcAft>
                <a:spcPts val="600"/>
              </a:spcAft>
            </a:pPr>
            <a:r>
              <a:rPr lang="en-US" sz="2400" b="1" spc="-1" dirty="0">
                <a:solidFill>
                  <a:srgbClr val="000000"/>
                </a:solidFill>
              </a:rPr>
              <a:t>Script Components:</a:t>
            </a:r>
            <a:r>
              <a:rPr lang="en-US" sz="2400" spc="-1" dirty="0">
                <a:solidFill>
                  <a:srgbClr val="000000"/>
                </a:solidFill>
              </a:rPr>
              <a:t> In Unity, scripts are components that can be attached to </a:t>
            </a:r>
            <a:r>
              <a:rPr lang="en-US" sz="2400" spc="-1" dirty="0" err="1">
                <a:solidFill>
                  <a:srgbClr val="000000"/>
                </a:solidFill>
              </a:rPr>
              <a:t>GameObjects</a:t>
            </a:r>
            <a:r>
              <a:rPr lang="en-US" sz="2400" spc="-1" dirty="0">
                <a:solidFill>
                  <a:srgbClr val="000000"/>
                </a:solidFill>
              </a:rPr>
              <a:t> to define their behavior. We'll discuss how scripts interact with </a:t>
            </a:r>
            <a:r>
              <a:rPr lang="en-US" sz="2400" spc="-1" dirty="0" err="1">
                <a:solidFill>
                  <a:srgbClr val="000000"/>
                </a:solidFill>
              </a:rPr>
              <a:t>GameObjects</a:t>
            </a:r>
            <a:r>
              <a:rPr lang="en-US" sz="2400" spc="-1" dirty="0">
                <a:solidFill>
                  <a:srgbClr val="000000"/>
                </a:solidFill>
              </a:rPr>
              <a:t>, how they can access and manipulate components, and how they fit into the broader Unity architecture.</a:t>
            </a:r>
            <a:endParaRPr lang="en-US" sz="2400" strike="noStrike" spc="-1" dirty="0">
              <a:solidFill>
                <a:srgbClr val="000000"/>
              </a:solidFill>
              <a:latin typeface="Aria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Scripting Basics Recap</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7</a:t>
            </a:fld>
            <a:endParaRPr/>
          </a:p>
        </p:txBody>
      </p:sp>
    </p:spTree>
    <p:extLst>
      <p:ext uri="{BB962C8B-B14F-4D97-AF65-F5344CB8AC3E}">
        <p14:creationId xmlns:p14="http://schemas.microsoft.com/office/powerpoint/2010/main" val="3579818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40793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Example: </a:t>
            </a:r>
            <a:r>
              <a:rPr lang="en-US" sz="2000" spc="-1" dirty="0">
                <a:solidFill>
                  <a:srgbClr val="000000"/>
                </a:solidFill>
              </a:rPr>
              <a:t>Player Movement Script</a:t>
            </a:r>
          </a:p>
          <a:p>
            <a:r>
              <a:rPr lang="en-US" sz="1400" spc="-1" dirty="0">
                <a:solidFill>
                  <a:srgbClr val="000000"/>
                </a:solidFill>
                <a:latin typeface="Bahnschrift Light SemiCondensed" panose="020B0502040204020203" pitchFamily="34" charset="0"/>
              </a:rPr>
              <a:t>using </a:t>
            </a:r>
            <a:r>
              <a:rPr lang="en-US" sz="1400" spc="-1" dirty="0" err="1">
                <a:solidFill>
                  <a:srgbClr val="000000"/>
                </a:solidFill>
                <a:latin typeface="Bahnschrift Light SemiCondensed" panose="020B0502040204020203" pitchFamily="34" charset="0"/>
              </a:rPr>
              <a:t>UnityEngine</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public class </a:t>
            </a:r>
            <a:r>
              <a:rPr lang="en-US" sz="1400" spc="-1" dirty="0" err="1">
                <a:solidFill>
                  <a:srgbClr val="000000"/>
                </a:solidFill>
                <a:latin typeface="Bahnschrift Light SemiCondensed" panose="020B0502040204020203" pitchFamily="34" charset="0"/>
              </a:rPr>
              <a:t>PlayerController</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MonoBehaviour</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public float </a:t>
            </a:r>
            <a:r>
              <a:rPr lang="en-US" sz="1400" spc="-1" dirty="0" err="1">
                <a:solidFill>
                  <a:srgbClr val="000000"/>
                </a:solidFill>
                <a:latin typeface="Bahnschrift Light SemiCondensed" panose="020B0502040204020203" pitchFamily="34" charset="0"/>
              </a:rPr>
              <a:t>moveSpeed</a:t>
            </a:r>
            <a:r>
              <a:rPr lang="en-US" sz="1400" spc="-1" dirty="0">
                <a:solidFill>
                  <a:srgbClr val="000000"/>
                </a:solidFill>
                <a:latin typeface="Bahnschrift Light SemiCondensed" panose="020B0502040204020203" pitchFamily="34" charset="0"/>
              </a:rPr>
              <a:t> = 5f;</a:t>
            </a:r>
          </a:p>
          <a:p>
            <a:r>
              <a:rPr lang="en-US" sz="1400" spc="-1" dirty="0">
                <a:solidFill>
                  <a:srgbClr val="000000"/>
                </a:solidFill>
                <a:latin typeface="Bahnschrift Light SemiCondensed" panose="020B0502040204020203" pitchFamily="34" charset="0"/>
              </a:rPr>
              <a:t>    void Update()</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 Get input from the horizontal axis (left/right arrow keys or A/D keys)</a:t>
            </a:r>
          </a:p>
          <a:p>
            <a:r>
              <a:rPr lang="en-US" sz="1400" spc="-1" dirty="0">
                <a:solidFill>
                  <a:srgbClr val="000000"/>
                </a:solidFill>
                <a:latin typeface="Bahnschrift Light SemiCondensed" panose="020B0502040204020203" pitchFamily="34" charset="0"/>
              </a:rPr>
              <a:t>        float </a:t>
            </a:r>
            <a:r>
              <a:rPr lang="en-US" sz="1400" spc="-1" dirty="0" err="1">
                <a:solidFill>
                  <a:srgbClr val="000000"/>
                </a:solidFill>
                <a:latin typeface="Bahnschrift Light SemiCondensed" panose="020B0502040204020203" pitchFamily="34" charset="0"/>
              </a:rPr>
              <a:t>horizontalInput</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Input.GetAxis</a:t>
            </a:r>
            <a:r>
              <a:rPr lang="en-US" sz="1400" spc="-1" dirty="0">
                <a:solidFill>
                  <a:srgbClr val="000000"/>
                </a:solidFill>
                <a:latin typeface="Bahnschrift Light SemiCondensed" panose="020B0502040204020203" pitchFamily="34" charset="0"/>
              </a:rPr>
              <a:t>("Horizontal");</a:t>
            </a:r>
          </a:p>
          <a:p>
            <a:r>
              <a:rPr lang="en-US" sz="1400" spc="-1" dirty="0">
                <a:solidFill>
                  <a:srgbClr val="000000"/>
                </a:solidFill>
                <a:latin typeface="Bahnschrift Light SemiCondensed" panose="020B0502040204020203" pitchFamily="34" charset="0"/>
              </a:rPr>
              <a:t>        // Calculate movement based on input and speed</a:t>
            </a:r>
          </a:p>
          <a:p>
            <a:r>
              <a:rPr lang="en-US" sz="1400" spc="-1" dirty="0">
                <a:solidFill>
                  <a:srgbClr val="000000"/>
                </a:solidFill>
                <a:latin typeface="Bahnschrift Light SemiCondensed" panose="020B0502040204020203" pitchFamily="34" charset="0"/>
              </a:rPr>
              <a:t>        Vector3 </a:t>
            </a:r>
            <a:r>
              <a:rPr lang="en-US" sz="1400" spc="-1" dirty="0" err="1">
                <a:solidFill>
                  <a:srgbClr val="000000"/>
                </a:solidFill>
                <a:latin typeface="Bahnschrift Light SemiCondensed" panose="020B0502040204020203" pitchFamily="34" charset="0"/>
              </a:rPr>
              <a:t>moveDirection</a:t>
            </a:r>
            <a:r>
              <a:rPr lang="en-US" sz="1400" spc="-1" dirty="0">
                <a:solidFill>
                  <a:srgbClr val="000000"/>
                </a:solidFill>
                <a:latin typeface="Bahnschrift Light SemiCondensed" panose="020B0502040204020203" pitchFamily="34" charset="0"/>
              </a:rPr>
              <a:t> = new Vector3(</a:t>
            </a:r>
            <a:r>
              <a:rPr lang="en-US" sz="1400" spc="-1" dirty="0" err="1">
                <a:solidFill>
                  <a:srgbClr val="000000"/>
                </a:solidFill>
                <a:latin typeface="Bahnschrift Light SemiCondensed" panose="020B0502040204020203" pitchFamily="34" charset="0"/>
              </a:rPr>
              <a:t>horizontalInput</a:t>
            </a:r>
            <a:r>
              <a:rPr lang="en-US" sz="1400" spc="-1" dirty="0">
                <a:solidFill>
                  <a:srgbClr val="000000"/>
                </a:solidFill>
                <a:latin typeface="Bahnschrift Light SemiCondensed" panose="020B0502040204020203" pitchFamily="34" charset="0"/>
              </a:rPr>
              <a:t>, 0f, 0f);</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transform.Translate</a:t>
            </a:r>
            <a:r>
              <a:rPr lang="en-US" sz="1400" spc="-1" dirty="0">
                <a:solidFill>
                  <a:srgbClr val="000000"/>
                </a:solidFill>
                <a:latin typeface="Bahnschrift Light SemiCondensed" panose="020B0502040204020203" pitchFamily="34" charset="0"/>
              </a:rPr>
              <a:t>(</a:t>
            </a:r>
            <a:r>
              <a:rPr lang="en-US" sz="1400" spc="-1" dirty="0" err="1">
                <a:solidFill>
                  <a:srgbClr val="000000"/>
                </a:solidFill>
                <a:latin typeface="Bahnschrift Light SemiCondensed" panose="020B0502040204020203" pitchFamily="34" charset="0"/>
              </a:rPr>
              <a:t>moveDirection</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moveSpeed</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Time.deltaTime</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a:t>
            </a:r>
          </a:p>
          <a:p>
            <a:pPr>
              <a:spcBef>
                <a:spcPts val="600"/>
              </a:spcBef>
              <a:spcAft>
                <a:spcPts val="600"/>
              </a:spcAft>
            </a:pPr>
            <a:endParaRPr lang="en-US" sz="1600" strike="noStrike" spc="-1" dirty="0">
              <a:solidFill>
                <a:srgbClr val="000000"/>
              </a:solidFill>
              <a:latin typeface="Bahnschrift Light SemiCondensed" panose="020B0502040204020203" pitchFamily="34" charset="0"/>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Scripting Basics Recap</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8</a:t>
            </a:fld>
            <a:endParaRPr/>
          </a:p>
        </p:txBody>
      </p:sp>
    </p:spTree>
    <p:extLst>
      <p:ext uri="{BB962C8B-B14F-4D97-AF65-F5344CB8AC3E}">
        <p14:creationId xmlns:p14="http://schemas.microsoft.com/office/powerpoint/2010/main" val="1105031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40793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Example: </a:t>
            </a:r>
            <a:r>
              <a:rPr lang="en-US" sz="2000" spc="-1" dirty="0">
                <a:solidFill>
                  <a:srgbClr val="000000"/>
                </a:solidFill>
              </a:rPr>
              <a:t>Interactive Switch Script</a:t>
            </a:r>
          </a:p>
          <a:p>
            <a:r>
              <a:rPr lang="en-US" sz="1400" spc="-1" dirty="0">
                <a:solidFill>
                  <a:srgbClr val="000000"/>
                </a:solidFill>
                <a:latin typeface="Bahnschrift Light SemiCondensed" panose="020B0502040204020203" pitchFamily="34" charset="0"/>
              </a:rPr>
              <a:t>using </a:t>
            </a:r>
            <a:r>
              <a:rPr lang="en-US" sz="1400" spc="-1" dirty="0" err="1">
                <a:solidFill>
                  <a:srgbClr val="000000"/>
                </a:solidFill>
                <a:latin typeface="Bahnschrift Light SemiCondensed" panose="020B0502040204020203" pitchFamily="34" charset="0"/>
              </a:rPr>
              <a:t>UnityEngine</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public class Switch : </a:t>
            </a:r>
            <a:r>
              <a:rPr lang="en-US" sz="1400" spc="-1" dirty="0" err="1">
                <a:solidFill>
                  <a:srgbClr val="000000"/>
                </a:solidFill>
                <a:latin typeface="Bahnschrift Light SemiCondensed" panose="020B0502040204020203" pitchFamily="34" charset="0"/>
              </a:rPr>
              <a:t>MonoBehaviour</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public </a:t>
            </a:r>
            <a:r>
              <a:rPr lang="en-US" sz="1400" spc="-1" dirty="0" err="1">
                <a:solidFill>
                  <a:srgbClr val="000000"/>
                </a:solidFill>
                <a:latin typeface="Bahnschrift Light SemiCondensed" panose="020B0502040204020203" pitchFamily="34" charset="0"/>
              </a:rPr>
              <a:t>GameObject</a:t>
            </a:r>
            <a:r>
              <a:rPr lang="en-US" sz="1400" spc="-1" dirty="0">
                <a:solidFill>
                  <a:srgbClr val="000000"/>
                </a:solidFill>
                <a:latin typeface="Bahnschrift Light SemiCondensed" panose="020B0502040204020203" pitchFamily="34" charset="0"/>
              </a:rPr>
              <a:t> door;</a:t>
            </a:r>
          </a:p>
          <a:p>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private bool </a:t>
            </a:r>
            <a:r>
              <a:rPr lang="en-US" sz="1400" spc="-1" dirty="0" err="1">
                <a:solidFill>
                  <a:srgbClr val="000000"/>
                </a:solidFill>
                <a:latin typeface="Bahnschrift Light SemiCondensed" panose="020B0502040204020203" pitchFamily="34" charset="0"/>
              </a:rPr>
              <a:t>isOpen</a:t>
            </a:r>
            <a:r>
              <a:rPr lang="en-US" sz="1400" spc="-1" dirty="0">
                <a:solidFill>
                  <a:srgbClr val="000000"/>
                </a:solidFill>
                <a:latin typeface="Bahnschrift Light SemiCondensed" panose="020B0502040204020203" pitchFamily="34" charset="0"/>
              </a:rPr>
              <a:t> = false;</a:t>
            </a:r>
          </a:p>
          <a:p>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void </a:t>
            </a:r>
            <a:r>
              <a:rPr lang="en-US" sz="1400" spc="-1" dirty="0" err="1">
                <a:solidFill>
                  <a:srgbClr val="000000"/>
                </a:solidFill>
                <a:latin typeface="Bahnschrift Light SemiCondensed" panose="020B0502040204020203" pitchFamily="34" charset="0"/>
              </a:rPr>
              <a:t>OnTriggerEnter</a:t>
            </a:r>
            <a:r>
              <a:rPr lang="en-US" sz="1400" spc="-1" dirty="0">
                <a:solidFill>
                  <a:srgbClr val="000000"/>
                </a:solidFill>
                <a:latin typeface="Bahnschrift Light SemiCondensed" panose="020B0502040204020203" pitchFamily="34" charset="0"/>
              </a:rPr>
              <a:t>(Collider other)</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if (</a:t>
            </a:r>
            <a:r>
              <a:rPr lang="en-US" sz="1400" spc="-1" dirty="0" err="1">
                <a:solidFill>
                  <a:srgbClr val="000000"/>
                </a:solidFill>
                <a:latin typeface="Bahnschrift Light SemiCondensed" panose="020B0502040204020203" pitchFamily="34" charset="0"/>
              </a:rPr>
              <a:t>other.CompareTag</a:t>
            </a:r>
            <a:r>
              <a:rPr lang="en-US" sz="1400" spc="-1" dirty="0">
                <a:solidFill>
                  <a:srgbClr val="000000"/>
                </a:solidFill>
                <a:latin typeface="Bahnschrift Light SemiCondensed" panose="020B0502040204020203" pitchFamily="34" charset="0"/>
              </a:rPr>
              <a:t>("Player") &amp;&amp; !</a:t>
            </a:r>
            <a:r>
              <a:rPr lang="en-US" sz="1400" spc="-1" dirty="0" err="1">
                <a:solidFill>
                  <a:srgbClr val="000000"/>
                </a:solidFill>
                <a:latin typeface="Bahnschrift Light SemiCondensed" panose="020B0502040204020203" pitchFamily="34" charset="0"/>
              </a:rPr>
              <a:t>isOpen</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OpenDoor</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void </a:t>
            </a:r>
            <a:r>
              <a:rPr lang="en-US" sz="1400" spc="-1" dirty="0" err="1">
                <a:solidFill>
                  <a:srgbClr val="000000"/>
                </a:solidFill>
                <a:latin typeface="Bahnschrift Light SemiCondensed" panose="020B0502040204020203" pitchFamily="34" charset="0"/>
              </a:rPr>
              <a:t>OpenDoor</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door.SetActive</a:t>
            </a:r>
            <a:r>
              <a:rPr lang="en-US" sz="1400" spc="-1" dirty="0">
                <a:solidFill>
                  <a:srgbClr val="000000"/>
                </a:solidFill>
                <a:latin typeface="Bahnschrift Light SemiCondensed" panose="020B0502040204020203" pitchFamily="34" charset="0"/>
              </a:rPr>
              <a:t>(false); // Deactivate the door when the switch is activated</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isOpen</a:t>
            </a:r>
            <a:r>
              <a:rPr lang="en-US" sz="1400" spc="-1" dirty="0">
                <a:solidFill>
                  <a:srgbClr val="000000"/>
                </a:solidFill>
                <a:latin typeface="Bahnschrift Light SemiCondensed" panose="020B0502040204020203" pitchFamily="34" charset="0"/>
              </a:rPr>
              <a:t> = true;</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a:t>
            </a:r>
            <a:endParaRPr lang="en-US" sz="1400" strike="noStrike" spc="-1" dirty="0">
              <a:solidFill>
                <a:srgbClr val="000000"/>
              </a:solidFill>
              <a:latin typeface="Bahnschrift Light SemiCondensed" panose="020B0502040204020203" pitchFamily="34" charset="0"/>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Scripting Basics Recap</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9</a:t>
            </a:fld>
            <a:endParaRPr/>
          </a:p>
        </p:txBody>
      </p:sp>
    </p:spTree>
    <p:extLst>
      <p:ext uri="{BB962C8B-B14F-4D97-AF65-F5344CB8AC3E}">
        <p14:creationId xmlns:p14="http://schemas.microsoft.com/office/powerpoint/2010/main" val="51141147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6848</TotalTime>
  <Words>4696</Words>
  <Application>Microsoft Office PowerPoint</Application>
  <PresentationFormat>Widescreen</PresentationFormat>
  <Paragraphs>381</Paragraphs>
  <Slides>40</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Bahnschrift Light SemiCondensed</vt:lpstr>
      <vt:lpstr>Calibri</vt:lpstr>
      <vt:lpstr>Calibri Light</vt:lpstr>
      <vt:lpstr>PingFang SC</vt:lpstr>
      <vt:lpstr>Symbol</vt:lpstr>
      <vt:lpstr>Times New Roman</vt:lpstr>
      <vt:lpstr>Wingdings</vt:lpstr>
      <vt:lpstr>Office Theme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Trí Phạm Thanh</dc:creator>
  <dc:description/>
  <cp:lastModifiedBy>Chu Dinh Phu 2 (FE Ban NCPT)</cp:lastModifiedBy>
  <cp:revision>646</cp:revision>
  <cp:lastPrinted>2024-02-18T04:17:36Z</cp:lastPrinted>
  <dcterms:created xsi:type="dcterms:W3CDTF">2023-12-04T12:44:34Z</dcterms:created>
  <dcterms:modified xsi:type="dcterms:W3CDTF">2024-04-22T00:36:14Z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