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56" r:id="rId2"/>
    <p:sldId id="257" r:id="rId3"/>
    <p:sldId id="330" r:id="rId4"/>
    <p:sldId id="296" r:id="rId5"/>
    <p:sldId id="331" r:id="rId6"/>
    <p:sldId id="332" r:id="rId7"/>
    <p:sldId id="333" r:id="rId8"/>
    <p:sldId id="334" r:id="rId9"/>
    <p:sldId id="335" r:id="rId10"/>
    <p:sldId id="336" r:id="rId11"/>
    <p:sldId id="338" r:id="rId12"/>
    <p:sldId id="339" r:id="rId13"/>
    <p:sldId id="340" r:id="rId14"/>
    <p:sldId id="341" r:id="rId15"/>
    <p:sldId id="346" r:id="rId16"/>
    <p:sldId id="348" r:id="rId17"/>
    <p:sldId id="349" r:id="rId18"/>
    <p:sldId id="350"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364" r:id="rId33"/>
    <p:sldId id="365" r:id="rId34"/>
    <p:sldId id="366" r:id="rId35"/>
    <p:sldId id="367" r:id="rId36"/>
    <p:sldId id="368" r:id="rId37"/>
    <p:sldId id="369" r:id="rId38"/>
    <p:sldId id="370" r:id="rId39"/>
    <p:sldId id="371" r:id="rId40"/>
    <p:sldId id="372" r:id="rId41"/>
    <p:sldId id="373" r:id="rId42"/>
    <p:sldId id="380" r:id="rId43"/>
    <p:sldId id="381" r:id="rId44"/>
    <p:sldId id="382" r:id="rId45"/>
    <p:sldId id="383" r:id="rId46"/>
    <p:sldId id="375" r:id="rId47"/>
    <p:sldId id="376" r:id="rId48"/>
    <p:sldId id="377" r:id="rId49"/>
    <p:sldId id="378" r:id="rId50"/>
    <p:sldId id="379" r:id="rId51"/>
    <p:sldId id="292" r:id="rId52"/>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499" autoAdjust="0"/>
  </p:normalViewPr>
  <p:slideViewPr>
    <p:cSldViewPr snapToGrid="0">
      <p:cViewPr varScale="1">
        <p:scale>
          <a:sx n="99" d="100"/>
          <a:sy n="99" d="100"/>
        </p:scale>
        <p:origin x="996" y="72"/>
      </p:cViewPr>
      <p:guideLst/>
    </p:cSldViewPr>
  </p:slideViewPr>
  <p:notesTextViewPr>
    <p:cViewPr>
      <p:scale>
        <a:sx n="1" d="1"/>
        <a:sy n="1" d="1"/>
      </p:scale>
      <p:origin x="0" y="-18"/>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PlaceHolder 1"/>
          <p:cNvSpPr>
            <a:spLocks noGrp="1" noRot="1" noChangeAspect="1"/>
          </p:cNvSpPr>
          <p:nvPr>
            <p:ph type="sldImg"/>
          </p:nvPr>
        </p:nvSpPr>
        <p:spPr>
          <a:xfrm>
            <a:off x="0" y="812520"/>
            <a:ext cx="0" cy="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46"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47"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48" name="PlaceHolder 4"/>
          <p:cNvSpPr>
            <a:spLocks noGrp="1"/>
          </p:cNvSpPr>
          <p:nvPr>
            <p:ph type="dt" idx="2"/>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49" name="PlaceHolder 5"/>
          <p:cNvSpPr>
            <a:spLocks noGrp="1"/>
          </p:cNvSpPr>
          <p:nvPr>
            <p:ph type="ftr" idx="3"/>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50" name="PlaceHolder 6"/>
          <p:cNvSpPr>
            <a:spLocks noGrp="1"/>
          </p:cNvSpPr>
          <p:nvPr>
            <p:ph type="sldNum" idx="4"/>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06D4395C-8BDF-4533-AF16-1D14954F261B}"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noRot="1" noChangeAspect="1"/>
          </p:cNvSpPr>
          <p:nvPr>
            <p:ph type="sldImg"/>
          </p:nvPr>
        </p:nvSpPr>
        <p:spPr>
          <a:xfrm>
            <a:off x="220663" y="812800"/>
            <a:ext cx="7107237" cy="3997325"/>
          </a:xfrm>
          <a:prstGeom prst="rect">
            <a:avLst/>
          </a:prstGeom>
          <a:ln w="0">
            <a:noFill/>
          </a:ln>
        </p:spPr>
      </p:sp>
      <p:sp>
        <p:nvSpPr>
          <p:cNvPr id="166" name="PlaceHolder 2"/>
          <p:cNvSpPr>
            <a:spLocks noGrp="1"/>
          </p:cNvSpPr>
          <p:nvPr>
            <p:ph type="body"/>
          </p:nvPr>
        </p:nvSpPr>
        <p:spPr>
          <a:xfrm>
            <a:off x="756000" y="5078520"/>
            <a:ext cx="6036480" cy="479988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080229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406574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396128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763865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448174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5726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57386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8318266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8487512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449134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noRot="1" noChangeAspect="1"/>
          </p:cNvSpPr>
          <p:nvPr>
            <p:ph type="sldImg"/>
          </p:nvPr>
        </p:nvSpPr>
        <p:spPr>
          <a:xfrm>
            <a:off x="220663" y="812800"/>
            <a:ext cx="7107237" cy="3997325"/>
          </a:xfrm>
          <a:prstGeom prst="rect">
            <a:avLst/>
          </a:prstGeom>
          <a:ln w="0">
            <a:noFill/>
          </a:ln>
        </p:spPr>
      </p:sp>
      <p:sp>
        <p:nvSpPr>
          <p:cNvPr id="166" name="PlaceHolder 2"/>
          <p:cNvSpPr>
            <a:spLocks noGrp="1"/>
          </p:cNvSpPr>
          <p:nvPr>
            <p:ph type="body"/>
          </p:nvPr>
        </p:nvSpPr>
        <p:spPr>
          <a:xfrm>
            <a:off x="756000" y="5078520"/>
            <a:ext cx="6036480" cy="479988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6058677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345920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253424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686248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9051413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The above code snippet demonstrates a simple projectile script attached to a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representing the projectile.</a:t>
            </a:r>
          </a:p>
          <a:p>
            <a:r>
              <a:rPr lang="en-US" sz="1200" b="0" i="0" kern="1200" dirty="0" smtClean="0">
                <a:solidFill>
                  <a:schemeClr val="tx1"/>
                </a:solidFill>
                <a:effectLst/>
                <a:latin typeface="+mn-lt"/>
                <a:ea typeface="+mn-ea"/>
                <a:cs typeface="+mn-cs"/>
              </a:rPr>
              <a:t>In the Start method, the initial velocity is applied to the projectile in the forward direction.</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OnTriggerEnter</a:t>
            </a:r>
            <a:r>
              <a:rPr lang="en-US" sz="1200" b="0" i="0" kern="1200" dirty="0" smtClean="0">
                <a:solidFill>
                  <a:schemeClr val="tx1"/>
                </a:solidFill>
                <a:effectLst/>
                <a:latin typeface="+mn-lt"/>
                <a:ea typeface="+mn-ea"/>
                <a:cs typeface="+mn-cs"/>
              </a:rPr>
              <a:t> method is used to detect collisions with other objects, such as enemies, and trigger appropriate actions.</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8815787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The above code snippet demonstrates a simple projectile script attached to a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representing the projectile.</a:t>
            </a:r>
          </a:p>
          <a:p>
            <a:r>
              <a:rPr lang="en-US" sz="1200" b="0" i="0" kern="1200" dirty="0" smtClean="0">
                <a:solidFill>
                  <a:schemeClr val="tx1"/>
                </a:solidFill>
                <a:effectLst/>
                <a:latin typeface="+mn-lt"/>
                <a:ea typeface="+mn-ea"/>
                <a:cs typeface="+mn-cs"/>
              </a:rPr>
              <a:t>In the Start method, the initial velocity is applied to the projectile in the forward direction.</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OnTriggerEnter</a:t>
            </a:r>
            <a:r>
              <a:rPr lang="en-US" sz="1200" b="0" i="0" kern="1200" dirty="0" smtClean="0">
                <a:solidFill>
                  <a:schemeClr val="tx1"/>
                </a:solidFill>
                <a:effectLst/>
                <a:latin typeface="+mn-lt"/>
                <a:ea typeface="+mn-ea"/>
                <a:cs typeface="+mn-cs"/>
              </a:rPr>
              <a:t> method is used to detect collisions with other objects, such as enemies, and trigger appropriate actions.</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5343490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9630548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8740168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The above code snippet demonstrates a simple script for a destructible object that explodes upon impact or player interaction.</a:t>
            </a:r>
          </a:p>
          <a:p>
            <a:r>
              <a:rPr lang="en-US" sz="1200" b="0" i="0" kern="1200" dirty="0" smtClean="0">
                <a:solidFill>
                  <a:schemeClr val="tx1"/>
                </a:solidFill>
                <a:effectLst/>
                <a:latin typeface="+mn-lt"/>
                <a:ea typeface="+mn-ea"/>
                <a:cs typeface="+mn-cs"/>
              </a:rPr>
              <a:t>The Explode method applies an explosion force to nearby </a:t>
            </a:r>
            <a:r>
              <a:rPr lang="en-US" sz="1200" b="0" i="0" kern="1200" dirty="0" err="1" smtClean="0">
                <a:solidFill>
                  <a:schemeClr val="tx1"/>
                </a:solidFill>
                <a:effectLst/>
                <a:latin typeface="+mn-lt"/>
                <a:ea typeface="+mn-ea"/>
                <a:cs typeface="+mn-cs"/>
              </a:rPr>
              <a:t>rigidbodies</a:t>
            </a:r>
            <a:r>
              <a:rPr lang="en-US" sz="1200" b="0" i="0" kern="1200" dirty="0" smtClean="0">
                <a:solidFill>
                  <a:schemeClr val="tx1"/>
                </a:solidFill>
                <a:effectLst/>
                <a:latin typeface="+mn-lt"/>
                <a:ea typeface="+mn-ea"/>
                <a:cs typeface="+mn-cs"/>
              </a:rPr>
              <a:t>, spawns an explosion effect, and destroys the object.</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474128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The above code snippet demonstrates a simple script for a destructible object that explodes upon impact or player interaction.</a:t>
            </a:r>
          </a:p>
          <a:p>
            <a:r>
              <a:rPr lang="en-US" sz="1200" b="0" i="0" kern="1200" dirty="0" smtClean="0">
                <a:solidFill>
                  <a:schemeClr val="tx1"/>
                </a:solidFill>
                <a:effectLst/>
                <a:latin typeface="+mn-lt"/>
                <a:ea typeface="+mn-ea"/>
                <a:cs typeface="+mn-cs"/>
              </a:rPr>
              <a:t>The Explode method applies an explosion force to nearby </a:t>
            </a:r>
            <a:r>
              <a:rPr lang="en-US" sz="1200" b="0" i="0" kern="1200" dirty="0" err="1" smtClean="0">
                <a:solidFill>
                  <a:schemeClr val="tx1"/>
                </a:solidFill>
                <a:effectLst/>
                <a:latin typeface="+mn-lt"/>
                <a:ea typeface="+mn-ea"/>
                <a:cs typeface="+mn-cs"/>
              </a:rPr>
              <a:t>rigidbodies</a:t>
            </a:r>
            <a:r>
              <a:rPr lang="en-US" sz="1200" b="0" i="0" kern="1200" dirty="0" smtClean="0">
                <a:solidFill>
                  <a:schemeClr val="tx1"/>
                </a:solidFill>
                <a:effectLst/>
                <a:latin typeface="+mn-lt"/>
                <a:ea typeface="+mn-ea"/>
                <a:cs typeface="+mn-cs"/>
              </a:rPr>
              <a:t>, spawns an explosion effect, and destroys the object.</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536617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5073533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4386927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1537784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6144200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40387666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6583212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7751824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935479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7283071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8194228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77336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402151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0855766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In this script:</a:t>
            </a:r>
          </a:p>
          <a:p>
            <a:r>
              <a:rPr lang="en-US" sz="1200" b="0" i="0" kern="1200" dirty="0" smtClean="0">
                <a:solidFill>
                  <a:schemeClr val="tx1"/>
                </a:solidFill>
                <a:effectLst/>
                <a:latin typeface="+mn-lt"/>
                <a:ea typeface="+mn-ea"/>
                <a:cs typeface="+mn-cs"/>
              </a:rPr>
              <a:t>We define the </a:t>
            </a:r>
            <a:r>
              <a:rPr lang="en-US" sz="1200" b="0" i="0" kern="1200" dirty="0" err="1" smtClean="0">
                <a:solidFill>
                  <a:schemeClr val="tx1"/>
                </a:solidFill>
                <a:effectLst/>
                <a:latin typeface="+mn-lt"/>
                <a:ea typeface="+mn-ea"/>
                <a:cs typeface="+mn-cs"/>
              </a:rPr>
              <a:t>playerLayer</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enemyLayer</a:t>
            </a:r>
            <a:r>
              <a:rPr lang="en-US" sz="1200" b="0" i="0" kern="1200" dirty="0" smtClean="0">
                <a:solidFill>
                  <a:schemeClr val="tx1"/>
                </a:solidFill>
                <a:effectLst/>
                <a:latin typeface="+mn-lt"/>
                <a:ea typeface="+mn-ea"/>
                <a:cs typeface="+mn-cs"/>
              </a:rPr>
              <a:t> using </a:t>
            </a:r>
            <a:r>
              <a:rPr lang="en-US" sz="1200" b="0" i="0" kern="1200" dirty="0" err="1" smtClean="0">
                <a:solidFill>
                  <a:schemeClr val="tx1"/>
                </a:solidFill>
                <a:effectLst/>
                <a:latin typeface="+mn-lt"/>
                <a:ea typeface="+mn-ea"/>
                <a:cs typeface="+mn-cs"/>
              </a:rPr>
              <a:t>LayerMask.NameToLayer</a:t>
            </a:r>
            <a:r>
              <a:rPr lang="en-US" sz="1200" b="0" i="0" kern="1200" dirty="0" smtClean="0">
                <a:solidFill>
                  <a:schemeClr val="tx1"/>
                </a:solidFill>
                <a:effectLst/>
                <a:latin typeface="+mn-lt"/>
                <a:ea typeface="+mn-ea"/>
                <a:cs typeface="+mn-cs"/>
              </a:rPr>
              <a:t> to get the layer indices based on their names.</a:t>
            </a:r>
          </a:p>
          <a:p>
            <a:r>
              <a:rPr lang="en-US" sz="1200" b="0" i="0" kern="1200" dirty="0" smtClean="0">
                <a:solidFill>
                  <a:schemeClr val="tx1"/>
                </a:solidFill>
                <a:effectLst/>
                <a:latin typeface="+mn-lt"/>
                <a:ea typeface="+mn-ea"/>
                <a:cs typeface="+mn-cs"/>
              </a:rPr>
              <a:t>We use </a:t>
            </a:r>
            <a:r>
              <a:rPr lang="en-US" sz="1200" b="0" i="0" kern="1200" dirty="0" err="1" smtClean="0">
                <a:solidFill>
                  <a:schemeClr val="tx1"/>
                </a:solidFill>
                <a:effectLst/>
                <a:latin typeface="+mn-lt"/>
                <a:ea typeface="+mn-ea"/>
                <a:cs typeface="+mn-cs"/>
              </a:rPr>
              <a:t>Physics.IgnoreLayerCollision</a:t>
            </a:r>
            <a:r>
              <a:rPr lang="en-US" sz="1200" b="0" i="0" kern="1200" dirty="0" smtClean="0">
                <a:solidFill>
                  <a:schemeClr val="tx1"/>
                </a:solidFill>
                <a:effectLst/>
                <a:latin typeface="+mn-lt"/>
                <a:ea typeface="+mn-ea"/>
                <a:cs typeface="+mn-cs"/>
              </a:rPr>
              <a:t> to ignore collisions between the </a:t>
            </a:r>
            <a:r>
              <a:rPr lang="en-US" sz="1200" b="0" i="0" kern="1200" dirty="0" err="1" smtClean="0">
                <a:solidFill>
                  <a:schemeClr val="tx1"/>
                </a:solidFill>
                <a:effectLst/>
                <a:latin typeface="+mn-lt"/>
                <a:ea typeface="+mn-ea"/>
                <a:cs typeface="+mn-cs"/>
              </a:rPr>
              <a:t>playerLayer</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enemyLayer</a:t>
            </a:r>
            <a:r>
              <a:rPr lang="en-US" sz="1200" b="0" i="0" kern="1200" dirty="0" smtClean="0">
                <a:solidFill>
                  <a:schemeClr val="tx1"/>
                </a:solidFill>
                <a:effectLst/>
                <a:latin typeface="+mn-lt"/>
                <a:ea typeface="+mn-ea"/>
                <a:cs typeface="+mn-cs"/>
              </a:rPr>
              <a:t>.</a:t>
            </a:r>
          </a:p>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9272289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5112735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In this script:</a:t>
            </a:r>
          </a:p>
          <a:p>
            <a:r>
              <a:rPr lang="en-US" sz="1200" b="0" i="0" kern="1200" dirty="0" smtClean="0">
                <a:solidFill>
                  <a:schemeClr val="tx1"/>
                </a:solidFill>
                <a:effectLst/>
                <a:latin typeface="+mn-lt"/>
                <a:ea typeface="+mn-ea"/>
                <a:cs typeface="+mn-cs"/>
              </a:rPr>
              <a:t>We define two constant integers representing the layers: </a:t>
            </a:r>
            <a:r>
              <a:rPr lang="en-US" sz="1200" b="0" i="0" kern="1200" dirty="0" err="1" smtClean="0">
                <a:solidFill>
                  <a:schemeClr val="tx1"/>
                </a:solidFill>
                <a:effectLst/>
                <a:latin typeface="+mn-lt"/>
                <a:ea typeface="+mn-ea"/>
                <a:cs typeface="+mn-cs"/>
              </a:rPr>
              <a:t>PlayerLayer</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EnemyLayer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 the Start() method, we find the player object using its tag ("Player") and set its layer to </a:t>
            </a:r>
            <a:r>
              <a:rPr lang="en-US" sz="1200" b="0" i="0" kern="1200" dirty="0" err="1" smtClean="0">
                <a:solidFill>
                  <a:schemeClr val="tx1"/>
                </a:solidFill>
                <a:effectLst/>
                <a:latin typeface="+mn-lt"/>
                <a:ea typeface="+mn-ea"/>
                <a:cs typeface="+mn-cs"/>
              </a:rPr>
              <a:t>PlayerLayer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We find all enemy objects in the scene using </a:t>
            </a:r>
            <a:r>
              <a:rPr lang="en-US" sz="1200" b="0" i="0" kern="1200" dirty="0" err="1" smtClean="0">
                <a:solidFill>
                  <a:schemeClr val="tx1"/>
                </a:solidFill>
                <a:effectLst/>
                <a:latin typeface="+mn-lt"/>
                <a:ea typeface="+mn-ea"/>
                <a:cs typeface="+mn-cs"/>
              </a:rPr>
              <a:t>GameObject.FindGameObjectsWithTag</a:t>
            </a:r>
            <a:r>
              <a:rPr lang="en-US" sz="1200" b="0" i="0" kern="1200" dirty="0" smtClean="0">
                <a:solidFill>
                  <a:schemeClr val="tx1"/>
                </a:solidFill>
                <a:effectLst/>
                <a:latin typeface="+mn-lt"/>
                <a:ea typeface="+mn-ea"/>
                <a:cs typeface="+mn-cs"/>
              </a:rPr>
              <a:t>("Enemy") and set their layer to </a:t>
            </a:r>
            <a:r>
              <a:rPr lang="en-US" sz="1200" b="0" i="0" kern="1200" dirty="0" err="1" smtClean="0">
                <a:solidFill>
                  <a:schemeClr val="tx1"/>
                </a:solidFill>
                <a:effectLst/>
                <a:latin typeface="+mn-lt"/>
                <a:ea typeface="+mn-ea"/>
                <a:cs typeface="+mn-cs"/>
              </a:rPr>
              <a:t>EnemyLayer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Finally, we use </a:t>
            </a:r>
            <a:r>
              <a:rPr lang="en-US" sz="1200" b="0" i="0" kern="1200" dirty="0" err="1" smtClean="0">
                <a:solidFill>
                  <a:schemeClr val="tx1"/>
                </a:solidFill>
                <a:effectLst/>
                <a:latin typeface="+mn-lt"/>
                <a:ea typeface="+mn-ea"/>
                <a:cs typeface="+mn-cs"/>
              </a:rPr>
              <a:t>Physics.IgnoreLayerCollision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PlayerLayer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EnemyLayer</a:t>
            </a:r>
            <a:r>
              <a:rPr lang="en-US" sz="1200" b="0" i="0" kern="1200" dirty="0" smtClean="0">
                <a:solidFill>
                  <a:schemeClr val="tx1"/>
                </a:solidFill>
                <a:effectLst/>
                <a:latin typeface="+mn-lt"/>
                <a:ea typeface="+mn-ea"/>
                <a:cs typeface="+mn-cs"/>
              </a:rPr>
              <a:t>) to ignore collisions between objects on the </a:t>
            </a:r>
            <a:r>
              <a:rPr lang="en-US" sz="1200" b="0" i="0" kern="1200" dirty="0" err="1" smtClean="0">
                <a:solidFill>
                  <a:schemeClr val="tx1"/>
                </a:solidFill>
                <a:effectLst/>
                <a:latin typeface="+mn-lt"/>
                <a:ea typeface="+mn-ea"/>
                <a:cs typeface="+mn-cs"/>
              </a:rPr>
              <a:t>PlayerLayer</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EnemyLayer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You can attach this script to a </a:t>
            </a:r>
            <a:r>
              <a:rPr lang="en-US" sz="1200" b="0" i="0" kern="1200" dirty="0" err="1" smtClean="0">
                <a:solidFill>
                  <a:schemeClr val="tx1"/>
                </a:solidFill>
                <a:effectLst/>
                <a:latin typeface="+mn-lt"/>
                <a:ea typeface="+mn-ea"/>
                <a:cs typeface="+mn-cs"/>
              </a:rPr>
              <a:t>GameObject</a:t>
            </a:r>
            <a:r>
              <a:rPr lang="en-US" sz="1200" b="0" i="0" kern="1200" dirty="0" smtClean="0">
                <a:solidFill>
                  <a:schemeClr val="tx1"/>
                </a:solidFill>
                <a:effectLst/>
                <a:latin typeface="+mn-lt"/>
                <a:ea typeface="+mn-ea"/>
                <a:cs typeface="+mn-cs"/>
              </a:rPr>
              <a:t> in your Unity scene, and it will apply the specified physics layers to the player and enemy objects when the game starts.</a:t>
            </a:r>
          </a:p>
          <a:p>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4679560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0" i="0" kern="1200" dirty="0" smtClean="0">
                <a:solidFill>
                  <a:schemeClr val="tx1"/>
                </a:solidFill>
                <a:effectLst/>
                <a:latin typeface="+mn-lt"/>
                <a:ea typeface="+mn-ea"/>
                <a:cs typeface="+mn-cs"/>
              </a:rPr>
              <a:t>In this script:</a:t>
            </a:r>
          </a:p>
          <a:p>
            <a:r>
              <a:rPr lang="en-US" sz="1200" b="0" i="0" kern="1200" dirty="0" smtClean="0">
                <a:solidFill>
                  <a:schemeClr val="tx1"/>
                </a:solidFill>
                <a:effectLst/>
                <a:latin typeface="+mn-lt"/>
                <a:ea typeface="+mn-ea"/>
                <a:cs typeface="+mn-cs"/>
              </a:rPr>
              <a:t>We define two constant integers representing the layers: </a:t>
            </a:r>
            <a:r>
              <a:rPr lang="en-US" sz="1200" b="0" i="0" kern="1200" dirty="0" err="1" smtClean="0">
                <a:solidFill>
                  <a:schemeClr val="tx1"/>
                </a:solidFill>
                <a:effectLst/>
                <a:latin typeface="+mn-lt"/>
                <a:ea typeface="+mn-ea"/>
                <a:cs typeface="+mn-cs"/>
              </a:rPr>
              <a:t>PlayerLayer</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EnemyLayer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 the Start() method, we find the player object using its tag ("Player") and set its layer to </a:t>
            </a:r>
            <a:r>
              <a:rPr lang="en-US" sz="1200" b="0" i="0" kern="1200" dirty="0" err="1" smtClean="0">
                <a:solidFill>
                  <a:schemeClr val="tx1"/>
                </a:solidFill>
                <a:effectLst/>
                <a:latin typeface="+mn-lt"/>
                <a:ea typeface="+mn-ea"/>
                <a:cs typeface="+mn-cs"/>
              </a:rPr>
              <a:t>PlayerLayer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We find all enemy objects in the scene using </a:t>
            </a:r>
            <a:r>
              <a:rPr lang="en-US" sz="1200" b="0" i="0" kern="1200" dirty="0" err="1" smtClean="0">
                <a:solidFill>
                  <a:schemeClr val="tx1"/>
                </a:solidFill>
                <a:effectLst/>
                <a:latin typeface="+mn-lt"/>
                <a:ea typeface="+mn-ea"/>
                <a:cs typeface="+mn-cs"/>
              </a:rPr>
              <a:t>GameObject.FindGameObjectsWithTag</a:t>
            </a:r>
            <a:r>
              <a:rPr lang="en-US" sz="1200" b="0" i="0" kern="1200" dirty="0" smtClean="0">
                <a:solidFill>
                  <a:schemeClr val="tx1"/>
                </a:solidFill>
                <a:effectLst/>
                <a:latin typeface="+mn-lt"/>
                <a:ea typeface="+mn-ea"/>
                <a:cs typeface="+mn-cs"/>
              </a:rPr>
              <a:t>("Enemy") and set their layer to </a:t>
            </a:r>
            <a:r>
              <a:rPr lang="en-US" sz="1200" b="0" i="0" kern="1200" dirty="0" err="1" smtClean="0">
                <a:solidFill>
                  <a:schemeClr val="tx1"/>
                </a:solidFill>
                <a:effectLst/>
                <a:latin typeface="+mn-lt"/>
                <a:ea typeface="+mn-ea"/>
                <a:cs typeface="+mn-cs"/>
              </a:rPr>
              <a:t>EnemyLayer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Finally, we use </a:t>
            </a:r>
            <a:r>
              <a:rPr lang="en-US" sz="1200" b="0" i="0" kern="1200" dirty="0" err="1" smtClean="0">
                <a:solidFill>
                  <a:schemeClr val="tx1"/>
                </a:solidFill>
                <a:effectLst/>
                <a:latin typeface="+mn-lt"/>
                <a:ea typeface="+mn-ea"/>
                <a:cs typeface="+mn-cs"/>
              </a:rPr>
              <a:t>Physics.IgnoreLayerCollision</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PlayerLayer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EnemyLayer</a:t>
            </a:r>
            <a:r>
              <a:rPr lang="en-US" sz="1200" b="0" i="0" kern="1200" dirty="0" smtClean="0">
                <a:solidFill>
                  <a:schemeClr val="tx1"/>
                </a:solidFill>
                <a:effectLst/>
                <a:latin typeface="+mn-lt"/>
                <a:ea typeface="+mn-ea"/>
                <a:cs typeface="+mn-cs"/>
              </a:rPr>
              <a:t>) to ignore collisions between objects on the </a:t>
            </a:r>
            <a:r>
              <a:rPr lang="en-US" sz="1200" b="0" i="0" kern="1200" dirty="0" err="1" smtClean="0">
                <a:solidFill>
                  <a:schemeClr val="tx1"/>
                </a:solidFill>
                <a:effectLst/>
                <a:latin typeface="+mn-lt"/>
                <a:ea typeface="+mn-ea"/>
                <a:cs typeface="+mn-cs"/>
              </a:rPr>
              <a:t>PlayerLayer</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EnemyLayer</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You can attach this script to a </a:t>
            </a:r>
            <a:r>
              <a:rPr lang="en-US" sz="1200" b="0" i="0" kern="1200" dirty="0" err="1" smtClean="0">
                <a:solidFill>
                  <a:schemeClr val="tx1"/>
                </a:solidFill>
                <a:effectLst/>
                <a:latin typeface="+mn-lt"/>
                <a:ea typeface="+mn-ea"/>
                <a:cs typeface="+mn-cs"/>
              </a:rPr>
              <a:t>GameObject</a:t>
            </a:r>
            <a:r>
              <a:rPr lang="en-US" sz="1200" b="0" i="0" kern="1200" smtClean="0">
                <a:solidFill>
                  <a:schemeClr val="tx1"/>
                </a:solidFill>
                <a:effectLst/>
                <a:latin typeface="+mn-lt"/>
                <a:ea typeface="+mn-ea"/>
                <a:cs typeface="+mn-cs"/>
              </a:rPr>
              <a:t> in your Unity scene, and it will apply the specified physics layers to the player and enemy objects when the game starts.</a:t>
            </a:r>
          </a:p>
          <a:p>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5654878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9542373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8097603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3745602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0686745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1500386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24069318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812800"/>
            <a:ext cx="0" cy="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indent="0" algn="r">
              <a:buNone/>
            </a:pPr>
            <a:fld id="{06D4395C-8BDF-4533-AF16-1D14954F261B}" type="slidenum">
              <a:rPr lang="en-US" sz="1400" b="0" strike="noStrike" spc="-1" smtClean="0">
                <a:solidFill>
                  <a:srgbClr val="000000"/>
                </a:solidFill>
                <a:latin typeface="Times New Roman"/>
              </a:rPr>
              <a:t>51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563206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909098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492760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r>
              <a:rPr lang="en-US" sz="1200" b="1" i="0" kern="1200" dirty="0" smtClean="0">
                <a:solidFill>
                  <a:schemeClr val="tx1"/>
                </a:solidFill>
                <a:effectLst/>
                <a:latin typeface="+mn-lt"/>
                <a:ea typeface="+mn-ea"/>
                <a:cs typeface="+mn-cs"/>
              </a:rPr>
              <a:t>Class Declaration:</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public class </a:t>
            </a:r>
            <a:r>
              <a:rPr lang="en-US" sz="1200" b="0" i="0" kern="1200" dirty="0" err="1" smtClean="0">
                <a:solidFill>
                  <a:schemeClr val="tx1"/>
                </a:solidFill>
                <a:effectLst/>
                <a:latin typeface="+mn-lt"/>
                <a:ea typeface="+mn-ea"/>
                <a:cs typeface="+mn-cs"/>
              </a:rPr>
              <a:t>PlayerCharacter</a:t>
            </a:r>
            <a:r>
              <a:rPr lang="en-US" sz="1200" b="0" i="0" kern="1200" dirty="0" smtClean="0">
                <a:solidFill>
                  <a:schemeClr val="tx1"/>
                </a:solidFill>
                <a:effectLst/>
                <a:latin typeface="+mn-lt"/>
                <a:ea typeface="+mn-ea"/>
                <a:cs typeface="+mn-cs"/>
              </a:rPr>
              <a:t> : </a:t>
            </a:r>
            <a:r>
              <a:rPr lang="en-US" sz="1200" b="0" i="0" kern="1200" dirty="0" err="1" smtClean="0">
                <a:solidFill>
                  <a:schemeClr val="tx1"/>
                </a:solidFill>
                <a:effectLst/>
                <a:latin typeface="+mn-lt"/>
                <a:ea typeface="+mn-ea"/>
                <a:cs typeface="+mn-cs"/>
              </a:rPr>
              <a:t>MonoBehaviour</a:t>
            </a:r>
            <a:r>
              <a:rPr lang="en-US" sz="1200" b="0" i="0" kern="1200" dirty="0" smtClean="0">
                <a:solidFill>
                  <a:schemeClr val="tx1"/>
                </a:solidFill>
                <a:effectLst/>
                <a:latin typeface="+mn-lt"/>
                <a:ea typeface="+mn-ea"/>
                <a:cs typeface="+mn-cs"/>
              </a:rPr>
              <a:t>: Defines a class named </a:t>
            </a:r>
            <a:r>
              <a:rPr lang="en-US" sz="1200" b="0" i="0" kern="1200" dirty="0" err="1" smtClean="0">
                <a:solidFill>
                  <a:schemeClr val="tx1"/>
                </a:solidFill>
                <a:effectLst/>
                <a:latin typeface="+mn-lt"/>
                <a:ea typeface="+mn-ea"/>
                <a:cs typeface="+mn-cs"/>
              </a:rPr>
              <a:t>PlayerCharacter</a:t>
            </a:r>
            <a:r>
              <a:rPr lang="en-US" sz="1200" b="0" i="0" kern="1200" dirty="0" smtClean="0">
                <a:solidFill>
                  <a:schemeClr val="tx1"/>
                </a:solidFill>
                <a:effectLst/>
                <a:latin typeface="+mn-lt"/>
                <a:ea typeface="+mn-ea"/>
                <a:cs typeface="+mn-cs"/>
              </a:rPr>
              <a:t> that inherits from </a:t>
            </a:r>
            <a:r>
              <a:rPr lang="en-US" sz="1200" b="0" i="0" kern="1200" dirty="0" err="1" smtClean="0">
                <a:solidFill>
                  <a:schemeClr val="tx1"/>
                </a:solidFill>
                <a:effectLst/>
                <a:latin typeface="+mn-lt"/>
                <a:ea typeface="+mn-ea"/>
                <a:cs typeface="+mn-cs"/>
              </a:rPr>
              <a:t>MonoBehaviour</a:t>
            </a:r>
            <a:r>
              <a:rPr lang="en-US" sz="1200" b="0" i="0" kern="1200" dirty="0" smtClean="0">
                <a:solidFill>
                  <a:schemeClr val="tx1"/>
                </a:solidFill>
                <a:effectLst/>
                <a:latin typeface="+mn-lt"/>
                <a:ea typeface="+mn-ea"/>
                <a:cs typeface="+mn-cs"/>
              </a:rPr>
              <a:t>, Unity's base class for components.</a:t>
            </a:r>
          </a:p>
          <a:p>
            <a:r>
              <a:rPr lang="en-US" sz="1200" b="1" i="0" kern="1200" dirty="0" smtClean="0">
                <a:solidFill>
                  <a:schemeClr val="tx1"/>
                </a:solidFill>
                <a:effectLst/>
                <a:latin typeface="+mn-lt"/>
                <a:ea typeface="+mn-ea"/>
                <a:cs typeface="+mn-cs"/>
              </a:rPr>
              <a:t>Delegate Definition:</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public delegate void </a:t>
            </a:r>
            <a:r>
              <a:rPr lang="en-US" sz="1200" b="0" i="0" kern="1200" dirty="0" err="1" smtClean="0">
                <a:solidFill>
                  <a:schemeClr val="tx1"/>
                </a:solidFill>
                <a:effectLst/>
                <a:latin typeface="+mn-lt"/>
                <a:ea typeface="+mn-ea"/>
                <a:cs typeface="+mn-cs"/>
              </a:rPr>
              <a:t>PlayerDeathHandler</a:t>
            </a:r>
            <a:r>
              <a:rPr lang="en-US" sz="1200" b="0" i="0" kern="1200" dirty="0" smtClean="0">
                <a:solidFill>
                  <a:schemeClr val="tx1"/>
                </a:solidFill>
                <a:effectLst/>
                <a:latin typeface="+mn-lt"/>
                <a:ea typeface="+mn-ea"/>
                <a:cs typeface="+mn-cs"/>
              </a:rPr>
              <a:t>();: Declares a delegate type named </a:t>
            </a:r>
            <a:r>
              <a:rPr lang="en-US" sz="1200" b="0" i="0" kern="1200" dirty="0" err="1" smtClean="0">
                <a:solidFill>
                  <a:schemeClr val="tx1"/>
                </a:solidFill>
                <a:effectLst/>
                <a:latin typeface="+mn-lt"/>
                <a:ea typeface="+mn-ea"/>
                <a:cs typeface="+mn-cs"/>
              </a:rPr>
              <a:t>PlayerDeathHandler</a:t>
            </a:r>
            <a:r>
              <a:rPr lang="en-US" sz="1200" b="0" i="0" kern="1200" dirty="0" smtClean="0">
                <a:solidFill>
                  <a:schemeClr val="tx1"/>
                </a:solidFill>
                <a:effectLst/>
                <a:latin typeface="+mn-lt"/>
                <a:ea typeface="+mn-ea"/>
                <a:cs typeface="+mn-cs"/>
              </a:rPr>
              <a:t>. This delegate can hold a reference to any method that matches its signature, which takes no parameters and returns void.</a:t>
            </a:r>
          </a:p>
          <a:p>
            <a:r>
              <a:rPr lang="en-US" sz="1200" b="1" i="0" kern="1200" dirty="0" smtClean="0">
                <a:solidFill>
                  <a:schemeClr val="tx1"/>
                </a:solidFill>
                <a:effectLst/>
                <a:latin typeface="+mn-lt"/>
                <a:ea typeface="+mn-ea"/>
                <a:cs typeface="+mn-cs"/>
              </a:rPr>
              <a:t>Event Declaration:</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public event </a:t>
            </a:r>
            <a:r>
              <a:rPr lang="en-US" sz="1200" b="0" i="0" kern="1200" dirty="0" err="1" smtClean="0">
                <a:solidFill>
                  <a:schemeClr val="tx1"/>
                </a:solidFill>
                <a:effectLst/>
                <a:latin typeface="+mn-lt"/>
                <a:ea typeface="+mn-ea"/>
                <a:cs typeface="+mn-cs"/>
              </a:rPr>
              <a:t>PlayerDeathHandler</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OnPlayerDeath</a:t>
            </a:r>
            <a:r>
              <a:rPr lang="en-US" sz="1200" b="0" i="0" kern="1200" dirty="0" smtClean="0">
                <a:solidFill>
                  <a:schemeClr val="tx1"/>
                </a:solidFill>
                <a:effectLst/>
                <a:latin typeface="+mn-lt"/>
                <a:ea typeface="+mn-ea"/>
                <a:cs typeface="+mn-cs"/>
              </a:rPr>
              <a:t>;: Declares an event named </a:t>
            </a:r>
            <a:r>
              <a:rPr lang="en-US" sz="1200" b="0" i="0" kern="1200" dirty="0" err="1" smtClean="0">
                <a:solidFill>
                  <a:schemeClr val="tx1"/>
                </a:solidFill>
                <a:effectLst/>
                <a:latin typeface="+mn-lt"/>
                <a:ea typeface="+mn-ea"/>
                <a:cs typeface="+mn-cs"/>
              </a:rPr>
              <a:t>OnPlayerDeath</a:t>
            </a:r>
            <a:r>
              <a:rPr lang="en-US" sz="1200" b="0" i="0" kern="1200" dirty="0" smtClean="0">
                <a:solidFill>
                  <a:schemeClr val="tx1"/>
                </a:solidFill>
                <a:effectLst/>
                <a:latin typeface="+mn-lt"/>
                <a:ea typeface="+mn-ea"/>
                <a:cs typeface="+mn-cs"/>
              </a:rPr>
              <a:t> of type </a:t>
            </a:r>
            <a:r>
              <a:rPr lang="en-US" sz="1200" b="0" i="0" kern="1200" dirty="0" err="1" smtClean="0">
                <a:solidFill>
                  <a:schemeClr val="tx1"/>
                </a:solidFill>
                <a:effectLst/>
                <a:latin typeface="+mn-lt"/>
                <a:ea typeface="+mn-ea"/>
                <a:cs typeface="+mn-cs"/>
              </a:rPr>
              <a:t>PlayerDeathHandler</a:t>
            </a:r>
            <a:r>
              <a:rPr lang="en-US" sz="1200" b="0" i="0" kern="1200" dirty="0" smtClean="0">
                <a:solidFill>
                  <a:schemeClr val="tx1"/>
                </a:solidFill>
                <a:effectLst/>
                <a:latin typeface="+mn-lt"/>
                <a:ea typeface="+mn-ea"/>
                <a:cs typeface="+mn-cs"/>
              </a:rPr>
              <a:t>. This event allows other classes to subscribe to it and be notified when it is raised.</a:t>
            </a:r>
          </a:p>
          <a:p>
            <a:r>
              <a:rPr lang="en-US" sz="1200" b="1" i="0" kern="1200" dirty="0" smtClean="0">
                <a:solidFill>
                  <a:schemeClr val="tx1"/>
                </a:solidFill>
                <a:effectLst/>
                <a:latin typeface="+mn-lt"/>
                <a:ea typeface="+mn-ea"/>
                <a:cs typeface="+mn-cs"/>
              </a:rPr>
              <a:t>Die Method:</a:t>
            </a:r>
            <a:endParaRPr lang="en-US" sz="1200" b="0" i="0" kern="1200" dirty="0" smtClean="0">
              <a:solidFill>
                <a:schemeClr val="tx1"/>
              </a:solidFill>
              <a:effectLst/>
              <a:latin typeface="+mn-lt"/>
              <a:ea typeface="+mn-ea"/>
              <a:cs typeface="+mn-cs"/>
            </a:endParaRPr>
          </a:p>
          <a:p>
            <a:pPr lvl="1"/>
            <a:r>
              <a:rPr lang="en-US" sz="1200" b="0" i="0" kern="1200" dirty="0" smtClean="0">
                <a:solidFill>
                  <a:schemeClr val="tx1"/>
                </a:solidFill>
                <a:effectLst/>
                <a:latin typeface="+mn-lt"/>
                <a:ea typeface="+mn-ea"/>
                <a:cs typeface="+mn-cs"/>
              </a:rPr>
              <a:t>private void Die(): Defines a method named Die(). This method is private and has no parameters.</a:t>
            </a:r>
          </a:p>
          <a:p>
            <a:pPr lvl="1"/>
            <a:r>
              <a:rPr lang="en-US" sz="1200" b="0" i="0" kern="1200" dirty="0" err="1" smtClean="0">
                <a:solidFill>
                  <a:schemeClr val="tx1"/>
                </a:solidFill>
                <a:effectLst/>
                <a:latin typeface="+mn-lt"/>
                <a:ea typeface="+mn-ea"/>
                <a:cs typeface="+mn-cs"/>
              </a:rPr>
              <a:t>OnPlayerDeath</a:t>
            </a:r>
            <a:r>
              <a:rPr lang="en-US" sz="1200" b="0" i="0" kern="1200" dirty="0" smtClean="0">
                <a:solidFill>
                  <a:schemeClr val="tx1"/>
                </a:solidFill>
                <a:effectLst/>
                <a:latin typeface="+mn-lt"/>
                <a:ea typeface="+mn-ea"/>
                <a:cs typeface="+mn-cs"/>
              </a:rPr>
              <a:t>?.Invoke();: Invokes the </a:t>
            </a:r>
            <a:r>
              <a:rPr lang="en-US" sz="1200" b="0" i="0" kern="1200" dirty="0" err="1" smtClean="0">
                <a:solidFill>
                  <a:schemeClr val="tx1"/>
                </a:solidFill>
                <a:effectLst/>
                <a:latin typeface="+mn-lt"/>
                <a:ea typeface="+mn-ea"/>
                <a:cs typeface="+mn-cs"/>
              </a:rPr>
              <a:t>OnPlayerDeath</a:t>
            </a:r>
            <a:r>
              <a:rPr lang="en-US" sz="1200" b="0" i="0" kern="1200" dirty="0" smtClean="0">
                <a:solidFill>
                  <a:schemeClr val="tx1"/>
                </a:solidFill>
                <a:effectLst/>
                <a:latin typeface="+mn-lt"/>
                <a:ea typeface="+mn-ea"/>
                <a:cs typeface="+mn-cs"/>
              </a:rPr>
              <a:t> event. The ?. operator is used to check if there are any subscribers to the event before invoking it. If there are subscribers, the event is invoked, causing all subscribed methods to be called.</a:t>
            </a:r>
            <a:endParaRPr lang="en-US" sz="1000" b="0" i="0" strike="noStrike" kern="1200" spc="-1" dirty="0">
              <a:solidFill>
                <a:srgbClr val="000000"/>
              </a:solidFill>
              <a:effectLst/>
              <a:latin typeface="Arial"/>
              <a:ea typeface="+mn-ea"/>
              <a:cs typeface="+mn-cs"/>
            </a:endParaRP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PlayerCharacter</a:t>
            </a:r>
            <a:r>
              <a:rPr lang="en-US" sz="1200" b="0" i="0" kern="1200" dirty="0" smtClean="0">
                <a:solidFill>
                  <a:schemeClr val="tx1"/>
                </a:solidFill>
                <a:effectLst/>
                <a:latin typeface="+mn-lt"/>
                <a:ea typeface="+mn-ea"/>
                <a:cs typeface="+mn-cs"/>
              </a:rPr>
              <a:t> class is designed to represent a player character in a game.</a:t>
            </a:r>
          </a:p>
          <a:p>
            <a:r>
              <a:rPr lang="en-US" sz="1200" b="0" i="0" kern="1200" dirty="0" smtClean="0">
                <a:solidFill>
                  <a:schemeClr val="tx1"/>
                </a:solidFill>
                <a:effectLst/>
                <a:latin typeface="+mn-lt"/>
                <a:ea typeface="+mn-ea"/>
                <a:cs typeface="+mn-cs"/>
              </a:rPr>
              <a:t>It declares an event </a:t>
            </a:r>
            <a:r>
              <a:rPr lang="en-US" sz="1200" b="0" i="0" kern="1200" dirty="0" err="1" smtClean="0">
                <a:solidFill>
                  <a:schemeClr val="tx1"/>
                </a:solidFill>
                <a:effectLst/>
                <a:latin typeface="+mn-lt"/>
                <a:ea typeface="+mn-ea"/>
                <a:cs typeface="+mn-cs"/>
              </a:rPr>
              <a:t>OnPlayerDeath</a:t>
            </a:r>
            <a:r>
              <a:rPr lang="en-US" sz="1200" b="0" i="0" kern="1200" dirty="0" smtClean="0">
                <a:solidFill>
                  <a:schemeClr val="tx1"/>
                </a:solidFill>
                <a:effectLst/>
                <a:latin typeface="+mn-lt"/>
                <a:ea typeface="+mn-ea"/>
                <a:cs typeface="+mn-cs"/>
              </a:rPr>
              <a:t>, which is raised when the player character dies.</a:t>
            </a:r>
          </a:p>
          <a:p>
            <a:r>
              <a:rPr lang="en-US" sz="1200" b="0" i="0" kern="1200" dirty="0" smtClean="0">
                <a:solidFill>
                  <a:schemeClr val="tx1"/>
                </a:solidFill>
                <a:effectLst/>
                <a:latin typeface="+mn-lt"/>
                <a:ea typeface="+mn-ea"/>
                <a:cs typeface="+mn-cs"/>
              </a:rPr>
              <a:t>The Die() method is responsible for invoking the </a:t>
            </a:r>
            <a:r>
              <a:rPr lang="en-US" sz="1200" b="0" i="0" kern="1200" dirty="0" err="1" smtClean="0">
                <a:solidFill>
                  <a:schemeClr val="tx1"/>
                </a:solidFill>
                <a:effectLst/>
                <a:latin typeface="+mn-lt"/>
                <a:ea typeface="+mn-ea"/>
                <a:cs typeface="+mn-cs"/>
              </a:rPr>
              <a:t>OnPlayerDeath</a:t>
            </a:r>
            <a:r>
              <a:rPr lang="en-US" sz="1200" b="0" i="0" kern="1200" dirty="0" smtClean="0">
                <a:solidFill>
                  <a:schemeClr val="tx1"/>
                </a:solidFill>
                <a:effectLst/>
                <a:latin typeface="+mn-lt"/>
                <a:ea typeface="+mn-ea"/>
                <a:cs typeface="+mn-cs"/>
              </a:rPr>
              <a:t> event when called.</a:t>
            </a:r>
          </a:p>
          <a:p>
            <a:r>
              <a:rPr lang="en-US" sz="1200" b="0" i="0" kern="1200" dirty="0" smtClean="0">
                <a:solidFill>
                  <a:schemeClr val="tx1"/>
                </a:solidFill>
                <a:effectLst/>
                <a:latin typeface="+mn-lt"/>
                <a:ea typeface="+mn-ea"/>
                <a:cs typeface="+mn-cs"/>
              </a:rPr>
              <a:t>Other classes can subscribe to the </a:t>
            </a:r>
            <a:r>
              <a:rPr lang="en-US" sz="1200" b="0" i="0" kern="1200" dirty="0" err="1" smtClean="0">
                <a:solidFill>
                  <a:schemeClr val="tx1"/>
                </a:solidFill>
                <a:effectLst/>
                <a:latin typeface="+mn-lt"/>
                <a:ea typeface="+mn-ea"/>
                <a:cs typeface="+mn-cs"/>
              </a:rPr>
              <a:t>OnPlayerDeath</a:t>
            </a:r>
            <a:r>
              <a:rPr lang="en-US" sz="1200" b="0" i="0" kern="1200" dirty="0" smtClean="0">
                <a:solidFill>
                  <a:schemeClr val="tx1"/>
                </a:solidFill>
                <a:effectLst/>
                <a:latin typeface="+mn-lt"/>
                <a:ea typeface="+mn-ea"/>
                <a:cs typeface="+mn-cs"/>
              </a:rPr>
              <a:t> event to perform actions in response to the player character's death, such as updating the UI, playing sound effects, or triggering game over logic.</a:t>
            </a:r>
          </a:p>
          <a:p>
            <a:pPr lvl="1"/>
            <a:endParaRPr lang="en-US" sz="1200" b="0" i="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21271152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219075" y="812800"/>
            <a:ext cx="7113588" cy="4002088"/>
          </a:xfrm>
          <a:prstGeom prst="rect">
            <a:avLst/>
          </a:prstGeom>
          <a:ln w="0">
            <a:noFill/>
          </a:ln>
        </p:spPr>
      </p:sp>
      <p:sp>
        <p:nvSpPr>
          <p:cNvPr id="168" name="PlaceHolder 2"/>
          <p:cNvSpPr>
            <a:spLocks noGrp="1"/>
          </p:cNvSpPr>
          <p:nvPr>
            <p:ph type="body"/>
          </p:nvPr>
        </p:nvSpPr>
        <p:spPr>
          <a:xfrm>
            <a:off x="756000" y="5078520"/>
            <a:ext cx="6040440" cy="4803840"/>
          </a:xfrm>
          <a:prstGeom prst="rect">
            <a:avLst/>
          </a:prstGeom>
          <a:noFill/>
          <a:ln w="0">
            <a:noFill/>
          </a:ln>
        </p:spPr>
        <p:txBody>
          <a:bodyPr lIns="0" tIns="0" rIns="0" bIns="0" anchor="t">
            <a:noAutofit/>
          </a:bodyPr>
          <a:lstStyle/>
          <a:p>
            <a:pPr marL="216000" indent="0">
              <a:lnSpc>
                <a:spcPct val="100000"/>
              </a:lnSpc>
              <a:spcBef>
                <a:spcPts val="1191"/>
              </a:spcBef>
              <a:spcAft>
                <a:spcPts val="992"/>
              </a:spcAft>
              <a:buNone/>
              <a:tabLst>
                <a:tab pos="0" algn="l"/>
              </a:tabLst>
            </a:pPr>
            <a:endParaRPr lang="en-US" sz="1000" b="0" strike="noStrike" spc="-1" dirty="0">
              <a:solidFill>
                <a:srgbClr val="000000"/>
              </a:solidFill>
              <a:latin typeface="Arial"/>
            </a:endParaRPr>
          </a:p>
        </p:txBody>
      </p:sp>
    </p:spTree>
    <p:extLst>
      <p:ext uri="{BB962C8B-B14F-4D97-AF65-F5344CB8AC3E}">
        <p14:creationId xmlns:p14="http://schemas.microsoft.com/office/powerpoint/2010/main" val="3667201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33584063-18FA-4AC7-B758-E7400074CFB6}"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A1D18A1F-A265-4686-9011-9729C705685D}"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1"/>
          </p:nvPr>
        </p:nvSpPr>
        <p:spPr/>
        <p:txBody>
          <a:bodyPr/>
          <a:lstStyle/>
          <a:p>
            <a:fld id="{59ED015F-20EE-408C-AF09-F0E13572C868}"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1"/>
          </p:nvPr>
        </p:nvSpPr>
        <p:spPr/>
        <p:txBody>
          <a:bodyPr/>
          <a:lstStyle/>
          <a:p>
            <a:fld id="{2696E4A7-C256-404D-BD64-DB253A10019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AFB65992-DA9D-494B-98D5-4CF7BD3BA0D8}"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611E9756-0BF4-495F-B21A-68638C80ADAA}"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BCD51F12-021F-4A01-B6E7-CD493787F9B2}"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1"/>
          </p:nvPr>
        </p:nvSpPr>
        <p:spPr/>
        <p:txBody>
          <a:bodyPr/>
          <a:lstStyle/>
          <a:p>
            <a:fld id="{DB51EF4D-3EA4-4327-A76E-6C3D14699F7F}"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1"/>
          </p:nvPr>
        </p:nvSpPr>
        <p:spPr/>
        <p:txBody>
          <a:bodyPr/>
          <a:lstStyle/>
          <a:p>
            <a:fld id="{41BA0B85-3C16-4E98-9545-1D1A6EBEE40A}"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EDF159AE-2C05-4571-B4FF-ECC33DE0385C}"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23BDB4D1-6E56-4A85-A92A-412E7331F9B4}"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08041E93-5870-437A-9A88-5D3BD4368986}"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TextBox 6"/>
          <p:cNvSpPr/>
          <p:nvPr/>
        </p:nvSpPr>
        <p:spPr>
          <a:xfrm>
            <a:off x="0" y="6461280"/>
            <a:ext cx="12171960" cy="38376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10" name="TextBox 9"/>
          <p:cNvSpPr/>
          <p:nvPr/>
        </p:nvSpPr>
        <p:spPr>
          <a:xfrm>
            <a:off x="0" y="681120"/>
            <a:ext cx="208440" cy="69588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14"/>
          <a:stretch/>
        </p:blipFill>
        <p:spPr>
          <a:xfrm>
            <a:off x="10759680" y="3600"/>
            <a:ext cx="1375560" cy="756360"/>
          </a:xfrm>
          <a:prstGeom prst="rect">
            <a:avLst/>
          </a:prstGeom>
          <a:ln w="0">
            <a:noFill/>
          </a:ln>
        </p:spPr>
      </p:pic>
      <p:pic>
        <p:nvPicPr>
          <p:cNvPr id="3" name="Picture 2"/>
          <p:cNvPicPr/>
          <p:nvPr/>
        </p:nvPicPr>
        <p:blipFill>
          <a:blip r:embed="rId15"/>
          <a:stretch/>
        </p:blipFill>
        <p:spPr>
          <a:xfrm>
            <a:off x="25560" y="30240"/>
            <a:ext cx="1566360" cy="625680"/>
          </a:xfrm>
          <a:prstGeom prst="rect">
            <a:avLst/>
          </a:prstGeom>
          <a:ln w="0">
            <a:noFill/>
          </a:ln>
        </p:spPr>
      </p:pic>
      <p:sp>
        <p:nvSpPr>
          <p:cNvPr id="4"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5" name="PlaceHolder 2"/>
          <p:cNvSpPr>
            <a:spLocks noGrp="1"/>
          </p:cNvSpPr>
          <p:nvPr>
            <p:ph type="body"/>
          </p:nvPr>
        </p:nvSpPr>
        <p:spPr>
          <a:xfrm>
            <a:off x="609480" y="1604520"/>
            <a:ext cx="5353920" cy="189648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6" name="PlaceHolder 3"/>
          <p:cNvSpPr>
            <a:spLocks noGrp="1"/>
          </p:cNvSpPr>
          <p:nvPr>
            <p:ph type="body"/>
          </p:nvPr>
        </p:nvSpPr>
        <p:spPr>
          <a:xfrm>
            <a:off x="623196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7" name="PlaceHolder 4"/>
          <p:cNvSpPr>
            <a:spLocks noGrp="1"/>
          </p:cNvSpPr>
          <p:nvPr>
            <p:ph type="body"/>
          </p:nvPr>
        </p:nvSpPr>
        <p:spPr>
          <a:xfrm>
            <a:off x="609480" y="3682080"/>
            <a:ext cx="5353920" cy="189648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 name="PlaceHolder 5"/>
          <p:cNvSpPr>
            <a:spLocks noGrp="1"/>
          </p:cNvSpPr>
          <p:nvPr>
            <p:ph type="sldNum" idx="1"/>
          </p:nvPr>
        </p:nvSpPr>
        <p:spPr>
          <a:xfrm>
            <a:off x="8610480" y="6483240"/>
            <a:ext cx="2723040" cy="344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6EC82D83-BEFF-49D6-B17D-6B2F4C185CBC}"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3"/>
          <p:cNvSpPr/>
          <p:nvPr/>
        </p:nvSpPr>
        <p:spPr>
          <a:xfrm>
            <a:off x="1732320" y="1551600"/>
            <a:ext cx="8726400" cy="237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US" sz="4400" spc="-1" dirty="0">
                <a:solidFill>
                  <a:srgbClr val="000000"/>
                </a:solidFill>
                <a:ea typeface="PingFang SC"/>
              </a:rPr>
              <a:t>Applying Scripting and Physics to Game Projects in Unity</a:t>
            </a:r>
            <a:endParaRPr lang="en-US" sz="4400" b="0" strike="noStrike" spc="-1" dirty="0">
              <a:solidFill>
                <a:srgbClr val="000000"/>
              </a:solidFill>
              <a:latin typeface="Arial"/>
            </a:endParaRPr>
          </a:p>
        </p:txBody>
      </p:sp>
      <p:pic>
        <p:nvPicPr>
          <p:cNvPr id="52" name="Picture 51"/>
          <p:cNvPicPr/>
          <p:nvPr/>
        </p:nvPicPr>
        <p:blipFill>
          <a:blip r:embed="rId2"/>
          <a:stretch/>
        </p:blipFill>
        <p:spPr>
          <a:xfrm>
            <a:off x="4158360" y="446400"/>
            <a:ext cx="3873240" cy="21218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smtClean="0">
                <a:solidFill>
                  <a:srgbClr val="000000"/>
                </a:solidFill>
              </a:rPr>
              <a:t>Unity's </a:t>
            </a:r>
            <a:r>
              <a:rPr lang="en-US" sz="2400" b="1" spc="-1" dirty="0">
                <a:solidFill>
                  <a:srgbClr val="000000"/>
                </a:solidFill>
              </a:rPr>
              <a:t>Built-in Physics Engine</a:t>
            </a:r>
          </a:p>
          <a:p>
            <a:pPr marL="342900" indent="-342900">
              <a:spcBef>
                <a:spcPts val="600"/>
              </a:spcBef>
              <a:spcAft>
                <a:spcPts val="600"/>
              </a:spcAft>
              <a:buFont typeface="Arial" panose="020B0604020202020204" pitchFamily="34" charset="0"/>
              <a:buChar char="•"/>
            </a:pPr>
            <a:r>
              <a:rPr lang="en-US" sz="2400" spc="-1" dirty="0">
                <a:solidFill>
                  <a:srgbClr val="000000"/>
                </a:solidFill>
              </a:rPr>
              <a:t>Unity uses NVIDIA PhysX to provide realistic simulation of physics interactions. This helps game developers by automating physical behaviors without manual animation</a:t>
            </a:r>
            <a:r>
              <a:rPr lang="en-US" sz="2400" spc="-1" dirty="0" smtClean="0">
                <a:solidFill>
                  <a:srgbClr val="000000"/>
                </a:solidFill>
              </a:rPr>
              <a:t>.</a:t>
            </a:r>
          </a:p>
          <a:p>
            <a:pPr>
              <a:spcBef>
                <a:spcPts val="600"/>
              </a:spcBef>
              <a:spcAft>
                <a:spcPts val="600"/>
              </a:spcAft>
            </a:pPr>
            <a:r>
              <a:rPr lang="en-US" sz="2400" b="1" spc="-1" dirty="0">
                <a:solidFill>
                  <a:srgbClr val="000000"/>
                </a:solidFill>
              </a:rPr>
              <a:t>Key Components:</a:t>
            </a:r>
          </a:p>
          <a:p>
            <a:pPr marL="342900" indent="-342900">
              <a:spcBef>
                <a:spcPts val="600"/>
              </a:spcBef>
              <a:spcAft>
                <a:spcPts val="600"/>
              </a:spcAft>
              <a:buFont typeface="Arial" panose="020B0604020202020204" pitchFamily="34" charset="0"/>
              <a:buChar char="•"/>
            </a:pPr>
            <a:r>
              <a:rPr lang="en-US" sz="2400" spc="-1" dirty="0" err="1">
                <a:solidFill>
                  <a:srgbClr val="000000"/>
                </a:solidFill>
              </a:rPr>
              <a:t>Rigidbody</a:t>
            </a:r>
            <a:r>
              <a:rPr lang="en-US" sz="2400" spc="-1" dirty="0">
                <a:solidFill>
                  <a:srgbClr val="000000"/>
                </a:solidFill>
              </a:rPr>
              <a:t>: Transforms a </a:t>
            </a:r>
            <a:r>
              <a:rPr lang="en-US" sz="2400" spc="-1" dirty="0" err="1">
                <a:solidFill>
                  <a:srgbClr val="000000"/>
                </a:solidFill>
              </a:rPr>
              <a:t>GameObject</a:t>
            </a:r>
            <a:r>
              <a:rPr lang="en-US" sz="2400" spc="-1" dirty="0">
                <a:solidFill>
                  <a:srgbClr val="000000"/>
                </a:solidFill>
              </a:rPr>
              <a:t> into a dynamic object influenced by physics, such as gravity and force.</a:t>
            </a:r>
          </a:p>
          <a:p>
            <a:pPr marL="342900" indent="-342900">
              <a:spcBef>
                <a:spcPts val="600"/>
              </a:spcBef>
              <a:spcAft>
                <a:spcPts val="600"/>
              </a:spcAft>
              <a:buFont typeface="Arial" panose="020B0604020202020204" pitchFamily="34" charset="0"/>
              <a:buChar char="•"/>
            </a:pPr>
            <a:r>
              <a:rPr lang="en-US" sz="2400" spc="-1" dirty="0">
                <a:solidFill>
                  <a:srgbClr val="000000"/>
                </a:solidFill>
              </a:rPr>
              <a:t>Collider: Defines the space for collision detection and can be shaped to match the object’s geometry closely.</a:t>
            </a:r>
          </a:p>
          <a:p>
            <a:pPr marL="342900" indent="-342900">
              <a:spcBef>
                <a:spcPts val="600"/>
              </a:spcBef>
              <a:spcAft>
                <a:spcPts val="600"/>
              </a:spcAft>
              <a:buFont typeface="Arial" panose="020B0604020202020204" pitchFamily="34" charset="0"/>
              <a:buChar char="•"/>
            </a:pPr>
            <a:r>
              <a:rPr lang="en-US" sz="2400" spc="-1" dirty="0">
                <a:solidFill>
                  <a:srgbClr val="000000"/>
                </a:solidFill>
              </a:rPr>
              <a:t>Physics Materials: Controls the surface properties, like bounciness and friction, that affect how objects slide and bounce off each other.</a:t>
            </a:r>
            <a:endParaRPr lang="en-US" sz="24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Advanced Scripting Techniques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10</a:t>
            </a:fld>
            <a:endParaRPr/>
          </a:p>
        </p:txBody>
      </p:sp>
    </p:spTree>
    <p:extLst>
      <p:ext uri="{BB962C8B-B14F-4D97-AF65-F5344CB8AC3E}">
        <p14:creationId xmlns:p14="http://schemas.microsoft.com/office/powerpoint/2010/main" val="94847630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err="1" smtClean="0">
                <a:solidFill>
                  <a:srgbClr val="000000"/>
                </a:solidFill>
              </a:rPr>
              <a:t>Coroutines</a:t>
            </a:r>
            <a:r>
              <a:rPr lang="en-US" sz="2400" b="1" spc="-1" dirty="0" smtClean="0">
                <a:solidFill>
                  <a:srgbClr val="000000"/>
                </a:solidFill>
              </a:rPr>
              <a:t>:</a:t>
            </a:r>
          </a:p>
          <a:p>
            <a:pPr marL="342900" indent="-342900">
              <a:spcBef>
                <a:spcPts val="600"/>
              </a:spcBef>
              <a:spcAft>
                <a:spcPts val="600"/>
              </a:spcAft>
              <a:buFont typeface="Arial" panose="020B0604020202020204" pitchFamily="34" charset="0"/>
              <a:buChar char="•"/>
            </a:pPr>
            <a:r>
              <a:rPr lang="en-US" sz="2400" spc="-1" dirty="0" err="1" smtClean="0">
                <a:solidFill>
                  <a:srgbClr val="000000"/>
                </a:solidFill>
              </a:rPr>
              <a:t>Coroutines</a:t>
            </a:r>
            <a:r>
              <a:rPr lang="en-US" sz="2400" spc="-1" dirty="0" smtClean="0">
                <a:solidFill>
                  <a:srgbClr val="000000"/>
                </a:solidFill>
              </a:rPr>
              <a:t> </a:t>
            </a:r>
            <a:r>
              <a:rPr lang="en-US" sz="2400" spc="-1" dirty="0">
                <a:solidFill>
                  <a:srgbClr val="000000"/>
                </a:solidFill>
              </a:rPr>
              <a:t>are a powerful feature in Unity that allow for asynchronous behavior and non-blocking operations.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Unlike traditional methods, which execute synchronously from start to finish, </a:t>
            </a:r>
            <a:r>
              <a:rPr lang="en-US" sz="2400" spc="-1" dirty="0" err="1">
                <a:solidFill>
                  <a:srgbClr val="000000"/>
                </a:solidFill>
              </a:rPr>
              <a:t>coroutines</a:t>
            </a:r>
            <a:r>
              <a:rPr lang="en-US" sz="2400" spc="-1" dirty="0">
                <a:solidFill>
                  <a:srgbClr val="000000"/>
                </a:solidFill>
              </a:rPr>
              <a:t> can pause and resume execution at specified points.</a:t>
            </a:r>
          </a:p>
          <a:p>
            <a:pPr marL="342900" indent="-342900">
              <a:spcBef>
                <a:spcPts val="600"/>
              </a:spcBef>
              <a:spcAft>
                <a:spcPts val="600"/>
              </a:spcAft>
              <a:buFont typeface="Arial" panose="020B0604020202020204" pitchFamily="34" charset="0"/>
              <a:buChar char="•"/>
            </a:pPr>
            <a:r>
              <a:rPr lang="en-US" sz="2400" spc="-1" dirty="0" err="1" smtClean="0">
                <a:solidFill>
                  <a:srgbClr val="000000"/>
                </a:solidFill>
              </a:rPr>
              <a:t>Coroutines</a:t>
            </a:r>
            <a:r>
              <a:rPr lang="en-US" sz="2400" spc="-1" dirty="0" smtClean="0">
                <a:solidFill>
                  <a:srgbClr val="000000"/>
                </a:solidFill>
              </a:rPr>
              <a:t> </a:t>
            </a:r>
            <a:r>
              <a:rPr lang="en-US" sz="2400" spc="-1" dirty="0">
                <a:solidFill>
                  <a:srgbClr val="000000"/>
                </a:solidFill>
              </a:rPr>
              <a:t>are commonly used for tasks such as animations, timed events, and procedural generation.</a:t>
            </a:r>
          </a:p>
          <a:p>
            <a:pPr marL="342900" indent="-342900">
              <a:spcBef>
                <a:spcPts val="600"/>
              </a:spcBef>
              <a:spcAft>
                <a:spcPts val="600"/>
              </a:spcAft>
              <a:buFont typeface="Arial" panose="020B0604020202020204" pitchFamily="34" charset="0"/>
              <a:buChar char="•"/>
            </a:pPr>
            <a:r>
              <a:rPr lang="en-US" sz="2400" spc="-1" dirty="0">
                <a:solidFill>
                  <a:srgbClr val="000000"/>
                </a:solidFill>
              </a:rPr>
              <a:t>They enable developers to create smooth and responsive gameplay without blocking the main thread.</a:t>
            </a:r>
            <a:endParaRPr lang="en-US" sz="24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Advanced Scripting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11</a:t>
            </a:fld>
            <a:endParaRPr/>
          </a:p>
        </p:txBody>
      </p:sp>
    </p:spTree>
    <p:extLst>
      <p:ext uri="{BB962C8B-B14F-4D97-AF65-F5344CB8AC3E}">
        <p14:creationId xmlns:p14="http://schemas.microsoft.com/office/powerpoint/2010/main" val="251400575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err="1" smtClean="0">
                <a:solidFill>
                  <a:srgbClr val="000000"/>
                </a:solidFill>
              </a:rPr>
              <a:t>Coroutines</a:t>
            </a:r>
            <a:r>
              <a:rPr lang="en-US" sz="2400" b="1" spc="-1" dirty="0" smtClean="0">
                <a:solidFill>
                  <a:srgbClr val="000000"/>
                </a:solidFill>
              </a:rPr>
              <a:t>:</a:t>
            </a:r>
            <a:endParaRPr lang="en-US" sz="2400" b="1" spc="-1" dirty="0">
              <a:solidFill>
                <a:srgbClr val="000000"/>
              </a:solidFill>
            </a:endParaRPr>
          </a:p>
          <a:p>
            <a:pPr marL="342900" indent="-342900">
              <a:spcBef>
                <a:spcPts val="600"/>
              </a:spcBef>
              <a:spcAft>
                <a:spcPts val="600"/>
              </a:spcAft>
              <a:buFont typeface="Arial" panose="020B0604020202020204" pitchFamily="34" charset="0"/>
              <a:buChar char="•"/>
            </a:pPr>
            <a:r>
              <a:rPr lang="en-US" sz="2400" spc="-1" dirty="0">
                <a:solidFill>
                  <a:srgbClr val="000000"/>
                </a:solidFill>
              </a:rPr>
              <a:t>In Unity, </a:t>
            </a:r>
            <a:r>
              <a:rPr lang="en-US" sz="2400" spc="-1" dirty="0" err="1">
                <a:solidFill>
                  <a:srgbClr val="000000"/>
                </a:solidFill>
              </a:rPr>
              <a:t>coroutines</a:t>
            </a:r>
            <a:r>
              <a:rPr lang="en-US" sz="2400" spc="-1" dirty="0">
                <a:solidFill>
                  <a:srgbClr val="000000"/>
                </a:solidFill>
              </a:rPr>
              <a:t> are declared as methods with a return type of </a:t>
            </a:r>
            <a:r>
              <a:rPr lang="en-US" sz="2400" spc="-1" dirty="0" err="1">
                <a:solidFill>
                  <a:srgbClr val="000000"/>
                </a:solidFill>
              </a:rPr>
              <a:t>IEnumerator</a:t>
            </a:r>
            <a:r>
              <a:rPr lang="en-US" sz="2400" spc="-1" dirty="0">
                <a:solidFill>
                  <a:srgbClr val="000000"/>
                </a:solidFill>
              </a:rPr>
              <a:t>.</a:t>
            </a:r>
          </a:p>
          <a:p>
            <a:pPr marL="342900" indent="-342900">
              <a:spcBef>
                <a:spcPts val="600"/>
              </a:spcBef>
              <a:spcAft>
                <a:spcPts val="600"/>
              </a:spcAft>
              <a:buFont typeface="Arial" panose="020B0604020202020204" pitchFamily="34" charset="0"/>
              <a:buChar char="•"/>
            </a:pPr>
            <a:r>
              <a:rPr lang="en-US" sz="2400" spc="-1" dirty="0" err="1">
                <a:solidFill>
                  <a:srgbClr val="000000"/>
                </a:solidFill>
              </a:rPr>
              <a:t>Coroutines</a:t>
            </a:r>
            <a:r>
              <a:rPr lang="en-US" sz="2400" spc="-1" dirty="0">
                <a:solidFill>
                  <a:srgbClr val="000000"/>
                </a:solidFill>
              </a:rPr>
              <a:t> are started using the </a:t>
            </a:r>
            <a:r>
              <a:rPr lang="en-US" sz="2400" spc="-1" dirty="0" err="1">
                <a:solidFill>
                  <a:srgbClr val="000000"/>
                </a:solidFill>
              </a:rPr>
              <a:t>StartCoroutine</a:t>
            </a:r>
            <a:r>
              <a:rPr lang="en-US" sz="2400" spc="-1" dirty="0">
                <a:solidFill>
                  <a:srgbClr val="000000"/>
                </a:solidFill>
              </a:rPr>
              <a:t>() method and can yield control back to Unity using the yield keyword.</a:t>
            </a:r>
            <a:endParaRPr lang="en-US" sz="24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Advanced Scripting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12</a:t>
            </a:fld>
            <a:endParaRPr/>
          </a:p>
        </p:txBody>
      </p:sp>
    </p:spTree>
    <p:extLst>
      <p:ext uri="{BB962C8B-B14F-4D97-AF65-F5344CB8AC3E}">
        <p14:creationId xmlns:p14="http://schemas.microsoft.com/office/powerpoint/2010/main" val="333772807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err="1" smtClean="0">
                <a:solidFill>
                  <a:srgbClr val="000000"/>
                </a:solidFill>
              </a:rPr>
              <a:t>Coroutines</a:t>
            </a:r>
            <a:r>
              <a:rPr lang="en-US" sz="2400" b="1" spc="-1" dirty="0" smtClean="0">
                <a:solidFill>
                  <a:srgbClr val="000000"/>
                </a:solidFill>
              </a:rPr>
              <a:t>:</a:t>
            </a:r>
          </a:p>
          <a:p>
            <a:pPr marL="342900" indent="-342900">
              <a:spcBef>
                <a:spcPts val="600"/>
              </a:spcBef>
              <a:spcAft>
                <a:spcPts val="600"/>
              </a:spcAft>
              <a:buFont typeface="Arial" panose="020B0604020202020204" pitchFamily="34" charset="0"/>
              <a:buChar char="•"/>
            </a:pPr>
            <a:r>
              <a:rPr lang="en-US" sz="2400" spc="-1" dirty="0" smtClean="0">
                <a:solidFill>
                  <a:srgbClr val="000000"/>
                </a:solidFill>
              </a:rPr>
              <a:t>Example 1:</a:t>
            </a:r>
            <a:endParaRPr lang="en-US" sz="2400" spc="-1" dirty="0">
              <a:solidFill>
                <a:srgbClr val="000000"/>
              </a:solidFill>
            </a:endParaRPr>
          </a:p>
          <a:p>
            <a:pPr>
              <a:spcBef>
                <a:spcPts val="600"/>
              </a:spcBef>
              <a:spcAft>
                <a:spcPts val="600"/>
              </a:spcAft>
            </a:pPr>
            <a:r>
              <a:rPr lang="en-US" sz="2400" spc="-1" dirty="0">
                <a:solidFill>
                  <a:srgbClr val="000000"/>
                </a:solidFill>
              </a:rPr>
              <a:t>D</a:t>
            </a:r>
            <a:r>
              <a:rPr lang="en-US" sz="2400" spc="-1" dirty="0" smtClean="0">
                <a:solidFill>
                  <a:srgbClr val="000000"/>
                </a:solidFill>
              </a:rPr>
              <a:t>elay </a:t>
            </a:r>
            <a:r>
              <a:rPr lang="en-US" sz="2400" spc="-1" dirty="0">
                <a:solidFill>
                  <a:srgbClr val="000000"/>
                </a:solidFill>
              </a:rPr>
              <a:t>the execution of a method using a </a:t>
            </a:r>
            <a:r>
              <a:rPr lang="en-US" sz="2400" spc="-1" dirty="0" err="1" smtClean="0">
                <a:solidFill>
                  <a:srgbClr val="000000"/>
                </a:solidFill>
              </a:rPr>
              <a:t>coroutine</a:t>
            </a:r>
            <a:r>
              <a:rPr lang="en-US" sz="2400" spc="-1" dirty="0" smtClean="0">
                <a:solidFill>
                  <a:srgbClr val="000000"/>
                </a:solidFill>
              </a:rPr>
              <a:t>:</a:t>
            </a:r>
          </a:p>
          <a:p>
            <a:r>
              <a:rPr lang="en-US" sz="1400" spc="-1" dirty="0" err="1">
                <a:solidFill>
                  <a:srgbClr val="000000"/>
                </a:solidFill>
                <a:latin typeface="Bahnschrift Light SemiCondensed" panose="020B0502040204020203" pitchFamily="34" charset="0"/>
              </a:rPr>
              <a:t>IEnumerator</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DelayedMethod</a:t>
            </a:r>
            <a:r>
              <a:rPr lang="en-US" sz="1400" spc="-1" dirty="0">
                <a:solidFill>
                  <a:srgbClr val="000000"/>
                </a:solidFill>
                <a:latin typeface="Bahnschrift Light SemiCondensed" panose="020B0502040204020203" pitchFamily="34" charset="0"/>
              </a:rPr>
              <a:t>(float delay)</a:t>
            </a:r>
          </a:p>
          <a:p>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yield return new </a:t>
            </a:r>
            <a:r>
              <a:rPr lang="en-US" sz="1400" spc="-1" dirty="0" err="1">
                <a:solidFill>
                  <a:srgbClr val="000000"/>
                </a:solidFill>
                <a:latin typeface="Bahnschrift Light SemiCondensed" panose="020B0502040204020203" pitchFamily="34" charset="0"/>
              </a:rPr>
              <a:t>WaitForSeconds</a:t>
            </a:r>
            <a:r>
              <a:rPr lang="en-US" sz="1400" spc="-1" dirty="0">
                <a:solidFill>
                  <a:srgbClr val="000000"/>
                </a:solidFill>
                <a:latin typeface="Bahnschrift Light SemiCondensed" panose="020B0502040204020203" pitchFamily="34" charset="0"/>
              </a:rPr>
              <a:t>(delay);</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Debug.Log</a:t>
            </a:r>
            <a:r>
              <a:rPr lang="en-US" sz="1400" spc="-1" dirty="0">
                <a:solidFill>
                  <a:srgbClr val="000000"/>
                </a:solidFill>
                <a:latin typeface="Bahnschrift Light SemiCondensed" panose="020B0502040204020203" pitchFamily="34" charset="0"/>
              </a:rPr>
              <a:t>("Delayed method executed after " + delay + " seconds");</a:t>
            </a:r>
          </a:p>
          <a:p>
            <a:r>
              <a:rPr lang="en-US" sz="1400" spc="-1" dirty="0" smtClean="0">
                <a:solidFill>
                  <a:srgbClr val="000000"/>
                </a:solidFill>
                <a:latin typeface="Bahnschrift Light SemiCondensed" panose="020B0502040204020203" pitchFamily="34" charset="0"/>
              </a:rPr>
              <a:t>}</a:t>
            </a:r>
            <a:endParaRPr lang="en-US" sz="1400" spc="-1" dirty="0">
              <a:solidFill>
                <a:srgbClr val="000000"/>
              </a:solidFill>
              <a:latin typeface="Bahnschrift Light SemiCondensed" panose="020B0502040204020203" pitchFamily="34" charset="0"/>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Advanced Scripting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13</a:t>
            </a:fld>
            <a:endParaRPr/>
          </a:p>
        </p:txBody>
      </p:sp>
    </p:spTree>
    <p:extLst>
      <p:ext uri="{BB962C8B-B14F-4D97-AF65-F5344CB8AC3E}">
        <p14:creationId xmlns:p14="http://schemas.microsoft.com/office/powerpoint/2010/main" val="120017860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err="1" smtClean="0">
                <a:solidFill>
                  <a:srgbClr val="000000"/>
                </a:solidFill>
              </a:rPr>
              <a:t>Coroutines</a:t>
            </a:r>
            <a:r>
              <a:rPr lang="en-US" sz="2400" b="1" spc="-1" dirty="0" smtClean="0">
                <a:solidFill>
                  <a:srgbClr val="000000"/>
                </a:solidFill>
              </a:rPr>
              <a:t>:</a:t>
            </a:r>
            <a:endParaRPr lang="en-US" sz="2400" b="1" spc="-1" dirty="0">
              <a:solidFill>
                <a:srgbClr val="000000"/>
              </a:solidFill>
            </a:endParaRPr>
          </a:p>
          <a:p>
            <a:pPr marL="342900" indent="-342900">
              <a:spcBef>
                <a:spcPts val="600"/>
              </a:spcBef>
              <a:spcAft>
                <a:spcPts val="600"/>
              </a:spcAft>
              <a:buFont typeface="Arial" panose="020B0604020202020204" pitchFamily="34" charset="0"/>
              <a:buChar char="•"/>
            </a:pPr>
            <a:r>
              <a:rPr lang="en-US" sz="2400" spc="-1" dirty="0" smtClean="0">
                <a:solidFill>
                  <a:srgbClr val="000000"/>
                </a:solidFill>
              </a:rPr>
              <a:t>Example 2:</a:t>
            </a:r>
          </a:p>
          <a:p>
            <a:pPr>
              <a:spcBef>
                <a:spcPts val="600"/>
              </a:spcBef>
              <a:spcAft>
                <a:spcPts val="600"/>
              </a:spcAft>
            </a:pPr>
            <a:r>
              <a:rPr lang="en-US" sz="2400" spc="-1" dirty="0" smtClean="0">
                <a:solidFill>
                  <a:srgbClr val="000000"/>
                </a:solidFill>
              </a:rPr>
              <a:t>Smoothly </a:t>
            </a:r>
            <a:r>
              <a:rPr lang="en-US" sz="2400" spc="-1" dirty="0">
                <a:solidFill>
                  <a:srgbClr val="000000"/>
                </a:solidFill>
              </a:rPr>
              <a:t>move an object over time using a </a:t>
            </a:r>
            <a:r>
              <a:rPr lang="en-US" sz="2400" spc="-1" dirty="0" err="1" smtClean="0">
                <a:solidFill>
                  <a:srgbClr val="000000"/>
                </a:solidFill>
              </a:rPr>
              <a:t>coroutine</a:t>
            </a:r>
            <a:r>
              <a:rPr lang="en-US" sz="2400" spc="-1" dirty="0" smtClean="0">
                <a:solidFill>
                  <a:srgbClr val="000000"/>
                </a:solidFill>
              </a:rPr>
              <a:t>:</a:t>
            </a:r>
          </a:p>
          <a:p>
            <a:r>
              <a:rPr lang="en-US" sz="1400" spc="-1" dirty="0" err="1">
                <a:solidFill>
                  <a:srgbClr val="000000"/>
                </a:solidFill>
                <a:latin typeface="Bahnschrift Light SemiCondensed" panose="020B0502040204020203" pitchFamily="34" charset="0"/>
              </a:rPr>
              <a:t>IEnumerator</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MoveObject</a:t>
            </a:r>
            <a:r>
              <a:rPr lang="en-US" sz="1400" spc="-1" dirty="0">
                <a:solidFill>
                  <a:srgbClr val="000000"/>
                </a:solidFill>
                <a:latin typeface="Bahnschrift Light SemiCondensed" panose="020B0502040204020203" pitchFamily="34" charset="0"/>
              </a:rPr>
              <a:t>(Transform </a:t>
            </a:r>
            <a:r>
              <a:rPr lang="en-US" sz="1400" spc="-1" dirty="0" err="1">
                <a:solidFill>
                  <a:srgbClr val="000000"/>
                </a:solidFill>
                <a:latin typeface="Bahnschrift Light SemiCondensed" panose="020B0502040204020203" pitchFamily="34" charset="0"/>
              </a:rPr>
              <a:t>objectTransform</a:t>
            </a:r>
            <a:r>
              <a:rPr lang="en-US" sz="1400" spc="-1" dirty="0">
                <a:solidFill>
                  <a:srgbClr val="000000"/>
                </a:solidFill>
                <a:latin typeface="Bahnschrift Light SemiCondensed" panose="020B0502040204020203" pitchFamily="34" charset="0"/>
              </a:rPr>
              <a:t>, Vector3 </a:t>
            </a:r>
            <a:r>
              <a:rPr lang="en-US" sz="1400" spc="-1" dirty="0" err="1">
                <a:solidFill>
                  <a:srgbClr val="000000"/>
                </a:solidFill>
                <a:latin typeface="Bahnschrift Light SemiCondensed" panose="020B0502040204020203" pitchFamily="34" charset="0"/>
              </a:rPr>
              <a:t>targetPosition</a:t>
            </a:r>
            <a:r>
              <a:rPr lang="en-US" sz="1400" spc="-1" dirty="0">
                <a:solidFill>
                  <a:srgbClr val="000000"/>
                </a:solidFill>
                <a:latin typeface="Bahnschrift Light SemiCondensed" panose="020B0502040204020203" pitchFamily="34" charset="0"/>
              </a:rPr>
              <a:t>, float duration)</a:t>
            </a:r>
          </a:p>
          <a:p>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float </a:t>
            </a:r>
            <a:r>
              <a:rPr lang="en-US" sz="1400" spc="-1" dirty="0" err="1">
                <a:solidFill>
                  <a:srgbClr val="000000"/>
                </a:solidFill>
                <a:latin typeface="Bahnschrift Light SemiCondensed" panose="020B0502040204020203" pitchFamily="34" charset="0"/>
              </a:rPr>
              <a:t>elapsedTime</a:t>
            </a:r>
            <a:r>
              <a:rPr lang="en-US" sz="1400" spc="-1" dirty="0">
                <a:solidFill>
                  <a:srgbClr val="000000"/>
                </a:solidFill>
                <a:latin typeface="Bahnschrift Light SemiCondensed" panose="020B0502040204020203" pitchFamily="34" charset="0"/>
              </a:rPr>
              <a:t> = 0f;</a:t>
            </a:r>
          </a:p>
          <a:p>
            <a:r>
              <a:rPr lang="en-US" sz="1400" spc="-1" dirty="0">
                <a:solidFill>
                  <a:srgbClr val="000000"/>
                </a:solidFill>
                <a:latin typeface="Bahnschrift Light SemiCondensed" panose="020B0502040204020203" pitchFamily="34" charset="0"/>
              </a:rPr>
              <a:t>    Vector3 </a:t>
            </a:r>
            <a:r>
              <a:rPr lang="en-US" sz="1400" spc="-1" dirty="0" err="1">
                <a:solidFill>
                  <a:srgbClr val="000000"/>
                </a:solidFill>
                <a:latin typeface="Bahnschrift Light SemiCondensed" panose="020B0502040204020203" pitchFamily="34" charset="0"/>
              </a:rPr>
              <a:t>startPosition</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objectTransform.position</a:t>
            </a:r>
            <a:r>
              <a:rPr lang="en-US" sz="1400" spc="-1" dirty="0" smtClean="0">
                <a:solidFill>
                  <a:srgbClr val="000000"/>
                </a:solidFill>
                <a:latin typeface="Bahnschrift Light SemiCondensed" panose="020B0502040204020203" pitchFamily="34" charset="0"/>
              </a:rPr>
              <a:t>;</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while (</a:t>
            </a:r>
            <a:r>
              <a:rPr lang="en-US" sz="1400" spc="-1" dirty="0" err="1">
                <a:solidFill>
                  <a:srgbClr val="000000"/>
                </a:solidFill>
                <a:latin typeface="Bahnschrift Light SemiCondensed" panose="020B0502040204020203" pitchFamily="34" charset="0"/>
              </a:rPr>
              <a:t>elapsedTime</a:t>
            </a:r>
            <a:r>
              <a:rPr lang="en-US" sz="1400" spc="-1" dirty="0">
                <a:solidFill>
                  <a:srgbClr val="000000"/>
                </a:solidFill>
                <a:latin typeface="Bahnschrift Light SemiCondensed" panose="020B0502040204020203" pitchFamily="34" charset="0"/>
              </a:rPr>
              <a:t> &lt; duration)</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objectTransform.position</a:t>
            </a:r>
            <a:r>
              <a:rPr lang="en-US" sz="1400" spc="-1" dirty="0">
                <a:solidFill>
                  <a:srgbClr val="000000"/>
                </a:solidFill>
                <a:latin typeface="Bahnschrift Light SemiCondensed" panose="020B0502040204020203" pitchFamily="34" charset="0"/>
              </a:rPr>
              <a:t> = Vector3.Lerp(</a:t>
            </a:r>
            <a:r>
              <a:rPr lang="en-US" sz="1400" spc="-1" dirty="0" err="1">
                <a:solidFill>
                  <a:srgbClr val="000000"/>
                </a:solidFill>
                <a:latin typeface="Bahnschrift Light SemiCondensed" panose="020B0502040204020203" pitchFamily="34" charset="0"/>
              </a:rPr>
              <a:t>startPosition</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targetPosition</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elapsedTime</a:t>
            </a:r>
            <a:r>
              <a:rPr lang="en-US" sz="1400" spc="-1" dirty="0">
                <a:solidFill>
                  <a:srgbClr val="000000"/>
                </a:solidFill>
                <a:latin typeface="Bahnschrift Light SemiCondensed" panose="020B0502040204020203" pitchFamily="34" charset="0"/>
              </a:rPr>
              <a:t> / duration);</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elapsedTime</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Time.deltaTime</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yield return null;</a:t>
            </a:r>
          </a:p>
          <a:p>
            <a:r>
              <a:rPr lang="en-US" sz="1400" spc="-1" dirty="0">
                <a:solidFill>
                  <a:srgbClr val="000000"/>
                </a:solidFill>
                <a:latin typeface="Bahnschrift Light SemiCondensed" panose="020B0502040204020203" pitchFamily="34" charset="0"/>
              </a:rPr>
              <a:t>    </a:t>
            </a:r>
            <a:r>
              <a:rPr lang="en-US" sz="1400" spc="-1" dirty="0" smtClean="0">
                <a:solidFill>
                  <a:srgbClr val="000000"/>
                </a:solidFill>
                <a:latin typeface="Bahnschrift Light SemiCondensed" panose="020B0502040204020203" pitchFamily="34" charset="0"/>
              </a:rPr>
              <a:t>}</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objectTransform.position</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targetPosition</a:t>
            </a:r>
            <a:r>
              <a:rPr lang="en-US" sz="1400" spc="-1" dirty="0">
                <a:solidFill>
                  <a:srgbClr val="000000"/>
                </a:solidFill>
                <a:latin typeface="Bahnschrift Light SemiCondensed" panose="020B0502040204020203" pitchFamily="34" charset="0"/>
              </a:rPr>
              <a:t>; // Ensure object reaches exact target position</a:t>
            </a:r>
          </a:p>
          <a:p>
            <a:r>
              <a:rPr lang="en-US" sz="1400" spc="-1" dirty="0">
                <a:solidFill>
                  <a:srgbClr val="000000"/>
                </a:solidFill>
                <a:latin typeface="Bahnschrift Light SemiCondensed" panose="020B0502040204020203" pitchFamily="34" charset="0"/>
              </a:rPr>
              <a:t>}</a:t>
            </a:r>
          </a:p>
          <a:p>
            <a:pPr>
              <a:spcBef>
                <a:spcPts val="600"/>
              </a:spcBef>
              <a:spcAft>
                <a:spcPts val="600"/>
              </a:spcAft>
            </a:pPr>
            <a:endParaRPr lang="en-US" sz="1400" spc="-1" dirty="0">
              <a:solidFill>
                <a:srgbClr val="000000"/>
              </a:solidFill>
              <a:latin typeface="Bahnschrift Light SemiCondensed" panose="020B0502040204020203" pitchFamily="34" charset="0"/>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Advanced Scripting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14</a:t>
            </a:fld>
            <a:endParaRPr/>
          </a:p>
        </p:txBody>
      </p:sp>
    </p:spTree>
    <p:extLst>
      <p:ext uri="{BB962C8B-B14F-4D97-AF65-F5344CB8AC3E}">
        <p14:creationId xmlns:p14="http://schemas.microsoft.com/office/powerpoint/2010/main" val="312740112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 Custom Editors:</a:t>
            </a:r>
          </a:p>
          <a:p>
            <a:pPr marL="342900" indent="-342900">
              <a:spcBef>
                <a:spcPts val="600"/>
              </a:spcBef>
              <a:spcAft>
                <a:spcPts val="600"/>
              </a:spcAft>
              <a:buFont typeface="Arial" panose="020B0604020202020204" pitchFamily="34" charset="0"/>
              <a:buChar char="•"/>
            </a:pPr>
            <a:r>
              <a:rPr lang="en-US" sz="2400" spc="-1" dirty="0">
                <a:solidFill>
                  <a:srgbClr val="000000"/>
                </a:solidFill>
              </a:rPr>
              <a:t>Custom editor windows in Unity offer a powerful way to extend and customize the Unity Editor for specific development needs.</a:t>
            </a:r>
          </a:p>
          <a:p>
            <a:pPr marL="342900" indent="-342900">
              <a:spcBef>
                <a:spcPts val="600"/>
              </a:spcBef>
              <a:spcAft>
                <a:spcPts val="600"/>
              </a:spcAft>
              <a:buFont typeface="Arial" panose="020B0604020202020204" pitchFamily="34" charset="0"/>
              <a:buChar char="•"/>
            </a:pPr>
            <a:r>
              <a:rPr lang="en-US" sz="2400" spc="-1" dirty="0">
                <a:solidFill>
                  <a:srgbClr val="000000"/>
                </a:solidFill>
              </a:rPr>
              <a:t>By following a step-by-step guide, developers can create custom editor windows to streamline workflows, improve productivity, and enhance the development experience in Unity.</a:t>
            </a:r>
            <a:endParaRPr lang="en-US" sz="24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Advanced Scripting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15</a:t>
            </a:fld>
            <a:endParaRPr/>
          </a:p>
        </p:txBody>
      </p:sp>
    </p:spTree>
    <p:extLst>
      <p:ext uri="{BB962C8B-B14F-4D97-AF65-F5344CB8AC3E}">
        <p14:creationId xmlns:p14="http://schemas.microsoft.com/office/powerpoint/2010/main" val="347024487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 Scriptable Objects:</a:t>
            </a:r>
          </a:p>
          <a:p>
            <a:pPr marL="342900" indent="-342900">
              <a:spcBef>
                <a:spcPts val="600"/>
              </a:spcBef>
              <a:spcAft>
                <a:spcPts val="600"/>
              </a:spcAft>
              <a:buFont typeface="Arial" panose="020B0604020202020204" pitchFamily="34" charset="0"/>
              <a:buChar char="•"/>
            </a:pPr>
            <a:r>
              <a:rPr lang="en-US" sz="2400" spc="-1" dirty="0">
                <a:solidFill>
                  <a:srgbClr val="000000"/>
                </a:solidFill>
              </a:rPr>
              <a:t>Scriptable Objects provide a versatile and efficient way to store and manage data in Unity projects.</a:t>
            </a:r>
          </a:p>
          <a:p>
            <a:pPr marL="342900" indent="-342900">
              <a:spcBef>
                <a:spcPts val="600"/>
              </a:spcBef>
              <a:spcAft>
                <a:spcPts val="600"/>
              </a:spcAft>
              <a:buFont typeface="Arial" panose="020B0604020202020204" pitchFamily="34" charset="0"/>
              <a:buChar char="•"/>
            </a:pPr>
            <a:r>
              <a:rPr lang="en-US" sz="2400" spc="-1" dirty="0">
                <a:solidFill>
                  <a:srgbClr val="000000"/>
                </a:solidFill>
              </a:rPr>
              <a:t>By utilizing Scriptable Objects for data-driven design, developers can create more flexible, maintainable, and scalable game systems.</a:t>
            </a:r>
            <a:endParaRPr lang="en-US" sz="24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Advanced Scripting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16</a:t>
            </a:fld>
            <a:endParaRPr/>
          </a:p>
        </p:txBody>
      </p:sp>
    </p:spTree>
    <p:extLst>
      <p:ext uri="{BB962C8B-B14F-4D97-AF65-F5344CB8AC3E}">
        <p14:creationId xmlns:p14="http://schemas.microsoft.com/office/powerpoint/2010/main" val="208588325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Overview of Unity's Physics </a:t>
            </a:r>
            <a:r>
              <a:rPr lang="en-US" sz="2400" b="1" spc="-1" dirty="0" smtClean="0">
                <a:solidFill>
                  <a:srgbClr val="000000"/>
                </a:solidFill>
              </a:rPr>
              <a:t>Engine:</a:t>
            </a:r>
            <a:endParaRPr lang="en-US" sz="2400" b="1" spc="-1" dirty="0">
              <a:solidFill>
                <a:srgbClr val="000000"/>
              </a:solidFill>
            </a:endParaRPr>
          </a:p>
          <a:p>
            <a:pPr marL="342900" indent="-342900">
              <a:spcBef>
                <a:spcPts val="600"/>
              </a:spcBef>
              <a:spcAft>
                <a:spcPts val="600"/>
              </a:spcAft>
              <a:buFont typeface="Arial" panose="020B0604020202020204" pitchFamily="34" charset="0"/>
              <a:buChar char="•"/>
            </a:pPr>
            <a:r>
              <a:rPr lang="en-US" sz="2400" spc="-1" dirty="0" smtClean="0">
                <a:solidFill>
                  <a:srgbClr val="000000"/>
                </a:solidFill>
              </a:rPr>
              <a:t>Unity's </a:t>
            </a:r>
            <a:r>
              <a:rPr lang="en-US" sz="2400" spc="-1" dirty="0">
                <a:solidFill>
                  <a:srgbClr val="000000"/>
                </a:solidFill>
              </a:rPr>
              <a:t>built-in physics engine provides powerful tools for simulating realistic physical interactions in game development.</a:t>
            </a:r>
          </a:p>
          <a:p>
            <a:pPr marL="342900" indent="-342900">
              <a:spcBef>
                <a:spcPts val="600"/>
              </a:spcBef>
              <a:spcAft>
                <a:spcPts val="600"/>
              </a:spcAft>
              <a:buFont typeface="Arial" panose="020B0604020202020204" pitchFamily="34" charset="0"/>
              <a:buChar char="•"/>
            </a:pPr>
            <a:r>
              <a:rPr lang="en-US" sz="2400" spc="-1" dirty="0">
                <a:solidFill>
                  <a:srgbClr val="000000"/>
                </a:solidFill>
              </a:rPr>
              <a:t>Understanding the key components of Unity's physics engine, including </a:t>
            </a:r>
            <a:r>
              <a:rPr lang="en-US" sz="2400" spc="-1" dirty="0" err="1">
                <a:solidFill>
                  <a:srgbClr val="000000"/>
                </a:solidFill>
              </a:rPr>
              <a:t>Rigidbody</a:t>
            </a:r>
            <a:r>
              <a:rPr lang="en-US" sz="2400" spc="-1" dirty="0">
                <a:solidFill>
                  <a:srgbClr val="000000"/>
                </a:solidFill>
              </a:rPr>
              <a:t>, Collider, and Physics materials, is essential for creating dynamic and immersive gameplay experiences.</a:t>
            </a:r>
            <a:endParaRPr lang="en-US" sz="24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Physics Fundamentals in Unity</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17</a:t>
            </a:fld>
            <a:endParaRPr/>
          </a:p>
        </p:txBody>
      </p:sp>
    </p:spTree>
    <p:extLst>
      <p:ext uri="{BB962C8B-B14F-4D97-AF65-F5344CB8AC3E}">
        <p14:creationId xmlns:p14="http://schemas.microsoft.com/office/powerpoint/2010/main" val="190343133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Collision Detection and Resolution:</a:t>
            </a:r>
          </a:p>
          <a:p>
            <a:pPr marL="342900" indent="-342900">
              <a:spcBef>
                <a:spcPts val="600"/>
              </a:spcBef>
              <a:spcAft>
                <a:spcPts val="600"/>
              </a:spcAft>
              <a:buFont typeface="Arial" panose="020B0604020202020204" pitchFamily="34" charset="0"/>
              <a:buChar char="•"/>
            </a:pPr>
            <a:r>
              <a:rPr lang="en-US" sz="2400" spc="-1" dirty="0">
                <a:solidFill>
                  <a:srgbClr val="000000"/>
                </a:solidFill>
              </a:rPr>
              <a:t>Collision detection is essential for simulating realistic interactions between objects in the game world.</a:t>
            </a:r>
          </a:p>
          <a:p>
            <a:pPr marL="342900" indent="-342900">
              <a:spcBef>
                <a:spcPts val="600"/>
              </a:spcBef>
              <a:spcAft>
                <a:spcPts val="600"/>
              </a:spcAft>
              <a:buFont typeface="Arial" panose="020B0604020202020204" pitchFamily="34" charset="0"/>
              <a:buChar char="•"/>
            </a:pPr>
            <a:r>
              <a:rPr lang="en-US" sz="2400" spc="-1" dirty="0">
                <a:solidFill>
                  <a:srgbClr val="000000"/>
                </a:solidFill>
              </a:rPr>
              <a:t>Unity provides various collision detection methods and events, including collision events and triggers, which allow developers to implement custom collision responses and create dynamic gameplay experiences.</a:t>
            </a:r>
          </a:p>
          <a:p>
            <a:pPr marL="342900" indent="-342900">
              <a:spcBef>
                <a:spcPts val="600"/>
              </a:spcBef>
              <a:spcAft>
                <a:spcPts val="600"/>
              </a:spcAft>
              <a:buFont typeface="Arial" panose="020B0604020202020204" pitchFamily="34" charset="0"/>
              <a:buChar char="•"/>
            </a:pPr>
            <a:endParaRPr lang="en-US" sz="2400" spc="-1" dirty="0">
              <a:solidFill>
                <a:srgbClr val="000000"/>
              </a:solidFill>
            </a:endParaRPr>
          </a:p>
          <a:p>
            <a:pPr marL="342900" indent="-342900">
              <a:spcBef>
                <a:spcPts val="600"/>
              </a:spcBef>
              <a:spcAft>
                <a:spcPts val="600"/>
              </a:spcAft>
              <a:buFont typeface="Arial" panose="020B0604020202020204" pitchFamily="34" charset="0"/>
              <a:buChar char="•"/>
            </a:pPr>
            <a:endParaRPr lang="en-US" sz="2400" spc="-1" dirty="0">
              <a:solidFill>
                <a:srgbClr val="000000"/>
              </a:solidFill>
            </a:endParaRPr>
          </a:p>
          <a:p>
            <a:pPr marL="342900" indent="-342900">
              <a:spcBef>
                <a:spcPts val="600"/>
              </a:spcBef>
              <a:spcAft>
                <a:spcPts val="600"/>
              </a:spcAft>
              <a:buFont typeface="Arial" panose="020B0604020202020204" pitchFamily="34" charset="0"/>
              <a:buChar char="•"/>
            </a:pPr>
            <a:endParaRPr lang="en-US" sz="2400" spc="-1" dirty="0">
              <a:solidFill>
                <a:srgbClr val="000000"/>
              </a:solidFill>
            </a:endParaRPr>
          </a:p>
          <a:p>
            <a:pPr marL="342900" indent="-342900">
              <a:spcBef>
                <a:spcPts val="600"/>
              </a:spcBef>
              <a:spcAft>
                <a:spcPts val="600"/>
              </a:spcAft>
              <a:buFont typeface="Arial" panose="020B0604020202020204" pitchFamily="34" charset="0"/>
              <a:buChar char="•"/>
            </a:pPr>
            <a:endParaRPr lang="en-US" sz="2400" spc="-1" dirty="0">
              <a:solidFill>
                <a:srgbClr val="000000"/>
              </a:solidFill>
            </a:endParaRPr>
          </a:p>
          <a:p>
            <a:pPr marL="342900" indent="-342900">
              <a:spcBef>
                <a:spcPts val="600"/>
              </a:spcBef>
              <a:spcAft>
                <a:spcPts val="600"/>
              </a:spcAft>
              <a:buFont typeface="Arial" panose="020B0604020202020204" pitchFamily="34" charset="0"/>
              <a:buChar char="•"/>
            </a:pPr>
            <a:endParaRPr lang="en-US" sz="2400" spc="-1" dirty="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Physics Fundamentals in Unity</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18</a:t>
            </a:fld>
            <a:endParaRPr/>
          </a:p>
        </p:txBody>
      </p:sp>
    </p:spTree>
    <p:extLst>
      <p:ext uri="{BB962C8B-B14F-4D97-AF65-F5344CB8AC3E}">
        <p14:creationId xmlns:p14="http://schemas.microsoft.com/office/powerpoint/2010/main" val="401232647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err="1">
                <a:solidFill>
                  <a:srgbClr val="000000"/>
                </a:solidFill>
              </a:rPr>
              <a:t>Rigidbody</a:t>
            </a:r>
            <a:r>
              <a:rPr lang="en-US" sz="2400" b="1" spc="-1" dirty="0">
                <a:solidFill>
                  <a:srgbClr val="000000"/>
                </a:solidFill>
              </a:rPr>
              <a:t> Interpolation and Extrapolation:</a:t>
            </a:r>
          </a:p>
          <a:p>
            <a:pPr marL="342900" indent="-342900">
              <a:spcBef>
                <a:spcPts val="600"/>
              </a:spcBef>
              <a:spcAft>
                <a:spcPts val="600"/>
              </a:spcAft>
              <a:buFont typeface="Arial" panose="020B0604020202020204" pitchFamily="34" charset="0"/>
              <a:buChar char="•"/>
            </a:pPr>
            <a:r>
              <a:rPr lang="en-US" sz="2400" spc="-1" dirty="0" err="1">
                <a:solidFill>
                  <a:srgbClr val="000000"/>
                </a:solidFill>
              </a:rPr>
              <a:t>Rigidbody</a:t>
            </a:r>
            <a:r>
              <a:rPr lang="en-US" sz="2400" spc="-1" dirty="0">
                <a:solidFill>
                  <a:srgbClr val="000000"/>
                </a:solidFill>
              </a:rPr>
              <a:t> interpolation and extrapolation are essential features in Unity's physics engine for achieving smooth and accurate object motion.</a:t>
            </a:r>
          </a:p>
          <a:p>
            <a:pPr marL="342900" indent="-342900">
              <a:spcBef>
                <a:spcPts val="600"/>
              </a:spcBef>
              <a:spcAft>
                <a:spcPts val="600"/>
              </a:spcAft>
              <a:buFont typeface="Arial" panose="020B0604020202020204" pitchFamily="34" charset="0"/>
              <a:buChar char="•"/>
            </a:pPr>
            <a:r>
              <a:rPr lang="en-US" sz="2400" spc="-1" dirty="0">
                <a:solidFill>
                  <a:srgbClr val="000000"/>
                </a:solidFill>
              </a:rPr>
              <a:t>By optimizing </a:t>
            </a:r>
            <a:r>
              <a:rPr lang="en-US" sz="2400" spc="-1" dirty="0" err="1">
                <a:solidFill>
                  <a:srgbClr val="000000"/>
                </a:solidFill>
              </a:rPr>
              <a:t>rigidbody</a:t>
            </a:r>
            <a:r>
              <a:rPr lang="en-US" sz="2400" spc="-1" dirty="0">
                <a:solidFill>
                  <a:srgbClr val="000000"/>
                </a:solidFill>
              </a:rPr>
              <a:t> settings and using appropriate interpolation modes, developers can enhance the visual quality and performance of physics simulations in their Unity projects.</a:t>
            </a:r>
          </a:p>
          <a:p>
            <a:pPr marL="342900" indent="-342900">
              <a:spcBef>
                <a:spcPts val="600"/>
              </a:spcBef>
              <a:spcAft>
                <a:spcPts val="600"/>
              </a:spcAft>
              <a:buFont typeface="Arial" panose="020B0604020202020204" pitchFamily="34" charset="0"/>
              <a:buChar char="•"/>
            </a:pPr>
            <a:endParaRPr lang="en-US" sz="2400" spc="-1" dirty="0">
              <a:solidFill>
                <a:srgbClr val="000000"/>
              </a:solidFill>
            </a:endParaRPr>
          </a:p>
          <a:p>
            <a:pPr marL="342900" indent="-342900">
              <a:spcBef>
                <a:spcPts val="600"/>
              </a:spcBef>
              <a:spcAft>
                <a:spcPts val="600"/>
              </a:spcAft>
              <a:buFont typeface="Arial" panose="020B0604020202020204" pitchFamily="34" charset="0"/>
              <a:buChar char="•"/>
            </a:pPr>
            <a:endParaRPr lang="en-US" sz="2400" spc="-1" dirty="0">
              <a:solidFill>
                <a:srgbClr val="000000"/>
              </a:solidFill>
            </a:endParaRPr>
          </a:p>
          <a:p>
            <a:pPr marL="342900" indent="-342900">
              <a:spcBef>
                <a:spcPts val="600"/>
              </a:spcBef>
              <a:spcAft>
                <a:spcPts val="600"/>
              </a:spcAft>
              <a:buFont typeface="Arial" panose="020B0604020202020204" pitchFamily="34" charset="0"/>
              <a:buChar char="•"/>
            </a:pPr>
            <a:endParaRPr lang="en-US" sz="2400" spc="-1" dirty="0">
              <a:solidFill>
                <a:srgbClr val="000000"/>
              </a:solidFill>
            </a:endParaRPr>
          </a:p>
          <a:p>
            <a:pPr marL="342900" indent="-342900">
              <a:spcBef>
                <a:spcPts val="600"/>
              </a:spcBef>
              <a:spcAft>
                <a:spcPts val="600"/>
              </a:spcAft>
              <a:buFont typeface="Arial" panose="020B0604020202020204" pitchFamily="34" charset="0"/>
              <a:buChar char="•"/>
            </a:pPr>
            <a:endParaRPr lang="en-US" sz="2400" spc="-1" dirty="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Physics Fundamentals in Unity</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19</a:t>
            </a:fld>
            <a:endParaRPr/>
          </a:p>
        </p:txBody>
      </p:sp>
    </p:spTree>
    <p:extLst>
      <p:ext uri="{BB962C8B-B14F-4D97-AF65-F5344CB8AC3E}">
        <p14:creationId xmlns:p14="http://schemas.microsoft.com/office/powerpoint/2010/main" val="56049668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228600" y="681120"/>
            <a:ext cx="11804760" cy="69588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400" b="1" strike="noStrike" spc="-1">
                <a:solidFill>
                  <a:srgbClr val="000000"/>
                </a:solidFill>
                <a:latin typeface="Arial"/>
              </a:rPr>
              <a:t>Learning Objectives</a:t>
            </a:r>
            <a:endParaRPr lang="en-US" sz="4400" b="0" strike="noStrike" spc="-1">
              <a:solidFill>
                <a:srgbClr val="000000"/>
              </a:solidFill>
              <a:latin typeface="Arial"/>
            </a:endParaRPr>
          </a:p>
        </p:txBody>
      </p:sp>
      <p:sp>
        <p:nvSpPr>
          <p:cNvPr id="54" name="Content Placeholder 2"/>
          <p:cNvSpPr/>
          <p:nvPr/>
        </p:nvSpPr>
        <p:spPr>
          <a:xfrm>
            <a:off x="838080" y="2009520"/>
            <a:ext cx="10895116" cy="447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lnSpc>
                <a:spcPct val="200000"/>
              </a:lnSpc>
              <a:buClr>
                <a:srgbClr val="000000"/>
              </a:buClr>
              <a:buFont typeface="Arial"/>
              <a:buChar char="•"/>
            </a:pPr>
            <a:r>
              <a:rPr lang="en-US" sz="2400" spc="-1" dirty="0">
                <a:solidFill>
                  <a:srgbClr val="000000"/>
                </a:solidFill>
              </a:rPr>
              <a:t>Master advanced scripting techniques like events, </a:t>
            </a:r>
            <a:r>
              <a:rPr lang="en-US" sz="2400" spc="-1" dirty="0" err="1">
                <a:solidFill>
                  <a:srgbClr val="000000"/>
                </a:solidFill>
              </a:rPr>
              <a:t>coroutines</a:t>
            </a:r>
            <a:r>
              <a:rPr lang="en-US" sz="2400" spc="-1" dirty="0">
                <a:solidFill>
                  <a:srgbClr val="000000"/>
                </a:solidFill>
              </a:rPr>
              <a:t>, and scriptable objects for enhanced game development in Unity.</a:t>
            </a:r>
          </a:p>
          <a:p>
            <a:pPr marL="228600" indent="-228600">
              <a:lnSpc>
                <a:spcPct val="200000"/>
              </a:lnSpc>
              <a:buClr>
                <a:srgbClr val="000000"/>
              </a:buClr>
              <a:buFont typeface="Arial"/>
              <a:buChar char="•"/>
            </a:pPr>
            <a:r>
              <a:rPr lang="en-US" sz="2400" spc="-1" dirty="0">
                <a:solidFill>
                  <a:srgbClr val="000000"/>
                </a:solidFill>
              </a:rPr>
              <a:t>Apply fundamental physics principles to create immersive game mechanics and interactions.</a:t>
            </a:r>
          </a:p>
          <a:p>
            <a:pPr marL="228600" indent="-228600">
              <a:lnSpc>
                <a:spcPct val="200000"/>
              </a:lnSpc>
              <a:buClr>
                <a:srgbClr val="000000"/>
              </a:buClr>
              <a:buFont typeface="Arial"/>
              <a:buChar char="•"/>
            </a:pPr>
            <a:r>
              <a:rPr lang="en-US" sz="2400" spc="-1" dirty="0">
                <a:solidFill>
                  <a:srgbClr val="000000"/>
                </a:solidFill>
              </a:rPr>
              <a:t>Develop optimization skills and analytical thinking to improve game performance and design creativity.</a:t>
            </a:r>
          </a:p>
        </p:txBody>
      </p:sp>
      <p:sp>
        <p:nvSpPr>
          <p:cNvPr id="3" name="PlaceHolder 2"/>
          <p:cNvSpPr>
            <a:spLocks noGrp="1"/>
          </p:cNvSpPr>
          <p:nvPr>
            <p:ph type="sldNum" idx="1"/>
          </p:nvPr>
        </p:nvSpPr>
        <p:spPr/>
        <p:txBody>
          <a:bodyPr/>
          <a:lstStyle/>
          <a:p>
            <a:fld id="{B86D5315-3D1D-4EC7-9273-1E23E07B318A}" type="slidenum">
              <a:t>2</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Physics Layering:</a:t>
            </a:r>
          </a:p>
          <a:p>
            <a:pPr marL="342900" indent="-342900">
              <a:spcBef>
                <a:spcPts val="600"/>
              </a:spcBef>
              <a:spcAft>
                <a:spcPts val="600"/>
              </a:spcAft>
              <a:buFont typeface="Arial" panose="020B0604020202020204" pitchFamily="34" charset="0"/>
              <a:buChar char="•"/>
            </a:pPr>
            <a:r>
              <a:rPr lang="en-US" sz="2400" spc="-1" dirty="0">
                <a:solidFill>
                  <a:srgbClr val="000000"/>
                </a:solidFill>
              </a:rPr>
              <a:t>Physics layering in Unity enables developers to organize collision interactions between game objects efficiently.</a:t>
            </a:r>
          </a:p>
          <a:p>
            <a:pPr marL="342900" indent="-342900">
              <a:spcBef>
                <a:spcPts val="600"/>
              </a:spcBef>
              <a:spcAft>
                <a:spcPts val="600"/>
              </a:spcAft>
              <a:buFont typeface="Arial" panose="020B0604020202020204" pitchFamily="34" charset="0"/>
              <a:buChar char="•"/>
            </a:pPr>
            <a:r>
              <a:rPr lang="en-US" sz="2400" spc="-1" dirty="0">
                <a:solidFill>
                  <a:srgbClr val="000000"/>
                </a:solidFill>
              </a:rPr>
              <a:t>By defining and configuring physics layers, developers can optimize collision detection performance and ensure accurate and controlled interactions within their Unity projects.</a:t>
            </a:r>
          </a:p>
          <a:p>
            <a:pPr marL="342900" indent="-342900">
              <a:spcBef>
                <a:spcPts val="600"/>
              </a:spcBef>
              <a:spcAft>
                <a:spcPts val="600"/>
              </a:spcAft>
              <a:buFont typeface="Arial" panose="020B0604020202020204" pitchFamily="34" charset="0"/>
              <a:buChar char="•"/>
            </a:pPr>
            <a:endParaRPr lang="en-US" sz="2400" spc="-1" dirty="0">
              <a:solidFill>
                <a:srgbClr val="000000"/>
              </a:solidFill>
            </a:endParaRPr>
          </a:p>
          <a:p>
            <a:pPr marL="342900" indent="-342900">
              <a:spcBef>
                <a:spcPts val="600"/>
              </a:spcBef>
              <a:spcAft>
                <a:spcPts val="600"/>
              </a:spcAft>
              <a:buFont typeface="Arial" panose="020B0604020202020204" pitchFamily="34" charset="0"/>
              <a:buChar char="•"/>
            </a:pPr>
            <a:endParaRPr lang="en-US" sz="2400" spc="-1" dirty="0">
              <a:solidFill>
                <a:srgbClr val="000000"/>
              </a:solidFill>
            </a:endParaRPr>
          </a:p>
          <a:p>
            <a:pPr marL="342900" indent="-342900">
              <a:spcBef>
                <a:spcPts val="600"/>
              </a:spcBef>
              <a:spcAft>
                <a:spcPts val="600"/>
              </a:spcAft>
              <a:buFont typeface="Arial" panose="020B0604020202020204" pitchFamily="34" charset="0"/>
              <a:buChar char="•"/>
            </a:pPr>
            <a:endParaRPr lang="en-US" sz="2400" spc="-1" dirty="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Physics Fundamentals in Unity</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20</a:t>
            </a:fld>
            <a:endParaRPr/>
          </a:p>
        </p:txBody>
      </p:sp>
    </p:spTree>
    <p:extLst>
      <p:ext uri="{BB962C8B-B14F-4D97-AF65-F5344CB8AC3E}">
        <p14:creationId xmlns:p14="http://schemas.microsoft.com/office/powerpoint/2010/main" val="1662900458"/>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Player Movement:</a:t>
            </a:r>
          </a:p>
          <a:p>
            <a:pPr marL="342900" indent="-342900">
              <a:spcBef>
                <a:spcPts val="600"/>
              </a:spcBef>
              <a:spcAft>
                <a:spcPts val="600"/>
              </a:spcAft>
              <a:buFont typeface="Arial" panose="020B0604020202020204" pitchFamily="34" charset="0"/>
              <a:buChar char="•"/>
            </a:pPr>
            <a:r>
              <a:rPr lang="en-US" sz="2400" spc="-1" dirty="0">
                <a:solidFill>
                  <a:srgbClr val="000000"/>
                </a:solidFill>
              </a:rPr>
              <a:t>Player movement is a fundamental aspect of many games, requiring precise control and responsiveness.</a:t>
            </a:r>
          </a:p>
          <a:p>
            <a:pPr marL="342900" indent="-342900">
              <a:spcBef>
                <a:spcPts val="600"/>
              </a:spcBef>
              <a:spcAft>
                <a:spcPts val="600"/>
              </a:spcAft>
              <a:buFont typeface="Arial" panose="020B0604020202020204" pitchFamily="34" charset="0"/>
              <a:buChar char="•"/>
            </a:pPr>
            <a:r>
              <a:rPr lang="en-US" sz="2400" spc="-1" dirty="0">
                <a:solidFill>
                  <a:srgbClr val="000000"/>
                </a:solidFill>
              </a:rPr>
              <a:t>Implementing player movement using physics in Unity provides a realistic and interactive experience for players</a:t>
            </a:r>
            <a:r>
              <a:rPr lang="en-US" sz="2400" spc="-1" dirty="0" smtClean="0">
                <a:solidFill>
                  <a:srgbClr val="000000"/>
                </a:solidFill>
              </a:rPr>
              <a:t>.</a:t>
            </a:r>
          </a:p>
          <a:p>
            <a:pPr marL="342900" indent="-342900">
              <a:spcBef>
                <a:spcPts val="600"/>
              </a:spcBef>
              <a:spcAft>
                <a:spcPts val="600"/>
              </a:spcAft>
              <a:buFont typeface="Arial" panose="020B0604020202020204" pitchFamily="34" charset="0"/>
              <a:buChar char="•"/>
            </a:pPr>
            <a:r>
              <a:rPr lang="en-US" sz="2400" spc="-1" dirty="0">
                <a:solidFill>
                  <a:srgbClr val="000000"/>
                </a:solidFill>
              </a:rPr>
              <a:t>Utilizing Unity's </a:t>
            </a:r>
            <a:r>
              <a:rPr lang="en-US" sz="2400" spc="-1" dirty="0" err="1">
                <a:solidFill>
                  <a:srgbClr val="000000"/>
                </a:solidFill>
              </a:rPr>
              <a:t>Rigidbody</a:t>
            </a:r>
            <a:r>
              <a:rPr lang="en-US" sz="2400" spc="-1" dirty="0">
                <a:solidFill>
                  <a:srgbClr val="000000"/>
                </a:solidFill>
              </a:rPr>
              <a:t> component for player movement allows for realistic physics-based interactions with the game environment.</a:t>
            </a:r>
          </a:p>
          <a:p>
            <a:pPr marL="342900" indent="-342900">
              <a:spcBef>
                <a:spcPts val="600"/>
              </a:spcBef>
              <a:spcAft>
                <a:spcPts val="600"/>
              </a:spcAft>
              <a:buFont typeface="Arial" panose="020B0604020202020204" pitchFamily="34" charset="0"/>
              <a:buChar char="•"/>
            </a:pPr>
            <a:r>
              <a:rPr lang="en-US" sz="2400" spc="-1" dirty="0" err="1">
                <a:solidFill>
                  <a:srgbClr val="000000"/>
                </a:solidFill>
              </a:rPr>
              <a:t>Rigidbody</a:t>
            </a:r>
            <a:r>
              <a:rPr lang="en-US" sz="2400" spc="-1" dirty="0">
                <a:solidFill>
                  <a:srgbClr val="000000"/>
                </a:solidFill>
              </a:rPr>
              <a:t>-based movement provides benefits such as collision detection, friction, and interaction with other physics objects.</a:t>
            </a:r>
          </a:p>
          <a:p>
            <a:pPr marL="342900" indent="-342900">
              <a:spcBef>
                <a:spcPts val="600"/>
              </a:spcBef>
              <a:spcAft>
                <a:spcPts val="600"/>
              </a:spcAft>
              <a:buFont typeface="Arial" panose="020B0604020202020204" pitchFamily="34" charset="0"/>
              <a:buChar char="•"/>
            </a:pPr>
            <a:endParaRPr lang="en-US" sz="2400" spc="-1" dirty="0">
              <a:solidFill>
                <a:srgbClr val="000000"/>
              </a:solidFill>
            </a:endParaRPr>
          </a:p>
          <a:p>
            <a:pPr marL="342900" indent="-342900">
              <a:spcBef>
                <a:spcPts val="600"/>
              </a:spcBef>
              <a:spcAft>
                <a:spcPts val="600"/>
              </a:spcAft>
              <a:buFont typeface="Arial" panose="020B0604020202020204" pitchFamily="34" charset="0"/>
              <a:buChar char="•"/>
            </a:pPr>
            <a:endParaRPr lang="en-US" sz="2400" spc="-1" dirty="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Applying Physics in Game Projects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21</a:t>
            </a:fld>
            <a:endParaRPr/>
          </a:p>
        </p:txBody>
      </p:sp>
    </p:spTree>
    <p:extLst>
      <p:ext uri="{BB962C8B-B14F-4D97-AF65-F5344CB8AC3E}">
        <p14:creationId xmlns:p14="http://schemas.microsoft.com/office/powerpoint/2010/main" val="244215963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Player Movement:</a:t>
            </a:r>
          </a:p>
          <a:p>
            <a:pPr marL="342900" indent="-342900">
              <a:spcBef>
                <a:spcPts val="600"/>
              </a:spcBef>
              <a:spcAft>
                <a:spcPts val="600"/>
              </a:spcAft>
              <a:buFont typeface="Arial" panose="020B0604020202020204" pitchFamily="34" charset="0"/>
              <a:buChar char="•"/>
            </a:pPr>
            <a:r>
              <a:rPr lang="en-US" sz="2400" spc="-1" dirty="0">
                <a:solidFill>
                  <a:srgbClr val="000000"/>
                </a:solidFill>
              </a:rPr>
              <a:t>V</a:t>
            </a:r>
            <a:r>
              <a:rPr lang="en-US" sz="2400" spc="-1" dirty="0" smtClean="0">
                <a:solidFill>
                  <a:srgbClr val="000000"/>
                </a:solidFill>
              </a:rPr>
              <a:t>arious </a:t>
            </a:r>
            <a:r>
              <a:rPr lang="en-US" sz="2400" spc="-1" dirty="0">
                <a:solidFill>
                  <a:srgbClr val="000000"/>
                </a:solidFill>
              </a:rPr>
              <a:t>methods for implementing player movement using physics in Unity</a:t>
            </a:r>
            <a:r>
              <a:rPr lang="en-US" sz="2400" spc="-1" dirty="0" smtClean="0">
                <a:solidFill>
                  <a:srgbClr val="000000"/>
                </a:solidFill>
              </a:rPr>
              <a:t>:</a:t>
            </a:r>
          </a:p>
          <a:p>
            <a:pPr>
              <a:spcBef>
                <a:spcPts val="600"/>
              </a:spcBef>
              <a:spcAft>
                <a:spcPts val="600"/>
              </a:spcAft>
            </a:pPr>
            <a:r>
              <a:rPr lang="en-US" sz="1400" spc="-1" dirty="0">
                <a:solidFill>
                  <a:srgbClr val="000000"/>
                </a:solidFill>
                <a:latin typeface="Bahnschrift Light SemiCondensed" panose="020B0502040204020203" pitchFamily="34" charset="0"/>
              </a:rPr>
              <a:t>public class </a:t>
            </a:r>
            <a:r>
              <a:rPr lang="en-US" sz="1400" spc="-1" dirty="0" err="1">
                <a:solidFill>
                  <a:srgbClr val="000000"/>
                </a:solidFill>
                <a:latin typeface="Bahnschrift Light SemiCondensed" panose="020B0502040204020203" pitchFamily="34" charset="0"/>
              </a:rPr>
              <a:t>PlayerController</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MonoBehaviour</a:t>
            </a:r>
            <a:endParaRPr lang="en-US" sz="1400" spc="-1" dirty="0">
              <a:solidFill>
                <a:srgbClr val="000000"/>
              </a:solidFill>
              <a:latin typeface="Bahnschrift Light SemiCondensed" panose="020B0502040204020203" pitchFamily="34" charset="0"/>
            </a:endParaRPr>
          </a:p>
          <a:p>
            <a:pPr>
              <a:spcBef>
                <a:spcPts val="600"/>
              </a:spcBef>
              <a:spcAft>
                <a:spcPts val="600"/>
              </a:spcAft>
            </a:pPr>
            <a:r>
              <a:rPr lang="en-US" sz="1400" spc="-1" dirty="0">
                <a:solidFill>
                  <a:srgbClr val="000000"/>
                </a:solidFill>
                <a:latin typeface="Bahnschrift Light SemiCondensed" panose="020B0502040204020203" pitchFamily="34" charset="0"/>
              </a:rPr>
              <a:t>{</a:t>
            </a:r>
          </a:p>
          <a:p>
            <a:pPr>
              <a:spcBef>
                <a:spcPts val="600"/>
              </a:spcBef>
              <a:spcAft>
                <a:spcPts val="600"/>
              </a:spcAft>
            </a:pPr>
            <a:r>
              <a:rPr lang="en-US" sz="1400" spc="-1" dirty="0">
                <a:solidFill>
                  <a:srgbClr val="000000"/>
                </a:solidFill>
                <a:latin typeface="Bahnschrift Light SemiCondensed" panose="020B0502040204020203" pitchFamily="34" charset="0"/>
              </a:rPr>
              <a:t>    public float </a:t>
            </a:r>
            <a:r>
              <a:rPr lang="en-US" sz="1400" spc="-1" dirty="0" err="1">
                <a:solidFill>
                  <a:srgbClr val="000000"/>
                </a:solidFill>
                <a:latin typeface="Bahnschrift Light SemiCondensed" panose="020B0502040204020203" pitchFamily="34" charset="0"/>
              </a:rPr>
              <a:t>moveSpeed</a:t>
            </a:r>
            <a:r>
              <a:rPr lang="en-US" sz="1400" spc="-1" dirty="0">
                <a:solidFill>
                  <a:srgbClr val="000000"/>
                </a:solidFill>
                <a:latin typeface="Bahnschrift Light SemiCondensed" panose="020B0502040204020203" pitchFamily="34" charset="0"/>
              </a:rPr>
              <a:t> = 5f; // Movement speed</a:t>
            </a:r>
          </a:p>
          <a:p>
            <a:pPr>
              <a:spcBef>
                <a:spcPts val="600"/>
              </a:spcBef>
              <a:spcAft>
                <a:spcPts val="600"/>
              </a:spcAft>
            </a:pPr>
            <a:r>
              <a:rPr lang="en-US" sz="1400" spc="-1" dirty="0">
                <a:solidFill>
                  <a:srgbClr val="000000"/>
                </a:solidFill>
                <a:latin typeface="Bahnschrift Light SemiCondensed" panose="020B0502040204020203" pitchFamily="34" charset="0"/>
              </a:rPr>
              <a:t>    private </a:t>
            </a:r>
            <a:r>
              <a:rPr lang="en-US" sz="1400" spc="-1" dirty="0" err="1">
                <a:solidFill>
                  <a:srgbClr val="000000"/>
                </a:solidFill>
                <a:latin typeface="Bahnschrift Light SemiCondensed" panose="020B0502040204020203" pitchFamily="34" charset="0"/>
              </a:rPr>
              <a:t>Rigidbody</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rb</a:t>
            </a:r>
            <a:r>
              <a:rPr lang="en-US" sz="1400" spc="-1" dirty="0">
                <a:solidFill>
                  <a:srgbClr val="000000"/>
                </a:solidFill>
                <a:latin typeface="Bahnschrift Light SemiCondensed" panose="020B0502040204020203" pitchFamily="34" charset="0"/>
              </a:rPr>
              <a:t>; // Reference to the </a:t>
            </a:r>
            <a:r>
              <a:rPr lang="en-US" sz="1400" spc="-1" dirty="0" err="1">
                <a:solidFill>
                  <a:srgbClr val="000000"/>
                </a:solidFill>
                <a:latin typeface="Bahnschrift Light SemiCondensed" panose="020B0502040204020203" pitchFamily="34" charset="0"/>
              </a:rPr>
              <a:t>Rigidbody</a:t>
            </a:r>
            <a:r>
              <a:rPr lang="en-US" sz="1400" spc="-1" dirty="0">
                <a:solidFill>
                  <a:srgbClr val="000000"/>
                </a:solidFill>
                <a:latin typeface="Bahnschrift Light SemiCondensed" panose="020B0502040204020203" pitchFamily="34" charset="0"/>
              </a:rPr>
              <a:t> component</a:t>
            </a:r>
          </a:p>
          <a:p>
            <a:pPr>
              <a:spcBef>
                <a:spcPts val="600"/>
              </a:spcBef>
              <a:spcAft>
                <a:spcPts val="600"/>
              </a:spcAft>
            </a:pPr>
            <a:endParaRPr lang="en-US" sz="1400" spc="-1" dirty="0">
              <a:solidFill>
                <a:srgbClr val="000000"/>
              </a:solidFill>
              <a:latin typeface="Bahnschrift Light SemiCondensed" panose="020B0502040204020203" pitchFamily="34" charset="0"/>
            </a:endParaRPr>
          </a:p>
          <a:p>
            <a:pPr>
              <a:spcBef>
                <a:spcPts val="600"/>
              </a:spcBef>
              <a:spcAft>
                <a:spcPts val="600"/>
              </a:spcAft>
            </a:pPr>
            <a:r>
              <a:rPr lang="en-US" sz="1400" spc="-1" dirty="0">
                <a:solidFill>
                  <a:srgbClr val="000000"/>
                </a:solidFill>
                <a:latin typeface="Bahnschrift Light SemiCondensed" panose="020B0502040204020203" pitchFamily="34" charset="0"/>
              </a:rPr>
              <a:t>    void Start()</a:t>
            </a:r>
          </a:p>
          <a:p>
            <a:pPr>
              <a:spcBef>
                <a:spcPts val="600"/>
              </a:spcBef>
              <a:spcAft>
                <a:spcPts val="600"/>
              </a:spcAft>
            </a:pPr>
            <a:r>
              <a:rPr lang="en-US" sz="1400" spc="-1" dirty="0">
                <a:solidFill>
                  <a:srgbClr val="000000"/>
                </a:solidFill>
                <a:latin typeface="Bahnschrift Light SemiCondensed" panose="020B0502040204020203" pitchFamily="34" charset="0"/>
              </a:rPr>
              <a:t>    {</a:t>
            </a:r>
          </a:p>
          <a:p>
            <a:pPr>
              <a:spcBef>
                <a:spcPts val="600"/>
              </a:spcBef>
              <a:spcAft>
                <a:spcPts val="600"/>
              </a:spcAft>
            </a:pPr>
            <a:r>
              <a:rPr lang="en-US" sz="1400" spc="-1" dirty="0">
                <a:solidFill>
                  <a:srgbClr val="000000"/>
                </a:solidFill>
                <a:latin typeface="Bahnschrift Light SemiCondensed" panose="020B0502040204020203" pitchFamily="34" charset="0"/>
              </a:rPr>
              <a:t>        // Get reference to the </a:t>
            </a:r>
            <a:r>
              <a:rPr lang="en-US" sz="1400" spc="-1" dirty="0" err="1">
                <a:solidFill>
                  <a:srgbClr val="000000"/>
                </a:solidFill>
                <a:latin typeface="Bahnschrift Light SemiCondensed" panose="020B0502040204020203" pitchFamily="34" charset="0"/>
              </a:rPr>
              <a:t>Rigidbody</a:t>
            </a:r>
            <a:r>
              <a:rPr lang="en-US" sz="1400" spc="-1" dirty="0">
                <a:solidFill>
                  <a:srgbClr val="000000"/>
                </a:solidFill>
                <a:latin typeface="Bahnschrift Light SemiCondensed" panose="020B0502040204020203" pitchFamily="34" charset="0"/>
              </a:rPr>
              <a:t> component attached to the player </a:t>
            </a:r>
            <a:r>
              <a:rPr lang="en-US" sz="1400" spc="-1" dirty="0" err="1">
                <a:solidFill>
                  <a:srgbClr val="000000"/>
                </a:solidFill>
                <a:latin typeface="Bahnschrift Light SemiCondensed" panose="020B0502040204020203" pitchFamily="34" charset="0"/>
              </a:rPr>
              <a:t>GameObject</a:t>
            </a:r>
            <a:endParaRPr lang="en-US" sz="1400" spc="-1" dirty="0">
              <a:solidFill>
                <a:srgbClr val="000000"/>
              </a:solidFill>
              <a:latin typeface="Bahnschrift Light SemiCondensed" panose="020B0502040204020203" pitchFamily="34" charset="0"/>
            </a:endParaRPr>
          </a:p>
          <a:p>
            <a:pPr>
              <a:spcBef>
                <a:spcPts val="600"/>
              </a:spcBef>
              <a:spcAft>
                <a:spcPts val="600"/>
              </a:spcAft>
            </a:pP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rb</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GetComponent</a:t>
            </a:r>
            <a:r>
              <a:rPr lang="en-US" sz="1400" spc="-1" dirty="0">
                <a:solidFill>
                  <a:srgbClr val="000000"/>
                </a:solidFill>
                <a:latin typeface="Bahnschrift Light SemiCondensed" panose="020B0502040204020203" pitchFamily="34" charset="0"/>
              </a:rPr>
              <a:t>&lt;</a:t>
            </a:r>
            <a:r>
              <a:rPr lang="en-US" sz="1400" spc="-1" dirty="0" err="1">
                <a:solidFill>
                  <a:srgbClr val="000000"/>
                </a:solidFill>
                <a:latin typeface="Bahnschrift Light SemiCondensed" panose="020B0502040204020203" pitchFamily="34" charset="0"/>
              </a:rPr>
              <a:t>Rigidbody</a:t>
            </a:r>
            <a:r>
              <a:rPr lang="en-US" sz="1400" spc="-1" dirty="0">
                <a:solidFill>
                  <a:srgbClr val="000000"/>
                </a:solidFill>
                <a:latin typeface="Bahnschrift Light SemiCondensed" panose="020B0502040204020203" pitchFamily="34" charset="0"/>
              </a:rPr>
              <a:t>&gt;();</a:t>
            </a:r>
          </a:p>
          <a:p>
            <a:pPr>
              <a:spcBef>
                <a:spcPts val="600"/>
              </a:spcBef>
              <a:spcAft>
                <a:spcPts val="600"/>
              </a:spcAft>
            </a:pPr>
            <a:r>
              <a:rPr lang="en-US" sz="1400" spc="-1" dirty="0">
                <a:solidFill>
                  <a:srgbClr val="000000"/>
                </a:solidFill>
                <a:latin typeface="Bahnschrift Light SemiCondensed" panose="020B0502040204020203" pitchFamily="34" charset="0"/>
              </a:rPr>
              <a:t>    </a:t>
            </a:r>
            <a:r>
              <a:rPr lang="en-US" sz="1400" spc="-1" dirty="0" smtClean="0">
                <a:solidFill>
                  <a:srgbClr val="000000"/>
                </a:solidFill>
                <a:latin typeface="Bahnschrift Light SemiCondensed" panose="020B0502040204020203" pitchFamily="34" charset="0"/>
              </a:rPr>
              <a:t>}</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Applying Physics in Game Projects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22</a:t>
            </a:fld>
            <a:endParaRPr/>
          </a:p>
        </p:txBody>
      </p:sp>
    </p:spTree>
    <p:extLst>
      <p:ext uri="{BB962C8B-B14F-4D97-AF65-F5344CB8AC3E}">
        <p14:creationId xmlns:p14="http://schemas.microsoft.com/office/powerpoint/2010/main" val="386343091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Player Movement</a:t>
            </a:r>
            <a:r>
              <a:rPr lang="en-US" sz="2400" b="1" spc="-1" dirty="0" smtClean="0">
                <a:solidFill>
                  <a:srgbClr val="000000"/>
                </a:solidFill>
              </a:rPr>
              <a:t>:</a:t>
            </a:r>
            <a:endParaRPr lang="en-US" sz="1400" spc="-1" dirty="0">
              <a:solidFill>
                <a:srgbClr val="000000"/>
              </a:solidFill>
              <a:latin typeface="Bahnschrift Light SemiCondensed" panose="020B0502040204020203" pitchFamily="34" charset="0"/>
            </a:endParaRPr>
          </a:p>
          <a:p>
            <a:pPr>
              <a:spcBef>
                <a:spcPts val="600"/>
              </a:spcBef>
              <a:spcAft>
                <a:spcPts val="600"/>
              </a:spcAft>
            </a:pPr>
            <a:r>
              <a:rPr lang="en-US" sz="1400" spc="-1" dirty="0">
                <a:solidFill>
                  <a:srgbClr val="000000"/>
                </a:solidFill>
                <a:latin typeface="Bahnschrift Light SemiCondensed" panose="020B0502040204020203" pitchFamily="34" charset="0"/>
              </a:rPr>
              <a:t>    void </a:t>
            </a:r>
            <a:r>
              <a:rPr lang="en-US" sz="1400" spc="-1" dirty="0" err="1">
                <a:solidFill>
                  <a:srgbClr val="000000"/>
                </a:solidFill>
                <a:latin typeface="Bahnschrift Light SemiCondensed" panose="020B0502040204020203" pitchFamily="34" charset="0"/>
              </a:rPr>
              <a:t>FixedUpdate</a:t>
            </a:r>
            <a:r>
              <a:rPr lang="en-US" sz="1400" spc="-1" dirty="0">
                <a:solidFill>
                  <a:srgbClr val="000000"/>
                </a:solidFill>
                <a:latin typeface="Bahnschrift Light SemiCondensed" panose="020B0502040204020203" pitchFamily="34" charset="0"/>
              </a:rPr>
              <a:t>()</a:t>
            </a:r>
          </a:p>
          <a:p>
            <a:pPr>
              <a:spcBef>
                <a:spcPts val="600"/>
              </a:spcBef>
              <a:spcAft>
                <a:spcPts val="600"/>
              </a:spcAft>
            </a:pPr>
            <a:r>
              <a:rPr lang="en-US" sz="1400" spc="-1" dirty="0">
                <a:solidFill>
                  <a:srgbClr val="000000"/>
                </a:solidFill>
                <a:latin typeface="Bahnschrift Light SemiCondensed" panose="020B0502040204020203" pitchFamily="34" charset="0"/>
              </a:rPr>
              <a:t>    {</a:t>
            </a:r>
          </a:p>
          <a:p>
            <a:pPr>
              <a:spcBef>
                <a:spcPts val="600"/>
              </a:spcBef>
              <a:spcAft>
                <a:spcPts val="600"/>
              </a:spcAft>
            </a:pPr>
            <a:r>
              <a:rPr lang="en-US" sz="1400" spc="-1" dirty="0">
                <a:solidFill>
                  <a:srgbClr val="000000"/>
                </a:solidFill>
                <a:latin typeface="Bahnschrift Light SemiCondensed" panose="020B0502040204020203" pitchFamily="34" charset="0"/>
              </a:rPr>
              <a:t>        // Read input from the player (e.g., WASD keys)</a:t>
            </a:r>
          </a:p>
          <a:p>
            <a:pPr>
              <a:spcBef>
                <a:spcPts val="600"/>
              </a:spcBef>
              <a:spcAft>
                <a:spcPts val="600"/>
              </a:spcAft>
            </a:pPr>
            <a:r>
              <a:rPr lang="en-US" sz="1400" spc="-1" dirty="0">
                <a:solidFill>
                  <a:srgbClr val="000000"/>
                </a:solidFill>
                <a:latin typeface="Bahnschrift Light SemiCondensed" panose="020B0502040204020203" pitchFamily="34" charset="0"/>
              </a:rPr>
              <a:t>        float </a:t>
            </a:r>
            <a:r>
              <a:rPr lang="en-US" sz="1400" spc="-1" dirty="0" err="1">
                <a:solidFill>
                  <a:srgbClr val="000000"/>
                </a:solidFill>
                <a:latin typeface="Bahnschrift Light SemiCondensed" panose="020B0502040204020203" pitchFamily="34" charset="0"/>
              </a:rPr>
              <a:t>moveHorizontal</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Input.GetAxis</a:t>
            </a:r>
            <a:r>
              <a:rPr lang="en-US" sz="1400" spc="-1" dirty="0">
                <a:solidFill>
                  <a:srgbClr val="000000"/>
                </a:solidFill>
                <a:latin typeface="Bahnschrift Light SemiCondensed" panose="020B0502040204020203" pitchFamily="34" charset="0"/>
              </a:rPr>
              <a:t>("Horizontal");</a:t>
            </a:r>
          </a:p>
          <a:p>
            <a:pPr>
              <a:spcBef>
                <a:spcPts val="600"/>
              </a:spcBef>
              <a:spcAft>
                <a:spcPts val="600"/>
              </a:spcAft>
            </a:pPr>
            <a:r>
              <a:rPr lang="en-US" sz="1400" spc="-1" dirty="0">
                <a:solidFill>
                  <a:srgbClr val="000000"/>
                </a:solidFill>
                <a:latin typeface="Bahnschrift Light SemiCondensed" panose="020B0502040204020203" pitchFamily="34" charset="0"/>
              </a:rPr>
              <a:t>        float </a:t>
            </a:r>
            <a:r>
              <a:rPr lang="en-US" sz="1400" spc="-1" dirty="0" err="1">
                <a:solidFill>
                  <a:srgbClr val="000000"/>
                </a:solidFill>
                <a:latin typeface="Bahnschrift Light SemiCondensed" panose="020B0502040204020203" pitchFamily="34" charset="0"/>
              </a:rPr>
              <a:t>moveVertical</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Input.GetAxis</a:t>
            </a:r>
            <a:r>
              <a:rPr lang="en-US" sz="1400" spc="-1" dirty="0">
                <a:solidFill>
                  <a:srgbClr val="000000"/>
                </a:solidFill>
                <a:latin typeface="Bahnschrift Light SemiCondensed" panose="020B0502040204020203" pitchFamily="34" charset="0"/>
              </a:rPr>
              <a:t>("Vertical");</a:t>
            </a:r>
          </a:p>
          <a:p>
            <a:pPr>
              <a:spcBef>
                <a:spcPts val="600"/>
              </a:spcBef>
              <a:spcAft>
                <a:spcPts val="600"/>
              </a:spcAft>
            </a:pPr>
            <a:endParaRPr lang="en-US" sz="1400" spc="-1" dirty="0">
              <a:solidFill>
                <a:srgbClr val="000000"/>
              </a:solidFill>
              <a:latin typeface="Bahnschrift Light SemiCondensed" panose="020B0502040204020203" pitchFamily="34" charset="0"/>
            </a:endParaRPr>
          </a:p>
          <a:p>
            <a:pPr>
              <a:spcBef>
                <a:spcPts val="600"/>
              </a:spcBef>
              <a:spcAft>
                <a:spcPts val="600"/>
              </a:spcAft>
            </a:pPr>
            <a:r>
              <a:rPr lang="en-US" sz="1400" spc="-1" dirty="0">
                <a:solidFill>
                  <a:srgbClr val="000000"/>
                </a:solidFill>
                <a:latin typeface="Bahnschrift Light SemiCondensed" panose="020B0502040204020203" pitchFamily="34" charset="0"/>
              </a:rPr>
              <a:t>        // Calculate movement direction</a:t>
            </a:r>
          </a:p>
          <a:p>
            <a:pPr>
              <a:spcBef>
                <a:spcPts val="600"/>
              </a:spcBef>
              <a:spcAft>
                <a:spcPts val="600"/>
              </a:spcAft>
            </a:pPr>
            <a:r>
              <a:rPr lang="en-US" sz="1400" spc="-1" dirty="0">
                <a:solidFill>
                  <a:srgbClr val="000000"/>
                </a:solidFill>
                <a:latin typeface="Bahnschrift Light SemiCondensed" panose="020B0502040204020203" pitchFamily="34" charset="0"/>
              </a:rPr>
              <a:t>        Vector3 movement = new Vector3(</a:t>
            </a:r>
            <a:r>
              <a:rPr lang="en-US" sz="1400" spc="-1" dirty="0" err="1">
                <a:solidFill>
                  <a:srgbClr val="000000"/>
                </a:solidFill>
                <a:latin typeface="Bahnschrift Light SemiCondensed" panose="020B0502040204020203" pitchFamily="34" charset="0"/>
              </a:rPr>
              <a:t>moveHorizontal</a:t>
            </a:r>
            <a:r>
              <a:rPr lang="en-US" sz="1400" spc="-1" dirty="0">
                <a:solidFill>
                  <a:srgbClr val="000000"/>
                </a:solidFill>
                <a:latin typeface="Bahnschrift Light SemiCondensed" panose="020B0502040204020203" pitchFamily="34" charset="0"/>
              </a:rPr>
              <a:t>, 0f, </a:t>
            </a:r>
            <a:r>
              <a:rPr lang="en-US" sz="1400" spc="-1" dirty="0" err="1">
                <a:solidFill>
                  <a:srgbClr val="000000"/>
                </a:solidFill>
                <a:latin typeface="Bahnschrift Light SemiCondensed" panose="020B0502040204020203" pitchFamily="34" charset="0"/>
              </a:rPr>
              <a:t>moveVertical</a:t>
            </a:r>
            <a:r>
              <a:rPr lang="en-US" sz="1400" spc="-1" dirty="0">
                <a:solidFill>
                  <a:srgbClr val="000000"/>
                </a:solidFill>
                <a:latin typeface="Bahnschrift Light SemiCondensed" panose="020B0502040204020203" pitchFamily="34" charset="0"/>
              </a:rPr>
              <a:t>);</a:t>
            </a:r>
          </a:p>
          <a:p>
            <a:pPr>
              <a:spcBef>
                <a:spcPts val="600"/>
              </a:spcBef>
              <a:spcAft>
                <a:spcPts val="600"/>
              </a:spcAft>
            </a:pPr>
            <a:endParaRPr lang="en-US" sz="1400" spc="-1" dirty="0">
              <a:solidFill>
                <a:srgbClr val="000000"/>
              </a:solidFill>
              <a:latin typeface="Bahnschrift Light SemiCondensed" panose="020B0502040204020203" pitchFamily="34" charset="0"/>
            </a:endParaRPr>
          </a:p>
          <a:p>
            <a:pPr>
              <a:spcBef>
                <a:spcPts val="600"/>
              </a:spcBef>
              <a:spcAft>
                <a:spcPts val="600"/>
              </a:spcAft>
            </a:pPr>
            <a:r>
              <a:rPr lang="en-US" sz="1400" spc="-1" dirty="0">
                <a:solidFill>
                  <a:srgbClr val="000000"/>
                </a:solidFill>
                <a:latin typeface="Bahnschrift Light SemiCondensed" panose="020B0502040204020203" pitchFamily="34" charset="0"/>
              </a:rPr>
              <a:t>        // Apply movement force to the </a:t>
            </a:r>
            <a:r>
              <a:rPr lang="en-US" sz="1400" spc="-1" dirty="0" err="1">
                <a:solidFill>
                  <a:srgbClr val="000000"/>
                </a:solidFill>
                <a:latin typeface="Bahnschrift Light SemiCondensed" panose="020B0502040204020203" pitchFamily="34" charset="0"/>
              </a:rPr>
              <a:t>Rigidbody</a:t>
            </a:r>
            <a:endParaRPr lang="en-US" sz="1400" spc="-1" dirty="0">
              <a:solidFill>
                <a:srgbClr val="000000"/>
              </a:solidFill>
              <a:latin typeface="Bahnschrift Light SemiCondensed" panose="020B0502040204020203" pitchFamily="34" charset="0"/>
            </a:endParaRPr>
          </a:p>
          <a:p>
            <a:pPr>
              <a:spcBef>
                <a:spcPts val="600"/>
              </a:spcBef>
              <a:spcAft>
                <a:spcPts val="600"/>
              </a:spcAft>
            </a:pP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rb.AddForce</a:t>
            </a:r>
            <a:r>
              <a:rPr lang="en-US" sz="1400" spc="-1" dirty="0">
                <a:solidFill>
                  <a:srgbClr val="000000"/>
                </a:solidFill>
                <a:latin typeface="Bahnschrift Light SemiCondensed" panose="020B0502040204020203" pitchFamily="34" charset="0"/>
              </a:rPr>
              <a:t>(movement * </a:t>
            </a:r>
            <a:r>
              <a:rPr lang="en-US" sz="1400" spc="-1" dirty="0" err="1">
                <a:solidFill>
                  <a:srgbClr val="000000"/>
                </a:solidFill>
                <a:latin typeface="Bahnschrift Light SemiCondensed" panose="020B0502040204020203" pitchFamily="34" charset="0"/>
              </a:rPr>
              <a:t>moveSpeed</a:t>
            </a:r>
            <a:r>
              <a:rPr lang="en-US" sz="1400" spc="-1" dirty="0">
                <a:solidFill>
                  <a:srgbClr val="000000"/>
                </a:solidFill>
                <a:latin typeface="Bahnschrift Light SemiCondensed" panose="020B0502040204020203" pitchFamily="34" charset="0"/>
              </a:rPr>
              <a:t>);</a:t>
            </a:r>
          </a:p>
          <a:p>
            <a:pPr>
              <a:spcBef>
                <a:spcPts val="600"/>
              </a:spcBef>
              <a:spcAft>
                <a:spcPts val="600"/>
              </a:spcAft>
            </a:pPr>
            <a:r>
              <a:rPr lang="en-US" sz="1400" spc="-1" dirty="0">
                <a:solidFill>
                  <a:srgbClr val="000000"/>
                </a:solidFill>
                <a:latin typeface="Bahnschrift Light SemiCondensed" panose="020B0502040204020203" pitchFamily="34" charset="0"/>
              </a:rPr>
              <a:t>    }</a:t>
            </a:r>
          </a:p>
          <a:p>
            <a:pPr>
              <a:spcBef>
                <a:spcPts val="600"/>
              </a:spcBef>
              <a:spcAft>
                <a:spcPts val="600"/>
              </a:spcAft>
            </a:pPr>
            <a:r>
              <a:rPr lang="en-US" sz="1400" spc="-1" dirty="0">
                <a:solidFill>
                  <a:srgbClr val="000000"/>
                </a:solidFill>
                <a:latin typeface="Bahnschrift Light SemiCondensed" panose="020B0502040204020203" pitchFamily="34" charset="0"/>
              </a:rPr>
              <a:t>}</a:t>
            </a:r>
          </a:p>
          <a:p>
            <a:pPr>
              <a:spcBef>
                <a:spcPts val="600"/>
              </a:spcBef>
              <a:spcAft>
                <a:spcPts val="600"/>
              </a:spcAft>
            </a:pPr>
            <a:endParaRPr lang="en-US" sz="1400" spc="-1" dirty="0">
              <a:solidFill>
                <a:srgbClr val="000000"/>
              </a:solidFill>
              <a:latin typeface="Bahnschrift Light SemiCondensed" panose="020B0502040204020203" pitchFamily="34" charset="0"/>
            </a:endParaRPr>
          </a:p>
          <a:p>
            <a:pPr marL="342900" indent="-342900">
              <a:spcBef>
                <a:spcPts val="600"/>
              </a:spcBef>
              <a:spcAft>
                <a:spcPts val="600"/>
              </a:spcAft>
              <a:buFont typeface="Arial" panose="020B0604020202020204" pitchFamily="34" charset="0"/>
              <a:buChar char="•"/>
            </a:pPr>
            <a:endParaRPr lang="en-US" sz="2400" spc="-1" dirty="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Applying Physics in Game Projects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23</a:t>
            </a:fld>
            <a:endParaRPr/>
          </a:p>
        </p:txBody>
      </p:sp>
    </p:spTree>
    <p:extLst>
      <p:ext uri="{BB962C8B-B14F-4D97-AF65-F5344CB8AC3E}">
        <p14:creationId xmlns:p14="http://schemas.microsoft.com/office/powerpoint/2010/main" val="130517880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Projectile Physics:</a:t>
            </a:r>
            <a:endParaRPr lang="en-US" sz="1400" spc="-1" dirty="0">
              <a:solidFill>
                <a:srgbClr val="000000"/>
              </a:solidFill>
              <a:latin typeface="Bahnschrift Light SemiCondensed" panose="020B0502040204020203" pitchFamily="34" charset="0"/>
            </a:endParaRPr>
          </a:p>
          <a:p>
            <a:pPr marL="342900" indent="-342900">
              <a:spcBef>
                <a:spcPts val="600"/>
              </a:spcBef>
              <a:spcAft>
                <a:spcPts val="600"/>
              </a:spcAft>
              <a:buFont typeface="Arial" panose="020B0604020202020204" pitchFamily="34" charset="0"/>
              <a:buChar char="•"/>
            </a:pPr>
            <a:r>
              <a:rPr lang="en-US" sz="2400" spc="-1" dirty="0">
                <a:solidFill>
                  <a:srgbClr val="000000"/>
                </a:solidFill>
              </a:rPr>
              <a:t>Projectile physics is a common mechanic in many games, involving the simulation of objects launched or thrown through the game world.</a:t>
            </a:r>
          </a:p>
          <a:p>
            <a:pPr marL="342900" indent="-342900">
              <a:spcBef>
                <a:spcPts val="600"/>
              </a:spcBef>
              <a:spcAft>
                <a:spcPts val="600"/>
              </a:spcAft>
              <a:buFont typeface="Arial" panose="020B0604020202020204" pitchFamily="34" charset="0"/>
              <a:buChar char="•"/>
            </a:pPr>
            <a:r>
              <a:rPr lang="en-US" sz="2400" spc="-1" dirty="0">
                <a:solidFill>
                  <a:srgbClr val="000000"/>
                </a:solidFill>
              </a:rPr>
              <a:t>Implementing projectile physics in Unity requires consideration of factors such as velocity, gravity, and collision detection</a:t>
            </a:r>
            <a:r>
              <a:rPr lang="en-US" sz="2400" spc="-1" dirty="0" smtClean="0">
                <a:solidFill>
                  <a:srgbClr val="000000"/>
                </a:solidFill>
              </a:rPr>
              <a:t>.</a:t>
            </a:r>
          </a:p>
          <a:p>
            <a:pPr marL="342900" indent="-342900">
              <a:spcBef>
                <a:spcPts val="600"/>
              </a:spcBef>
              <a:spcAft>
                <a:spcPts val="600"/>
              </a:spcAft>
              <a:buFont typeface="Arial" panose="020B0604020202020204" pitchFamily="34" charset="0"/>
              <a:buChar char="•"/>
            </a:pPr>
            <a:r>
              <a:rPr lang="en-US" sz="2400" spc="-1" dirty="0">
                <a:solidFill>
                  <a:srgbClr val="000000"/>
                </a:solidFill>
              </a:rPr>
              <a:t>Projectile motion can be simulated using Unity's </a:t>
            </a:r>
            <a:r>
              <a:rPr lang="en-US" sz="2400" spc="-1" dirty="0" err="1">
                <a:solidFill>
                  <a:srgbClr val="000000"/>
                </a:solidFill>
              </a:rPr>
              <a:t>Rigidbody</a:t>
            </a:r>
            <a:r>
              <a:rPr lang="en-US" sz="2400" spc="-1" dirty="0">
                <a:solidFill>
                  <a:srgbClr val="000000"/>
                </a:solidFill>
              </a:rPr>
              <a:t> component and physics engine.</a:t>
            </a:r>
          </a:p>
          <a:p>
            <a:pPr marL="342900" indent="-342900">
              <a:spcBef>
                <a:spcPts val="600"/>
              </a:spcBef>
              <a:spcAft>
                <a:spcPts val="600"/>
              </a:spcAft>
              <a:buFont typeface="Arial" panose="020B0604020202020204" pitchFamily="34" charset="0"/>
              <a:buChar char="•"/>
            </a:pPr>
            <a:r>
              <a:rPr lang="en-US" sz="2400" spc="-1" dirty="0">
                <a:solidFill>
                  <a:srgbClr val="000000"/>
                </a:solidFill>
              </a:rPr>
              <a:t>Key factors to consider include initial velocity, gravity, and collision detection with other objects in the game world.</a:t>
            </a:r>
          </a:p>
          <a:p>
            <a:pPr marL="342900" indent="-342900">
              <a:spcBef>
                <a:spcPts val="600"/>
              </a:spcBef>
              <a:spcAft>
                <a:spcPts val="600"/>
              </a:spcAft>
              <a:buFont typeface="Arial" panose="020B0604020202020204" pitchFamily="34" charset="0"/>
              <a:buChar char="•"/>
            </a:pPr>
            <a:endParaRPr lang="en-US" sz="2400" spc="-1" dirty="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Applying Physics in Game Projects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24</a:t>
            </a:fld>
            <a:endParaRPr/>
          </a:p>
        </p:txBody>
      </p:sp>
    </p:spTree>
    <p:extLst>
      <p:ext uri="{BB962C8B-B14F-4D97-AF65-F5344CB8AC3E}">
        <p14:creationId xmlns:p14="http://schemas.microsoft.com/office/powerpoint/2010/main" val="124934497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Projectile Physics:</a:t>
            </a:r>
            <a:endParaRPr lang="en-US" sz="1400" spc="-1" dirty="0">
              <a:solidFill>
                <a:srgbClr val="000000"/>
              </a:solidFill>
              <a:latin typeface="Bahnschrift Light SemiCondensed" panose="020B0502040204020203" pitchFamily="34" charset="0"/>
            </a:endParaRPr>
          </a:p>
          <a:p>
            <a:pPr marL="342900" indent="-342900">
              <a:spcBef>
                <a:spcPts val="600"/>
              </a:spcBef>
              <a:spcAft>
                <a:spcPts val="600"/>
              </a:spcAft>
              <a:buFont typeface="Arial" panose="020B0604020202020204" pitchFamily="34" charset="0"/>
              <a:buChar char="•"/>
            </a:pPr>
            <a:r>
              <a:rPr lang="en-US" sz="2400" spc="-1" dirty="0" smtClean="0">
                <a:solidFill>
                  <a:srgbClr val="000000"/>
                </a:solidFill>
              </a:rPr>
              <a:t>Example:</a:t>
            </a:r>
          </a:p>
          <a:p>
            <a:r>
              <a:rPr lang="en-US" sz="1400" spc="-1" dirty="0">
                <a:solidFill>
                  <a:srgbClr val="000000"/>
                </a:solidFill>
                <a:latin typeface="Bahnschrift Light SemiCondensed" panose="020B0502040204020203" pitchFamily="34" charset="0"/>
              </a:rPr>
              <a:t>public class Projectile : </a:t>
            </a:r>
            <a:r>
              <a:rPr lang="en-US" sz="1400" spc="-1" dirty="0" err="1">
                <a:solidFill>
                  <a:srgbClr val="000000"/>
                </a:solidFill>
                <a:latin typeface="Bahnschrift Light SemiCondensed" panose="020B0502040204020203" pitchFamily="34" charset="0"/>
              </a:rPr>
              <a:t>MonoBehaviour</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public float speed = 10f; // Projectile speed</a:t>
            </a:r>
          </a:p>
          <a:p>
            <a:r>
              <a:rPr lang="en-US" sz="1400" spc="-1" dirty="0">
                <a:solidFill>
                  <a:srgbClr val="000000"/>
                </a:solidFill>
                <a:latin typeface="Bahnschrift Light SemiCondensed" panose="020B0502040204020203" pitchFamily="34" charset="0"/>
              </a:rPr>
              <a:t>    private </a:t>
            </a:r>
            <a:r>
              <a:rPr lang="en-US" sz="1400" spc="-1" dirty="0" err="1">
                <a:solidFill>
                  <a:srgbClr val="000000"/>
                </a:solidFill>
                <a:latin typeface="Bahnschrift Light SemiCondensed" panose="020B0502040204020203" pitchFamily="34" charset="0"/>
              </a:rPr>
              <a:t>Rigidbody</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rb</a:t>
            </a:r>
            <a:r>
              <a:rPr lang="en-US" sz="1400" spc="-1" dirty="0">
                <a:solidFill>
                  <a:srgbClr val="000000"/>
                </a:solidFill>
                <a:latin typeface="Bahnschrift Light SemiCondensed" panose="020B0502040204020203" pitchFamily="34" charset="0"/>
              </a:rPr>
              <a:t>; // Reference to the </a:t>
            </a:r>
            <a:r>
              <a:rPr lang="en-US" sz="1400" spc="-1" dirty="0" err="1">
                <a:solidFill>
                  <a:srgbClr val="000000"/>
                </a:solidFill>
                <a:latin typeface="Bahnschrift Light SemiCondensed" panose="020B0502040204020203" pitchFamily="34" charset="0"/>
              </a:rPr>
              <a:t>Rigidbody</a:t>
            </a:r>
            <a:r>
              <a:rPr lang="en-US" sz="1400" spc="-1" dirty="0">
                <a:solidFill>
                  <a:srgbClr val="000000"/>
                </a:solidFill>
                <a:latin typeface="Bahnschrift Light SemiCondensed" panose="020B0502040204020203" pitchFamily="34" charset="0"/>
              </a:rPr>
              <a:t> component</a:t>
            </a:r>
          </a:p>
          <a:p>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void Start()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 Get reference to the </a:t>
            </a:r>
            <a:r>
              <a:rPr lang="en-US" sz="1400" spc="-1" dirty="0" err="1">
                <a:solidFill>
                  <a:srgbClr val="000000"/>
                </a:solidFill>
                <a:latin typeface="Bahnschrift Light SemiCondensed" panose="020B0502040204020203" pitchFamily="34" charset="0"/>
              </a:rPr>
              <a:t>Rigidbody</a:t>
            </a:r>
            <a:r>
              <a:rPr lang="en-US" sz="1400" spc="-1" dirty="0">
                <a:solidFill>
                  <a:srgbClr val="000000"/>
                </a:solidFill>
                <a:latin typeface="Bahnschrift Light SemiCondensed" panose="020B0502040204020203" pitchFamily="34" charset="0"/>
              </a:rPr>
              <a:t> component attached to the projectile </a:t>
            </a:r>
            <a:r>
              <a:rPr lang="en-US" sz="1400" spc="-1" dirty="0" err="1">
                <a:solidFill>
                  <a:srgbClr val="000000"/>
                </a:solidFill>
                <a:latin typeface="Bahnschrift Light SemiCondensed" panose="020B0502040204020203" pitchFamily="34" charset="0"/>
              </a:rPr>
              <a:t>GameObject</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rb</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GetComponent</a:t>
            </a:r>
            <a:r>
              <a:rPr lang="en-US" sz="1400" spc="-1" dirty="0">
                <a:solidFill>
                  <a:srgbClr val="000000"/>
                </a:solidFill>
                <a:latin typeface="Bahnschrift Light SemiCondensed" panose="020B0502040204020203" pitchFamily="34" charset="0"/>
              </a:rPr>
              <a:t>&lt;</a:t>
            </a:r>
            <a:r>
              <a:rPr lang="en-US" sz="1400" spc="-1" dirty="0" err="1">
                <a:solidFill>
                  <a:srgbClr val="000000"/>
                </a:solidFill>
                <a:latin typeface="Bahnschrift Light SemiCondensed" panose="020B0502040204020203" pitchFamily="34" charset="0"/>
              </a:rPr>
              <a:t>Rigidbody</a:t>
            </a:r>
            <a:r>
              <a:rPr lang="en-US" sz="1400" spc="-1" dirty="0" smtClean="0">
                <a:solidFill>
                  <a:srgbClr val="000000"/>
                </a:solidFill>
                <a:latin typeface="Bahnschrift Light SemiCondensed" panose="020B0502040204020203" pitchFamily="34" charset="0"/>
              </a:rPr>
              <a:t>&gt;();</a:t>
            </a:r>
          </a:p>
          <a:p>
            <a:r>
              <a:rPr lang="en-US" sz="1400" spc="-1" dirty="0">
                <a:solidFill>
                  <a:srgbClr val="000000"/>
                </a:solidFill>
                <a:latin typeface="Bahnschrift Light SemiCondensed" panose="020B0502040204020203" pitchFamily="34" charset="0"/>
              </a:rPr>
              <a:t>  </a:t>
            </a:r>
            <a:r>
              <a:rPr lang="en-US" sz="1400" spc="-1" dirty="0" smtClean="0">
                <a:solidFill>
                  <a:srgbClr val="000000"/>
                </a:solidFill>
                <a:latin typeface="Bahnschrift Light SemiCondensed" panose="020B0502040204020203" pitchFamily="34" charset="0"/>
              </a:rPr>
              <a:t>      // </a:t>
            </a:r>
            <a:r>
              <a:rPr lang="en-US" sz="1400" spc="-1" dirty="0">
                <a:solidFill>
                  <a:srgbClr val="000000"/>
                </a:solidFill>
                <a:latin typeface="Bahnschrift Light SemiCondensed" panose="020B0502040204020203" pitchFamily="34" charset="0"/>
              </a:rPr>
              <a:t>Apply initial velocity to the projectile</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rb.velocity</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transform.forward</a:t>
            </a:r>
            <a:r>
              <a:rPr lang="en-US" sz="1400" spc="-1" dirty="0">
                <a:solidFill>
                  <a:srgbClr val="000000"/>
                </a:solidFill>
                <a:latin typeface="Bahnschrift Light SemiCondensed" panose="020B0502040204020203" pitchFamily="34" charset="0"/>
              </a:rPr>
              <a:t> * speed;</a:t>
            </a:r>
          </a:p>
          <a:p>
            <a:r>
              <a:rPr lang="en-US" sz="1400" spc="-1" dirty="0">
                <a:solidFill>
                  <a:srgbClr val="000000"/>
                </a:solidFill>
                <a:latin typeface="Bahnschrift Light SemiCondensed" panose="020B0502040204020203" pitchFamily="34" charset="0"/>
              </a:rPr>
              <a:t>    </a:t>
            </a:r>
            <a:r>
              <a:rPr lang="en-US" sz="1400" spc="-1" dirty="0" smtClean="0">
                <a:solidFill>
                  <a:srgbClr val="000000"/>
                </a:solidFill>
                <a:latin typeface="Bahnschrift Light SemiCondensed" panose="020B0502040204020203" pitchFamily="34" charset="0"/>
              </a:rPr>
              <a:t>}</a:t>
            </a:r>
          </a:p>
          <a:p>
            <a:endParaRPr lang="en-US" sz="1400" spc="-1" dirty="0">
              <a:solidFill>
                <a:srgbClr val="000000"/>
              </a:solidFill>
              <a:latin typeface="Bahnschrift Light SemiCondensed" panose="020B0502040204020203" pitchFamily="34" charset="0"/>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Applying Physics in Game Projects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25</a:t>
            </a:fld>
            <a:endParaRPr/>
          </a:p>
        </p:txBody>
      </p:sp>
    </p:spTree>
    <p:extLst>
      <p:ext uri="{BB962C8B-B14F-4D97-AF65-F5344CB8AC3E}">
        <p14:creationId xmlns:p14="http://schemas.microsoft.com/office/powerpoint/2010/main" val="26689729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Projectile Physics:</a:t>
            </a:r>
            <a:endParaRPr lang="en-US" sz="1400" spc="-1" dirty="0">
              <a:solidFill>
                <a:srgbClr val="000000"/>
              </a:solidFill>
              <a:latin typeface="Bahnschrift Light SemiCondensed" panose="020B0502040204020203" pitchFamily="34" charset="0"/>
            </a:endParaRPr>
          </a:p>
          <a:p>
            <a:pPr marL="342900" indent="-342900">
              <a:spcBef>
                <a:spcPts val="600"/>
              </a:spcBef>
              <a:spcAft>
                <a:spcPts val="600"/>
              </a:spcAft>
              <a:buFont typeface="Arial" panose="020B0604020202020204" pitchFamily="34" charset="0"/>
              <a:buChar char="•"/>
            </a:pPr>
            <a:r>
              <a:rPr lang="en-US" sz="2400" spc="-1" dirty="0" smtClean="0">
                <a:solidFill>
                  <a:srgbClr val="000000"/>
                </a:solidFill>
              </a:rPr>
              <a:t>Example:</a:t>
            </a:r>
          </a:p>
          <a:p>
            <a:r>
              <a:rPr lang="en-US" sz="1400" spc="-1" dirty="0" smtClean="0">
                <a:solidFill>
                  <a:srgbClr val="000000"/>
                </a:solidFill>
                <a:latin typeface="Bahnschrift Light SemiCondensed" panose="020B0502040204020203" pitchFamily="34" charset="0"/>
              </a:rPr>
              <a:t>void </a:t>
            </a:r>
            <a:r>
              <a:rPr lang="en-US" sz="1400" spc="-1" dirty="0" err="1">
                <a:solidFill>
                  <a:srgbClr val="000000"/>
                </a:solidFill>
                <a:latin typeface="Bahnschrift Light SemiCondensed" panose="020B0502040204020203" pitchFamily="34" charset="0"/>
              </a:rPr>
              <a:t>OnTriggerEnter</a:t>
            </a:r>
            <a:r>
              <a:rPr lang="en-US" sz="1400" spc="-1" dirty="0">
                <a:solidFill>
                  <a:srgbClr val="000000"/>
                </a:solidFill>
                <a:latin typeface="Bahnschrift Light SemiCondensed" panose="020B0502040204020203" pitchFamily="34" charset="0"/>
              </a:rPr>
              <a:t>(Collider other)</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 Check if the projectile collides with another object</a:t>
            </a:r>
          </a:p>
          <a:p>
            <a:r>
              <a:rPr lang="en-US" sz="1400" spc="-1" dirty="0">
                <a:solidFill>
                  <a:srgbClr val="000000"/>
                </a:solidFill>
                <a:latin typeface="Bahnschrift Light SemiCondensed" panose="020B0502040204020203" pitchFamily="34" charset="0"/>
              </a:rPr>
              <a:t>        if (</a:t>
            </a:r>
            <a:r>
              <a:rPr lang="en-US" sz="1400" spc="-1" dirty="0" err="1">
                <a:solidFill>
                  <a:srgbClr val="000000"/>
                </a:solidFill>
                <a:latin typeface="Bahnschrift Light SemiCondensed" panose="020B0502040204020203" pitchFamily="34" charset="0"/>
              </a:rPr>
              <a:t>other.CompareTag</a:t>
            </a:r>
            <a:r>
              <a:rPr lang="en-US" sz="1400" spc="-1" dirty="0">
                <a:solidFill>
                  <a:srgbClr val="000000"/>
                </a:solidFill>
                <a:latin typeface="Bahnschrift Light SemiCondensed" panose="020B0502040204020203" pitchFamily="34" charset="0"/>
              </a:rPr>
              <a:t>("Enemy"))</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 Handle collision with enemy (e.g., deal damage)</a:t>
            </a:r>
          </a:p>
          <a:p>
            <a:r>
              <a:rPr lang="en-US" sz="1400" spc="-1" dirty="0">
                <a:solidFill>
                  <a:srgbClr val="000000"/>
                </a:solidFill>
                <a:latin typeface="Bahnschrift Light SemiCondensed" panose="020B0502040204020203" pitchFamily="34" charset="0"/>
              </a:rPr>
              <a:t>            Destroy(</a:t>
            </a:r>
            <a:r>
              <a:rPr lang="en-US" sz="1400" spc="-1" dirty="0" err="1">
                <a:solidFill>
                  <a:srgbClr val="000000"/>
                </a:solidFill>
                <a:latin typeface="Bahnschrift Light SemiCondensed" panose="020B0502040204020203" pitchFamily="34" charset="0"/>
              </a:rPr>
              <a:t>gameObject</a:t>
            </a:r>
            <a:r>
              <a:rPr lang="en-US" sz="1400" spc="-1" dirty="0">
                <a:solidFill>
                  <a:srgbClr val="000000"/>
                </a:solidFill>
                <a:latin typeface="Bahnschrift Light SemiCondensed" panose="020B0502040204020203" pitchFamily="34" charset="0"/>
              </a:rPr>
              <a:t>); // Destroy the projectile upon collision</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p>
          <a:p>
            <a:r>
              <a:rPr lang="en-US" sz="1400" spc="-1" dirty="0" smtClean="0">
                <a:solidFill>
                  <a:srgbClr val="000000"/>
                </a:solidFill>
                <a:latin typeface="Bahnschrift Light SemiCondensed" panose="020B0502040204020203" pitchFamily="34" charset="0"/>
              </a:rPr>
              <a:t>}</a:t>
            </a:r>
            <a:endParaRPr lang="en-US" sz="1400" spc="-1" dirty="0">
              <a:solidFill>
                <a:srgbClr val="000000"/>
              </a:solidFill>
              <a:latin typeface="Bahnschrift Light SemiCondensed" panose="020B0502040204020203" pitchFamily="34" charset="0"/>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Applying Physics in Game Projects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26</a:t>
            </a:fld>
            <a:endParaRPr/>
          </a:p>
        </p:txBody>
      </p:sp>
    </p:spTree>
    <p:extLst>
      <p:ext uri="{BB962C8B-B14F-4D97-AF65-F5344CB8AC3E}">
        <p14:creationId xmlns:p14="http://schemas.microsoft.com/office/powerpoint/2010/main" val="103802977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Environmental Interactions:</a:t>
            </a:r>
            <a:endParaRPr lang="en-US" sz="1400" spc="-1" dirty="0">
              <a:solidFill>
                <a:srgbClr val="000000"/>
              </a:solidFill>
              <a:latin typeface="Bahnschrift Light SemiCondensed" panose="020B0502040204020203" pitchFamily="34" charset="0"/>
            </a:endParaRPr>
          </a:p>
          <a:p>
            <a:pPr marL="342900" indent="-342900">
              <a:spcBef>
                <a:spcPts val="600"/>
              </a:spcBef>
              <a:spcAft>
                <a:spcPts val="600"/>
              </a:spcAft>
              <a:buFont typeface="Arial" panose="020B0604020202020204" pitchFamily="34" charset="0"/>
              <a:buChar char="•"/>
            </a:pPr>
            <a:r>
              <a:rPr lang="en-US" sz="2400" spc="-1" dirty="0">
                <a:solidFill>
                  <a:srgbClr val="000000"/>
                </a:solidFill>
              </a:rPr>
              <a:t>Environmental interactions in games involve the dynamic behavior of objects and elements within the game world.</a:t>
            </a:r>
          </a:p>
          <a:p>
            <a:pPr marL="342900" indent="-342900">
              <a:spcBef>
                <a:spcPts val="600"/>
              </a:spcBef>
              <a:spcAft>
                <a:spcPts val="600"/>
              </a:spcAft>
              <a:buFont typeface="Arial" panose="020B0604020202020204" pitchFamily="34" charset="0"/>
              <a:buChar char="•"/>
            </a:pPr>
            <a:r>
              <a:rPr lang="en-US" sz="2400" spc="-1" dirty="0">
                <a:solidFill>
                  <a:srgbClr val="000000"/>
                </a:solidFill>
              </a:rPr>
              <a:t>Leveraging Unity's physics engine allows developers to create immersive and interactive environments that react realistically to player actions</a:t>
            </a:r>
            <a:r>
              <a:rPr lang="en-US" sz="2400" spc="-1" dirty="0" smtClean="0">
                <a:solidFill>
                  <a:srgbClr val="000000"/>
                </a:solidFill>
              </a:rPr>
              <a:t>.</a:t>
            </a:r>
          </a:p>
          <a:p>
            <a:pPr marL="342900" indent="-342900">
              <a:spcBef>
                <a:spcPts val="600"/>
              </a:spcBef>
              <a:spcAft>
                <a:spcPts val="600"/>
              </a:spcAft>
              <a:buFont typeface="Arial" panose="020B0604020202020204" pitchFamily="34" charset="0"/>
              <a:buChar char="•"/>
            </a:pPr>
            <a:r>
              <a:rPr lang="en-US" sz="2400" spc="-1" dirty="0">
                <a:solidFill>
                  <a:srgbClr val="000000"/>
                </a:solidFill>
              </a:rPr>
              <a:t>Destructible objects are elements in the game world that can be damaged, broken, or destroyed through player interactions.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Implementing destructible objects using physics enables realistic fragmentation, crumbling, or shattering effects.</a:t>
            </a:r>
            <a:endParaRPr lang="en-US" sz="24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Applying Physics in Game Projects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27</a:t>
            </a:fld>
            <a:endParaRPr/>
          </a:p>
        </p:txBody>
      </p:sp>
    </p:spTree>
    <p:extLst>
      <p:ext uri="{BB962C8B-B14F-4D97-AF65-F5344CB8AC3E}">
        <p14:creationId xmlns:p14="http://schemas.microsoft.com/office/powerpoint/2010/main" val="270572074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Environmental Interactions:</a:t>
            </a:r>
            <a:endParaRPr lang="en-US" sz="1400" spc="-1" dirty="0">
              <a:solidFill>
                <a:srgbClr val="000000"/>
              </a:solidFill>
              <a:latin typeface="Bahnschrift Light SemiCondensed" panose="020B0502040204020203" pitchFamily="34" charset="0"/>
            </a:endParaRPr>
          </a:p>
          <a:p>
            <a:pPr marL="342900" indent="-342900">
              <a:spcBef>
                <a:spcPts val="600"/>
              </a:spcBef>
              <a:spcAft>
                <a:spcPts val="600"/>
              </a:spcAft>
              <a:buFont typeface="Arial" panose="020B0604020202020204" pitchFamily="34" charset="0"/>
              <a:buChar char="•"/>
            </a:pPr>
            <a:r>
              <a:rPr lang="en-US" sz="2400" spc="-1" dirty="0">
                <a:solidFill>
                  <a:srgbClr val="000000"/>
                </a:solidFill>
              </a:rPr>
              <a:t>Dynamic environments are game worlds that evolve and change over time in response to player actions or external influences.</a:t>
            </a:r>
          </a:p>
          <a:p>
            <a:pPr marL="342900" indent="-342900">
              <a:spcBef>
                <a:spcPts val="600"/>
              </a:spcBef>
              <a:spcAft>
                <a:spcPts val="600"/>
              </a:spcAft>
              <a:buFont typeface="Arial" panose="020B0604020202020204" pitchFamily="34" charset="0"/>
              <a:buChar char="•"/>
            </a:pPr>
            <a:r>
              <a:rPr lang="en-US" sz="2400" spc="-1" dirty="0">
                <a:solidFill>
                  <a:srgbClr val="000000"/>
                </a:solidFill>
              </a:rPr>
              <a:t>Leveraging Unity's physics engine allows for the creation of dynamic elements such as moving platforms, collapsing structures, and flowing water</a:t>
            </a:r>
            <a:r>
              <a:rPr lang="en-US" sz="2400" spc="-1" dirty="0" smtClean="0">
                <a:solidFill>
                  <a:srgbClr val="000000"/>
                </a:solidFill>
              </a:rPr>
              <a:t>.</a:t>
            </a:r>
          </a:p>
          <a:p>
            <a:pPr marL="342900" indent="-342900">
              <a:spcBef>
                <a:spcPts val="600"/>
              </a:spcBef>
              <a:spcAft>
                <a:spcPts val="600"/>
              </a:spcAft>
              <a:buFont typeface="Arial" panose="020B0604020202020204" pitchFamily="34" charset="0"/>
              <a:buChar char="•"/>
            </a:pPr>
            <a:endParaRPr lang="en-US" sz="24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Applying Physics in Game Projects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28</a:t>
            </a:fld>
            <a:endParaRPr/>
          </a:p>
        </p:txBody>
      </p:sp>
    </p:spTree>
    <p:extLst>
      <p:ext uri="{BB962C8B-B14F-4D97-AF65-F5344CB8AC3E}">
        <p14:creationId xmlns:p14="http://schemas.microsoft.com/office/powerpoint/2010/main" val="401239764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Environmental Interactions:</a:t>
            </a:r>
            <a:endParaRPr lang="en-US" sz="1400" spc="-1" dirty="0">
              <a:solidFill>
                <a:srgbClr val="000000"/>
              </a:solidFill>
              <a:latin typeface="Bahnschrift Light SemiCondensed" panose="020B0502040204020203" pitchFamily="34" charset="0"/>
            </a:endParaRPr>
          </a:p>
          <a:p>
            <a:pPr marL="342900" indent="-342900">
              <a:spcBef>
                <a:spcPts val="600"/>
              </a:spcBef>
              <a:spcAft>
                <a:spcPts val="600"/>
              </a:spcAft>
              <a:buFont typeface="Arial" panose="020B0604020202020204" pitchFamily="34" charset="0"/>
              <a:buChar char="•"/>
            </a:pPr>
            <a:r>
              <a:rPr lang="en-US" sz="2400" spc="-1" dirty="0" smtClean="0">
                <a:solidFill>
                  <a:srgbClr val="000000"/>
                </a:solidFill>
              </a:rPr>
              <a:t>Example:</a:t>
            </a:r>
          </a:p>
          <a:p>
            <a:r>
              <a:rPr lang="en-US" sz="1400" spc="-1" dirty="0">
                <a:solidFill>
                  <a:srgbClr val="000000"/>
                </a:solidFill>
                <a:latin typeface="Bahnschrift Light SemiCondensed" panose="020B0502040204020203" pitchFamily="34" charset="0"/>
              </a:rPr>
              <a:t>public class </a:t>
            </a:r>
            <a:r>
              <a:rPr lang="en-US" sz="1400" spc="-1" dirty="0" err="1">
                <a:solidFill>
                  <a:srgbClr val="000000"/>
                </a:solidFill>
                <a:latin typeface="Bahnschrift Light SemiCondensed" panose="020B0502040204020203" pitchFamily="34" charset="0"/>
              </a:rPr>
              <a:t>DestructibleObject</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MonoBehaviour</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public float </a:t>
            </a:r>
            <a:r>
              <a:rPr lang="en-US" sz="1400" spc="-1" dirty="0" err="1">
                <a:solidFill>
                  <a:srgbClr val="000000"/>
                </a:solidFill>
                <a:latin typeface="Bahnschrift Light SemiCondensed" panose="020B0502040204020203" pitchFamily="34" charset="0"/>
              </a:rPr>
              <a:t>explosionForce</a:t>
            </a:r>
            <a:r>
              <a:rPr lang="en-US" sz="1400" spc="-1" dirty="0">
                <a:solidFill>
                  <a:srgbClr val="000000"/>
                </a:solidFill>
                <a:latin typeface="Bahnschrift Light SemiCondensed" panose="020B0502040204020203" pitchFamily="34" charset="0"/>
              </a:rPr>
              <a:t> = 1000f; // Force of explosion</a:t>
            </a:r>
          </a:p>
          <a:p>
            <a:r>
              <a:rPr lang="en-US" sz="1400" spc="-1" dirty="0">
                <a:solidFill>
                  <a:srgbClr val="000000"/>
                </a:solidFill>
                <a:latin typeface="Bahnschrift Light SemiCondensed" panose="020B0502040204020203" pitchFamily="34" charset="0"/>
              </a:rPr>
              <a:t>    public float </a:t>
            </a:r>
            <a:r>
              <a:rPr lang="en-US" sz="1400" spc="-1" dirty="0" err="1">
                <a:solidFill>
                  <a:srgbClr val="000000"/>
                </a:solidFill>
                <a:latin typeface="Bahnschrift Light SemiCondensed" panose="020B0502040204020203" pitchFamily="34" charset="0"/>
              </a:rPr>
              <a:t>explosionRadius</a:t>
            </a:r>
            <a:r>
              <a:rPr lang="en-US" sz="1400" spc="-1" dirty="0">
                <a:solidFill>
                  <a:srgbClr val="000000"/>
                </a:solidFill>
                <a:latin typeface="Bahnschrift Light SemiCondensed" panose="020B0502040204020203" pitchFamily="34" charset="0"/>
              </a:rPr>
              <a:t> = 5f; // Radius of explosion</a:t>
            </a:r>
          </a:p>
          <a:p>
            <a:r>
              <a:rPr lang="en-US" sz="1400" spc="-1" dirty="0">
                <a:solidFill>
                  <a:srgbClr val="000000"/>
                </a:solidFill>
                <a:latin typeface="Bahnschrift Light SemiCondensed" panose="020B0502040204020203" pitchFamily="34" charset="0"/>
              </a:rPr>
              <a:t>    public </a:t>
            </a:r>
            <a:r>
              <a:rPr lang="en-US" sz="1400" spc="-1" dirty="0" err="1">
                <a:solidFill>
                  <a:srgbClr val="000000"/>
                </a:solidFill>
                <a:latin typeface="Bahnschrift Light SemiCondensed" panose="020B0502040204020203" pitchFamily="34" charset="0"/>
              </a:rPr>
              <a:t>GameObject</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explosionEffect</a:t>
            </a:r>
            <a:r>
              <a:rPr lang="en-US" sz="1400" spc="-1" dirty="0">
                <a:solidFill>
                  <a:srgbClr val="000000"/>
                </a:solidFill>
                <a:latin typeface="Bahnschrift Light SemiCondensed" panose="020B0502040204020203" pitchFamily="34" charset="0"/>
              </a:rPr>
              <a:t>; // Prefab for explosion effect</a:t>
            </a:r>
          </a:p>
          <a:p>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public void Explode()</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 Apply explosion force to nearby </a:t>
            </a:r>
            <a:r>
              <a:rPr lang="en-US" sz="1400" spc="-1" dirty="0" err="1">
                <a:solidFill>
                  <a:srgbClr val="000000"/>
                </a:solidFill>
                <a:latin typeface="Bahnschrift Light SemiCondensed" panose="020B0502040204020203" pitchFamily="34" charset="0"/>
              </a:rPr>
              <a:t>rigidbodies</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Collider[] colliders = </a:t>
            </a:r>
            <a:r>
              <a:rPr lang="en-US" sz="1400" spc="-1" dirty="0" err="1">
                <a:solidFill>
                  <a:srgbClr val="000000"/>
                </a:solidFill>
                <a:latin typeface="Bahnschrift Light SemiCondensed" panose="020B0502040204020203" pitchFamily="34" charset="0"/>
              </a:rPr>
              <a:t>Physics.OverlapSphere</a:t>
            </a:r>
            <a:r>
              <a:rPr lang="en-US" sz="1400" spc="-1" dirty="0">
                <a:solidFill>
                  <a:srgbClr val="000000"/>
                </a:solidFill>
                <a:latin typeface="Bahnschrift Light SemiCondensed" panose="020B0502040204020203" pitchFamily="34" charset="0"/>
              </a:rPr>
              <a:t>(</a:t>
            </a:r>
            <a:r>
              <a:rPr lang="en-US" sz="1400" spc="-1" dirty="0" err="1">
                <a:solidFill>
                  <a:srgbClr val="000000"/>
                </a:solidFill>
                <a:latin typeface="Bahnschrift Light SemiCondensed" panose="020B0502040204020203" pitchFamily="34" charset="0"/>
              </a:rPr>
              <a:t>transform.position</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explosionRadius</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foreach</a:t>
            </a:r>
            <a:r>
              <a:rPr lang="en-US" sz="1400" spc="-1" dirty="0">
                <a:solidFill>
                  <a:srgbClr val="000000"/>
                </a:solidFill>
                <a:latin typeface="Bahnschrift Light SemiCondensed" panose="020B0502040204020203" pitchFamily="34" charset="0"/>
              </a:rPr>
              <a:t> (Collider col in colliders)</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Rigidbody</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rb</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col.GetComponent</a:t>
            </a:r>
            <a:r>
              <a:rPr lang="en-US" sz="1400" spc="-1" dirty="0">
                <a:solidFill>
                  <a:srgbClr val="000000"/>
                </a:solidFill>
                <a:latin typeface="Bahnschrift Light SemiCondensed" panose="020B0502040204020203" pitchFamily="34" charset="0"/>
              </a:rPr>
              <a:t>&lt;</a:t>
            </a:r>
            <a:r>
              <a:rPr lang="en-US" sz="1400" spc="-1" dirty="0" err="1">
                <a:solidFill>
                  <a:srgbClr val="000000"/>
                </a:solidFill>
                <a:latin typeface="Bahnschrift Light SemiCondensed" panose="020B0502040204020203" pitchFamily="34" charset="0"/>
              </a:rPr>
              <a:t>Rigidbody</a:t>
            </a:r>
            <a:r>
              <a:rPr lang="en-US" sz="1400" spc="-1" dirty="0">
                <a:solidFill>
                  <a:srgbClr val="000000"/>
                </a:solidFill>
                <a:latin typeface="Bahnschrift Light SemiCondensed" panose="020B0502040204020203" pitchFamily="34" charset="0"/>
              </a:rPr>
              <a:t>&gt;();</a:t>
            </a:r>
          </a:p>
          <a:p>
            <a:r>
              <a:rPr lang="en-US" sz="1400" spc="-1" dirty="0">
                <a:solidFill>
                  <a:srgbClr val="000000"/>
                </a:solidFill>
                <a:latin typeface="Bahnschrift Light SemiCondensed" panose="020B0502040204020203" pitchFamily="34" charset="0"/>
              </a:rPr>
              <a:t>            if (</a:t>
            </a:r>
            <a:r>
              <a:rPr lang="en-US" sz="1400" spc="-1" dirty="0" err="1">
                <a:solidFill>
                  <a:srgbClr val="000000"/>
                </a:solidFill>
                <a:latin typeface="Bahnschrift Light SemiCondensed" panose="020B0502040204020203" pitchFamily="34" charset="0"/>
              </a:rPr>
              <a:t>rb</a:t>
            </a:r>
            <a:r>
              <a:rPr lang="en-US" sz="1400" spc="-1" dirty="0">
                <a:solidFill>
                  <a:srgbClr val="000000"/>
                </a:solidFill>
                <a:latin typeface="Bahnschrift Light SemiCondensed" panose="020B0502040204020203" pitchFamily="34" charset="0"/>
              </a:rPr>
              <a:t> != null)</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rb.AddExplosionForce</a:t>
            </a:r>
            <a:r>
              <a:rPr lang="en-US" sz="1400" spc="-1" dirty="0">
                <a:solidFill>
                  <a:srgbClr val="000000"/>
                </a:solidFill>
                <a:latin typeface="Bahnschrift Light SemiCondensed" panose="020B0502040204020203" pitchFamily="34" charset="0"/>
              </a:rPr>
              <a:t>(</a:t>
            </a:r>
            <a:r>
              <a:rPr lang="en-US" sz="1400" spc="-1" dirty="0" err="1">
                <a:solidFill>
                  <a:srgbClr val="000000"/>
                </a:solidFill>
                <a:latin typeface="Bahnschrift Light SemiCondensed" panose="020B0502040204020203" pitchFamily="34" charset="0"/>
              </a:rPr>
              <a:t>explosionForce</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transform.position</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explosionRadius</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p>
          <a:p>
            <a:endParaRPr lang="en-US" sz="1400" spc="-1" dirty="0">
              <a:solidFill>
                <a:srgbClr val="000000"/>
              </a:solidFill>
              <a:latin typeface="Bahnschrift Light SemiCondensed" panose="020B0502040204020203" pitchFamily="34" charset="0"/>
            </a:endParaRPr>
          </a:p>
          <a:p>
            <a:endParaRPr lang="en-US" sz="1400" spc="-1" dirty="0" smtClean="0">
              <a:solidFill>
                <a:srgbClr val="000000"/>
              </a:solidFill>
              <a:latin typeface="Bahnschrift Light SemiCondensed" panose="020B0502040204020203" pitchFamily="34" charset="0"/>
            </a:endParaRPr>
          </a:p>
          <a:p>
            <a:pPr marL="342900" indent="-342900">
              <a:buFont typeface="Arial" panose="020B0604020202020204" pitchFamily="34" charset="0"/>
              <a:buChar char="•"/>
            </a:pPr>
            <a:endParaRPr lang="en-US" sz="24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Applying Physics in Game Projects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29</a:t>
            </a:fld>
            <a:endParaRPr/>
          </a:p>
        </p:txBody>
      </p:sp>
    </p:spTree>
    <p:extLst>
      <p:ext uri="{BB962C8B-B14F-4D97-AF65-F5344CB8AC3E}">
        <p14:creationId xmlns:p14="http://schemas.microsoft.com/office/powerpoint/2010/main" val="175852212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1"/>
          <p:cNvSpPr>
            <a:spLocks noGrp="1"/>
          </p:cNvSpPr>
          <p:nvPr>
            <p:ph type="title" idx="4294967295"/>
          </p:nvPr>
        </p:nvSpPr>
        <p:spPr>
          <a:xfrm>
            <a:off x="228600" y="681120"/>
            <a:ext cx="11804760" cy="69588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400" b="1" strike="noStrike" spc="-1" dirty="0" smtClean="0">
                <a:solidFill>
                  <a:srgbClr val="000000"/>
                </a:solidFill>
                <a:latin typeface="Arial"/>
              </a:rPr>
              <a:t>Content</a:t>
            </a:r>
            <a:endParaRPr lang="en-US" sz="4400" b="0" strike="noStrike" spc="-1" dirty="0">
              <a:solidFill>
                <a:srgbClr val="000000"/>
              </a:solidFill>
              <a:latin typeface="Arial"/>
            </a:endParaRPr>
          </a:p>
        </p:txBody>
      </p:sp>
      <p:sp>
        <p:nvSpPr>
          <p:cNvPr id="54" name="Content Placeholder 2"/>
          <p:cNvSpPr/>
          <p:nvPr/>
        </p:nvSpPr>
        <p:spPr>
          <a:xfrm>
            <a:off x="838080" y="2009520"/>
            <a:ext cx="10895116" cy="4473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rPr>
              <a:t>Advanced Scripting </a:t>
            </a:r>
            <a:r>
              <a:rPr lang="en-US" sz="2400" spc="-1" dirty="0" smtClean="0">
                <a:solidFill>
                  <a:srgbClr val="000000"/>
                </a:solidFill>
              </a:rPr>
              <a:t>Techniques</a:t>
            </a:r>
          </a:p>
          <a:p>
            <a:pPr marL="228600" indent="-228600">
              <a:buClr>
                <a:srgbClr val="000000"/>
              </a:buClr>
              <a:buFont typeface="Arial"/>
              <a:buChar char="•"/>
            </a:pPr>
            <a:r>
              <a:rPr lang="en-US" sz="2400" spc="-1" dirty="0">
                <a:solidFill>
                  <a:srgbClr val="000000"/>
                </a:solidFill>
              </a:rPr>
              <a:t>Physics Fundamentals in </a:t>
            </a:r>
            <a:r>
              <a:rPr lang="en-US" sz="2400" spc="-1" dirty="0" smtClean="0">
                <a:solidFill>
                  <a:srgbClr val="000000"/>
                </a:solidFill>
              </a:rPr>
              <a:t>Unity</a:t>
            </a:r>
          </a:p>
          <a:p>
            <a:pPr marL="228600" indent="-228600">
              <a:buClr>
                <a:srgbClr val="000000"/>
              </a:buClr>
              <a:buFont typeface="Arial"/>
              <a:buChar char="•"/>
            </a:pPr>
            <a:r>
              <a:rPr lang="en-US" sz="2400" spc="-1" dirty="0">
                <a:solidFill>
                  <a:srgbClr val="000000"/>
                </a:solidFill>
              </a:rPr>
              <a:t>Applying Physics in Game </a:t>
            </a:r>
            <a:r>
              <a:rPr lang="en-US" sz="2400" spc="-1" dirty="0" smtClean="0">
                <a:solidFill>
                  <a:srgbClr val="000000"/>
                </a:solidFill>
              </a:rPr>
              <a:t>Projects</a:t>
            </a:r>
          </a:p>
          <a:p>
            <a:pPr marL="228600" indent="-228600">
              <a:buClr>
                <a:srgbClr val="000000"/>
              </a:buClr>
              <a:buFont typeface="Arial"/>
              <a:buChar char="•"/>
            </a:pPr>
            <a:r>
              <a:rPr lang="en-US" sz="2400" spc="-1" dirty="0" smtClean="0">
                <a:solidFill>
                  <a:srgbClr val="000000"/>
                </a:solidFill>
              </a:rPr>
              <a:t>Optimization Techniques</a:t>
            </a:r>
          </a:p>
          <a:p>
            <a:pPr marL="228600" indent="-228600">
              <a:buClr>
                <a:srgbClr val="000000"/>
              </a:buClr>
              <a:buFont typeface="Arial"/>
              <a:buChar char="•"/>
            </a:pPr>
            <a:endParaRPr lang="en-US" sz="2400" spc="-1" dirty="0">
              <a:solidFill>
                <a:srgbClr val="000000"/>
              </a:solidFill>
            </a:endParaRPr>
          </a:p>
        </p:txBody>
      </p:sp>
      <p:sp>
        <p:nvSpPr>
          <p:cNvPr id="3" name="PlaceHolder 2"/>
          <p:cNvSpPr>
            <a:spLocks noGrp="1"/>
          </p:cNvSpPr>
          <p:nvPr>
            <p:ph type="sldNum" idx="1"/>
          </p:nvPr>
        </p:nvSpPr>
        <p:spPr/>
        <p:txBody>
          <a:bodyPr/>
          <a:lstStyle/>
          <a:p>
            <a:fld id="{B86D5315-3D1D-4EC7-9273-1E23E07B318A}" type="slidenum">
              <a:t>3</a:t>
            </a:fld>
            <a:endParaRPr/>
          </a:p>
        </p:txBody>
      </p:sp>
    </p:spTree>
    <p:extLst>
      <p:ext uri="{BB962C8B-B14F-4D97-AF65-F5344CB8AC3E}">
        <p14:creationId xmlns:p14="http://schemas.microsoft.com/office/powerpoint/2010/main" val="82330985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Environmental Interactions:</a:t>
            </a:r>
            <a:endParaRPr lang="en-US" sz="1400" spc="-1" dirty="0">
              <a:solidFill>
                <a:srgbClr val="000000"/>
              </a:solidFill>
              <a:latin typeface="Bahnschrift Light SemiCondensed" panose="020B0502040204020203" pitchFamily="34" charset="0"/>
            </a:endParaRPr>
          </a:p>
          <a:p>
            <a:pPr marL="342900" indent="-342900">
              <a:spcBef>
                <a:spcPts val="600"/>
              </a:spcBef>
              <a:spcAft>
                <a:spcPts val="600"/>
              </a:spcAft>
              <a:buFont typeface="Arial" panose="020B0604020202020204" pitchFamily="34" charset="0"/>
              <a:buChar char="•"/>
            </a:pPr>
            <a:r>
              <a:rPr lang="en-US" sz="2400" spc="-1" dirty="0" smtClean="0">
                <a:solidFill>
                  <a:srgbClr val="000000"/>
                </a:solidFill>
              </a:rPr>
              <a:t>Example:</a:t>
            </a:r>
          </a:p>
          <a:p>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 Instantiate explosion effect</a:t>
            </a:r>
          </a:p>
          <a:p>
            <a:r>
              <a:rPr lang="en-US" sz="1400" spc="-1" dirty="0">
                <a:solidFill>
                  <a:srgbClr val="000000"/>
                </a:solidFill>
                <a:latin typeface="Bahnschrift Light SemiCondensed" panose="020B0502040204020203" pitchFamily="34" charset="0"/>
              </a:rPr>
              <a:t>        Instantiate(</a:t>
            </a:r>
            <a:r>
              <a:rPr lang="en-US" sz="1400" spc="-1" dirty="0" err="1">
                <a:solidFill>
                  <a:srgbClr val="000000"/>
                </a:solidFill>
                <a:latin typeface="Bahnschrift Light SemiCondensed" panose="020B0502040204020203" pitchFamily="34" charset="0"/>
              </a:rPr>
              <a:t>explosionEffect</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transform.position</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Quaternion.identity</a:t>
            </a:r>
            <a:r>
              <a:rPr lang="en-US" sz="1400" spc="-1" dirty="0">
                <a:solidFill>
                  <a:srgbClr val="000000"/>
                </a:solidFill>
                <a:latin typeface="Bahnschrift Light SemiCondensed" panose="020B0502040204020203" pitchFamily="34" charset="0"/>
              </a:rPr>
              <a:t>);</a:t>
            </a:r>
          </a:p>
          <a:p>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 Destroy the object</a:t>
            </a:r>
          </a:p>
          <a:p>
            <a:r>
              <a:rPr lang="en-US" sz="1400" spc="-1" dirty="0">
                <a:solidFill>
                  <a:srgbClr val="000000"/>
                </a:solidFill>
                <a:latin typeface="Bahnschrift Light SemiCondensed" panose="020B0502040204020203" pitchFamily="34" charset="0"/>
              </a:rPr>
              <a:t>        Destroy(</a:t>
            </a:r>
            <a:r>
              <a:rPr lang="en-US" sz="1400" spc="-1" dirty="0" err="1">
                <a:solidFill>
                  <a:srgbClr val="000000"/>
                </a:solidFill>
                <a:latin typeface="Bahnschrift Light SemiCondensed" panose="020B0502040204020203" pitchFamily="34" charset="0"/>
              </a:rPr>
              <a:t>gameObject</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a:t>
            </a:r>
          </a:p>
          <a:p>
            <a:endParaRPr lang="en-US" sz="1400" spc="-1" dirty="0" smtClean="0">
              <a:solidFill>
                <a:srgbClr val="000000"/>
              </a:solidFill>
              <a:latin typeface="Bahnschrift Light SemiCondensed" panose="020B0502040204020203" pitchFamily="34" charset="0"/>
            </a:endParaRPr>
          </a:p>
          <a:p>
            <a:pPr marL="342900" indent="-342900">
              <a:buFont typeface="Arial" panose="020B0604020202020204" pitchFamily="34" charset="0"/>
              <a:buChar char="•"/>
            </a:pPr>
            <a:endParaRPr lang="en-US" sz="24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Applying Physics in Game Projects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30</a:t>
            </a:fld>
            <a:endParaRPr/>
          </a:p>
        </p:txBody>
      </p:sp>
    </p:spTree>
    <p:extLst>
      <p:ext uri="{BB962C8B-B14F-4D97-AF65-F5344CB8AC3E}">
        <p14:creationId xmlns:p14="http://schemas.microsoft.com/office/powerpoint/2010/main" val="103943652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smtClean="0">
                <a:solidFill>
                  <a:srgbClr val="000000"/>
                </a:solidFill>
              </a:rPr>
              <a:t>Case </a:t>
            </a:r>
            <a:r>
              <a:rPr lang="en-US" sz="2400" b="1" spc="-1" dirty="0">
                <a:solidFill>
                  <a:srgbClr val="000000"/>
                </a:solidFill>
              </a:rPr>
              <a:t>Studies Illustrating the Application of Physics in Game Mechanics:</a:t>
            </a:r>
            <a:endParaRPr lang="en-US" sz="1400" spc="-1" dirty="0">
              <a:solidFill>
                <a:srgbClr val="000000"/>
              </a:solidFill>
              <a:latin typeface="Bahnschrift Light SemiCondensed" panose="020B0502040204020203" pitchFamily="34" charset="0"/>
            </a:endParaRPr>
          </a:p>
          <a:p>
            <a:pPr marL="342900" indent="-342900">
              <a:spcBef>
                <a:spcPts val="600"/>
              </a:spcBef>
              <a:spcAft>
                <a:spcPts val="600"/>
              </a:spcAft>
              <a:buFont typeface="Arial" panose="020B0604020202020204" pitchFamily="34" charset="0"/>
              <a:buChar char="•"/>
            </a:pPr>
            <a:r>
              <a:rPr lang="en-US" sz="2400" spc="-1" dirty="0">
                <a:solidFill>
                  <a:srgbClr val="000000"/>
                </a:solidFill>
              </a:rPr>
              <a:t>Physics plays a crucial role in shaping gameplay mechanics and interactions in various types of games.</a:t>
            </a:r>
          </a:p>
          <a:p>
            <a:pPr marL="342900" indent="-342900">
              <a:spcBef>
                <a:spcPts val="600"/>
              </a:spcBef>
              <a:spcAft>
                <a:spcPts val="600"/>
              </a:spcAft>
              <a:buFont typeface="Arial" panose="020B0604020202020204" pitchFamily="34" charset="0"/>
              <a:buChar char="•"/>
            </a:pPr>
            <a:r>
              <a:rPr lang="en-US" sz="2400" spc="-1" dirty="0">
                <a:solidFill>
                  <a:srgbClr val="000000"/>
                </a:solidFill>
              </a:rPr>
              <a:t>Examining case studies and examples from popular games can provide insights into the diverse applications of physics in game development</a:t>
            </a:r>
            <a:r>
              <a:rPr lang="en-US" sz="2400" spc="-1" dirty="0" smtClean="0">
                <a:solidFill>
                  <a:srgbClr val="000000"/>
                </a:solidFill>
              </a:rPr>
              <a:t>.</a:t>
            </a:r>
          </a:p>
          <a:p>
            <a:pPr marL="342900" indent="-342900">
              <a:spcBef>
                <a:spcPts val="600"/>
              </a:spcBef>
              <a:spcAft>
                <a:spcPts val="600"/>
              </a:spcAft>
              <a:buFont typeface="Arial" panose="020B0604020202020204" pitchFamily="34" charset="0"/>
              <a:buChar char="•"/>
            </a:pPr>
            <a:r>
              <a:rPr lang="en-US" sz="2400" spc="-1" dirty="0">
                <a:solidFill>
                  <a:srgbClr val="000000"/>
                </a:solidFill>
              </a:rPr>
              <a:t>Case Study 1: "Portal" </a:t>
            </a:r>
            <a:r>
              <a:rPr lang="en-US" sz="2400" spc="-1" dirty="0" smtClean="0">
                <a:solidFill>
                  <a:srgbClr val="000000"/>
                </a:solidFill>
              </a:rPr>
              <a:t>Series</a:t>
            </a:r>
            <a:endParaRPr lang="en-US" sz="2400" spc="-1" dirty="0">
              <a:solidFill>
                <a:srgbClr val="000000"/>
              </a:solidFill>
            </a:endParaRPr>
          </a:p>
          <a:p>
            <a:pPr marL="800100" lvl="1" indent="-342900">
              <a:spcBef>
                <a:spcPts val="600"/>
              </a:spcBef>
              <a:spcAft>
                <a:spcPts val="600"/>
              </a:spcAft>
              <a:buFont typeface="Arial" panose="020B0604020202020204" pitchFamily="34" charset="0"/>
              <a:buChar char="•"/>
            </a:pPr>
            <a:r>
              <a:rPr lang="en-US" sz="2000" spc="-1" dirty="0">
                <a:solidFill>
                  <a:srgbClr val="000000"/>
                </a:solidFill>
              </a:rPr>
              <a:t>The "Portal" series by Valve Corporation showcases innovative gameplay mechanics centered around physics-based puzzles.</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Players use a "portal gun" to create linked portals on surfaces, allowing for creative solutions to challenges involving momentum, gravity, and object manipulation.</a:t>
            </a:r>
            <a:endParaRPr lang="en-US" sz="20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Applying Physics in Game Projects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31</a:t>
            </a:fld>
            <a:endParaRPr/>
          </a:p>
        </p:txBody>
      </p:sp>
    </p:spTree>
    <p:extLst>
      <p:ext uri="{BB962C8B-B14F-4D97-AF65-F5344CB8AC3E}">
        <p14:creationId xmlns:p14="http://schemas.microsoft.com/office/powerpoint/2010/main" val="276764292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Case Studies Illustrating the Application of Physics in Game </a:t>
            </a:r>
            <a:r>
              <a:rPr lang="en-US" sz="2400" b="1" spc="-1" dirty="0" smtClean="0">
                <a:solidFill>
                  <a:srgbClr val="000000"/>
                </a:solidFill>
              </a:rPr>
              <a:t>Mechanics:</a:t>
            </a:r>
            <a:endParaRPr lang="en-US" sz="1400" spc="-1" dirty="0">
              <a:solidFill>
                <a:srgbClr val="000000"/>
              </a:solidFill>
              <a:latin typeface="Bahnschrift Light SemiCondensed" panose="020B0502040204020203" pitchFamily="34" charset="0"/>
            </a:endParaRPr>
          </a:p>
          <a:p>
            <a:pPr marL="342900" indent="-342900">
              <a:spcBef>
                <a:spcPts val="600"/>
              </a:spcBef>
              <a:spcAft>
                <a:spcPts val="600"/>
              </a:spcAft>
              <a:buFont typeface="Arial" panose="020B0604020202020204" pitchFamily="34" charset="0"/>
              <a:buChar char="•"/>
            </a:pPr>
            <a:r>
              <a:rPr lang="en-US" sz="2400" spc="-1" dirty="0">
                <a:solidFill>
                  <a:srgbClr val="000000"/>
                </a:solidFill>
              </a:rPr>
              <a:t>Case Study 2: "Angry Birds"</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"Angry Birds" by Rovio Entertainment is a physics-based puzzle game that challenges players to launch birds at structures to defeat pigs.</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The game's core mechanics rely on realistic physics simulations for projectile motion, collision detection, and structural stability</a:t>
            </a:r>
            <a:r>
              <a:rPr lang="en-US" sz="2000" spc="-1" dirty="0" smtClean="0">
                <a:solidFill>
                  <a:srgbClr val="000000"/>
                </a:solidFill>
              </a:rPr>
              <a:t>.</a:t>
            </a:r>
          </a:p>
          <a:p>
            <a:pPr marL="342900" indent="-342900">
              <a:spcBef>
                <a:spcPts val="600"/>
              </a:spcBef>
              <a:spcAft>
                <a:spcPts val="600"/>
              </a:spcAft>
              <a:buFont typeface="Arial" panose="020B0604020202020204" pitchFamily="34" charset="0"/>
              <a:buChar char="•"/>
            </a:pPr>
            <a:r>
              <a:rPr lang="en-US" sz="2400" spc="-1" dirty="0">
                <a:solidFill>
                  <a:srgbClr val="000000"/>
                </a:solidFill>
              </a:rPr>
              <a:t>Case Study 3: "Besiege"</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"Besiege" by </a:t>
            </a:r>
            <a:r>
              <a:rPr lang="en-US" sz="2000" spc="-1" dirty="0" err="1">
                <a:solidFill>
                  <a:srgbClr val="000000"/>
                </a:solidFill>
              </a:rPr>
              <a:t>Spiderling</a:t>
            </a:r>
            <a:r>
              <a:rPr lang="en-US" sz="2000" spc="-1" dirty="0">
                <a:solidFill>
                  <a:srgbClr val="000000"/>
                </a:solidFill>
              </a:rPr>
              <a:t> Studios is a sandbox building game where players construct medieval siege engines to complete objectives.</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Players leverage physics principles such as gravity, friction, and mechanical engineering to design and optimize their contraptions for success.</a:t>
            </a:r>
            <a:endParaRPr lang="en-US" sz="20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Applying Physics in Game Projects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32</a:t>
            </a:fld>
            <a:endParaRPr/>
          </a:p>
        </p:txBody>
      </p:sp>
    </p:spTree>
    <p:extLst>
      <p:ext uri="{BB962C8B-B14F-4D97-AF65-F5344CB8AC3E}">
        <p14:creationId xmlns:p14="http://schemas.microsoft.com/office/powerpoint/2010/main" val="229977117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Examples from Popular Games Showcasing Physics-Based Gameplay:</a:t>
            </a:r>
            <a:endParaRPr lang="en-US" sz="1400" spc="-1" dirty="0">
              <a:solidFill>
                <a:srgbClr val="000000"/>
              </a:solidFill>
              <a:latin typeface="Bahnschrift Light SemiCondensed" panose="020B0502040204020203" pitchFamily="34" charset="0"/>
            </a:endParaRPr>
          </a:p>
          <a:p>
            <a:pPr marL="342900" indent="-342900">
              <a:spcBef>
                <a:spcPts val="600"/>
              </a:spcBef>
              <a:spcAft>
                <a:spcPts val="600"/>
              </a:spcAft>
              <a:buFont typeface="Arial" panose="020B0604020202020204" pitchFamily="34" charset="0"/>
              <a:buChar char="•"/>
            </a:pPr>
            <a:r>
              <a:rPr lang="en-US" sz="2400" spc="-1" dirty="0">
                <a:solidFill>
                  <a:srgbClr val="000000"/>
                </a:solidFill>
              </a:rPr>
              <a:t>"Super Mario Galaxy" Series:</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The "Super Mario Galaxy" series by Nintendo features dynamic platforming gameplay in gravity-defying environments.</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Players navigate spherical planets, manipulate gravitational fields, and interact with objects influenced by realistic physics simulations.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a:t>
            </a:r>
            <a:r>
              <a:rPr lang="en-US" sz="2400" spc="-1" dirty="0" err="1">
                <a:solidFill>
                  <a:srgbClr val="000000"/>
                </a:solidFill>
              </a:rPr>
              <a:t>Kerbal</a:t>
            </a:r>
            <a:r>
              <a:rPr lang="en-US" sz="2400" spc="-1" dirty="0">
                <a:solidFill>
                  <a:srgbClr val="000000"/>
                </a:solidFill>
              </a:rPr>
              <a:t> Space Program":</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a:t>
            </a:r>
            <a:r>
              <a:rPr lang="en-US" sz="2000" spc="-1" dirty="0" err="1">
                <a:solidFill>
                  <a:srgbClr val="000000"/>
                </a:solidFill>
              </a:rPr>
              <a:t>Kerbal</a:t>
            </a:r>
            <a:r>
              <a:rPr lang="en-US" sz="2000" spc="-1" dirty="0">
                <a:solidFill>
                  <a:srgbClr val="000000"/>
                </a:solidFill>
              </a:rPr>
              <a:t> Space Program" by Squad is a space flight simulation game where players design and launch rockets into space.</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The game's realistic physics engine accurately models orbital mechanics, aerodynamics, and celestial bodies, providing an educational yet entertaining experience.</a:t>
            </a:r>
            <a:endParaRPr lang="en-US" sz="20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Applying Physics in Game Projects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33</a:t>
            </a:fld>
            <a:endParaRPr/>
          </a:p>
        </p:txBody>
      </p:sp>
    </p:spTree>
    <p:extLst>
      <p:ext uri="{BB962C8B-B14F-4D97-AF65-F5344CB8AC3E}">
        <p14:creationId xmlns:p14="http://schemas.microsoft.com/office/powerpoint/2010/main" val="285569220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Examples from Popular Games Showcasing Physics-Based Gameplay:</a:t>
            </a:r>
            <a:endParaRPr lang="en-US" sz="1400" spc="-1" dirty="0">
              <a:solidFill>
                <a:srgbClr val="000000"/>
              </a:solidFill>
              <a:latin typeface="Bahnschrift Light SemiCondensed" panose="020B0502040204020203" pitchFamily="34" charset="0"/>
            </a:endParaRPr>
          </a:p>
          <a:p>
            <a:pPr marL="342900" indent="-342900">
              <a:spcBef>
                <a:spcPts val="600"/>
              </a:spcBef>
              <a:spcAft>
                <a:spcPts val="600"/>
              </a:spcAft>
              <a:buFont typeface="Arial" panose="020B0604020202020204" pitchFamily="34" charset="0"/>
              <a:buChar char="•"/>
            </a:pPr>
            <a:r>
              <a:rPr lang="en-US" sz="2400" spc="-1" dirty="0">
                <a:solidFill>
                  <a:srgbClr val="000000"/>
                </a:solidFill>
              </a:rPr>
              <a:t>"Human: Fall Flat":</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"Human: Fall Flat" by No Brakes Games is a quirky physics-based puzzle platformer where players control a customizable humanoid character.</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Players must overcome challenges and obstacles using realistic physics interactions such as grabbing, pushing, and climbing.</a:t>
            </a:r>
            <a:endParaRPr lang="en-US" sz="20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Applying Physics in Game Projects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34</a:t>
            </a:fld>
            <a:endParaRPr/>
          </a:p>
        </p:txBody>
      </p:sp>
    </p:spTree>
    <p:extLst>
      <p:ext uri="{BB962C8B-B14F-4D97-AF65-F5344CB8AC3E}">
        <p14:creationId xmlns:p14="http://schemas.microsoft.com/office/powerpoint/2010/main" val="49895478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Object Pooling:</a:t>
            </a:r>
            <a:endParaRPr lang="en-US" sz="1400" spc="-1" dirty="0">
              <a:solidFill>
                <a:srgbClr val="000000"/>
              </a:solidFill>
              <a:latin typeface="Bahnschrift Light SemiCondensed" panose="020B0502040204020203" pitchFamily="34" charset="0"/>
            </a:endParaRPr>
          </a:p>
          <a:p>
            <a:pPr marL="342900" indent="-342900">
              <a:spcBef>
                <a:spcPts val="600"/>
              </a:spcBef>
              <a:spcAft>
                <a:spcPts val="600"/>
              </a:spcAft>
              <a:buFont typeface="Arial" panose="020B0604020202020204" pitchFamily="34" charset="0"/>
              <a:buChar char="•"/>
            </a:pPr>
            <a:r>
              <a:rPr lang="en-US" sz="2400" spc="-1" dirty="0">
                <a:solidFill>
                  <a:srgbClr val="000000"/>
                </a:solidFill>
              </a:rPr>
              <a:t>Object pooling is a performance optimization technique used to manage and reuse frequently instantiated objects in memory.</a:t>
            </a:r>
          </a:p>
          <a:p>
            <a:pPr marL="342900" indent="-342900">
              <a:spcBef>
                <a:spcPts val="600"/>
              </a:spcBef>
              <a:spcAft>
                <a:spcPts val="600"/>
              </a:spcAft>
              <a:buFont typeface="Arial" panose="020B0604020202020204" pitchFamily="34" charset="0"/>
              <a:buChar char="•"/>
            </a:pPr>
            <a:r>
              <a:rPr lang="en-US" sz="2400" spc="-1" dirty="0">
                <a:solidFill>
                  <a:srgbClr val="000000"/>
                </a:solidFill>
              </a:rPr>
              <a:t>By recycling objects instead of constantly creating and destroying them, object pooling reduces overhead and improves performance, especially in scenarios with frequent instantiation and destruction</a:t>
            </a:r>
            <a:r>
              <a:rPr lang="en-US" sz="2400" spc="-1" dirty="0" smtClean="0">
                <a:solidFill>
                  <a:srgbClr val="000000"/>
                </a:solidFill>
              </a:rPr>
              <a:t>.</a:t>
            </a:r>
          </a:p>
          <a:p>
            <a:pPr marL="342900" indent="-342900">
              <a:spcBef>
                <a:spcPts val="600"/>
              </a:spcBef>
              <a:spcAft>
                <a:spcPts val="600"/>
              </a:spcAft>
              <a:buFont typeface="Arial" panose="020B0604020202020204" pitchFamily="34" charset="0"/>
              <a:buChar char="•"/>
            </a:pPr>
            <a:r>
              <a:rPr lang="en-US" sz="2400" spc="-1" dirty="0">
                <a:solidFill>
                  <a:srgbClr val="000000"/>
                </a:solidFill>
              </a:rPr>
              <a:t>During initialization, a pool of objects is created and stored in memory, ready for immediate use.</a:t>
            </a:r>
          </a:p>
          <a:p>
            <a:pPr marL="342900" indent="-342900">
              <a:spcBef>
                <a:spcPts val="600"/>
              </a:spcBef>
              <a:spcAft>
                <a:spcPts val="600"/>
              </a:spcAft>
              <a:buFont typeface="Arial" panose="020B0604020202020204" pitchFamily="34" charset="0"/>
              <a:buChar char="•"/>
            </a:pPr>
            <a:r>
              <a:rPr lang="en-US" sz="2400" spc="-1" dirty="0">
                <a:solidFill>
                  <a:srgbClr val="000000"/>
                </a:solidFill>
              </a:rPr>
              <a:t>When an object is needed, it is retrieved from the pool, activated, and placed in the scene</a:t>
            </a:r>
            <a:r>
              <a:rPr lang="en-US" sz="2400" spc="-1" dirty="0" smtClean="0">
                <a:solidFill>
                  <a:srgbClr val="000000"/>
                </a:solidFill>
              </a:rPr>
              <a:t>.</a:t>
            </a:r>
            <a:endParaRPr lang="en-US" sz="2400" spc="-1" dirty="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Optimization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35</a:t>
            </a:fld>
            <a:endParaRPr/>
          </a:p>
        </p:txBody>
      </p:sp>
    </p:spTree>
    <p:extLst>
      <p:ext uri="{BB962C8B-B14F-4D97-AF65-F5344CB8AC3E}">
        <p14:creationId xmlns:p14="http://schemas.microsoft.com/office/powerpoint/2010/main" val="379886758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Object Pooling:</a:t>
            </a:r>
            <a:endParaRPr lang="en-US" sz="1400" spc="-1" dirty="0">
              <a:solidFill>
                <a:srgbClr val="000000"/>
              </a:solidFill>
              <a:latin typeface="Bahnschrift Light SemiCondensed" panose="020B0502040204020203" pitchFamily="34" charset="0"/>
            </a:endParaRPr>
          </a:p>
          <a:p>
            <a:pPr marL="342900" indent="-342900">
              <a:spcBef>
                <a:spcPts val="600"/>
              </a:spcBef>
              <a:spcAft>
                <a:spcPts val="600"/>
              </a:spcAft>
              <a:buFont typeface="Arial" panose="020B0604020202020204" pitchFamily="34" charset="0"/>
              <a:buChar char="•"/>
            </a:pPr>
            <a:r>
              <a:rPr lang="en-US" sz="2400" spc="-1" dirty="0" smtClean="0">
                <a:solidFill>
                  <a:srgbClr val="000000"/>
                </a:solidFill>
              </a:rPr>
              <a:t>After </a:t>
            </a:r>
            <a:r>
              <a:rPr lang="en-US" sz="2400" spc="-1" dirty="0">
                <a:solidFill>
                  <a:srgbClr val="000000"/>
                </a:solidFill>
              </a:rPr>
              <a:t>use, instead of destroying the object, it is returned to the pool and deactivated, making it available for reuse</a:t>
            </a:r>
            <a:r>
              <a:rPr lang="en-US" sz="2400" spc="-1" dirty="0" smtClean="0">
                <a:solidFill>
                  <a:srgbClr val="000000"/>
                </a:solidFill>
              </a:rPr>
              <a:t>.</a:t>
            </a:r>
          </a:p>
          <a:p>
            <a:pPr marL="342900" indent="-342900">
              <a:spcBef>
                <a:spcPts val="600"/>
              </a:spcBef>
              <a:spcAft>
                <a:spcPts val="600"/>
              </a:spcAft>
              <a:buFont typeface="Arial" panose="020B0604020202020204" pitchFamily="34" charset="0"/>
              <a:buChar char="•"/>
            </a:pPr>
            <a:r>
              <a:rPr lang="en-US" sz="2400" spc="-1" dirty="0">
                <a:solidFill>
                  <a:srgbClr val="000000"/>
                </a:solidFill>
              </a:rPr>
              <a:t>Benefits of Object </a:t>
            </a:r>
            <a:r>
              <a:rPr lang="en-US" sz="2400" spc="-1" dirty="0" smtClean="0">
                <a:solidFill>
                  <a:srgbClr val="000000"/>
                </a:solidFill>
              </a:rPr>
              <a:t>Pooling:</a:t>
            </a:r>
            <a:endParaRPr lang="en-US" sz="2400" spc="-1" dirty="0">
              <a:solidFill>
                <a:srgbClr val="000000"/>
              </a:solidFill>
            </a:endParaRPr>
          </a:p>
          <a:p>
            <a:pPr marL="800100" lvl="1" indent="-342900">
              <a:spcBef>
                <a:spcPts val="600"/>
              </a:spcBef>
              <a:spcAft>
                <a:spcPts val="600"/>
              </a:spcAft>
              <a:buFont typeface="Arial" panose="020B0604020202020204" pitchFamily="34" charset="0"/>
              <a:buChar char="•"/>
            </a:pPr>
            <a:r>
              <a:rPr lang="en-US" sz="2000" spc="-1" dirty="0" smtClean="0">
                <a:solidFill>
                  <a:srgbClr val="000000"/>
                </a:solidFill>
              </a:rPr>
              <a:t>Reduced </a:t>
            </a:r>
            <a:r>
              <a:rPr lang="en-US" sz="2000" spc="-1" dirty="0">
                <a:solidFill>
                  <a:srgbClr val="000000"/>
                </a:solidFill>
              </a:rPr>
              <a:t>Memory Usage: By reusing objects, object pooling minimizes memory allocation and garbage collection overhead.</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Improved Performance: Object pooling reduces the overhead of object instantiation and destruction, leading to smoother gameplay and reduced CPU usage.</a:t>
            </a:r>
          </a:p>
          <a:p>
            <a:pPr marL="800100" lvl="1" indent="-342900">
              <a:spcBef>
                <a:spcPts val="600"/>
              </a:spcBef>
              <a:spcAft>
                <a:spcPts val="600"/>
              </a:spcAft>
              <a:buFont typeface="Arial" panose="020B0604020202020204" pitchFamily="34" charset="0"/>
              <a:buChar char="•"/>
            </a:pPr>
            <a:r>
              <a:rPr lang="en-US" sz="2000" spc="-1" dirty="0">
                <a:solidFill>
                  <a:srgbClr val="000000"/>
                </a:solidFill>
              </a:rPr>
              <a:t>Stable Frame Rates: By avoiding spikes in resource usage, object pooling helps maintain consistent frame rates and enhances overall gameplay experience.</a:t>
            </a:r>
            <a:endParaRPr lang="en-US" sz="20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Optimization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36</a:t>
            </a:fld>
            <a:endParaRPr/>
          </a:p>
        </p:txBody>
      </p:sp>
    </p:spTree>
    <p:extLst>
      <p:ext uri="{BB962C8B-B14F-4D97-AF65-F5344CB8AC3E}">
        <p14:creationId xmlns:p14="http://schemas.microsoft.com/office/powerpoint/2010/main" val="32687586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455480"/>
            <a:ext cx="11352998" cy="495494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Object Pooling:</a:t>
            </a:r>
            <a:endParaRPr lang="en-US" sz="1400" spc="-1" dirty="0">
              <a:solidFill>
                <a:srgbClr val="000000"/>
              </a:solidFill>
              <a:latin typeface="Bahnschrift Light SemiCondensed" panose="020B0502040204020203" pitchFamily="34" charset="0"/>
            </a:endParaRPr>
          </a:p>
          <a:p>
            <a:pPr marL="342900" indent="-342900">
              <a:spcBef>
                <a:spcPts val="600"/>
              </a:spcBef>
              <a:spcAft>
                <a:spcPts val="600"/>
              </a:spcAft>
              <a:buFont typeface="Arial" panose="020B0604020202020204" pitchFamily="34" charset="0"/>
              <a:buChar char="•"/>
            </a:pPr>
            <a:r>
              <a:rPr lang="en-US" sz="2000" spc="-1" dirty="0" smtClean="0">
                <a:solidFill>
                  <a:srgbClr val="000000"/>
                </a:solidFill>
              </a:rPr>
              <a:t>Example: </a:t>
            </a:r>
            <a:r>
              <a:rPr lang="en-US" sz="2000" spc="-1" dirty="0" smtClean="0">
                <a:solidFill>
                  <a:srgbClr val="000000"/>
                </a:solidFill>
              </a:rPr>
              <a:t>Implement Object </a:t>
            </a:r>
            <a:r>
              <a:rPr lang="en-US" sz="2000" spc="-1" dirty="0">
                <a:solidFill>
                  <a:srgbClr val="000000"/>
                </a:solidFill>
              </a:rPr>
              <a:t>Pooling Manager</a:t>
            </a:r>
            <a:endParaRPr lang="en-US" sz="2000" spc="-1" dirty="0" smtClean="0">
              <a:solidFill>
                <a:srgbClr val="000000"/>
              </a:solidFill>
            </a:endParaRPr>
          </a:p>
          <a:p>
            <a:r>
              <a:rPr lang="en-US" sz="1400" spc="-1" dirty="0" smtClean="0">
                <a:solidFill>
                  <a:srgbClr val="000000"/>
                </a:solidFill>
                <a:latin typeface="Bahnschrift Light SemiCondensed" panose="020B0502040204020203" pitchFamily="34" charset="0"/>
              </a:rPr>
              <a:t>using </a:t>
            </a:r>
            <a:r>
              <a:rPr lang="en-US" sz="1400" spc="-1" dirty="0" err="1" smtClean="0">
                <a:solidFill>
                  <a:srgbClr val="000000"/>
                </a:solidFill>
                <a:latin typeface="Bahnschrift Light SemiCondensed" panose="020B0502040204020203" pitchFamily="34" charset="0"/>
              </a:rPr>
              <a:t>System.Collections.Generic</a:t>
            </a:r>
            <a:r>
              <a:rPr lang="en-US" sz="1400" spc="-1" dirty="0" smtClean="0">
                <a:solidFill>
                  <a:srgbClr val="000000"/>
                </a:solidFill>
                <a:latin typeface="Bahnschrift Light SemiCondensed" panose="020B0502040204020203" pitchFamily="34" charset="0"/>
              </a:rPr>
              <a:t>;</a:t>
            </a:r>
          </a:p>
          <a:p>
            <a:r>
              <a:rPr lang="en-US" sz="1400" spc="-1" dirty="0" smtClean="0">
                <a:solidFill>
                  <a:srgbClr val="000000"/>
                </a:solidFill>
                <a:latin typeface="Bahnschrift Light SemiCondensed" panose="020B0502040204020203" pitchFamily="34" charset="0"/>
              </a:rPr>
              <a:t>using </a:t>
            </a:r>
            <a:r>
              <a:rPr lang="en-US" sz="1400" spc="-1" dirty="0" err="1" smtClean="0">
                <a:solidFill>
                  <a:srgbClr val="000000"/>
                </a:solidFill>
                <a:latin typeface="Bahnschrift Light SemiCondensed" panose="020B0502040204020203" pitchFamily="34" charset="0"/>
              </a:rPr>
              <a:t>UnityEngine</a:t>
            </a:r>
            <a:r>
              <a:rPr lang="en-US" sz="1400" spc="-1" dirty="0" smtClean="0">
                <a:solidFill>
                  <a:srgbClr val="000000"/>
                </a:solidFill>
                <a:latin typeface="Bahnschrift Light SemiCondensed" panose="020B0502040204020203" pitchFamily="34" charset="0"/>
              </a:rPr>
              <a:t>;</a:t>
            </a:r>
          </a:p>
          <a:p>
            <a:r>
              <a:rPr lang="en-US" sz="1400" spc="-1" dirty="0" smtClean="0">
                <a:solidFill>
                  <a:srgbClr val="000000"/>
                </a:solidFill>
                <a:latin typeface="Bahnschrift Light SemiCondensed" panose="020B0502040204020203" pitchFamily="34" charset="0"/>
              </a:rPr>
              <a:t>public </a:t>
            </a:r>
            <a:r>
              <a:rPr lang="en-US" sz="1400" spc="-1" dirty="0">
                <a:solidFill>
                  <a:srgbClr val="000000"/>
                </a:solidFill>
                <a:latin typeface="Bahnschrift Light SemiCondensed" panose="020B0502040204020203" pitchFamily="34" charset="0"/>
              </a:rPr>
              <a:t>class </a:t>
            </a:r>
            <a:r>
              <a:rPr lang="en-US" sz="1400" spc="-1" dirty="0" err="1">
                <a:solidFill>
                  <a:srgbClr val="000000"/>
                </a:solidFill>
                <a:latin typeface="Bahnschrift Light SemiCondensed" panose="020B0502040204020203" pitchFamily="34" charset="0"/>
              </a:rPr>
              <a:t>ObjectPoolManager</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MonoBehaviour</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public </a:t>
            </a:r>
            <a:r>
              <a:rPr lang="en-US" sz="1400" spc="-1" dirty="0" err="1">
                <a:solidFill>
                  <a:srgbClr val="000000"/>
                </a:solidFill>
                <a:latin typeface="Bahnschrift Light SemiCondensed" panose="020B0502040204020203" pitchFamily="34" charset="0"/>
              </a:rPr>
              <a:t>GameObject</a:t>
            </a:r>
            <a:r>
              <a:rPr lang="en-US" sz="1400" spc="-1" dirty="0">
                <a:solidFill>
                  <a:srgbClr val="000000"/>
                </a:solidFill>
                <a:latin typeface="Bahnschrift Light SemiCondensed" panose="020B0502040204020203" pitchFamily="34" charset="0"/>
              </a:rPr>
              <a:t> prefab;</a:t>
            </a:r>
          </a:p>
          <a:p>
            <a:r>
              <a:rPr lang="en-US" sz="1400" spc="-1" dirty="0">
                <a:solidFill>
                  <a:srgbClr val="000000"/>
                </a:solidFill>
                <a:latin typeface="Bahnschrift Light SemiCondensed" panose="020B0502040204020203" pitchFamily="34" charset="0"/>
              </a:rPr>
              <a:t>    public </a:t>
            </a:r>
            <a:r>
              <a:rPr lang="en-US" sz="1400" spc="-1" dirty="0" err="1">
                <a:solidFill>
                  <a:srgbClr val="000000"/>
                </a:solidFill>
                <a:latin typeface="Bahnschrift Light SemiCondensed" panose="020B0502040204020203" pitchFamily="34" charset="0"/>
              </a:rPr>
              <a:t>int</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poolSize</a:t>
            </a:r>
            <a:r>
              <a:rPr lang="en-US" sz="1400" spc="-1" dirty="0">
                <a:solidFill>
                  <a:srgbClr val="000000"/>
                </a:solidFill>
                <a:latin typeface="Bahnschrift Light SemiCondensed" panose="020B0502040204020203" pitchFamily="34" charset="0"/>
              </a:rPr>
              <a:t> = 10</a:t>
            </a:r>
            <a:r>
              <a:rPr lang="en-US" sz="1400" spc="-1" dirty="0" smtClean="0">
                <a:solidFill>
                  <a:srgbClr val="000000"/>
                </a:solidFill>
                <a:latin typeface="Bahnschrift Light SemiCondensed" panose="020B0502040204020203" pitchFamily="34" charset="0"/>
              </a:rPr>
              <a:t>;</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private List&lt;</a:t>
            </a:r>
            <a:r>
              <a:rPr lang="en-US" sz="1400" spc="-1" dirty="0" err="1">
                <a:solidFill>
                  <a:srgbClr val="000000"/>
                </a:solidFill>
                <a:latin typeface="Bahnschrift Light SemiCondensed" panose="020B0502040204020203" pitchFamily="34" charset="0"/>
              </a:rPr>
              <a:t>GameObject</a:t>
            </a:r>
            <a:r>
              <a:rPr lang="en-US" sz="1400" spc="-1" dirty="0">
                <a:solidFill>
                  <a:srgbClr val="000000"/>
                </a:solidFill>
                <a:latin typeface="Bahnschrift Light SemiCondensed" panose="020B0502040204020203" pitchFamily="34" charset="0"/>
              </a:rPr>
              <a:t>&gt; </a:t>
            </a:r>
            <a:r>
              <a:rPr lang="en-US" sz="1400" spc="-1" dirty="0" err="1">
                <a:solidFill>
                  <a:srgbClr val="000000"/>
                </a:solidFill>
                <a:latin typeface="Bahnschrift Light SemiCondensed" panose="020B0502040204020203" pitchFamily="34" charset="0"/>
              </a:rPr>
              <a:t>objectPool</a:t>
            </a:r>
            <a:r>
              <a:rPr lang="en-US" sz="1400" spc="-1" dirty="0">
                <a:solidFill>
                  <a:srgbClr val="000000"/>
                </a:solidFill>
                <a:latin typeface="Bahnschrift Light SemiCondensed" panose="020B0502040204020203" pitchFamily="34" charset="0"/>
              </a:rPr>
              <a:t> = new List&lt;</a:t>
            </a:r>
            <a:r>
              <a:rPr lang="en-US" sz="1400" spc="-1" dirty="0" err="1">
                <a:solidFill>
                  <a:srgbClr val="000000"/>
                </a:solidFill>
                <a:latin typeface="Bahnschrift Light SemiCondensed" panose="020B0502040204020203" pitchFamily="34" charset="0"/>
              </a:rPr>
              <a:t>GameObject</a:t>
            </a:r>
            <a:r>
              <a:rPr lang="en-US" sz="1400" spc="-1" dirty="0" smtClean="0">
                <a:solidFill>
                  <a:srgbClr val="000000"/>
                </a:solidFill>
                <a:latin typeface="Bahnschrift Light SemiCondensed" panose="020B0502040204020203" pitchFamily="34" charset="0"/>
              </a:rPr>
              <a:t>&gt;();</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void Start()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InitializeObjectPool</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r>
              <a:rPr lang="en-US" sz="1400" spc="-1" dirty="0" smtClean="0">
                <a:solidFill>
                  <a:srgbClr val="000000"/>
                </a:solidFill>
                <a:latin typeface="Bahnschrift Light SemiCondensed" panose="020B0502040204020203" pitchFamily="34" charset="0"/>
              </a:rPr>
              <a:t>}</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void </a:t>
            </a:r>
            <a:r>
              <a:rPr lang="en-US" sz="1400" spc="-1" dirty="0" err="1">
                <a:solidFill>
                  <a:srgbClr val="000000"/>
                </a:solidFill>
                <a:latin typeface="Bahnschrift Light SemiCondensed" panose="020B0502040204020203" pitchFamily="34" charset="0"/>
              </a:rPr>
              <a:t>InitializeObjectPool</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for (</a:t>
            </a:r>
            <a:r>
              <a:rPr lang="en-US" sz="1400" spc="-1" dirty="0" err="1">
                <a:solidFill>
                  <a:srgbClr val="000000"/>
                </a:solidFill>
                <a:latin typeface="Bahnschrift Light SemiCondensed" panose="020B0502040204020203" pitchFamily="34" charset="0"/>
              </a:rPr>
              <a:t>int</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i</a:t>
            </a:r>
            <a:r>
              <a:rPr lang="en-US" sz="1400" spc="-1" dirty="0">
                <a:solidFill>
                  <a:srgbClr val="000000"/>
                </a:solidFill>
                <a:latin typeface="Bahnschrift Light SemiCondensed" panose="020B0502040204020203" pitchFamily="34" charset="0"/>
              </a:rPr>
              <a:t> = 0; </a:t>
            </a:r>
            <a:r>
              <a:rPr lang="en-US" sz="1400" spc="-1" dirty="0" err="1">
                <a:solidFill>
                  <a:srgbClr val="000000"/>
                </a:solidFill>
                <a:latin typeface="Bahnschrift Light SemiCondensed" panose="020B0502040204020203" pitchFamily="34" charset="0"/>
              </a:rPr>
              <a:t>i</a:t>
            </a:r>
            <a:r>
              <a:rPr lang="en-US" sz="1400" spc="-1" dirty="0">
                <a:solidFill>
                  <a:srgbClr val="000000"/>
                </a:solidFill>
                <a:latin typeface="Bahnschrift Light SemiCondensed" panose="020B0502040204020203" pitchFamily="34" charset="0"/>
              </a:rPr>
              <a:t> &lt; </a:t>
            </a:r>
            <a:r>
              <a:rPr lang="en-US" sz="1400" spc="-1" dirty="0" err="1">
                <a:solidFill>
                  <a:srgbClr val="000000"/>
                </a:solidFill>
                <a:latin typeface="Bahnschrift Light SemiCondensed" panose="020B0502040204020203" pitchFamily="34" charset="0"/>
              </a:rPr>
              <a:t>poolSize</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i</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GameObject</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obj</a:t>
            </a:r>
            <a:r>
              <a:rPr lang="en-US" sz="1400" spc="-1" dirty="0">
                <a:solidFill>
                  <a:srgbClr val="000000"/>
                </a:solidFill>
                <a:latin typeface="Bahnschrift Light SemiCondensed" panose="020B0502040204020203" pitchFamily="34" charset="0"/>
              </a:rPr>
              <a:t> = Instantiate(prefab);</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obj.SetActive</a:t>
            </a:r>
            <a:r>
              <a:rPr lang="en-US" sz="1400" spc="-1" dirty="0">
                <a:solidFill>
                  <a:srgbClr val="000000"/>
                </a:solidFill>
                <a:latin typeface="Bahnschrift Light SemiCondensed" panose="020B0502040204020203" pitchFamily="34" charset="0"/>
              </a:rPr>
              <a:t>(false);</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objectPool.Add</a:t>
            </a:r>
            <a:r>
              <a:rPr lang="en-US" sz="1400" spc="-1" dirty="0">
                <a:solidFill>
                  <a:srgbClr val="000000"/>
                </a:solidFill>
                <a:latin typeface="Bahnschrift Light SemiCondensed" panose="020B0502040204020203" pitchFamily="34" charset="0"/>
              </a:rPr>
              <a:t>(</a:t>
            </a:r>
            <a:r>
              <a:rPr lang="en-US" sz="1400" spc="-1" dirty="0" err="1">
                <a:solidFill>
                  <a:srgbClr val="000000"/>
                </a:solidFill>
                <a:latin typeface="Bahnschrift Light SemiCondensed" panose="020B0502040204020203" pitchFamily="34" charset="0"/>
              </a:rPr>
              <a:t>obj</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p>
          <a:p>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a:t>
            </a:r>
            <a:endParaRPr lang="en-US" sz="20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Optimization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37</a:t>
            </a:fld>
            <a:endParaRPr/>
          </a:p>
        </p:txBody>
      </p:sp>
    </p:spTree>
    <p:extLst>
      <p:ext uri="{BB962C8B-B14F-4D97-AF65-F5344CB8AC3E}">
        <p14:creationId xmlns:p14="http://schemas.microsoft.com/office/powerpoint/2010/main" val="101109827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607763"/>
            <a:ext cx="11352998" cy="4802662"/>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Object Pooling:</a:t>
            </a:r>
            <a:endParaRPr lang="en-US" sz="1400" spc="-1" dirty="0">
              <a:solidFill>
                <a:srgbClr val="000000"/>
              </a:solidFill>
              <a:latin typeface="Bahnschrift Light SemiCondensed" panose="020B0502040204020203" pitchFamily="34" charset="0"/>
            </a:endParaRPr>
          </a:p>
          <a:p>
            <a:r>
              <a:rPr lang="en-US" sz="2000" spc="-1" dirty="0">
                <a:solidFill>
                  <a:srgbClr val="000000"/>
                </a:solidFill>
              </a:rPr>
              <a:t>Example: </a:t>
            </a:r>
            <a:r>
              <a:rPr lang="en-US" sz="2000" spc="-1" dirty="0" smtClean="0">
                <a:solidFill>
                  <a:srgbClr val="000000"/>
                </a:solidFill>
              </a:rPr>
              <a:t>Implement Object </a:t>
            </a:r>
            <a:r>
              <a:rPr lang="en-US" sz="2000" spc="-1" dirty="0">
                <a:solidFill>
                  <a:srgbClr val="000000"/>
                </a:solidFill>
              </a:rPr>
              <a:t>Pooling Manager</a:t>
            </a:r>
            <a:endParaRPr lang="en-US" sz="2000" spc="-1" dirty="0">
              <a:solidFill>
                <a:srgbClr val="000000"/>
              </a:solidFill>
            </a:endParaRPr>
          </a:p>
          <a:p>
            <a:r>
              <a:rPr lang="en-US" sz="1400" spc="-1" dirty="0">
                <a:solidFill>
                  <a:srgbClr val="000000"/>
                </a:solidFill>
                <a:latin typeface="Bahnschrift Light SemiCondensed" panose="020B0502040204020203" pitchFamily="34" charset="0"/>
              </a:rPr>
              <a:t>    public </a:t>
            </a:r>
            <a:r>
              <a:rPr lang="en-US" sz="1400" spc="-1" dirty="0" err="1">
                <a:solidFill>
                  <a:srgbClr val="000000"/>
                </a:solidFill>
                <a:latin typeface="Bahnschrift Light SemiCondensed" panose="020B0502040204020203" pitchFamily="34" charset="0"/>
              </a:rPr>
              <a:t>GameObject</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GetObjectFromPool</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foreach</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GameObject</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obj</a:t>
            </a:r>
            <a:r>
              <a:rPr lang="en-US" sz="1400" spc="-1" dirty="0">
                <a:solidFill>
                  <a:srgbClr val="000000"/>
                </a:solidFill>
                <a:latin typeface="Bahnschrift Light SemiCondensed" panose="020B0502040204020203" pitchFamily="34" charset="0"/>
              </a:rPr>
              <a:t> in </a:t>
            </a:r>
            <a:r>
              <a:rPr lang="en-US" sz="1400" spc="-1" dirty="0" err="1">
                <a:solidFill>
                  <a:srgbClr val="000000"/>
                </a:solidFill>
                <a:latin typeface="Bahnschrift Light SemiCondensed" panose="020B0502040204020203" pitchFamily="34" charset="0"/>
              </a:rPr>
              <a:t>objectPool</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if (!</a:t>
            </a:r>
            <a:r>
              <a:rPr lang="en-US" sz="1400" spc="-1" dirty="0" err="1">
                <a:solidFill>
                  <a:srgbClr val="000000"/>
                </a:solidFill>
                <a:latin typeface="Bahnschrift Light SemiCondensed" panose="020B0502040204020203" pitchFamily="34" charset="0"/>
              </a:rPr>
              <a:t>obj.activeInHierarchy</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obj.SetActive</a:t>
            </a:r>
            <a:r>
              <a:rPr lang="en-US" sz="1400" spc="-1" dirty="0">
                <a:solidFill>
                  <a:srgbClr val="000000"/>
                </a:solidFill>
                <a:latin typeface="Bahnschrift Light SemiCondensed" panose="020B0502040204020203" pitchFamily="34" charset="0"/>
              </a:rPr>
              <a:t>(true);</a:t>
            </a:r>
          </a:p>
          <a:p>
            <a:r>
              <a:rPr lang="en-US" sz="1400" spc="-1" dirty="0">
                <a:solidFill>
                  <a:srgbClr val="000000"/>
                </a:solidFill>
                <a:latin typeface="Bahnschrift Light SemiCondensed" panose="020B0502040204020203" pitchFamily="34" charset="0"/>
              </a:rPr>
              <a:t>                return </a:t>
            </a:r>
            <a:r>
              <a:rPr lang="en-US" sz="1400" spc="-1" dirty="0" err="1">
                <a:solidFill>
                  <a:srgbClr val="000000"/>
                </a:solidFill>
                <a:latin typeface="Bahnschrift Light SemiCondensed" panose="020B0502040204020203" pitchFamily="34" charset="0"/>
              </a:rPr>
              <a:t>obj</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return null;</a:t>
            </a:r>
          </a:p>
          <a:p>
            <a:r>
              <a:rPr lang="en-US" sz="1400" spc="-1" dirty="0">
                <a:solidFill>
                  <a:srgbClr val="000000"/>
                </a:solidFill>
                <a:latin typeface="Bahnschrift Light SemiCondensed" panose="020B0502040204020203" pitchFamily="34" charset="0"/>
              </a:rPr>
              <a:t>    }</a:t>
            </a:r>
          </a:p>
          <a:p>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public void </a:t>
            </a:r>
            <a:r>
              <a:rPr lang="en-US" sz="1400" spc="-1" dirty="0" err="1">
                <a:solidFill>
                  <a:srgbClr val="000000"/>
                </a:solidFill>
                <a:latin typeface="Bahnschrift Light SemiCondensed" panose="020B0502040204020203" pitchFamily="34" charset="0"/>
              </a:rPr>
              <a:t>ReturnObjectToPool</a:t>
            </a:r>
            <a:r>
              <a:rPr lang="en-US" sz="1400" spc="-1" dirty="0">
                <a:solidFill>
                  <a:srgbClr val="000000"/>
                </a:solidFill>
                <a:latin typeface="Bahnschrift Light SemiCondensed" panose="020B0502040204020203" pitchFamily="34" charset="0"/>
              </a:rPr>
              <a:t>(</a:t>
            </a:r>
            <a:r>
              <a:rPr lang="en-US" sz="1400" spc="-1" dirty="0" err="1">
                <a:solidFill>
                  <a:srgbClr val="000000"/>
                </a:solidFill>
                <a:latin typeface="Bahnschrift Light SemiCondensed" panose="020B0502040204020203" pitchFamily="34" charset="0"/>
              </a:rPr>
              <a:t>GameObject</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obj</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obj.SetActive</a:t>
            </a:r>
            <a:r>
              <a:rPr lang="en-US" sz="1400" spc="-1" dirty="0">
                <a:solidFill>
                  <a:srgbClr val="000000"/>
                </a:solidFill>
                <a:latin typeface="Bahnschrift Light SemiCondensed" panose="020B0502040204020203" pitchFamily="34" charset="0"/>
              </a:rPr>
              <a:t>(false);</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a:t>
            </a:r>
          </a:p>
          <a:p>
            <a:pPr>
              <a:spcBef>
                <a:spcPts val="600"/>
              </a:spcBef>
              <a:spcAft>
                <a:spcPts val="600"/>
              </a:spcAft>
            </a:pPr>
            <a:endParaRPr lang="en-US" sz="20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Optimization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38</a:t>
            </a:fld>
            <a:endParaRPr/>
          </a:p>
        </p:txBody>
      </p:sp>
    </p:spTree>
    <p:extLst>
      <p:ext uri="{BB962C8B-B14F-4D97-AF65-F5344CB8AC3E}">
        <p14:creationId xmlns:p14="http://schemas.microsoft.com/office/powerpoint/2010/main" val="426752507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455480"/>
            <a:ext cx="11352998" cy="495494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Object Pooling:</a:t>
            </a:r>
            <a:endParaRPr lang="en-US" sz="1400" spc="-1" dirty="0">
              <a:solidFill>
                <a:srgbClr val="000000"/>
              </a:solidFill>
              <a:latin typeface="Bahnschrift Light SemiCondensed" panose="020B0502040204020203" pitchFamily="34" charset="0"/>
            </a:endParaRPr>
          </a:p>
          <a:p>
            <a:pPr marL="342900" indent="-342900">
              <a:spcBef>
                <a:spcPts val="600"/>
              </a:spcBef>
              <a:spcAft>
                <a:spcPts val="600"/>
              </a:spcAft>
              <a:buFont typeface="Arial" panose="020B0604020202020204" pitchFamily="34" charset="0"/>
              <a:buChar char="•"/>
            </a:pPr>
            <a:r>
              <a:rPr lang="en-US" sz="2000" spc="-1" dirty="0" smtClean="0">
                <a:solidFill>
                  <a:srgbClr val="000000"/>
                </a:solidFill>
              </a:rPr>
              <a:t>Object </a:t>
            </a:r>
            <a:r>
              <a:rPr lang="en-US" sz="2000" spc="-1" dirty="0" smtClean="0">
                <a:solidFill>
                  <a:srgbClr val="000000"/>
                </a:solidFill>
              </a:rPr>
              <a:t>Usage </a:t>
            </a:r>
            <a:r>
              <a:rPr lang="en-US" sz="2000" spc="-1" dirty="0">
                <a:solidFill>
                  <a:srgbClr val="000000"/>
                </a:solidFill>
              </a:rPr>
              <a:t>with </a:t>
            </a:r>
            <a:r>
              <a:rPr lang="en-US" sz="2000" spc="-1" dirty="0" smtClean="0">
                <a:solidFill>
                  <a:srgbClr val="000000"/>
                </a:solidFill>
              </a:rPr>
              <a:t>implemented Object </a:t>
            </a:r>
            <a:r>
              <a:rPr lang="en-US" sz="2000" spc="-1" dirty="0">
                <a:solidFill>
                  <a:srgbClr val="000000"/>
                </a:solidFill>
              </a:rPr>
              <a:t>Pooling Manager</a:t>
            </a:r>
            <a:endParaRPr lang="en-US" sz="2000" spc="-1" dirty="0" smtClean="0">
              <a:solidFill>
                <a:srgbClr val="000000"/>
              </a:solidFill>
            </a:endParaRPr>
          </a:p>
          <a:p>
            <a:r>
              <a:rPr lang="en-US" sz="1400" spc="-1" dirty="0">
                <a:solidFill>
                  <a:srgbClr val="000000"/>
                </a:solidFill>
                <a:latin typeface="Bahnschrift Light SemiCondensed" panose="020B0502040204020203" pitchFamily="34" charset="0"/>
              </a:rPr>
              <a:t>public class </a:t>
            </a:r>
            <a:r>
              <a:rPr lang="en-US" sz="1400" spc="-1" dirty="0" err="1">
                <a:solidFill>
                  <a:srgbClr val="000000"/>
                </a:solidFill>
                <a:latin typeface="Bahnschrift Light SemiCondensed" panose="020B0502040204020203" pitchFamily="34" charset="0"/>
              </a:rPr>
              <a:t>ObjectUser</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MonoBehaviour</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private </a:t>
            </a:r>
            <a:r>
              <a:rPr lang="en-US" sz="1400" spc="-1" dirty="0" err="1">
                <a:solidFill>
                  <a:srgbClr val="000000"/>
                </a:solidFill>
                <a:latin typeface="Bahnschrift Light SemiCondensed" panose="020B0502040204020203" pitchFamily="34" charset="0"/>
              </a:rPr>
              <a:t>ObjectPoolManager</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poolManager</a:t>
            </a:r>
            <a:r>
              <a:rPr lang="en-US" sz="1400" spc="-1" dirty="0">
                <a:solidFill>
                  <a:srgbClr val="000000"/>
                </a:solidFill>
                <a:latin typeface="Bahnschrift Light SemiCondensed" panose="020B0502040204020203" pitchFamily="34" charset="0"/>
              </a:rPr>
              <a:t>;</a:t>
            </a:r>
          </a:p>
          <a:p>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void Start()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poolManager</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FindObjectOfType</a:t>
            </a:r>
            <a:r>
              <a:rPr lang="en-US" sz="1400" spc="-1" dirty="0">
                <a:solidFill>
                  <a:srgbClr val="000000"/>
                </a:solidFill>
                <a:latin typeface="Bahnschrift Light SemiCondensed" panose="020B0502040204020203" pitchFamily="34" charset="0"/>
              </a:rPr>
              <a:t>&lt;</a:t>
            </a:r>
            <a:r>
              <a:rPr lang="en-US" sz="1400" spc="-1" dirty="0" err="1">
                <a:solidFill>
                  <a:srgbClr val="000000"/>
                </a:solidFill>
                <a:latin typeface="Bahnschrift Light SemiCondensed" panose="020B0502040204020203" pitchFamily="34" charset="0"/>
              </a:rPr>
              <a:t>ObjectPoolManager</a:t>
            </a:r>
            <a:r>
              <a:rPr lang="en-US" sz="1400" spc="-1" dirty="0">
                <a:solidFill>
                  <a:srgbClr val="000000"/>
                </a:solidFill>
                <a:latin typeface="Bahnschrift Light SemiCondensed" panose="020B0502040204020203" pitchFamily="34" charset="0"/>
              </a:rPr>
              <a:t>&gt;();</a:t>
            </a:r>
          </a:p>
          <a:p>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GameObject</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pooledObject</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poolManager.GetObjectFromPool</a:t>
            </a:r>
            <a:r>
              <a:rPr lang="en-US" sz="1400" spc="-1" dirty="0">
                <a:solidFill>
                  <a:srgbClr val="000000"/>
                </a:solidFill>
                <a:latin typeface="Bahnschrift Light SemiCondensed" panose="020B0502040204020203" pitchFamily="34" charset="0"/>
              </a:rPr>
              <a:t>();</a:t>
            </a:r>
          </a:p>
          <a:p>
            <a:r>
              <a:rPr lang="en-US" sz="1400" spc="-1" dirty="0">
                <a:solidFill>
                  <a:srgbClr val="000000"/>
                </a:solidFill>
                <a:latin typeface="Bahnschrift Light SemiCondensed" panose="020B0502040204020203" pitchFamily="34" charset="0"/>
              </a:rPr>
              <a:t>        if (</a:t>
            </a:r>
            <a:r>
              <a:rPr lang="en-US" sz="1400" spc="-1" dirty="0" err="1">
                <a:solidFill>
                  <a:srgbClr val="000000"/>
                </a:solidFill>
                <a:latin typeface="Bahnschrift Light SemiCondensed" panose="020B0502040204020203" pitchFamily="34" charset="0"/>
              </a:rPr>
              <a:t>pooledObject</a:t>
            </a:r>
            <a:r>
              <a:rPr lang="en-US" sz="1400" spc="-1" dirty="0">
                <a:solidFill>
                  <a:srgbClr val="000000"/>
                </a:solidFill>
                <a:latin typeface="Bahnschrift Light SemiCondensed" panose="020B0502040204020203" pitchFamily="34" charset="0"/>
              </a:rPr>
              <a:t> != null)</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 Use the pooled object</a:t>
            </a:r>
          </a:p>
          <a:p>
            <a:r>
              <a:rPr lang="en-US" sz="1400" spc="-1" dirty="0">
                <a:solidFill>
                  <a:srgbClr val="000000"/>
                </a:solidFill>
                <a:latin typeface="Bahnschrift Light SemiCondensed" panose="020B0502040204020203" pitchFamily="34" charset="0"/>
              </a:rPr>
              <a:t>        }</a:t>
            </a:r>
          </a:p>
          <a:p>
            <a:r>
              <a:rPr lang="en-US" sz="1400" spc="-1" dirty="0">
                <a:solidFill>
                  <a:srgbClr val="000000"/>
                </a:solidFill>
                <a:latin typeface="Bahnschrift Light SemiCondensed" panose="020B0502040204020203" pitchFamily="34" charset="0"/>
              </a:rPr>
              <a:t>    }</a:t>
            </a:r>
          </a:p>
          <a:p>
            <a:r>
              <a:rPr lang="en-US" sz="1400" spc="-1" dirty="0" smtClean="0">
                <a:solidFill>
                  <a:srgbClr val="000000"/>
                </a:solidFill>
                <a:latin typeface="Bahnschrift Light SemiCondensed" panose="020B0502040204020203" pitchFamily="34" charset="0"/>
              </a:rPr>
              <a:t>}</a:t>
            </a:r>
            <a:endParaRPr lang="en-US" sz="1400" spc="-1" dirty="0">
              <a:solidFill>
                <a:srgbClr val="000000"/>
              </a:solidFill>
              <a:latin typeface="Bahnschrift Light SemiCondensed" panose="020B0502040204020203" pitchFamily="34" charset="0"/>
            </a:endParaRPr>
          </a:p>
          <a:p>
            <a:r>
              <a:rPr lang="en-US" sz="1400" spc="-1" dirty="0">
                <a:solidFill>
                  <a:srgbClr val="000000"/>
                </a:solidFill>
                <a:latin typeface="Bahnschrift Light SemiCondensed" panose="020B0502040204020203" pitchFamily="34" charset="0"/>
              </a:rPr>
              <a:t>   </a:t>
            </a:r>
            <a:endParaRPr lang="en-US" sz="20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Optimization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39</a:t>
            </a:fld>
            <a:endParaRPr/>
          </a:p>
        </p:txBody>
      </p:sp>
    </p:spTree>
    <p:extLst>
      <p:ext uri="{BB962C8B-B14F-4D97-AF65-F5344CB8AC3E}">
        <p14:creationId xmlns:p14="http://schemas.microsoft.com/office/powerpoint/2010/main" val="190944054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4561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smtClean="0">
                <a:solidFill>
                  <a:srgbClr val="000000"/>
                </a:solidFill>
              </a:rPr>
              <a:t>Events </a:t>
            </a:r>
            <a:r>
              <a:rPr lang="en-US" sz="2400" b="1" spc="-1" dirty="0">
                <a:solidFill>
                  <a:srgbClr val="000000"/>
                </a:solidFill>
              </a:rPr>
              <a:t>and Delegates:</a:t>
            </a:r>
          </a:p>
          <a:p>
            <a:pPr marL="342900" indent="-342900">
              <a:spcBef>
                <a:spcPts val="600"/>
              </a:spcBef>
              <a:spcAft>
                <a:spcPts val="600"/>
              </a:spcAft>
              <a:buFont typeface="Arial" panose="020B0604020202020204" pitchFamily="34" charset="0"/>
              <a:buChar char="•"/>
            </a:pPr>
            <a:r>
              <a:rPr lang="en-US" sz="2400" spc="-1" dirty="0">
                <a:solidFill>
                  <a:srgbClr val="000000"/>
                </a:solidFill>
              </a:rPr>
              <a:t>Events and delegates are fundamental concepts in C# programming that facilitate communication between components in a decoupled manner.</a:t>
            </a:r>
          </a:p>
          <a:p>
            <a:pPr marL="342900" indent="-342900">
              <a:spcBef>
                <a:spcPts val="600"/>
              </a:spcBef>
              <a:spcAft>
                <a:spcPts val="600"/>
              </a:spcAft>
              <a:buFont typeface="Arial" panose="020B0604020202020204" pitchFamily="34" charset="0"/>
              <a:buChar char="•"/>
            </a:pPr>
            <a:r>
              <a:rPr lang="en-US" sz="2400" spc="-1" dirty="0">
                <a:solidFill>
                  <a:srgbClr val="000000"/>
                </a:solidFill>
              </a:rPr>
              <a:t>Delegates serve as a type-safe function pointer, allowing methods to be passed as parameters or stored as variables.</a:t>
            </a:r>
          </a:p>
          <a:p>
            <a:pPr marL="342900" indent="-342900">
              <a:spcBef>
                <a:spcPts val="600"/>
              </a:spcBef>
              <a:spcAft>
                <a:spcPts val="600"/>
              </a:spcAft>
              <a:buFont typeface="Arial" panose="020B0604020202020204" pitchFamily="34" charset="0"/>
              <a:buChar char="•"/>
            </a:pPr>
            <a:r>
              <a:rPr lang="en-US" sz="2400" spc="-1" dirty="0">
                <a:solidFill>
                  <a:srgbClr val="000000"/>
                </a:solidFill>
              </a:rPr>
              <a:t>Events are a special type of delegate that enable an object to notify other objects when a particular action occurs.</a:t>
            </a:r>
            <a:endParaRPr lang="en-US" sz="24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Advanced Scripting Techniques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4</a:t>
            </a:fld>
            <a:endParaRPr/>
          </a:p>
        </p:txBody>
      </p:sp>
    </p:spTree>
    <p:extLst>
      <p:ext uri="{BB962C8B-B14F-4D97-AF65-F5344CB8AC3E}">
        <p14:creationId xmlns:p14="http://schemas.microsoft.com/office/powerpoint/2010/main" val="342049541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455480"/>
            <a:ext cx="11352998" cy="495494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Physics Layering:</a:t>
            </a:r>
            <a:endParaRPr lang="en-US" sz="1400" spc="-1" dirty="0">
              <a:solidFill>
                <a:srgbClr val="000000"/>
              </a:solidFill>
              <a:latin typeface="Bahnschrift Light SemiCondensed" panose="020B0502040204020203" pitchFamily="34" charset="0"/>
            </a:endParaRPr>
          </a:p>
          <a:p>
            <a:pPr marL="342900" indent="-342900">
              <a:spcBef>
                <a:spcPts val="600"/>
              </a:spcBef>
              <a:spcAft>
                <a:spcPts val="600"/>
              </a:spcAft>
              <a:buFont typeface="Arial" panose="020B0604020202020204" pitchFamily="34" charset="0"/>
              <a:buChar char="•"/>
            </a:pPr>
            <a:r>
              <a:rPr lang="en-US" sz="2400" spc="-1" dirty="0">
                <a:solidFill>
                  <a:srgbClr val="000000"/>
                </a:solidFill>
              </a:rPr>
              <a:t>Physics layering in Unity allows developers to categorize game objects into different layers, controlling which objects can collide with each other.</a:t>
            </a:r>
          </a:p>
          <a:p>
            <a:pPr marL="342900" indent="-342900">
              <a:spcBef>
                <a:spcPts val="600"/>
              </a:spcBef>
              <a:spcAft>
                <a:spcPts val="600"/>
              </a:spcAft>
              <a:buFont typeface="Arial" panose="020B0604020202020204" pitchFamily="34" charset="0"/>
              <a:buChar char="•"/>
            </a:pPr>
            <a:r>
              <a:rPr lang="en-US" sz="2400" spc="-1" dirty="0">
                <a:solidFill>
                  <a:srgbClr val="000000"/>
                </a:solidFill>
              </a:rPr>
              <a:t>Proper organization of physics layers is essential for optimizing collision detection and improving performance in Unity projects</a:t>
            </a:r>
            <a:r>
              <a:rPr lang="en-US" sz="2400" spc="-1" dirty="0" smtClean="0">
                <a:solidFill>
                  <a:srgbClr val="000000"/>
                </a:solidFill>
              </a:rPr>
              <a:t>.</a:t>
            </a:r>
            <a:endParaRPr lang="en-US" sz="2000" spc="-1" dirty="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Optimization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40</a:t>
            </a:fld>
            <a:endParaRPr/>
          </a:p>
        </p:txBody>
      </p:sp>
    </p:spTree>
    <p:extLst>
      <p:ext uri="{BB962C8B-B14F-4D97-AF65-F5344CB8AC3E}">
        <p14:creationId xmlns:p14="http://schemas.microsoft.com/office/powerpoint/2010/main" val="1460601449"/>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455480"/>
            <a:ext cx="11352998" cy="495494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Physics Layering:</a:t>
            </a:r>
            <a:endParaRPr lang="en-US" sz="1400" spc="-1" dirty="0">
              <a:solidFill>
                <a:srgbClr val="000000"/>
              </a:solidFill>
              <a:latin typeface="Bahnschrift Light SemiCondensed" panose="020B0502040204020203" pitchFamily="34" charset="0"/>
            </a:endParaRPr>
          </a:p>
          <a:p>
            <a:pPr marL="342900" indent="-342900">
              <a:spcBef>
                <a:spcPts val="600"/>
              </a:spcBef>
              <a:spcAft>
                <a:spcPts val="600"/>
              </a:spcAft>
              <a:buFont typeface="Arial" panose="020B0604020202020204" pitchFamily="34" charset="0"/>
              <a:buChar char="•"/>
            </a:pPr>
            <a:r>
              <a:rPr lang="en-US" sz="2400" spc="-1" dirty="0" smtClean="0">
                <a:solidFill>
                  <a:srgbClr val="000000"/>
                </a:solidFill>
              </a:rPr>
              <a:t>Example </a:t>
            </a:r>
            <a:r>
              <a:rPr lang="en-US" sz="2400" spc="-1" dirty="0">
                <a:solidFill>
                  <a:srgbClr val="000000"/>
                </a:solidFill>
              </a:rPr>
              <a:t>of how to set </a:t>
            </a:r>
            <a:r>
              <a:rPr lang="en-US" sz="2400" spc="-1" dirty="0" smtClean="0">
                <a:solidFill>
                  <a:srgbClr val="000000"/>
                </a:solidFill>
              </a:rPr>
              <a:t>up and apply </a:t>
            </a:r>
            <a:r>
              <a:rPr lang="en-US" sz="2400" spc="-1" dirty="0">
                <a:solidFill>
                  <a:srgbClr val="000000"/>
                </a:solidFill>
              </a:rPr>
              <a:t>physics layers in </a:t>
            </a:r>
            <a:r>
              <a:rPr lang="en-US" sz="2400" spc="-1" dirty="0" smtClean="0">
                <a:solidFill>
                  <a:srgbClr val="000000"/>
                </a:solidFill>
              </a:rPr>
              <a:t>Unity:</a:t>
            </a:r>
          </a:p>
          <a:p>
            <a:pPr>
              <a:spcBef>
                <a:spcPts val="600"/>
              </a:spcBef>
              <a:spcAft>
                <a:spcPts val="600"/>
              </a:spcAft>
            </a:pPr>
            <a:r>
              <a:rPr lang="en-US" sz="2000" b="1" spc="-1" dirty="0" smtClean="0">
                <a:solidFill>
                  <a:srgbClr val="000000"/>
                </a:solidFill>
              </a:rPr>
              <a:t>1. Set </a:t>
            </a:r>
            <a:r>
              <a:rPr lang="en-US" sz="2000" b="1" spc="-1" dirty="0">
                <a:solidFill>
                  <a:srgbClr val="000000"/>
                </a:solidFill>
              </a:rPr>
              <a:t>up </a:t>
            </a:r>
            <a:r>
              <a:rPr lang="en-US" sz="2000" b="1" spc="-1" dirty="0" smtClean="0">
                <a:solidFill>
                  <a:srgbClr val="000000"/>
                </a:solidFill>
              </a:rPr>
              <a:t>physics </a:t>
            </a:r>
            <a:r>
              <a:rPr lang="en-US" sz="2000" b="1" spc="-1" dirty="0">
                <a:solidFill>
                  <a:srgbClr val="000000"/>
                </a:solidFill>
              </a:rPr>
              <a:t>layers in </a:t>
            </a:r>
            <a:r>
              <a:rPr lang="en-US" sz="2000" b="1" spc="-1" dirty="0" smtClean="0">
                <a:solidFill>
                  <a:srgbClr val="000000"/>
                </a:solidFill>
              </a:rPr>
              <a:t>Unity Editor</a:t>
            </a:r>
            <a:r>
              <a:rPr lang="en-US" sz="2000" spc="-1" dirty="0" smtClean="0">
                <a:solidFill>
                  <a:srgbClr val="000000"/>
                </a:solidFill>
              </a:rPr>
              <a:t>:</a:t>
            </a:r>
            <a:endParaRPr lang="en-US" sz="2000" spc="-1" dirty="0">
              <a:solidFill>
                <a:srgbClr val="000000"/>
              </a:solidFill>
            </a:endParaRPr>
          </a:p>
          <a:p>
            <a:pPr marL="800100" lvl="1" indent="-342900">
              <a:buFont typeface="Arial" panose="020B0604020202020204" pitchFamily="34" charset="0"/>
              <a:buChar char="•"/>
            </a:pPr>
            <a:r>
              <a:rPr lang="en-US" sz="2000" spc="-1" dirty="0">
                <a:solidFill>
                  <a:srgbClr val="000000"/>
                </a:solidFill>
              </a:rPr>
              <a:t>Open the Unity Editor and navigate to the "Layers" dropdown menu in the top-right corner.</a:t>
            </a:r>
          </a:p>
          <a:p>
            <a:pPr marL="800100" lvl="1" indent="-342900">
              <a:buFont typeface="Arial" panose="020B0604020202020204" pitchFamily="34" charset="0"/>
              <a:buChar char="•"/>
            </a:pPr>
            <a:r>
              <a:rPr lang="en-US" sz="2000" spc="-1" dirty="0">
                <a:solidFill>
                  <a:srgbClr val="000000"/>
                </a:solidFill>
              </a:rPr>
              <a:t>Click on "Edit Layers..." to open the Layer Collision Matrix window.</a:t>
            </a:r>
          </a:p>
          <a:p>
            <a:pPr marL="800100" lvl="1" indent="-342900">
              <a:buFont typeface="Arial" panose="020B0604020202020204" pitchFamily="34" charset="0"/>
              <a:buChar char="•"/>
            </a:pPr>
            <a:r>
              <a:rPr lang="en-US" sz="2000" spc="-1" dirty="0">
                <a:solidFill>
                  <a:srgbClr val="000000"/>
                </a:solidFill>
              </a:rPr>
              <a:t>In the Layer Collision Matrix window, you'll see a grid representing all layers in your project. By default, Unity provides 32 layers, but you can add more if needed.</a:t>
            </a:r>
          </a:p>
          <a:p>
            <a:pPr marL="800100" lvl="1" indent="-342900">
              <a:buFont typeface="Arial" panose="020B0604020202020204" pitchFamily="34" charset="0"/>
              <a:buChar char="•"/>
            </a:pPr>
            <a:r>
              <a:rPr lang="en-US" sz="2000" spc="-1" dirty="0">
                <a:solidFill>
                  <a:srgbClr val="000000"/>
                </a:solidFill>
              </a:rPr>
              <a:t>To set up physics layers, uncheck the boxes where layers intersect to disable collision between them. For example, unchecking the box where "Player" intersects with "Enemy" means that game objects on these layers will not collide with each other.</a:t>
            </a:r>
          </a:p>
          <a:p>
            <a:pPr marL="800100" lvl="1" indent="-342900">
              <a:buFont typeface="Arial" panose="020B0604020202020204" pitchFamily="34" charset="0"/>
              <a:buChar char="•"/>
            </a:pPr>
            <a:r>
              <a:rPr lang="en-US" sz="2000" spc="-1" dirty="0">
                <a:solidFill>
                  <a:srgbClr val="000000"/>
                </a:solidFill>
              </a:rPr>
              <a:t>After configuring the Layer Collision Matrix, click on "Save" to apply the changes.</a:t>
            </a:r>
            <a:endParaRPr lang="en-US" sz="20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Optimization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41</a:t>
            </a:fld>
            <a:endParaRPr/>
          </a:p>
        </p:txBody>
      </p:sp>
    </p:spTree>
    <p:extLst>
      <p:ext uri="{BB962C8B-B14F-4D97-AF65-F5344CB8AC3E}">
        <p14:creationId xmlns:p14="http://schemas.microsoft.com/office/powerpoint/2010/main" val="815729595"/>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455480"/>
            <a:ext cx="11352998" cy="495494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Physics Layering:</a:t>
            </a:r>
            <a:endParaRPr lang="en-US" sz="1400" spc="-1" dirty="0">
              <a:solidFill>
                <a:srgbClr val="000000"/>
              </a:solidFill>
              <a:latin typeface="Bahnschrift Light SemiCondensed" panose="020B0502040204020203" pitchFamily="34" charset="0"/>
            </a:endParaRPr>
          </a:p>
          <a:p>
            <a:pPr marL="342900" indent="-342900">
              <a:spcBef>
                <a:spcPts val="600"/>
              </a:spcBef>
              <a:spcAft>
                <a:spcPts val="600"/>
              </a:spcAft>
              <a:buFont typeface="Arial" panose="020B0604020202020204" pitchFamily="34" charset="0"/>
              <a:buChar char="•"/>
            </a:pPr>
            <a:r>
              <a:rPr lang="en-US" sz="2400" spc="-1" dirty="0">
                <a:solidFill>
                  <a:srgbClr val="000000"/>
                </a:solidFill>
              </a:rPr>
              <a:t>Example of how to set up and apply physics layers in </a:t>
            </a:r>
            <a:r>
              <a:rPr lang="en-US" sz="2400" spc="-1" dirty="0" smtClean="0">
                <a:solidFill>
                  <a:srgbClr val="000000"/>
                </a:solidFill>
              </a:rPr>
              <a:t>Unity:</a:t>
            </a:r>
            <a:endParaRPr lang="en-US" sz="2400" spc="-1" dirty="0">
              <a:solidFill>
                <a:srgbClr val="000000"/>
              </a:solidFill>
            </a:endParaRPr>
          </a:p>
          <a:p>
            <a:pPr>
              <a:spcBef>
                <a:spcPts val="600"/>
              </a:spcBef>
              <a:spcAft>
                <a:spcPts val="600"/>
              </a:spcAft>
            </a:pPr>
            <a:r>
              <a:rPr lang="en-US" sz="2000" b="1" spc="-1" dirty="0" smtClean="0">
                <a:solidFill>
                  <a:srgbClr val="000000"/>
                </a:solidFill>
              </a:rPr>
              <a:t>2. Set </a:t>
            </a:r>
            <a:r>
              <a:rPr lang="en-US" sz="2000" b="1" spc="-1" dirty="0">
                <a:solidFill>
                  <a:srgbClr val="000000"/>
                </a:solidFill>
              </a:rPr>
              <a:t>up physics layers p</a:t>
            </a:r>
            <a:r>
              <a:rPr lang="en-US" sz="2000" b="1" spc="-1" dirty="0" smtClean="0">
                <a:solidFill>
                  <a:srgbClr val="000000"/>
                </a:solidFill>
              </a:rPr>
              <a:t>rogrammatically</a:t>
            </a:r>
            <a:r>
              <a:rPr lang="en-US" sz="2000" spc="-1" dirty="0">
                <a:solidFill>
                  <a:srgbClr val="000000"/>
                </a:solidFill>
              </a:rPr>
              <a:t>:</a:t>
            </a:r>
            <a:endParaRPr lang="en-US" sz="2000" spc="-1" dirty="0">
              <a:solidFill>
                <a:srgbClr val="000000"/>
              </a:solidFill>
            </a:endParaRPr>
          </a:p>
          <a:p>
            <a:pPr marL="800100" lvl="1" indent="-342900">
              <a:buFont typeface="Arial" panose="020B0604020202020204" pitchFamily="34" charset="0"/>
              <a:buChar char="•"/>
            </a:pPr>
            <a:r>
              <a:rPr lang="en-US" sz="2000" spc="-1" dirty="0">
                <a:solidFill>
                  <a:srgbClr val="000000"/>
                </a:solidFill>
              </a:rPr>
              <a:t>You can also set up physics layers programmatically using C# </a:t>
            </a:r>
            <a:r>
              <a:rPr lang="en-US" sz="2000" spc="-1" dirty="0" smtClean="0">
                <a:solidFill>
                  <a:srgbClr val="000000"/>
                </a:solidFill>
              </a:rPr>
              <a:t>scripts</a:t>
            </a:r>
            <a:r>
              <a:rPr lang="en-US" sz="2000" spc="-1" dirty="0">
                <a:solidFill>
                  <a:srgbClr val="000000"/>
                </a:solidFill>
              </a:rPr>
              <a:t>:</a:t>
            </a:r>
            <a:endParaRPr lang="en-US" sz="2000" spc="-1" dirty="0" smtClean="0">
              <a:solidFill>
                <a:srgbClr val="000000"/>
              </a:solidFill>
            </a:endParaRPr>
          </a:p>
          <a:p>
            <a:pPr lvl="1"/>
            <a:r>
              <a:rPr lang="en-US" sz="1400" spc="-1" dirty="0">
                <a:solidFill>
                  <a:srgbClr val="000000"/>
                </a:solidFill>
                <a:latin typeface="Bahnschrift Light Condensed" panose="020B0502040204020203" pitchFamily="34" charset="0"/>
              </a:rPr>
              <a:t>using </a:t>
            </a:r>
            <a:r>
              <a:rPr lang="en-US" sz="1400" spc="-1" dirty="0" err="1">
                <a:solidFill>
                  <a:srgbClr val="000000"/>
                </a:solidFill>
                <a:latin typeface="Bahnschrift Light Condensed" panose="020B0502040204020203" pitchFamily="34" charset="0"/>
              </a:rPr>
              <a:t>UnityEngine</a:t>
            </a:r>
            <a:r>
              <a:rPr lang="en-US" sz="1400" spc="-1" dirty="0" smtClean="0">
                <a:solidFill>
                  <a:srgbClr val="000000"/>
                </a:solidFill>
                <a:latin typeface="Bahnschrift Light Condensed" panose="020B0502040204020203" pitchFamily="34" charset="0"/>
              </a:rPr>
              <a:t>;</a:t>
            </a:r>
            <a:endParaRPr lang="en-US" sz="1400" spc="-1" dirty="0">
              <a:solidFill>
                <a:srgbClr val="000000"/>
              </a:solidFill>
              <a:latin typeface="Bahnschrift Light Condensed" panose="020B0502040204020203" pitchFamily="34" charset="0"/>
            </a:endParaRPr>
          </a:p>
          <a:p>
            <a:pPr lvl="1"/>
            <a:r>
              <a:rPr lang="en-US" sz="1400" spc="-1" dirty="0">
                <a:solidFill>
                  <a:srgbClr val="000000"/>
                </a:solidFill>
                <a:latin typeface="Bahnschrift Light Condensed" panose="020B0502040204020203" pitchFamily="34" charset="0"/>
              </a:rPr>
              <a:t>public class </a:t>
            </a:r>
            <a:r>
              <a:rPr lang="en-US" sz="1400" spc="-1" dirty="0" err="1">
                <a:solidFill>
                  <a:srgbClr val="000000"/>
                </a:solidFill>
                <a:latin typeface="Bahnschrift Light Condensed" panose="020B0502040204020203" pitchFamily="34" charset="0"/>
              </a:rPr>
              <a:t>PhysicsLayerSetup</a:t>
            </a:r>
            <a:r>
              <a:rPr lang="en-US" sz="1400" spc="-1" dirty="0">
                <a:solidFill>
                  <a:srgbClr val="000000"/>
                </a:solidFill>
                <a:latin typeface="Bahnschrift Light Condensed" panose="020B0502040204020203" pitchFamily="34" charset="0"/>
              </a:rPr>
              <a:t> : </a:t>
            </a:r>
            <a:r>
              <a:rPr lang="en-US" sz="1400" spc="-1" dirty="0" err="1">
                <a:solidFill>
                  <a:srgbClr val="000000"/>
                </a:solidFill>
                <a:latin typeface="Bahnschrift Light Condensed" panose="020B0502040204020203" pitchFamily="34" charset="0"/>
              </a:rPr>
              <a:t>MonoBehaviour</a:t>
            </a:r>
            <a:endParaRPr lang="en-US" sz="1400" spc="-1" dirty="0">
              <a:solidFill>
                <a:srgbClr val="000000"/>
              </a:solidFill>
              <a:latin typeface="Bahnschrift Light Condensed" panose="020B0502040204020203" pitchFamily="34" charset="0"/>
            </a:endParaRPr>
          </a:p>
          <a:p>
            <a:pPr lvl="1"/>
            <a:r>
              <a:rPr lang="en-US" sz="1400" spc="-1" dirty="0">
                <a:solidFill>
                  <a:srgbClr val="000000"/>
                </a:solidFill>
                <a:latin typeface="Bahnschrift Light Condensed" panose="020B0502040204020203" pitchFamily="34" charset="0"/>
              </a:rPr>
              <a:t>{</a:t>
            </a:r>
          </a:p>
          <a:p>
            <a:pPr lvl="1"/>
            <a:r>
              <a:rPr lang="en-US" sz="1400" spc="-1" dirty="0">
                <a:solidFill>
                  <a:srgbClr val="000000"/>
                </a:solidFill>
                <a:latin typeface="Bahnschrift Light Condensed" panose="020B0502040204020203" pitchFamily="34" charset="0"/>
              </a:rPr>
              <a:t>    void Start()</a:t>
            </a:r>
          </a:p>
          <a:p>
            <a:pPr lvl="1"/>
            <a:r>
              <a:rPr lang="en-US" sz="1400" spc="-1" dirty="0">
                <a:solidFill>
                  <a:srgbClr val="000000"/>
                </a:solidFill>
                <a:latin typeface="Bahnschrift Light Condensed" panose="020B0502040204020203" pitchFamily="34" charset="0"/>
              </a:rPr>
              <a:t>    {</a:t>
            </a:r>
          </a:p>
          <a:p>
            <a:pPr lvl="1"/>
            <a:r>
              <a:rPr lang="en-US" sz="1400" spc="-1" dirty="0">
                <a:solidFill>
                  <a:srgbClr val="000000"/>
                </a:solidFill>
                <a:latin typeface="Bahnschrift Light Condensed" panose="020B0502040204020203" pitchFamily="34" charset="0"/>
              </a:rPr>
              <a:t>        // Define physics layers</a:t>
            </a:r>
          </a:p>
          <a:p>
            <a:pPr lvl="1"/>
            <a:r>
              <a:rPr lang="en-US" sz="1400" spc="-1" dirty="0">
                <a:solidFill>
                  <a:srgbClr val="000000"/>
                </a:solidFill>
                <a:latin typeface="Bahnschrift Light Condensed" panose="020B0502040204020203" pitchFamily="34" charset="0"/>
              </a:rPr>
              <a:t>        </a:t>
            </a:r>
            <a:r>
              <a:rPr lang="en-US" sz="1400" spc="-1" dirty="0" err="1">
                <a:solidFill>
                  <a:srgbClr val="000000"/>
                </a:solidFill>
                <a:latin typeface="Bahnschrift Light Condensed" panose="020B0502040204020203" pitchFamily="34" charset="0"/>
              </a:rPr>
              <a:t>int</a:t>
            </a:r>
            <a:r>
              <a:rPr lang="en-US" sz="1400" spc="-1" dirty="0">
                <a:solidFill>
                  <a:srgbClr val="000000"/>
                </a:solidFill>
                <a:latin typeface="Bahnschrift Light Condensed" panose="020B0502040204020203" pitchFamily="34" charset="0"/>
              </a:rPr>
              <a:t> </a:t>
            </a:r>
            <a:r>
              <a:rPr lang="en-US" sz="1400" spc="-1" dirty="0" err="1">
                <a:solidFill>
                  <a:srgbClr val="000000"/>
                </a:solidFill>
                <a:latin typeface="Bahnschrift Light Condensed" panose="020B0502040204020203" pitchFamily="34" charset="0"/>
              </a:rPr>
              <a:t>playerLayer</a:t>
            </a:r>
            <a:r>
              <a:rPr lang="en-US" sz="1400" spc="-1" dirty="0">
                <a:solidFill>
                  <a:srgbClr val="000000"/>
                </a:solidFill>
                <a:latin typeface="Bahnschrift Light Condensed" panose="020B0502040204020203" pitchFamily="34" charset="0"/>
              </a:rPr>
              <a:t> = </a:t>
            </a:r>
            <a:r>
              <a:rPr lang="en-US" sz="1400" spc="-1" dirty="0" err="1">
                <a:solidFill>
                  <a:srgbClr val="000000"/>
                </a:solidFill>
                <a:latin typeface="Bahnschrift Light Condensed" panose="020B0502040204020203" pitchFamily="34" charset="0"/>
              </a:rPr>
              <a:t>LayerMask.NameToLayer</a:t>
            </a:r>
            <a:r>
              <a:rPr lang="en-US" sz="1400" spc="-1" dirty="0">
                <a:solidFill>
                  <a:srgbClr val="000000"/>
                </a:solidFill>
                <a:latin typeface="Bahnschrift Light Condensed" panose="020B0502040204020203" pitchFamily="34" charset="0"/>
              </a:rPr>
              <a:t>("Player");</a:t>
            </a:r>
          </a:p>
          <a:p>
            <a:pPr lvl="1"/>
            <a:r>
              <a:rPr lang="en-US" sz="1400" spc="-1" dirty="0">
                <a:solidFill>
                  <a:srgbClr val="000000"/>
                </a:solidFill>
                <a:latin typeface="Bahnschrift Light Condensed" panose="020B0502040204020203" pitchFamily="34" charset="0"/>
              </a:rPr>
              <a:t>        </a:t>
            </a:r>
            <a:r>
              <a:rPr lang="en-US" sz="1400" spc="-1" dirty="0" err="1">
                <a:solidFill>
                  <a:srgbClr val="000000"/>
                </a:solidFill>
                <a:latin typeface="Bahnschrift Light Condensed" panose="020B0502040204020203" pitchFamily="34" charset="0"/>
              </a:rPr>
              <a:t>int</a:t>
            </a:r>
            <a:r>
              <a:rPr lang="en-US" sz="1400" spc="-1" dirty="0">
                <a:solidFill>
                  <a:srgbClr val="000000"/>
                </a:solidFill>
                <a:latin typeface="Bahnschrift Light Condensed" panose="020B0502040204020203" pitchFamily="34" charset="0"/>
              </a:rPr>
              <a:t> </a:t>
            </a:r>
            <a:r>
              <a:rPr lang="en-US" sz="1400" spc="-1" dirty="0" err="1">
                <a:solidFill>
                  <a:srgbClr val="000000"/>
                </a:solidFill>
                <a:latin typeface="Bahnschrift Light Condensed" panose="020B0502040204020203" pitchFamily="34" charset="0"/>
              </a:rPr>
              <a:t>enemyLayer</a:t>
            </a:r>
            <a:r>
              <a:rPr lang="en-US" sz="1400" spc="-1" dirty="0">
                <a:solidFill>
                  <a:srgbClr val="000000"/>
                </a:solidFill>
                <a:latin typeface="Bahnschrift Light Condensed" panose="020B0502040204020203" pitchFamily="34" charset="0"/>
              </a:rPr>
              <a:t> = </a:t>
            </a:r>
            <a:r>
              <a:rPr lang="en-US" sz="1400" spc="-1" dirty="0" err="1">
                <a:solidFill>
                  <a:srgbClr val="000000"/>
                </a:solidFill>
                <a:latin typeface="Bahnschrift Light Condensed" panose="020B0502040204020203" pitchFamily="34" charset="0"/>
              </a:rPr>
              <a:t>LayerMask.NameToLayer</a:t>
            </a:r>
            <a:r>
              <a:rPr lang="en-US" sz="1400" spc="-1" dirty="0">
                <a:solidFill>
                  <a:srgbClr val="000000"/>
                </a:solidFill>
                <a:latin typeface="Bahnschrift Light Condensed" panose="020B0502040204020203" pitchFamily="34" charset="0"/>
              </a:rPr>
              <a:t>("Enemy");</a:t>
            </a:r>
          </a:p>
          <a:p>
            <a:pPr lvl="1"/>
            <a:endParaRPr lang="en-US" sz="1400" spc="-1" dirty="0">
              <a:solidFill>
                <a:srgbClr val="000000"/>
              </a:solidFill>
              <a:latin typeface="Bahnschrift Light Condensed" panose="020B0502040204020203" pitchFamily="34" charset="0"/>
            </a:endParaRPr>
          </a:p>
          <a:p>
            <a:pPr lvl="1"/>
            <a:r>
              <a:rPr lang="en-US" sz="1400" spc="-1" dirty="0">
                <a:solidFill>
                  <a:srgbClr val="000000"/>
                </a:solidFill>
                <a:latin typeface="Bahnschrift Light Condensed" panose="020B0502040204020203" pitchFamily="34" charset="0"/>
              </a:rPr>
              <a:t>        // Set collision matrix</a:t>
            </a:r>
          </a:p>
          <a:p>
            <a:pPr lvl="1"/>
            <a:r>
              <a:rPr lang="en-US" sz="1400" spc="-1" dirty="0">
                <a:solidFill>
                  <a:srgbClr val="000000"/>
                </a:solidFill>
                <a:latin typeface="Bahnschrift Light Condensed" panose="020B0502040204020203" pitchFamily="34" charset="0"/>
              </a:rPr>
              <a:t>        </a:t>
            </a:r>
            <a:r>
              <a:rPr lang="en-US" sz="1400" spc="-1" dirty="0" err="1">
                <a:solidFill>
                  <a:srgbClr val="000000"/>
                </a:solidFill>
                <a:latin typeface="Bahnschrift Light Condensed" panose="020B0502040204020203" pitchFamily="34" charset="0"/>
              </a:rPr>
              <a:t>Physics.IgnoreLayerCollision</a:t>
            </a:r>
            <a:r>
              <a:rPr lang="en-US" sz="1400" spc="-1" dirty="0">
                <a:solidFill>
                  <a:srgbClr val="000000"/>
                </a:solidFill>
                <a:latin typeface="Bahnschrift Light Condensed" panose="020B0502040204020203" pitchFamily="34" charset="0"/>
              </a:rPr>
              <a:t>(</a:t>
            </a:r>
            <a:r>
              <a:rPr lang="en-US" sz="1400" spc="-1" dirty="0" err="1">
                <a:solidFill>
                  <a:srgbClr val="000000"/>
                </a:solidFill>
                <a:latin typeface="Bahnschrift Light Condensed" panose="020B0502040204020203" pitchFamily="34" charset="0"/>
              </a:rPr>
              <a:t>playerLayer</a:t>
            </a:r>
            <a:r>
              <a:rPr lang="en-US" sz="1400" spc="-1" dirty="0">
                <a:solidFill>
                  <a:srgbClr val="000000"/>
                </a:solidFill>
                <a:latin typeface="Bahnschrift Light Condensed" panose="020B0502040204020203" pitchFamily="34" charset="0"/>
              </a:rPr>
              <a:t>, </a:t>
            </a:r>
            <a:r>
              <a:rPr lang="en-US" sz="1400" spc="-1" dirty="0" err="1">
                <a:solidFill>
                  <a:srgbClr val="000000"/>
                </a:solidFill>
                <a:latin typeface="Bahnschrift Light Condensed" panose="020B0502040204020203" pitchFamily="34" charset="0"/>
              </a:rPr>
              <a:t>enemyLayer</a:t>
            </a:r>
            <a:r>
              <a:rPr lang="en-US" sz="1400" spc="-1" dirty="0">
                <a:solidFill>
                  <a:srgbClr val="000000"/>
                </a:solidFill>
                <a:latin typeface="Bahnschrift Light Condensed" panose="020B0502040204020203" pitchFamily="34" charset="0"/>
              </a:rPr>
              <a:t>);</a:t>
            </a:r>
          </a:p>
          <a:p>
            <a:pPr lvl="1"/>
            <a:r>
              <a:rPr lang="en-US" sz="1400" spc="-1" dirty="0">
                <a:solidFill>
                  <a:srgbClr val="000000"/>
                </a:solidFill>
                <a:latin typeface="Bahnschrift Light Condensed" panose="020B0502040204020203" pitchFamily="34" charset="0"/>
              </a:rPr>
              <a:t>    }</a:t>
            </a:r>
          </a:p>
          <a:p>
            <a:pPr lvl="1"/>
            <a:r>
              <a:rPr lang="en-US" sz="1400" spc="-1" dirty="0">
                <a:solidFill>
                  <a:srgbClr val="000000"/>
                </a:solidFill>
                <a:latin typeface="Bahnschrift Light Condensed" panose="020B0502040204020203" pitchFamily="34" charset="0"/>
              </a:rPr>
              <a:t>}</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Optimization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42</a:t>
            </a:fld>
            <a:endParaRPr/>
          </a:p>
        </p:txBody>
      </p:sp>
    </p:spTree>
    <p:extLst>
      <p:ext uri="{BB962C8B-B14F-4D97-AF65-F5344CB8AC3E}">
        <p14:creationId xmlns:p14="http://schemas.microsoft.com/office/powerpoint/2010/main" val="184327820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455480"/>
            <a:ext cx="11352998" cy="495494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Physics Layering:</a:t>
            </a:r>
            <a:endParaRPr lang="en-US" sz="1400" spc="-1" dirty="0">
              <a:solidFill>
                <a:srgbClr val="000000"/>
              </a:solidFill>
              <a:latin typeface="Bahnschrift Light SemiCondensed" panose="020B0502040204020203" pitchFamily="34" charset="0"/>
            </a:endParaRPr>
          </a:p>
          <a:p>
            <a:pPr marL="342900" indent="-342900">
              <a:spcBef>
                <a:spcPts val="600"/>
              </a:spcBef>
              <a:spcAft>
                <a:spcPts val="600"/>
              </a:spcAft>
              <a:buFont typeface="Arial" panose="020B0604020202020204" pitchFamily="34" charset="0"/>
              <a:buChar char="•"/>
            </a:pPr>
            <a:r>
              <a:rPr lang="en-US" sz="2400" spc="-1" dirty="0">
                <a:solidFill>
                  <a:srgbClr val="000000"/>
                </a:solidFill>
              </a:rPr>
              <a:t>Example of how to set up and apply physics layers in Unity</a:t>
            </a:r>
            <a:r>
              <a:rPr lang="en-US" sz="2400" spc="-1" dirty="0" smtClean="0">
                <a:solidFill>
                  <a:srgbClr val="000000"/>
                </a:solidFill>
              </a:rPr>
              <a:t>:</a:t>
            </a:r>
          </a:p>
          <a:p>
            <a:pPr>
              <a:spcBef>
                <a:spcPts val="600"/>
              </a:spcBef>
              <a:spcAft>
                <a:spcPts val="600"/>
              </a:spcAft>
            </a:pPr>
            <a:r>
              <a:rPr lang="en-US" sz="2000" b="1" spc="-1" dirty="0" smtClean="0">
                <a:solidFill>
                  <a:srgbClr val="000000"/>
                </a:solidFill>
              </a:rPr>
              <a:t>3. </a:t>
            </a:r>
            <a:r>
              <a:rPr lang="en-US" sz="2000" b="1" spc="-1" dirty="0">
                <a:solidFill>
                  <a:srgbClr val="000000"/>
                </a:solidFill>
              </a:rPr>
              <a:t>A</a:t>
            </a:r>
            <a:r>
              <a:rPr lang="en-US" sz="2000" b="1" spc="-1" dirty="0" smtClean="0">
                <a:solidFill>
                  <a:srgbClr val="000000"/>
                </a:solidFill>
              </a:rPr>
              <a:t>pplying </a:t>
            </a:r>
            <a:r>
              <a:rPr lang="en-US" sz="2000" b="1" spc="-1" dirty="0">
                <a:solidFill>
                  <a:srgbClr val="000000"/>
                </a:solidFill>
              </a:rPr>
              <a:t>Physics Layers to Game Objects:</a:t>
            </a:r>
            <a:endParaRPr lang="en-US" sz="2000" b="1" spc="-1" dirty="0">
              <a:solidFill>
                <a:srgbClr val="000000"/>
              </a:solidFill>
            </a:endParaRPr>
          </a:p>
          <a:p>
            <a:pPr lvl="1"/>
            <a:r>
              <a:rPr lang="en-US" sz="2000" spc="-1" dirty="0">
                <a:solidFill>
                  <a:srgbClr val="000000"/>
                </a:solidFill>
              </a:rPr>
              <a:t>Once you've set up physics layers, you can assign them to game objects in the Unity Editor</a:t>
            </a:r>
            <a:r>
              <a:rPr lang="en-US" sz="2000" spc="-1" dirty="0" smtClean="0">
                <a:solidFill>
                  <a:srgbClr val="000000"/>
                </a:solidFill>
              </a:rPr>
              <a:t>:</a:t>
            </a:r>
            <a:endParaRPr lang="en-US" sz="2000" spc="-1" dirty="0">
              <a:solidFill>
                <a:srgbClr val="000000"/>
              </a:solidFill>
            </a:endParaRPr>
          </a:p>
          <a:p>
            <a:pPr marL="800100" lvl="1" indent="-342900">
              <a:buFont typeface="Arial" panose="020B0604020202020204" pitchFamily="34" charset="0"/>
              <a:buChar char="•"/>
            </a:pPr>
            <a:r>
              <a:rPr lang="en-US" sz="2000" spc="-1" dirty="0">
                <a:solidFill>
                  <a:srgbClr val="000000"/>
                </a:solidFill>
              </a:rPr>
              <a:t>Select a game object in the scene.</a:t>
            </a:r>
          </a:p>
          <a:p>
            <a:pPr marL="800100" lvl="1" indent="-342900">
              <a:buFont typeface="Arial" panose="020B0604020202020204" pitchFamily="34" charset="0"/>
              <a:buChar char="•"/>
            </a:pPr>
            <a:r>
              <a:rPr lang="en-US" sz="2000" spc="-1" dirty="0">
                <a:solidFill>
                  <a:srgbClr val="000000"/>
                </a:solidFill>
              </a:rPr>
              <a:t>In the Inspector window, find the "Layer" dropdown menu under the "Transform" component.</a:t>
            </a:r>
          </a:p>
          <a:p>
            <a:pPr marL="800100" lvl="1" indent="-342900">
              <a:buFont typeface="Arial" panose="020B0604020202020204" pitchFamily="34" charset="0"/>
              <a:buChar char="•"/>
            </a:pPr>
            <a:r>
              <a:rPr lang="en-US" sz="2000" spc="-1" dirty="0">
                <a:solidFill>
                  <a:srgbClr val="000000"/>
                </a:solidFill>
              </a:rPr>
              <a:t>Choose the desired layer for the game object from the dropdown menu.</a:t>
            </a:r>
            <a:endParaRPr lang="en-US" sz="20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Optimization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43</a:t>
            </a:fld>
            <a:endParaRPr/>
          </a:p>
        </p:txBody>
      </p:sp>
    </p:spTree>
    <p:extLst>
      <p:ext uri="{BB962C8B-B14F-4D97-AF65-F5344CB8AC3E}">
        <p14:creationId xmlns:p14="http://schemas.microsoft.com/office/powerpoint/2010/main" val="2726283887"/>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455480"/>
            <a:ext cx="11352998" cy="495494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Physics Layering:</a:t>
            </a:r>
            <a:endParaRPr lang="en-US" sz="1400" spc="-1" dirty="0">
              <a:solidFill>
                <a:srgbClr val="000000"/>
              </a:solidFill>
              <a:latin typeface="Bahnschrift Light SemiCondensed" panose="020B0502040204020203" pitchFamily="34" charset="0"/>
            </a:endParaRPr>
          </a:p>
          <a:p>
            <a:pPr marL="342900" indent="-342900">
              <a:spcBef>
                <a:spcPts val="600"/>
              </a:spcBef>
              <a:spcAft>
                <a:spcPts val="600"/>
              </a:spcAft>
              <a:buFont typeface="Arial" panose="020B0604020202020204" pitchFamily="34" charset="0"/>
              <a:buChar char="•"/>
            </a:pPr>
            <a:r>
              <a:rPr lang="en-US" sz="2400" spc="-1" dirty="0">
                <a:solidFill>
                  <a:srgbClr val="000000"/>
                </a:solidFill>
              </a:rPr>
              <a:t>Example of how to set up and apply physics layers in Unity</a:t>
            </a:r>
            <a:r>
              <a:rPr lang="en-US" sz="2400" spc="-1" dirty="0" smtClean="0">
                <a:solidFill>
                  <a:srgbClr val="000000"/>
                </a:solidFill>
              </a:rPr>
              <a:t>:</a:t>
            </a:r>
          </a:p>
          <a:p>
            <a:pPr>
              <a:spcBef>
                <a:spcPts val="600"/>
              </a:spcBef>
              <a:spcAft>
                <a:spcPts val="600"/>
              </a:spcAft>
            </a:pPr>
            <a:r>
              <a:rPr lang="en-US" sz="2000" b="1" spc="-1" dirty="0" smtClean="0">
                <a:solidFill>
                  <a:srgbClr val="000000"/>
                </a:solidFill>
              </a:rPr>
              <a:t>3. </a:t>
            </a:r>
            <a:r>
              <a:rPr lang="en-US" sz="2000" b="1" spc="-1" dirty="0">
                <a:solidFill>
                  <a:srgbClr val="000000"/>
                </a:solidFill>
              </a:rPr>
              <a:t>A</a:t>
            </a:r>
            <a:r>
              <a:rPr lang="en-US" sz="2000" b="1" spc="-1" dirty="0" smtClean="0">
                <a:solidFill>
                  <a:srgbClr val="000000"/>
                </a:solidFill>
              </a:rPr>
              <a:t>pplying </a:t>
            </a:r>
            <a:r>
              <a:rPr lang="en-US" sz="2000" b="1" spc="-1" dirty="0">
                <a:solidFill>
                  <a:srgbClr val="000000"/>
                </a:solidFill>
              </a:rPr>
              <a:t>Physics Layers to Game Objects:</a:t>
            </a:r>
            <a:endParaRPr lang="en-US" sz="2000" b="1" spc="-1" dirty="0">
              <a:solidFill>
                <a:srgbClr val="000000"/>
              </a:solidFill>
            </a:endParaRPr>
          </a:p>
          <a:p>
            <a:pPr lvl="1"/>
            <a:r>
              <a:rPr lang="en-US" sz="2000" spc="-1" dirty="0" smtClean="0">
                <a:solidFill>
                  <a:srgbClr val="000000"/>
                </a:solidFill>
              </a:rPr>
              <a:t>Apply </a:t>
            </a:r>
            <a:r>
              <a:rPr lang="en-US" sz="2000" spc="-1" dirty="0">
                <a:solidFill>
                  <a:srgbClr val="000000"/>
                </a:solidFill>
              </a:rPr>
              <a:t>physics layers to game objects using code in Unity</a:t>
            </a:r>
            <a:r>
              <a:rPr lang="en-US" sz="2000" spc="-1" dirty="0" smtClean="0">
                <a:solidFill>
                  <a:srgbClr val="000000"/>
                </a:solidFill>
              </a:rPr>
              <a:t>:</a:t>
            </a:r>
          </a:p>
          <a:p>
            <a:pPr lvl="1"/>
            <a:r>
              <a:rPr lang="en-US" sz="1400" spc="-1" dirty="0">
                <a:solidFill>
                  <a:srgbClr val="000000"/>
                </a:solidFill>
                <a:latin typeface="Bahnschrift Light Condensed" panose="020B0502040204020203" pitchFamily="34" charset="0"/>
              </a:rPr>
              <a:t>using </a:t>
            </a:r>
            <a:r>
              <a:rPr lang="en-US" sz="1400" spc="-1" dirty="0" err="1">
                <a:solidFill>
                  <a:srgbClr val="000000"/>
                </a:solidFill>
                <a:latin typeface="Bahnschrift Light Condensed" panose="020B0502040204020203" pitchFamily="34" charset="0"/>
              </a:rPr>
              <a:t>UnityEngine</a:t>
            </a:r>
            <a:r>
              <a:rPr lang="en-US" sz="1400" spc="-1" dirty="0" smtClean="0">
                <a:solidFill>
                  <a:srgbClr val="000000"/>
                </a:solidFill>
                <a:latin typeface="Bahnschrift Light Condensed" panose="020B0502040204020203" pitchFamily="34" charset="0"/>
              </a:rPr>
              <a:t>;</a:t>
            </a:r>
            <a:endParaRPr lang="en-US" sz="1400" spc="-1" dirty="0">
              <a:solidFill>
                <a:srgbClr val="000000"/>
              </a:solidFill>
              <a:latin typeface="Bahnschrift Light Condensed" panose="020B0502040204020203" pitchFamily="34" charset="0"/>
            </a:endParaRPr>
          </a:p>
          <a:p>
            <a:pPr lvl="1"/>
            <a:r>
              <a:rPr lang="en-US" sz="1400" spc="-1" dirty="0">
                <a:solidFill>
                  <a:srgbClr val="000000"/>
                </a:solidFill>
                <a:latin typeface="Bahnschrift Light Condensed" panose="020B0502040204020203" pitchFamily="34" charset="0"/>
              </a:rPr>
              <a:t>public class </a:t>
            </a:r>
            <a:r>
              <a:rPr lang="en-US" sz="1400" spc="-1" dirty="0" err="1">
                <a:solidFill>
                  <a:srgbClr val="000000"/>
                </a:solidFill>
                <a:latin typeface="Bahnschrift Light Condensed" panose="020B0502040204020203" pitchFamily="34" charset="0"/>
              </a:rPr>
              <a:t>PhysicsLayerExample</a:t>
            </a:r>
            <a:r>
              <a:rPr lang="en-US" sz="1400" spc="-1" dirty="0">
                <a:solidFill>
                  <a:srgbClr val="000000"/>
                </a:solidFill>
                <a:latin typeface="Bahnschrift Light Condensed" panose="020B0502040204020203" pitchFamily="34" charset="0"/>
              </a:rPr>
              <a:t> : </a:t>
            </a:r>
            <a:r>
              <a:rPr lang="en-US" sz="1400" spc="-1" dirty="0" err="1">
                <a:solidFill>
                  <a:srgbClr val="000000"/>
                </a:solidFill>
                <a:latin typeface="Bahnschrift Light Condensed" panose="020B0502040204020203" pitchFamily="34" charset="0"/>
              </a:rPr>
              <a:t>MonoBehaviour</a:t>
            </a:r>
            <a:endParaRPr lang="en-US" sz="1400" spc="-1" dirty="0">
              <a:solidFill>
                <a:srgbClr val="000000"/>
              </a:solidFill>
              <a:latin typeface="Bahnschrift Light Condensed" panose="020B0502040204020203" pitchFamily="34" charset="0"/>
            </a:endParaRPr>
          </a:p>
          <a:p>
            <a:pPr lvl="1"/>
            <a:r>
              <a:rPr lang="en-US" sz="1400" spc="-1" dirty="0">
                <a:solidFill>
                  <a:srgbClr val="000000"/>
                </a:solidFill>
                <a:latin typeface="Bahnschrift Light Condensed" panose="020B0502040204020203" pitchFamily="34" charset="0"/>
              </a:rPr>
              <a:t>{</a:t>
            </a:r>
          </a:p>
          <a:p>
            <a:pPr lvl="1"/>
            <a:r>
              <a:rPr lang="en-US" sz="1400" spc="-1" dirty="0">
                <a:solidFill>
                  <a:srgbClr val="000000"/>
                </a:solidFill>
                <a:latin typeface="Bahnschrift Light Condensed" panose="020B0502040204020203" pitchFamily="34" charset="0"/>
              </a:rPr>
              <a:t>    // Define layers</a:t>
            </a:r>
          </a:p>
          <a:p>
            <a:pPr lvl="1"/>
            <a:r>
              <a:rPr lang="en-US" sz="1400" spc="-1" dirty="0">
                <a:solidFill>
                  <a:srgbClr val="000000"/>
                </a:solidFill>
                <a:latin typeface="Bahnschrift Light Condensed" panose="020B0502040204020203" pitchFamily="34" charset="0"/>
              </a:rPr>
              <a:t>    private </a:t>
            </a:r>
            <a:r>
              <a:rPr lang="en-US" sz="1400" spc="-1" dirty="0" err="1">
                <a:solidFill>
                  <a:srgbClr val="000000"/>
                </a:solidFill>
                <a:latin typeface="Bahnschrift Light Condensed" panose="020B0502040204020203" pitchFamily="34" charset="0"/>
              </a:rPr>
              <a:t>const</a:t>
            </a:r>
            <a:r>
              <a:rPr lang="en-US" sz="1400" spc="-1" dirty="0">
                <a:solidFill>
                  <a:srgbClr val="000000"/>
                </a:solidFill>
                <a:latin typeface="Bahnschrift Light Condensed" panose="020B0502040204020203" pitchFamily="34" charset="0"/>
              </a:rPr>
              <a:t> </a:t>
            </a:r>
            <a:r>
              <a:rPr lang="en-US" sz="1400" spc="-1" dirty="0" err="1">
                <a:solidFill>
                  <a:srgbClr val="000000"/>
                </a:solidFill>
                <a:latin typeface="Bahnschrift Light Condensed" panose="020B0502040204020203" pitchFamily="34" charset="0"/>
              </a:rPr>
              <a:t>int</a:t>
            </a:r>
            <a:r>
              <a:rPr lang="en-US" sz="1400" spc="-1" dirty="0">
                <a:solidFill>
                  <a:srgbClr val="000000"/>
                </a:solidFill>
                <a:latin typeface="Bahnschrift Light Condensed" panose="020B0502040204020203" pitchFamily="34" charset="0"/>
              </a:rPr>
              <a:t> </a:t>
            </a:r>
            <a:r>
              <a:rPr lang="en-US" sz="1400" spc="-1" dirty="0" err="1">
                <a:solidFill>
                  <a:srgbClr val="000000"/>
                </a:solidFill>
                <a:latin typeface="Bahnschrift Light Condensed" panose="020B0502040204020203" pitchFamily="34" charset="0"/>
              </a:rPr>
              <a:t>PlayerLayer</a:t>
            </a:r>
            <a:r>
              <a:rPr lang="en-US" sz="1400" spc="-1" dirty="0">
                <a:solidFill>
                  <a:srgbClr val="000000"/>
                </a:solidFill>
                <a:latin typeface="Bahnschrift Light Condensed" panose="020B0502040204020203" pitchFamily="34" charset="0"/>
              </a:rPr>
              <a:t> = 8;</a:t>
            </a:r>
          </a:p>
          <a:p>
            <a:pPr lvl="1"/>
            <a:r>
              <a:rPr lang="en-US" sz="1400" spc="-1" dirty="0">
                <a:solidFill>
                  <a:srgbClr val="000000"/>
                </a:solidFill>
                <a:latin typeface="Bahnschrift Light Condensed" panose="020B0502040204020203" pitchFamily="34" charset="0"/>
              </a:rPr>
              <a:t>    private </a:t>
            </a:r>
            <a:r>
              <a:rPr lang="en-US" sz="1400" spc="-1" dirty="0" err="1">
                <a:solidFill>
                  <a:srgbClr val="000000"/>
                </a:solidFill>
                <a:latin typeface="Bahnschrift Light Condensed" panose="020B0502040204020203" pitchFamily="34" charset="0"/>
              </a:rPr>
              <a:t>const</a:t>
            </a:r>
            <a:r>
              <a:rPr lang="en-US" sz="1400" spc="-1" dirty="0">
                <a:solidFill>
                  <a:srgbClr val="000000"/>
                </a:solidFill>
                <a:latin typeface="Bahnschrift Light Condensed" panose="020B0502040204020203" pitchFamily="34" charset="0"/>
              </a:rPr>
              <a:t> </a:t>
            </a:r>
            <a:r>
              <a:rPr lang="en-US" sz="1400" spc="-1" dirty="0" err="1">
                <a:solidFill>
                  <a:srgbClr val="000000"/>
                </a:solidFill>
                <a:latin typeface="Bahnschrift Light Condensed" panose="020B0502040204020203" pitchFamily="34" charset="0"/>
              </a:rPr>
              <a:t>int</a:t>
            </a:r>
            <a:r>
              <a:rPr lang="en-US" sz="1400" spc="-1" dirty="0">
                <a:solidFill>
                  <a:srgbClr val="000000"/>
                </a:solidFill>
                <a:latin typeface="Bahnschrift Light Condensed" panose="020B0502040204020203" pitchFamily="34" charset="0"/>
              </a:rPr>
              <a:t> </a:t>
            </a:r>
            <a:r>
              <a:rPr lang="en-US" sz="1400" spc="-1" dirty="0" err="1">
                <a:solidFill>
                  <a:srgbClr val="000000"/>
                </a:solidFill>
                <a:latin typeface="Bahnschrift Light Condensed" panose="020B0502040204020203" pitchFamily="34" charset="0"/>
              </a:rPr>
              <a:t>EnemyLayer</a:t>
            </a:r>
            <a:r>
              <a:rPr lang="en-US" sz="1400" spc="-1" dirty="0">
                <a:solidFill>
                  <a:srgbClr val="000000"/>
                </a:solidFill>
                <a:latin typeface="Bahnschrift Light Condensed" panose="020B0502040204020203" pitchFamily="34" charset="0"/>
              </a:rPr>
              <a:t> = 9</a:t>
            </a:r>
            <a:r>
              <a:rPr lang="en-US" sz="1400" spc="-1" dirty="0" smtClean="0">
                <a:solidFill>
                  <a:srgbClr val="000000"/>
                </a:solidFill>
                <a:latin typeface="Bahnschrift Light Condensed" panose="020B0502040204020203" pitchFamily="34" charset="0"/>
              </a:rPr>
              <a:t>;</a:t>
            </a:r>
            <a:endParaRPr lang="en-US" sz="1400" spc="-1" dirty="0">
              <a:solidFill>
                <a:srgbClr val="000000"/>
              </a:solidFill>
              <a:latin typeface="Bahnschrift Light Condensed" panose="020B0502040204020203" pitchFamily="34" charset="0"/>
            </a:endParaRPr>
          </a:p>
          <a:p>
            <a:pPr lvl="1"/>
            <a:r>
              <a:rPr lang="en-US" sz="1400" spc="-1" dirty="0">
                <a:solidFill>
                  <a:srgbClr val="000000"/>
                </a:solidFill>
                <a:latin typeface="Bahnschrift Light Condensed" panose="020B0502040204020203" pitchFamily="34" charset="0"/>
              </a:rPr>
              <a:t>    void Start()</a:t>
            </a:r>
          </a:p>
          <a:p>
            <a:pPr lvl="1"/>
            <a:r>
              <a:rPr lang="en-US" sz="1400" spc="-1" dirty="0">
                <a:solidFill>
                  <a:srgbClr val="000000"/>
                </a:solidFill>
                <a:latin typeface="Bahnschrift Light Condensed" panose="020B0502040204020203" pitchFamily="34" charset="0"/>
              </a:rPr>
              <a:t>    {</a:t>
            </a:r>
          </a:p>
          <a:p>
            <a:pPr lvl="1"/>
            <a:r>
              <a:rPr lang="en-US" sz="1400" spc="-1" dirty="0">
                <a:solidFill>
                  <a:srgbClr val="000000"/>
                </a:solidFill>
                <a:latin typeface="Bahnschrift Light Condensed" panose="020B0502040204020203" pitchFamily="34" charset="0"/>
              </a:rPr>
              <a:t>        // Get reference to the player object</a:t>
            </a:r>
          </a:p>
          <a:p>
            <a:pPr lvl="1"/>
            <a:r>
              <a:rPr lang="en-US" sz="1400" spc="-1" dirty="0">
                <a:solidFill>
                  <a:srgbClr val="000000"/>
                </a:solidFill>
                <a:latin typeface="Bahnschrift Light Condensed" panose="020B0502040204020203" pitchFamily="34" charset="0"/>
              </a:rPr>
              <a:t>        </a:t>
            </a:r>
            <a:r>
              <a:rPr lang="en-US" sz="1400" spc="-1" dirty="0" err="1">
                <a:solidFill>
                  <a:srgbClr val="000000"/>
                </a:solidFill>
                <a:latin typeface="Bahnschrift Light Condensed" panose="020B0502040204020203" pitchFamily="34" charset="0"/>
              </a:rPr>
              <a:t>GameObject</a:t>
            </a:r>
            <a:r>
              <a:rPr lang="en-US" sz="1400" spc="-1" dirty="0">
                <a:solidFill>
                  <a:srgbClr val="000000"/>
                </a:solidFill>
                <a:latin typeface="Bahnschrift Light Condensed" panose="020B0502040204020203" pitchFamily="34" charset="0"/>
              </a:rPr>
              <a:t> player = </a:t>
            </a:r>
            <a:r>
              <a:rPr lang="en-US" sz="1400" spc="-1" dirty="0" err="1">
                <a:solidFill>
                  <a:srgbClr val="000000"/>
                </a:solidFill>
                <a:latin typeface="Bahnschrift Light Condensed" panose="020B0502040204020203" pitchFamily="34" charset="0"/>
              </a:rPr>
              <a:t>GameObject.FindGameObjectWithTag</a:t>
            </a:r>
            <a:r>
              <a:rPr lang="en-US" sz="1400" spc="-1" dirty="0">
                <a:solidFill>
                  <a:srgbClr val="000000"/>
                </a:solidFill>
                <a:latin typeface="Bahnschrift Light Condensed" panose="020B0502040204020203" pitchFamily="34" charset="0"/>
              </a:rPr>
              <a:t>("Player");</a:t>
            </a:r>
          </a:p>
          <a:p>
            <a:pPr lvl="1"/>
            <a:endParaRPr lang="en-US" sz="1400" spc="-1" dirty="0">
              <a:solidFill>
                <a:srgbClr val="000000"/>
              </a:solidFill>
              <a:latin typeface="Bahnschrift Light Condensed" panose="020B0502040204020203" pitchFamily="34" charset="0"/>
            </a:endParaRPr>
          </a:p>
          <a:p>
            <a:pPr lvl="1"/>
            <a:r>
              <a:rPr lang="en-US" sz="1400" spc="-1" dirty="0">
                <a:solidFill>
                  <a:srgbClr val="000000"/>
                </a:solidFill>
                <a:latin typeface="Bahnschrift Light Condensed" panose="020B0502040204020203" pitchFamily="34" charset="0"/>
              </a:rPr>
              <a:t>        // Check if the player object exists</a:t>
            </a:r>
          </a:p>
          <a:p>
            <a:pPr lvl="1"/>
            <a:r>
              <a:rPr lang="en-US" sz="1400" spc="-1" dirty="0">
                <a:solidFill>
                  <a:srgbClr val="000000"/>
                </a:solidFill>
                <a:latin typeface="Bahnschrift Light Condensed" panose="020B0502040204020203" pitchFamily="34" charset="0"/>
              </a:rPr>
              <a:t>        if (player != null)</a:t>
            </a:r>
          </a:p>
          <a:p>
            <a:pPr lvl="1"/>
            <a:r>
              <a:rPr lang="en-US" sz="1400" spc="-1" dirty="0">
                <a:solidFill>
                  <a:srgbClr val="000000"/>
                </a:solidFill>
                <a:latin typeface="Bahnschrift Light Condensed" panose="020B0502040204020203" pitchFamily="34" charset="0"/>
              </a:rPr>
              <a:t>        {</a:t>
            </a:r>
          </a:p>
          <a:p>
            <a:pPr lvl="1"/>
            <a:r>
              <a:rPr lang="en-US" sz="1400" spc="-1" dirty="0">
                <a:solidFill>
                  <a:srgbClr val="000000"/>
                </a:solidFill>
                <a:latin typeface="Bahnschrift Light Condensed" panose="020B0502040204020203" pitchFamily="34" charset="0"/>
              </a:rPr>
              <a:t>            // Set the layer of the player object</a:t>
            </a:r>
          </a:p>
          <a:p>
            <a:pPr lvl="1"/>
            <a:r>
              <a:rPr lang="en-US" sz="1400" spc="-1" dirty="0">
                <a:solidFill>
                  <a:srgbClr val="000000"/>
                </a:solidFill>
                <a:latin typeface="Bahnschrift Light Condensed" panose="020B0502040204020203" pitchFamily="34" charset="0"/>
              </a:rPr>
              <a:t>            </a:t>
            </a:r>
            <a:r>
              <a:rPr lang="en-US" sz="1400" spc="-1" dirty="0" err="1">
                <a:solidFill>
                  <a:srgbClr val="000000"/>
                </a:solidFill>
                <a:latin typeface="Bahnschrift Light Condensed" panose="020B0502040204020203" pitchFamily="34" charset="0"/>
              </a:rPr>
              <a:t>player.layer</a:t>
            </a:r>
            <a:r>
              <a:rPr lang="en-US" sz="1400" spc="-1" dirty="0">
                <a:solidFill>
                  <a:srgbClr val="000000"/>
                </a:solidFill>
                <a:latin typeface="Bahnschrift Light Condensed" panose="020B0502040204020203" pitchFamily="34" charset="0"/>
              </a:rPr>
              <a:t> = </a:t>
            </a:r>
            <a:r>
              <a:rPr lang="en-US" sz="1400" spc="-1" dirty="0" err="1">
                <a:solidFill>
                  <a:srgbClr val="000000"/>
                </a:solidFill>
                <a:latin typeface="Bahnschrift Light Condensed" panose="020B0502040204020203" pitchFamily="34" charset="0"/>
              </a:rPr>
              <a:t>PlayerLayer</a:t>
            </a:r>
            <a:r>
              <a:rPr lang="en-US" sz="1400" spc="-1" dirty="0">
                <a:solidFill>
                  <a:srgbClr val="000000"/>
                </a:solidFill>
                <a:latin typeface="Bahnschrift Light Condensed" panose="020B0502040204020203" pitchFamily="34" charset="0"/>
              </a:rPr>
              <a:t>;</a:t>
            </a:r>
          </a:p>
          <a:p>
            <a:pPr lvl="1"/>
            <a:r>
              <a:rPr lang="en-US" sz="1400" spc="-1" dirty="0">
                <a:solidFill>
                  <a:srgbClr val="000000"/>
                </a:solidFill>
                <a:latin typeface="Bahnschrift Light Condensed" panose="020B0502040204020203" pitchFamily="34" charset="0"/>
              </a:rPr>
              <a:t>        }</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Optimization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44</a:t>
            </a:fld>
            <a:endParaRPr/>
          </a:p>
        </p:txBody>
      </p:sp>
    </p:spTree>
    <p:extLst>
      <p:ext uri="{BB962C8B-B14F-4D97-AF65-F5344CB8AC3E}">
        <p14:creationId xmlns:p14="http://schemas.microsoft.com/office/powerpoint/2010/main" val="214848895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455480"/>
            <a:ext cx="11352998" cy="495494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Physics Layering:</a:t>
            </a:r>
            <a:endParaRPr lang="en-US" sz="1400" spc="-1" dirty="0">
              <a:solidFill>
                <a:srgbClr val="000000"/>
              </a:solidFill>
              <a:latin typeface="Bahnschrift Light SemiCondensed" panose="020B0502040204020203" pitchFamily="34" charset="0"/>
            </a:endParaRPr>
          </a:p>
          <a:p>
            <a:pPr marL="342900" indent="-342900">
              <a:spcBef>
                <a:spcPts val="600"/>
              </a:spcBef>
              <a:spcAft>
                <a:spcPts val="600"/>
              </a:spcAft>
              <a:buFont typeface="Arial" panose="020B0604020202020204" pitchFamily="34" charset="0"/>
              <a:buChar char="•"/>
            </a:pPr>
            <a:r>
              <a:rPr lang="en-US" sz="2400" spc="-1" dirty="0">
                <a:solidFill>
                  <a:srgbClr val="000000"/>
                </a:solidFill>
              </a:rPr>
              <a:t>Example of how to set up and apply physics layers in Unity</a:t>
            </a:r>
            <a:r>
              <a:rPr lang="en-US" sz="2400" spc="-1" dirty="0" smtClean="0">
                <a:solidFill>
                  <a:srgbClr val="000000"/>
                </a:solidFill>
              </a:rPr>
              <a:t>:</a:t>
            </a:r>
          </a:p>
          <a:p>
            <a:pPr>
              <a:spcBef>
                <a:spcPts val="600"/>
              </a:spcBef>
              <a:spcAft>
                <a:spcPts val="600"/>
              </a:spcAft>
            </a:pPr>
            <a:r>
              <a:rPr lang="en-US" sz="2000" b="1" spc="-1" dirty="0" smtClean="0">
                <a:solidFill>
                  <a:srgbClr val="000000"/>
                </a:solidFill>
              </a:rPr>
              <a:t>3. </a:t>
            </a:r>
            <a:r>
              <a:rPr lang="en-US" sz="2000" b="1" spc="-1" dirty="0">
                <a:solidFill>
                  <a:srgbClr val="000000"/>
                </a:solidFill>
              </a:rPr>
              <a:t>A</a:t>
            </a:r>
            <a:r>
              <a:rPr lang="en-US" sz="2000" b="1" spc="-1" dirty="0" smtClean="0">
                <a:solidFill>
                  <a:srgbClr val="000000"/>
                </a:solidFill>
              </a:rPr>
              <a:t>pplying </a:t>
            </a:r>
            <a:r>
              <a:rPr lang="en-US" sz="2000" b="1" spc="-1" dirty="0">
                <a:solidFill>
                  <a:srgbClr val="000000"/>
                </a:solidFill>
              </a:rPr>
              <a:t>Physics Layers to Game Objects:</a:t>
            </a:r>
            <a:endParaRPr lang="en-US" sz="2000" b="1" spc="-1" dirty="0">
              <a:solidFill>
                <a:srgbClr val="000000"/>
              </a:solidFill>
            </a:endParaRPr>
          </a:p>
          <a:p>
            <a:pPr lvl="1"/>
            <a:r>
              <a:rPr lang="en-US" sz="2000" spc="-1" dirty="0" smtClean="0">
                <a:solidFill>
                  <a:srgbClr val="000000"/>
                </a:solidFill>
              </a:rPr>
              <a:t>Apply </a:t>
            </a:r>
            <a:r>
              <a:rPr lang="en-US" sz="2000" spc="-1" dirty="0">
                <a:solidFill>
                  <a:srgbClr val="000000"/>
                </a:solidFill>
              </a:rPr>
              <a:t>physics layers to game objects using code in Unity</a:t>
            </a:r>
            <a:r>
              <a:rPr lang="en-US" sz="2000" spc="-1" dirty="0" smtClean="0">
                <a:solidFill>
                  <a:srgbClr val="000000"/>
                </a:solidFill>
              </a:rPr>
              <a:t>:</a:t>
            </a:r>
          </a:p>
          <a:p>
            <a:pPr lvl="1"/>
            <a:r>
              <a:rPr lang="en-US" sz="1400" spc="-1" dirty="0" smtClean="0">
                <a:solidFill>
                  <a:srgbClr val="000000"/>
                </a:solidFill>
                <a:latin typeface="Bahnschrift Light Condensed" panose="020B0502040204020203" pitchFamily="34" charset="0"/>
              </a:rPr>
              <a:t>        // </a:t>
            </a:r>
            <a:r>
              <a:rPr lang="en-US" sz="1400" spc="-1" dirty="0">
                <a:solidFill>
                  <a:srgbClr val="000000"/>
                </a:solidFill>
                <a:latin typeface="Bahnschrift Light Condensed" panose="020B0502040204020203" pitchFamily="34" charset="0"/>
              </a:rPr>
              <a:t>Get an array of all enemy objects in the scene</a:t>
            </a:r>
          </a:p>
          <a:p>
            <a:pPr lvl="1"/>
            <a:r>
              <a:rPr lang="en-US" sz="1400" spc="-1" dirty="0">
                <a:solidFill>
                  <a:srgbClr val="000000"/>
                </a:solidFill>
                <a:latin typeface="Bahnschrift Light Condensed" panose="020B0502040204020203" pitchFamily="34" charset="0"/>
              </a:rPr>
              <a:t>        </a:t>
            </a:r>
            <a:r>
              <a:rPr lang="en-US" sz="1400" spc="-1" dirty="0" err="1">
                <a:solidFill>
                  <a:srgbClr val="000000"/>
                </a:solidFill>
                <a:latin typeface="Bahnschrift Light Condensed" panose="020B0502040204020203" pitchFamily="34" charset="0"/>
              </a:rPr>
              <a:t>GameObject</a:t>
            </a:r>
            <a:r>
              <a:rPr lang="en-US" sz="1400" spc="-1" dirty="0">
                <a:solidFill>
                  <a:srgbClr val="000000"/>
                </a:solidFill>
                <a:latin typeface="Bahnschrift Light Condensed" panose="020B0502040204020203" pitchFamily="34" charset="0"/>
              </a:rPr>
              <a:t>[] enemies = </a:t>
            </a:r>
            <a:r>
              <a:rPr lang="en-US" sz="1400" spc="-1" dirty="0" err="1">
                <a:solidFill>
                  <a:srgbClr val="000000"/>
                </a:solidFill>
                <a:latin typeface="Bahnschrift Light Condensed" panose="020B0502040204020203" pitchFamily="34" charset="0"/>
              </a:rPr>
              <a:t>GameObject.FindGameObjectsWithTag</a:t>
            </a:r>
            <a:r>
              <a:rPr lang="en-US" sz="1400" spc="-1" dirty="0">
                <a:solidFill>
                  <a:srgbClr val="000000"/>
                </a:solidFill>
                <a:latin typeface="Bahnschrift Light Condensed" panose="020B0502040204020203" pitchFamily="34" charset="0"/>
              </a:rPr>
              <a:t>("Enemy</a:t>
            </a:r>
            <a:r>
              <a:rPr lang="en-US" sz="1400" spc="-1" dirty="0" smtClean="0">
                <a:solidFill>
                  <a:srgbClr val="000000"/>
                </a:solidFill>
                <a:latin typeface="Bahnschrift Light Condensed" panose="020B0502040204020203" pitchFamily="34" charset="0"/>
              </a:rPr>
              <a:t>");</a:t>
            </a:r>
            <a:endParaRPr lang="en-US" sz="1400" spc="-1" dirty="0">
              <a:solidFill>
                <a:srgbClr val="000000"/>
              </a:solidFill>
              <a:latin typeface="Bahnschrift Light Condensed" panose="020B0502040204020203" pitchFamily="34" charset="0"/>
            </a:endParaRPr>
          </a:p>
          <a:p>
            <a:pPr lvl="1"/>
            <a:r>
              <a:rPr lang="en-US" sz="1400" spc="-1" dirty="0">
                <a:solidFill>
                  <a:srgbClr val="000000"/>
                </a:solidFill>
                <a:latin typeface="Bahnschrift Light Condensed" panose="020B0502040204020203" pitchFamily="34" charset="0"/>
              </a:rPr>
              <a:t>        // Loop through each enemy object</a:t>
            </a:r>
          </a:p>
          <a:p>
            <a:pPr lvl="1"/>
            <a:r>
              <a:rPr lang="en-US" sz="1400" spc="-1" dirty="0">
                <a:solidFill>
                  <a:srgbClr val="000000"/>
                </a:solidFill>
                <a:latin typeface="Bahnschrift Light Condensed" panose="020B0502040204020203" pitchFamily="34" charset="0"/>
              </a:rPr>
              <a:t>        </a:t>
            </a:r>
            <a:r>
              <a:rPr lang="en-US" sz="1400" spc="-1" dirty="0" err="1">
                <a:solidFill>
                  <a:srgbClr val="000000"/>
                </a:solidFill>
                <a:latin typeface="Bahnschrift Light Condensed" panose="020B0502040204020203" pitchFamily="34" charset="0"/>
              </a:rPr>
              <a:t>foreach</a:t>
            </a:r>
            <a:r>
              <a:rPr lang="en-US" sz="1400" spc="-1" dirty="0">
                <a:solidFill>
                  <a:srgbClr val="000000"/>
                </a:solidFill>
                <a:latin typeface="Bahnschrift Light Condensed" panose="020B0502040204020203" pitchFamily="34" charset="0"/>
              </a:rPr>
              <a:t> (</a:t>
            </a:r>
            <a:r>
              <a:rPr lang="en-US" sz="1400" spc="-1" dirty="0" err="1">
                <a:solidFill>
                  <a:srgbClr val="000000"/>
                </a:solidFill>
                <a:latin typeface="Bahnschrift Light Condensed" panose="020B0502040204020203" pitchFamily="34" charset="0"/>
              </a:rPr>
              <a:t>GameObject</a:t>
            </a:r>
            <a:r>
              <a:rPr lang="en-US" sz="1400" spc="-1" dirty="0">
                <a:solidFill>
                  <a:srgbClr val="000000"/>
                </a:solidFill>
                <a:latin typeface="Bahnschrift Light Condensed" panose="020B0502040204020203" pitchFamily="34" charset="0"/>
              </a:rPr>
              <a:t> enemy in enemies)</a:t>
            </a:r>
          </a:p>
          <a:p>
            <a:pPr lvl="1"/>
            <a:r>
              <a:rPr lang="en-US" sz="1400" spc="-1" dirty="0">
                <a:solidFill>
                  <a:srgbClr val="000000"/>
                </a:solidFill>
                <a:latin typeface="Bahnschrift Light Condensed" panose="020B0502040204020203" pitchFamily="34" charset="0"/>
              </a:rPr>
              <a:t>        {</a:t>
            </a:r>
          </a:p>
          <a:p>
            <a:pPr lvl="1"/>
            <a:r>
              <a:rPr lang="en-US" sz="1400" spc="-1" dirty="0">
                <a:solidFill>
                  <a:srgbClr val="000000"/>
                </a:solidFill>
                <a:latin typeface="Bahnschrift Light Condensed" panose="020B0502040204020203" pitchFamily="34" charset="0"/>
              </a:rPr>
              <a:t>            // Set the layer of each enemy object</a:t>
            </a:r>
          </a:p>
          <a:p>
            <a:pPr lvl="1"/>
            <a:r>
              <a:rPr lang="en-US" sz="1400" spc="-1" dirty="0">
                <a:solidFill>
                  <a:srgbClr val="000000"/>
                </a:solidFill>
                <a:latin typeface="Bahnschrift Light Condensed" panose="020B0502040204020203" pitchFamily="34" charset="0"/>
              </a:rPr>
              <a:t>            </a:t>
            </a:r>
            <a:r>
              <a:rPr lang="en-US" sz="1400" spc="-1" dirty="0" err="1">
                <a:solidFill>
                  <a:srgbClr val="000000"/>
                </a:solidFill>
                <a:latin typeface="Bahnschrift Light Condensed" panose="020B0502040204020203" pitchFamily="34" charset="0"/>
              </a:rPr>
              <a:t>enemy.layer</a:t>
            </a:r>
            <a:r>
              <a:rPr lang="en-US" sz="1400" spc="-1" dirty="0">
                <a:solidFill>
                  <a:srgbClr val="000000"/>
                </a:solidFill>
                <a:latin typeface="Bahnschrift Light Condensed" panose="020B0502040204020203" pitchFamily="34" charset="0"/>
              </a:rPr>
              <a:t> = </a:t>
            </a:r>
            <a:r>
              <a:rPr lang="en-US" sz="1400" spc="-1" dirty="0" err="1">
                <a:solidFill>
                  <a:srgbClr val="000000"/>
                </a:solidFill>
                <a:latin typeface="Bahnschrift Light Condensed" panose="020B0502040204020203" pitchFamily="34" charset="0"/>
              </a:rPr>
              <a:t>EnemyLayer</a:t>
            </a:r>
            <a:r>
              <a:rPr lang="en-US" sz="1400" spc="-1" dirty="0">
                <a:solidFill>
                  <a:srgbClr val="000000"/>
                </a:solidFill>
                <a:latin typeface="Bahnschrift Light Condensed" panose="020B0502040204020203" pitchFamily="34" charset="0"/>
              </a:rPr>
              <a:t>;</a:t>
            </a:r>
          </a:p>
          <a:p>
            <a:pPr lvl="1"/>
            <a:r>
              <a:rPr lang="en-US" sz="1400" spc="-1" dirty="0">
                <a:solidFill>
                  <a:srgbClr val="000000"/>
                </a:solidFill>
                <a:latin typeface="Bahnschrift Light Condensed" panose="020B0502040204020203" pitchFamily="34" charset="0"/>
              </a:rPr>
              <a:t>        </a:t>
            </a:r>
            <a:r>
              <a:rPr lang="en-US" sz="1400" spc="-1" dirty="0" smtClean="0">
                <a:solidFill>
                  <a:srgbClr val="000000"/>
                </a:solidFill>
                <a:latin typeface="Bahnschrift Light Condensed" panose="020B0502040204020203" pitchFamily="34" charset="0"/>
              </a:rPr>
              <a:t>}</a:t>
            </a:r>
            <a:endParaRPr lang="en-US" sz="1400" spc="-1" dirty="0">
              <a:solidFill>
                <a:srgbClr val="000000"/>
              </a:solidFill>
              <a:latin typeface="Bahnschrift Light Condensed" panose="020B0502040204020203" pitchFamily="34" charset="0"/>
            </a:endParaRPr>
          </a:p>
          <a:p>
            <a:pPr lvl="1"/>
            <a:r>
              <a:rPr lang="en-US" sz="1400" spc="-1" dirty="0">
                <a:solidFill>
                  <a:srgbClr val="000000"/>
                </a:solidFill>
                <a:latin typeface="Bahnschrift Light Condensed" panose="020B0502040204020203" pitchFamily="34" charset="0"/>
              </a:rPr>
              <a:t>        // Apply physics layer collision settings</a:t>
            </a:r>
          </a:p>
          <a:p>
            <a:pPr lvl="1"/>
            <a:r>
              <a:rPr lang="en-US" sz="1400" spc="-1" dirty="0">
                <a:solidFill>
                  <a:srgbClr val="000000"/>
                </a:solidFill>
                <a:latin typeface="Bahnschrift Light Condensed" panose="020B0502040204020203" pitchFamily="34" charset="0"/>
              </a:rPr>
              <a:t>        </a:t>
            </a:r>
            <a:r>
              <a:rPr lang="en-US" sz="1400" spc="-1" dirty="0" err="1">
                <a:solidFill>
                  <a:srgbClr val="000000"/>
                </a:solidFill>
                <a:latin typeface="Bahnschrift Light Condensed" panose="020B0502040204020203" pitchFamily="34" charset="0"/>
              </a:rPr>
              <a:t>Physics.IgnoreLayerCollision</a:t>
            </a:r>
            <a:r>
              <a:rPr lang="en-US" sz="1400" spc="-1" dirty="0">
                <a:solidFill>
                  <a:srgbClr val="000000"/>
                </a:solidFill>
                <a:latin typeface="Bahnschrift Light Condensed" panose="020B0502040204020203" pitchFamily="34" charset="0"/>
              </a:rPr>
              <a:t>(</a:t>
            </a:r>
            <a:r>
              <a:rPr lang="en-US" sz="1400" spc="-1" dirty="0" err="1">
                <a:solidFill>
                  <a:srgbClr val="000000"/>
                </a:solidFill>
                <a:latin typeface="Bahnschrift Light Condensed" panose="020B0502040204020203" pitchFamily="34" charset="0"/>
              </a:rPr>
              <a:t>PlayerLayer</a:t>
            </a:r>
            <a:r>
              <a:rPr lang="en-US" sz="1400" spc="-1" dirty="0">
                <a:solidFill>
                  <a:srgbClr val="000000"/>
                </a:solidFill>
                <a:latin typeface="Bahnschrift Light Condensed" panose="020B0502040204020203" pitchFamily="34" charset="0"/>
              </a:rPr>
              <a:t>, </a:t>
            </a:r>
            <a:r>
              <a:rPr lang="en-US" sz="1400" spc="-1" dirty="0" err="1">
                <a:solidFill>
                  <a:srgbClr val="000000"/>
                </a:solidFill>
                <a:latin typeface="Bahnschrift Light Condensed" panose="020B0502040204020203" pitchFamily="34" charset="0"/>
              </a:rPr>
              <a:t>EnemyLayer</a:t>
            </a:r>
            <a:r>
              <a:rPr lang="en-US" sz="1400" spc="-1" dirty="0">
                <a:solidFill>
                  <a:srgbClr val="000000"/>
                </a:solidFill>
                <a:latin typeface="Bahnschrift Light Condensed" panose="020B0502040204020203" pitchFamily="34" charset="0"/>
              </a:rPr>
              <a:t>);</a:t>
            </a:r>
          </a:p>
          <a:p>
            <a:pPr lvl="1"/>
            <a:r>
              <a:rPr lang="en-US" sz="1400" spc="-1" dirty="0">
                <a:solidFill>
                  <a:srgbClr val="000000"/>
                </a:solidFill>
                <a:latin typeface="Bahnschrift Light Condensed" panose="020B0502040204020203" pitchFamily="34" charset="0"/>
              </a:rPr>
              <a:t>    }</a:t>
            </a:r>
          </a:p>
          <a:p>
            <a:pPr lvl="1"/>
            <a:r>
              <a:rPr lang="en-US" sz="1400" spc="-1" dirty="0">
                <a:solidFill>
                  <a:srgbClr val="000000"/>
                </a:solidFill>
                <a:latin typeface="Bahnschrift Light Condensed" panose="020B0502040204020203" pitchFamily="34" charset="0"/>
              </a:rPr>
              <a:t>}</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Optimization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45</a:t>
            </a:fld>
            <a:endParaRPr/>
          </a:p>
        </p:txBody>
      </p:sp>
    </p:spTree>
    <p:extLst>
      <p:ext uri="{BB962C8B-B14F-4D97-AF65-F5344CB8AC3E}">
        <p14:creationId xmlns:p14="http://schemas.microsoft.com/office/powerpoint/2010/main" val="321248613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455480"/>
            <a:ext cx="11352998" cy="495494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Physics Layering:</a:t>
            </a:r>
            <a:endParaRPr lang="en-US" sz="1400" spc="-1" dirty="0">
              <a:solidFill>
                <a:srgbClr val="000000"/>
              </a:solidFill>
              <a:latin typeface="Bahnschrift Light SemiCondensed" panose="020B0502040204020203" pitchFamily="34" charset="0"/>
            </a:endParaRPr>
          </a:p>
          <a:p>
            <a:pPr marL="342900" indent="-342900">
              <a:buFont typeface="Arial" panose="020B0604020202020204" pitchFamily="34" charset="0"/>
              <a:buChar char="•"/>
            </a:pPr>
            <a:r>
              <a:rPr lang="en-US" sz="2400" spc="-1" dirty="0">
                <a:solidFill>
                  <a:srgbClr val="000000"/>
                </a:solidFill>
              </a:rPr>
              <a:t>Benefits of Organizing Physics Layers</a:t>
            </a:r>
            <a:r>
              <a:rPr lang="en-US" sz="2400" b="1" spc="-1" dirty="0">
                <a:solidFill>
                  <a:srgbClr val="000000"/>
                </a:solidFill>
              </a:rPr>
              <a:t>:</a:t>
            </a:r>
          </a:p>
          <a:p>
            <a:pPr marL="800100" lvl="1" indent="-342900">
              <a:buFont typeface="Arial" panose="020B0604020202020204" pitchFamily="34" charset="0"/>
              <a:buChar char="•"/>
            </a:pPr>
            <a:r>
              <a:rPr lang="en-US" sz="2000" spc="-1" dirty="0" smtClean="0">
                <a:solidFill>
                  <a:srgbClr val="000000"/>
                </a:solidFill>
              </a:rPr>
              <a:t>Improved Performance: Limiting collision checks to relevant layers reduces the computational overhead of collision detection.</a:t>
            </a:r>
          </a:p>
          <a:p>
            <a:pPr marL="800100" lvl="1" indent="-342900">
              <a:buFont typeface="Arial" panose="020B0604020202020204" pitchFamily="34" charset="0"/>
              <a:buChar char="•"/>
            </a:pPr>
            <a:r>
              <a:rPr lang="en-US" sz="2000" spc="-1" dirty="0" smtClean="0">
                <a:solidFill>
                  <a:srgbClr val="000000"/>
                </a:solidFill>
              </a:rPr>
              <a:t>Controlled Interactions: Allows for precise control over which objects interact with each other, preventing unintended collisions and improving gameplay realism.</a:t>
            </a:r>
          </a:p>
          <a:p>
            <a:pPr marL="800100" lvl="1" indent="-342900">
              <a:buFont typeface="Arial" panose="020B0604020202020204" pitchFamily="34" charset="0"/>
              <a:buChar char="•"/>
            </a:pPr>
            <a:r>
              <a:rPr lang="en-US" sz="2000" spc="-1" dirty="0" smtClean="0">
                <a:solidFill>
                  <a:srgbClr val="000000"/>
                </a:solidFill>
              </a:rPr>
              <a:t>Simplified Development: Organized physics layers streamline the development process by providing a clear structure for managing collision interactions.</a:t>
            </a:r>
            <a:endParaRPr lang="en-US" sz="20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Optimization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46</a:t>
            </a:fld>
            <a:endParaRPr/>
          </a:p>
        </p:txBody>
      </p:sp>
    </p:spTree>
    <p:extLst>
      <p:ext uri="{BB962C8B-B14F-4D97-AF65-F5344CB8AC3E}">
        <p14:creationId xmlns:p14="http://schemas.microsoft.com/office/powerpoint/2010/main" val="4124349242"/>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455480"/>
            <a:ext cx="11352998" cy="495494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Performance Profiling:</a:t>
            </a:r>
            <a:endParaRPr lang="en-US" sz="1400" spc="-1" dirty="0">
              <a:solidFill>
                <a:srgbClr val="000000"/>
              </a:solidFill>
              <a:latin typeface="Bahnschrift Light SemiCondensed" panose="020B0502040204020203" pitchFamily="34" charset="0"/>
            </a:endParaRPr>
          </a:p>
          <a:p>
            <a:pPr marL="342900" indent="-342900">
              <a:buFont typeface="Arial" panose="020B0604020202020204" pitchFamily="34" charset="0"/>
              <a:buChar char="•"/>
            </a:pPr>
            <a:r>
              <a:rPr lang="en-US" sz="2400" spc="-1" dirty="0">
                <a:solidFill>
                  <a:srgbClr val="000000"/>
                </a:solidFill>
              </a:rPr>
              <a:t>Performance profiling is the process of analyzing a Unity project's performance metrics to identify and resolve bottlenecks.</a:t>
            </a:r>
          </a:p>
          <a:p>
            <a:pPr marL="342900" indent="-342900">
              <a:buFont typeface="Arial" panose="020B0604020202020204" pitchFamily="34" charset="0"/>
              <a:buChar char="•"/>
            </a:pPr>
            <a:r>
              <a:rPr lang="en-US" sz="2400" spc="-1" dirty="0">
                <a:solidFill>
                  <a:srgbClr val="000000"/>
                </a:solidFill>
              </a:rPr>
              <a:t>Unity provides built-in tools and external plugins for performance profiling, allowing developers to optimize their projects for smooth gameplay and efficient resource usage</a:t>
            </a:r>
            <a:r>
              <a:rPr lang="en-US" sz="2400" spc="-1" dirty="0" smtClean="0">
                <a:solidFill>
                  <a:srgbClr val="000000"/>
                </a:solidFill>
              </a:rPr>
              <a:t>.</a:t>
            </a: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Optimization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47</a:t>
            </a:fld>
            <a:endParaRPr/>
          </a:p>
        </p:txBody>
      </p:sp>
    </p:spTree>
    <p:extLst>
      <p:ext uri="{BB962C8B-B14F-4D97-AF65-F5344CB8AC3E}">
        <p14:creationId xmlns:p14="http://schemas.microsoft.com/office/powerpoint/2010/main" val="390794590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320730"/>
            <a:ext cx="11352998" cy="495494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Performance Profiling:</a:t>
            </a:r>
            <a:endParaRPr lang="en-US" sz="1400" spc="-1" dirty="0">
              <a:solidFill>
                <a:srgbClr val="000000"/>
              </a:solidFill>
              <a:latin typeface="Bahnschrift Light SemiCondensed" panose="020B0502040204020203" pitchFamily="34" charset="0"/>
            </a:endParaRPr>
          </a:p>
          <a:p>
            <a:pPr marL="342900" indent="-342900">
              <a:buFont typeface="Arial" panose="020B0604020202020204" pitchFamily="34" charset="0"/>
              <a:buChar char="•"/>
            </a:pPr>
            <a:r>
              <a:rPr lang="en-US" sz="2400" spc="-1" dirty="0" smtClean="0">
                <a:solidFill>
                  <a:srgbClr val="000000"/>
                </a:solidFill>
              </a:rPr>
              <a:t>Unity </a:t>
            </a:r>
            <a:r>
              <a:rPr lang="en-US" sz="2400" spc="-1" dirty="0">
                <a:solidFill>
                  <a:srgbClr val="000000"/>
                </a:solidFill>
              </a:rPr>
              <a:t>offers several built-in tools for performance profiling:</a:t>
            </a:r>
          </a:p>
          <a:p>
            <a:pPr marL="800100" lvl="1" indent="-342900">
              <a:buFont typeface="Arial" panose="020B0604020202020204" pitchFamily="34" charset="0"/>
              <a:buChar char="•"/>
            </a:pPr>
            <a:r>
              <a:rPr lang="en-US" sz="2000" spc="-1" dirty="0">
                <a:solidFill>
                  <a:srgbClr val="000000"/>
                </a:solidFill>
              </a:rPr>
              <a:t>Profiler Window: The Profiler window provides real-time performance data, including CPU usage, GPU usage, memory usage, and rendering statistics.</a:t>
            </a:r>
          </a:p>
          <a:p>
            <a:pPr marL="800100" lvl="1" indent="-342900">
              <a:buFont typeface="Arial" panose="020B0604020202020204" pitchFamily="34" charset="0"/>
              <a:buChar char="•"/>
            </a:pPr>
            <a:r>
              <a:rPr lang="en-US" sz="2000" spc="-1" dirty="0">
                <a:solidFill>
                  <a:srgbClr val="000000"/>
                </a:solidFill>
              </a:rPr>
              <a:t>Frame Debugger: The Frame Debugger allows developers to inspect individual frames to identify rendering bottlenecks, draw calls, and </a:t>
            </a:r>
            <a:r>
              <a:rPr lang="en-US" sz="2000" spc="-1" dirty="0" err="1">
                <a:solidFill>
                  <a:srgbClr val="000000"/>
                </a:solidFill>
              </a:rPr>
              <a:t>shader</a:t>
            </a:r>
            <a:r>
              <a:rPr lang="en-US" sz="2000" spc="-1" dirty="0">
                <a:solidFill>
                  <a:srgbClr val="000000"/>
                </a:solidFill>
              </a:rPr>
              <a:t> usage.</a:t>
            </a:r>
          </a:p>
          <a:p>
            <a:pPr marL="800100" lvl="1" indent="-342900">
              <a:buFont typeface="Arial" panose="020B0604020202020204" pitchFamily="34" charset="0"/>
              <a:buChar char="•"/>
            </a:pPr>
            <a:r>
              <a:rPr lang="en-US" sz="2000" spc="-1" dirty="0">
                <a:solidFill>
                  <a:srgbClr val="000000"/>
                </a:solidFill>
              </a:rPr>
              <a:t>Hierarchy Window: The Hierarchy window can be used to identify inefficient </a:t>
            </a:r>
            <a:r>
              <a:rPr lang="en-US" sz="2000" spc="-1" dirty="0" err="1">
                <a:solidFill>
                  <a:srgbClr val="000000"/>
                </a:solidFill>
              </a:rPr>
              <a:t>GameObject</a:t>
            </a:r>
            <a:r>
              <a:rPr lang="en-US" sz="2000" spc="-1" dirty="0">
                <a:solidFill>
                  <a:srgbClr val="000000"/>
                </a:solidFill>
              </a:rPr>
              <a:t> hierarchies and excessive </a:t>
            </a:r>
            <a:r>
              <a:rPr lang="en-US" sz="2000" spc="-1" dirty="0" err="1">
                <a:solidFill>
                  <a:srgbClr val="000000"/>
                </a:solidFill>
              </a:rPr>
              <a:t>GameObject</a:t>
            </a:r>
            <a:r>
              <a:rPr lang="en-US" sz="2000" spc="-1" dirty="0">
                <a:solidFill>
                  <a:srgbClr val="000000"/>
                </a:solidFill>
              </a:rPr>
              <a:t> counts, which can impact performance</a:t>
            </a:r>
            <a:r>
              <a:rPr lang="en-US" sz="2000" spc="-1" dirty="0" smtClean="0">
                <a:solidFill>
                  <a:srgbClr val="000000"/>
                </a:solidFill>
              </a:rPr>
              <a:t>.</a:t>
            </a:r>
          </a:p>
          <a:p>
            <a:pPr marL="342900" indent="-342900">
              <a:buFont typeface="Arial" panose="020B0604020202020204" pitchFamily="34" charset="0"/>
              <a:buChar char="•"/>
            </a:pPr>
            <a:r>
              <a:rPr lang="en-US" sz="2400" spc="-1" dirty="0">
                <a:solidFill>
                  <a:srgbClr val="000000"/>
                </a:solidFill>
              </a:rPr>
              <a:t>External Performance Profiling Plugins:</a:t>
            </a:r>
          </a:p>
          <a:p>
            <a:pPr marL="800100" lvl="1" indent="-342900">
              <a:buFont typeface="Arial" panose="020B0604020202020204" pitchFamily="34" charset="0"/>
              <a:buChar char="•"/>
            </a:pPr>
            <a:r>
              <a:rPr lang="en-US" sz="2000" spc="-1" dirty="0">
                <a:solidFill>
                  <a:srgbClr val="000000"/>
                </a:solidFill>
              </a:rPr>
              <a:t>In addition to built-in tools, developers can leverage external performance profiling plugins for more in-depth analysis:</a:t>
            </a:r>
          </a:p>
          <a:p>
            <a:pPr marL="800100" lvl="1" indent="-342900">
              <a:buFont typeface="Arial" panose="020B0604020202020204" pitchFamily="34" charset="0"/>
              <a:buChar char="•"/>
            </a:pPr>
            <a:r>
              <a:rPr lang="en-US" sz="2000" spc="-1" dirty="0">
                <a:solidFill>
                  <a:srgbClr val="000000"/>
                </a:solidFill>
              </a:rPr>
              <a:t>Unity Profiler Extended (UPX): UPX is a popular third-party plugin that extends the functionality of Unity's built-in Profiler, providing additional insights and features for performance analysis.</a:t>
            </a:r>
          </a:p>
          <a:p>
            <a:pPr marL="800100" lvl="1" indent="-342900">
              <a:buFont typeface="Arial" panose="020B0604020202020204" pitchFamily="34" charset="0"/>
              <a:buChar char="•"/>
            </a:pPr>
            <a:r>
              <a:rPr lang="en-US" sz="2000" spc="-1" dirty="0">
                <a:solidFill>
                  <a:srgbClr val="000000"/>
                </a:solidFill>
              </a:rPr>
              <a:t>Visual Studio Profiler: Visual Studio's built-in profiler can be used for profiling Unity projects, offering detailed performance analysis and debugging capabilities.</a:t>
            </a:r>
            <a:endParaRPr lang="en-US" sz="20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Optimization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48</a:t>
            </a:fld>
            <a:endParaRPr/>
          </a:p>
        </p:txBody>
      </p:sp>
    </p:spTree>
    <p:extLst>
      <p:ext uri="{BB962C8B-B14F-4D97-AF65-F5344CB8AC3E}">
        <p14:creationId xmlns:p14="http://schemas.microsoft.com/office/powerpoint/2010/main" val="177861935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320730"/>
            <a:ext cx="11352998" cy="495494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Performance Profiling:</a:t>
            </a:r>
            <a:endParaRPr lang="en-US" sz="1400" spc="-1" dirty="0">
              <a:solidFill>
                <a:srgbClr val="000000"/>
              </a:solidFill>
              <a:latin typeface="Bahnschrift Light SemiCondensed" panose="020B0502040204020203" pitchFamily="34" charset="0"/>
            </a:endParaRPr>
          </a:p>
          <a:p>
            <a:pPr marL="342900" indent="-342900">
              <a:buFont typeface="Arial" panose="020B0604020202020204" pitchFamily="34" charset="0"/>
              <a:buChar char="•"/>
            </a:pPr>
            <a:r>
              <a:rPr lang="en-US" sz="2400" spc="-1" dirty="0">
                <a:solidFill>
                  <a:srgbClr val="000000"/>
                </a:solidFill>
              </a:rPr>
              <a:t>Tips for Identifying and Resolving Performance Bottlenecks</a:t>
            </a:r>
            <a:r>
              <a:rPr lang="en-US" sz="2400" spc="-1" dirty="0" smtClean="0">
                <a:solidFill>
                  <a:srgbClr val="000000"/>
                </a:solidFill>
              </a:rPr>
              <a:t>:</a:t>
            </a:r>
          </a:p>
          <a:p>
            <a:pPr lvl="1"/>
            <a:r>
              <a:rPr lang="en-US" sz="2000" b="1" spc="-1" dirty="0">
                <a:solidFill>
                  <a:srgbClr val="000000"/>
                </a:solidFill>
              </a:rPr>
              <a:t>Use the Profiler Window:</a:t>
            </a:r>
          </a:p>
          <a:p>
            <a:pPr marL="800100" lvl="1" indent="-342900">
              <a:buFont typeface="Arial" panose="020B0604020202020204" pitchFamily="34" charset="0"/>
              <a:buChar char="•"/>
            </a:pPr>
            <a:r>
              <a:rPr lang="en-US" sz="2000" spc="-1" dirty="0">
                <a:solidFill>
                  <a:srgbClr val="000000"/>
                </a:solidFill>
              </a:rPr>
              <a:t>Utilize the Profiler window to monitor key performance metrics such as CPU usage, GPU usage, memory usage, and rendering statistics.</a:t>
            </a:r>
          </a:p>
          <a:p>
            <a:pPr marL="800100" lvl="1" indent="-342900">
              <a:buFont typeface="Arial" panose="020B0604020202020204" pitchFamily="34" charset="0"/>
              <a:buChar char="•"/>
            </a:pPr>
            <a:r>
              <a:rPr lang="en-US" sz="2000" spc="-1" dirty="0">
                <a:solidFill>
                  <a:srgbClr val="000000"/>
                </a:solidFill>
              </a:rPr>
              <a:t>Identify spikes or trends in performance data that indicate potential bottlenecks.</a:t>
            </a:r>
          </a:p>
          <a:p>
            <a:pPr lvl="1"/>
            <a:r>
              <a:rPr lang="en-US" sz="2000" b="1" spc="-1" dirty="0">
                <a:solidFill>
                  <a:srgbClr val="000000"/>
                </a:solidFill>
              </a:rPr>
              <a:t>Focus on High-impact Areas:</a:t>
            </a:r>
          </a:p>
          <a:p>
            <a:pPr marL="800100" lvl="1" indent="-342900">
              <a:buFont typeface="Arial" panose="020B0604020202020204" pitchFamily="34" charset="0"/>
              <a:buChar char="•"/>
            </a:pPr>
            <a:r>
              <a:rPr lang="en-US" sz="2000" spc="-1" dirty="0">
                <a:solidFill>
                  <a:srgbClr val="000000"/>
                </a:solidFill>
              </a:rPr>
              <a:t>Prioritize optimization efforts on high-impact areas such as physics calculations, rendering, scripting, and asset loading.</a:t>
            </a:r>
          </a:p>
          <a:p>
            <a:pPr marL="800100" lvl="1" indent="-342900">
              <a:buFont typeface="Arial" panose="020B0604020202020204" pitchFamily="34" charset="0"/>
              <a:buChar char="•"/>
            </a:pPr>
            <a:r>
              <a:rPr lang="en-US" sz="2000" spc="-1" dirty="0">
                <a:solidFill>
                  <a:srgbClr val="000000"/>
                </a:solidFill>
              </a:rPr>
              <a:t>Address performance issues in critical gameplay sequences or scenes first to ensure smooth player experience</a:t>
            </a:r>
            <a:r>
              <a:rPr lang="en-US" sz="2000" spc="-1" dirty="0" smtClean="0">
                <a:solidFill>
                  <a:srgbClr val="000000"/>
                </a:solidFill>
              </a:rPr>
              <a:t>.</a:t>
            </a:r>
          </a:p>
          <a:p>
            <a:pPr lvl="1"/>
            <a:r>
              <a:rPr lang="en-US" sz="2000" b="1" spc="-1" dirty="0">
                <a:solidFill>
                  <a:srgbClr val="000000"/>
                </a:solidFill>
              </a:rPr>
              <a:t>Optimize Rendering:</a:t>
            </a:r>
          </a:p>
          <a:p>
            <a:pPr marL="800100" lvl="1" indent="-342900">
              <a:buFont typeface="Arial" panose="020B0604020202020204" pitchFamily="34" charset="0"/>
              <a:buChar char="•"/>
            </a:pPr>
            <a:r>
              <a:rPr lang="en-US" sz="2000" spc="-1" dirty="0">
                <a:solidFill>
                  <a:srgbClr val="000000"/>
                </a:solidFill>
              </a:rPr>
              <a:t>Reduce draw calls and batched geometry by combining meshes, using occlusion culling, and optimizing </a:t>
            </a:r>
            <a:r>
              <a:rPr lang="en-US" sz="2000" spc="-1" dirty="0" err="1">
                <a:solidFill>
                  <a:srgbClr val="000000"/>
                </a:solidFill>
              </a:rPr>
              <a:t>shaders</a:t>
            </a:r>
            <a:r>
              <a:rPr lang="en-US" sz="2000" spc="-1" dirty="0">
                <a:solidFill>
                  <a:srgbClr val="000000"/>
                </a:solidFill>
              </a:rPr>
              <a:t>.</a:t>
            </a:r>
          </a:p>
          <a:p>
            <a:pPr marL="800100" lvl="1" indent="-342900">
              <a:buFont typeface="Arial" panose="020B0604020202020204" pitchFamily="34" charset="0"/>
              <a:buChar char="•"/>
            </a:pPr>
            <a:r>
              <a:rPr lang="en-US" sz="2000" spc="-1" dirty="0">
                <a:solidFill>
                  <a:srgbClr val="000000"/>
                </a:solidFill>
              </a:rPr>
              <a:t>Utilize Level of Detail (LOD) systems to dynamically adjust the level of detail based on distance from the camera.</a:t>
            </a:r>
            <a:endParaRPr lang="en-US" sz="20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Optimization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49</a:t>
            </a:fld>
            <a:endParaRPr/>
          </a:p>
        </p:txBody>
      </p:sp>
    </p:spTree>
    <p:extLst>
      <p:ext uri="{BB962C8B-B14F-4D97-AF65-F5344CB8AC3E}">
        <p14:creationId xmlns:p14="http://schemas.microsoft.com/office/powerpoint/2010/main" val="292756614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4561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smtClean="0">
                <a:solidFill>
                  <a:srgbClr val="000000"/>
                </a:solidFill>
              </a:rPr>
              <a:t>Delegates</a:t>
            </a:r>
            <a:r>
              <a:rPr lang="en-US" sz="2400" b="1" spc="-1" dirty="0">
                <a:solidFill>
                  <a:srgbClr val="000000"/>
                </a:solidFill>
              </a:rPr>
              <a:t>:</a:t>
            </a:r>
          </a:p>
          <a:p>
            <a:pPr marL="342900" indent="-342900">
              <a:spcBef>
                <a:spcPts val="600"/>
              </a:spcBef>
              <a:spcAft>
                <a:spcPts val="600"/>
              </a:spcAft>
              <a:buFont typeface="Arial" panose="020B0604020202020204" pitchFamily="34" charset="0"/>
              <a:buChar char="•"/>
            </a:pPr>
            <a:r>
              <a:rPr lang="en-US" sz="2400" spc="-1" dirty="0">
                <a:solidFill>
                  <a:srgbClr val="000000"/>
                </a:solidFill>
              </a:rPr>
              <a:t>Delegates are essentially a reference type that holds the reference to a method.</a:t>
            </a:r>
          </a:p>
          <a:p>
            <a:pPr marL="342900" indent="-342900">
              <a:spcBef>
                <a:spcPts val="600"/>
              </a:spcBef>
              <a:spcAft>
                <a:spcPts val="600"/>
              </a:spcAft>
              <a:buFont typeface="Arial" panose="020B0604020202020204" pitchFamily="34" charset="0"/>
              <a:buChar char="•"/>
            </a:pPr>
            <a:r>
              <a:rPr lang="en-US" sz="2400" spc="-1" dirty="0">
                <a:solidFill>
                  <a:srgbClr val="000000"/>
                </a:solidFill>
              </a:rPr>
              <a:t>They provide a way to encapsulate a method within a delegate instance, which can then be invoked like a regular method.</a:t>
            </a:r>
          </a:p>
          <a:p>
            <a:pPr marL="342900" indent="-342900">
              <a:spcBef>
                <a:spcPts val="600"/>
              </a:spcBef>
              <a:spcAft>
                <a:spcPts val="600"/>
              </a:spcAft>
              <a:buFont typeface="Arial" panose="020B0604020202020204" pitchFamily="34" charset="0"/>
              <a:buChar char="•"/>
            </a:pPr>
            <a:r>
              <a:rPr lang="en-US" sz="2400" spc="-1" dirty="0">
                <a:solidFill>
                  <a:srgbClr val="000000"/>
                </a:solidFill>
              </a:rPr>
              <a:t>Delegates can be used to create callback mechanisms, allowing one object to call methods on another object without knowing its specific type.</a:t>
            </a:r>
            <a:endParaRPr lang="en-US" sz="24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Advanced Scripting Techniques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5</a:t>
            </a:fld>
            <a:endParaRPr/>
          </a:p>
        </p:txBody>
      </p:sp>
    </p:spTree>
    <p:extLst>
      <p:ext uri="{BB962C8B-B14F-4D97-AF65-F5344CB8AC3E}">
        <p14:creationId xmlns:p14="http://schemas.microsoft.com/office/powerpoint/2010/main" val="301162959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320730"/>
            <a:ext cx="11352998" cy="495494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Performance Profiling:</a:t>
            </a:r>
            <a:endParaRPr lang="en-US" sz="1400" spc="-1" dirty="0">
              <a:solidFill>
                <a:srgbClr val="000000"/>
              </a:solidFill>
              <a:latin typeface="Bahnschrift Light SemiCondensed" panose="020B0502040204020203" pitchFamily="34" charset="0"/>
            </a:endParaRPr>
          </a:p>
          <a:p>
            <a:pPr marL="342900" indent="-342900">
              <a:buFont typeface="Arial" panose="020B0604020202020204" pitchFamily="34" charset="0"/>
              <a:buChar char="•"/>
            </a:pPr>
            <a:r>
              <a:rPr lang="en-US" sz="2400" spc="-1" dirty="0">
                <a:solidFill>
                  <a:srgbClr val="000000"/>
                </a:solidFill>
              </a:rPr>
              <a:t>Tips for Identifying and Resolving Performance Bottlenecks</a:t>
            </a:r>
            <a:r>
              <a:rPr lang="en-US" sz="2400" spc="-1" dirty="0" smtClean="0">
                <a:solidFill>
                  <a:srgbClr val="000000"/>
                </a:solidFill>
              </a:rPr>
              <a:t>:</a:t>
            </a:r>
          </a:p>
          <a:p>
            <a:pPr lvl="1"/>
            <a:r>
              <a:rPr lang="en-US" sz="2000" b="1" spc="-1" dirty="0">
                <a:solidFill>
                  <a:srgbClr val="000000"/>
                </a:solidFill>
              </a:rPr>
              <a:t>Profile on Target Devices:</a:t>
            </a:r>
          </a:p>
          <a:p>
            <a:pPr marL="800100" lvl="1" indent="-342900">
              <a:buFont typeface="Arial" panose="020B0604020202020204" pitchFamily="34" charset="0"/>
              <a:buChar char="•"/>
            </a:pPr>
            <a:r>
              <a:rPr lang="en-US" sz="2000" spc="-1" dirty="0">
                <a:solidFill>
                  <a:srgbClr val="000000"/>
                </a:solidFill>
              </a:rPr>
              <a:t>Test and profile your project on target devices to ensure performance optimization across different hardware configurations.</a:t>
            </a:r>
          </a:p>
          <a:p>
            <a:pPr marL="800100" lvl="1" indent="-342900">
              <a:buFont typeface="Arial" panose="020B0604020202020204" pitchFamily="34" charset="0"/>
              <a:buChar char="•"/>
            </a:pPr>
            <a:r>
              <a:rPr lang="en-US" sz="2000" spc="-1" dirty="0">
                <a:solidFill>
                  <a:srgbClr val="000000"/>
                </a:solidFill>
              </a:rPr>
              <a:t>Use platform-specific profiling tools and metrics to identify device-specific performance bottlenecks.</a:t>
            </a:r>
          </a:p>
          <a:p>
            <a:pPr lvl="1"/>
            <a:r>
              <a:rPr lang="en-US" sz="2000" b="1" spc="-1" dirty="0">
                <a:solidFill>
                  <a:srgbClr val="000000"/>
                </a:solidFill>
              </a:rPr>
              <a:t>Iterate and Test:</a:t>
            </a:r>
          </a:p>
          <a:p>
            <a:pPr marL="800100" lvl="1" indent="-342900">
              <a:buFont typeface="Arial" panose="020B0604020202020204" pitchFamily="34" charset="0"/>
              <a:buChar char="•"/>
            </a:pPr>
            <a:r>
              <a:rPr lang="en-US" sz="2000" spc="-1" dirty="0">
                <a:solidFill>
                  <a:srgbClr val="000000"/>
                </a:solidFill>
              </a:rPr>
              <a:t>Implement optimizations incrementally and regularly test performance improvements to measure their impact.</a:t>
            </a:r>
          </a:p>
          <a:p>
            <a:pPr marL="800100" lvl="1" indent="-342900">
              <a:buFont typeface="Arial" panose="020B0604020202020204" pitchFamily="34" charset="0"/>
              <a:buChar char="•"/>
            </a:pPr>
            <a:r>
              <a:rPr lang="en-US" sz="2000" spc="-1" dirty="0">
                <a:solidFill>
                  <a:srgbClr val="000000"/>
                </a:solidFill>
              </a:rPr>
              <a:t>Gather feedback from testing sessions and adjust optimization strategies based on performance results.</a:t>
            </a:r>
            <a:endParaRPr lang="en-US" sz="20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Optimization Techniques</a:t>
            </a:r>
            <a:endParaRPr lang="en-US" sz="4400" spc="-1" dirty="0">
              <a:solidFill>
                <a:srgbClr val="000000"/>
              </a:solidFill>
            </a:endParaRPr>
          </a:p>
        </p:txBody>
      </p:sp>
      <p:sp>
        <p:nvSpPr>
          <p:cNvPr id="2" name="PlaceHolder 1"/>
          <p:cNvSpPr>
            <a:spLocks noGrp="1"/>
          </p:cNvSpPr>
          <p:nvPr>
            <p:ph type="sldNum" idx="1"/>
          </p:nvPr>
        </p:nvSpPr>
        <p:spPr/>
        <p:txBody>
          <a:bodyPr/>
          <a:lstStyle/>
          <a:p>
            <a:fld id="{BA9FEC38-D3C8-4794-8A5E-1D9A9F335037}" type="slidenum">
              <a:t>50</a:t>
            </a:fld>
            <a:endParaRPr/>
          </a:p>
        </p:txBody>
      </p:sp>
    </p:spTree>
    <p:extLst>
      <p:ext uri="{BB962C8B-B14F-4D97-AF65-F5344CB8AC3E}">
        <p14:creationId xmlns:p14="http://schemas.microsoft.com/office/powerpoint/2010/main" val="328057950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Rectangle 160"/>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162" name="PlaceHolder 11"/>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trike="noStrike" spc="-1" dirty="0" smtClean="0">
                <a:solidFill>
                  <a:srgbClr val="000000"/>
                </a:solidFill>
                <a:latin typeface="Calibri Light"/>
                <a:ea typeface="DejaVu Sans"/>
              </a:rPr>
              <a:t>Conclusion</a:t>
            </a:r>
            <a:endParaRPr lang="en-US" sz="4400" b="0" strike="noStrike" spc="-1" dirty="0">
              <a:solidFill>
                <a:srgbClr val="000000"/>
              </a:solidFill>
              <a:latin typeface="Arial"/>
            </a:endParaRPr>
          </a:p>
        </p:txBody>
      </p:sp>
      <p:sp>
        <p:nvSpPr>
          <p:cNvPr id="163" name="Rectangle 162"/>
          <p:cNvSpPr/>
          <p:nvPr/>
        </p:nvSpPr>
        <p:spPr>
          <a:xfrm>
            <a:off x="1350360" y="1443600"/>
            <a:ext cx="9484560" cy="432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spcBef>
                <a:spcPts val="850"/>
              </a:spcBef>
              <a:spcAft>
                <a:spcPts val="850"/>
              </a:spcAft>
            </a:pPr>
            <a:endParaRPr lang="en-US" sz="1800" b="0" strike="noStrike" spc="-1">
              <a:solidFill>
                <a:srgbClr val="000000"/>
              </a:solidFill>
              <a:latin typeface="Arial"/>
              <a:ea typeface="DejaVu Sans"/>
            </a:endParaRPr>
          </a:p>
        </p:txBody>
      </p:sp>
      <p:sp>
        <p:nvSpPr>
          <p:cNvPr id="164" name="Content Placeholder 1"/>
          <p:cNvSpPr/>
          <p:nvPr/>
        </p:nvSpPr>
        <p:spPr>
          <a:xfrm>
            <a:off x="452387" y="1583820"/>
            <a:ext cx="11367436" cy="48994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b="1" spc="-1" dirty="0">
                <a:solidFill>
                  <a:srgbClr val="000000"/>
                </a:solidFill>
              </a:rPr>
              <a:t>Advanced Scripting Techniques:</a:t>
            </a:r>
          </a:p>
          <a:p>
            <a:pPr marL="685800" lvl="1" indent="-228600">
              <a:buClr>
                <a:srgbClr val="000000"/>
              </a:buClr>
              <a:buFont typeface="Arial"/>
              <a:buChar char="•"/>
            </a:pPr>
            <a:r>
              <a:rPr lang="en-US" sz="2000" spc="-1" dirty="0">
                <a:solidFill>
                  <a:srgbClr val="000000"/>
                </a:solidFill>
              </a:rPr>
              <a:t>Explored advanced scripting techniques in Unity for creating interactive and immersive gameplay experiences.</a:t>
            </a:r>
          </a:p>
          <a:p>
            <a:pPr marL="685800" lvl="1" indent="-228600">
              <a:buClr>
                <a:srgbClr val="000000"/>
              </a:buClr>
              <a:buFont typeface="Arial"/>
              <a:buChar char="•"/>
            </a:pPr>
            <a:r>
              <a:rPr lang="en-US" sz="2000" spc="-1" dirty="0">
                <a:solidFill>
                  <a:srgbClr val="000000"/>
                </a:solidFill>
              </a:rPr>
              <a:t>Covered topics such as events and delegates, </a:t>
            </a:r>
            <a:r>
              <a:rPr lang="en-US" sz="2000" spc="-1" dirty="0" err="1">
                <a:solidFill>
                  <a:srgbClr val="000000"/>
                </a:solidFill>
              </a:rPr>
              <a:t>coroutines</a:t>
            </a:r>
            <a:r>
              <a:rPr lang="en-US" sz="2000" spc="-1" dirty="0">
                <a:solidFill>
                  <a:srgbClr val="000000"/>
                </a:solidFill>
              </a:rPr>
              <a:t>, custom editors, and scriptable objects</a:t>
            </a:r>
            <a:r>
              <a:rPr lang="en-US" sz="2000" spc="-1" dirty="0" smtClean="0">
                <a:solidFill>
                  <a:srgbClr val="000000"/>
                </a:solidFill>
              </a:rPr>
              <a:t>.</a:t>
            </a:r>
          </a:p>
          <a:p>
            <a:pPr marL="228600" indent="-228600">
              <a:buClr>
                <a:srgbClr val="000000"/>
              </a:buClr>
              <a:buFont typeface="Arial"/>
              <a:buChar char="•"/>
            </a:pPr>
            <a:r>
              <a:rPr lang="en-US" sz="2400" b="1" spc="-1" dirty="0">
                <a:solidFill>
                  <a:srgbClr val="000000"/>
                </a:solidFill>
              </a:rPr>
              <a:t>Physics in Game Development:</a:t>
            </a:r>
          </a:p>
          <a:p>
            <a:pPr marL="685800" lvl="1" indent="-228600">
              <a:buClr>
                <a:srgbClr val="000000"/>
              </a:buClr>
              <a:buFont typeface="Arial"/>
              <a:buChar char="•"/>
            </a:pPr>
            <a:r>
              <a:rPr lang="en-US" sz="2000" spc="-1" dirty="0">
                <a:solidFill>
                  <a:srgbClr val="000000"/>
                </a:solidFill>
              </a:rPr>
              <a:t>Discussed the significance of physics in Unity game development and its role in creating realistic interactions and dynamic environments.</a:t>
            </a:r>
          </a:p>
          <a:p>
            <a:pPr marL="685800" lvl="1" indent="-228600">
              <a:buClr>
                <a:srgbClr val="000000"/>
              </a:buClr>
              <a:buFont typeface="Arial"/>
              <a:buChar char="•"/>
            </a:pPr>
            <a:r>
              <a:rPr lang="en-US" sz="2000" spc="-1" dirty="0">
                <a:solidFill>
                  <a:srgbClr val="000000"/>
                </a:solidFill>
              </a:rPr>
              <a:t>Explored Unity's built-in physics engine and components such as </a:t>
            </a:r>
            <a:r>
              <a:rPr lang="en-US" sz="2000" spc="-1" dirty="0" err="1">
                <a:solidFill>
                  <a:srgbClr val="000000"/>
                </a:solidFill>
              </a:rPr>
              <a:t>Rigidbody</a:t>
            </a:r>
            <a:r>
              <a:rPr lang="en-US" sz="2000" spc="-1" dirty="0">
                <a:solidFill>
                  <a:srgbClr val="000000"/>
                </a:solidFill>
              </a:rPr>
              <a:t>, Collider, and Physics materials</a:t>
            </a:r>
            <a:r>
              <a:rPr lang="en-US" sz="2000" spc="-1" dirty="0" smtClean="0">
                <a:solidFill>
                  <a:srgbClr val="000000"/>
                </a:solidFill>
              </a:rPr>
              <a:t>.</a:t>
            </a:r>
          </a:p>
          <a:p>
            <a:pPr marL="228600" indent="-228600">
              <a:buClr>
                <a:srgbClr val="000000"/>
              </a:buClr>
              <a:buFont typeface="Arial"/>
              <a:buChar char="•"/>
            </a:pPr>
            <a:r>
              <a:rPr lang="en-US" sz="2400" b="1" spc="-1" dirty="0">
                <a:solidFill>
                  <a:srgbClr val="000000"/>
                </a:solidFill>
              </a:rPr>
              <a:t>Optimization and Performance Profiling:</a:t>
            </a:r>
          </a:p>
          <a:p>
            <a:pPr marL="685800" lvl="1" indent="-228600">
              <a:buClr>
                <a:srgbClr val="000000"/>
              </a:buClr>
              <a:buFont typeface="Arial"/>
              <a:buChar char="•"/>
            </a:pPr>
            <a:r>
              <a:rPr lang="en-US" sz="2000" spc="-1" dirty="0">
                <a:solidFill>
                  <a:srgbClr val="000000"/>
                </a:solidFill>
              </a:rPr>
              <a:t>Explored best practices for optimizing physics simulations and improving performance in Unity projects.</a:t>
            </a:r>
          </a:p>
          <a:p>
            <a:pPr marL="685800" lvl="1" indent="-228600">
              <a:buClr>
                <a:srgbClr val="000000"/>
              </a:buClr>
              <a:buFont typeface="Arial"/>
              <a:buChar char="•"/>
            </a:pPr>
            <a:r>
              <a:rPr lang="en-US" sz="2000" spc="-1" dirty="0">
                <a:solidFill>
                  <a:srgbClr val="000000"/>
                </a:solidFill>
              </a:rPr>
              <a:t>Introduced performance profiling tools and techniques for identifying and resolving performance bottlenecks.</a:t>
            </a:r>
            <a:endParaRPr lang="en-US" sz="2000" strike="noStrike" spc="-1" dirty="0">
              <a:solidFill>
                <a:srgbClr val="000000"/>
              </a:solidFill>
            </a:endParaRPr>
          </a:p>
        </p:txBody>
      </p:sp>
      <p:sp>
        <p:nvSpPr>
          <p:cNvPr id="2" name="PlaceHolder 1"/>
          <p:cNvSpPr>
            <a:spLocks noGrp="1"/>
          </p:cNvSpPr>
          <p:nvPr>
            <p:ph type="sldNum" idx="1"/>
          </p:nvPr>
        </p:nvSpPr>
        <p:spPr/>
        <p:txBody>
          <a:bodyPr/>
          <a:lstStyle/>
          <a:p>
            <a:fld id="{A6B21E88-F189-43E5-86C9-AD091F3B5B34}" type="slidenum">
              <a:t>51</a:t>
            </a:fld>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4561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Events:</a:t>
            </a:r>
          </a:p>
          <a:p>
            <a:pPr marL="342900" indent="-342900">
              <a:spcBef>
                <a:spcPts val="600"/>
              </a:spcBef>
              <a:spcAft>
                <a:spcPts val="600"/>
              </a:spcAft>
              <a:buFont typeface="Arial" panose="020B0604020202020204" pitchFamily="34" charset="0"/>
              <a:buChar char="•"/>
            </a:pPr>
            <a:r>
              <a:rPr lang="en-US" sz="2400" spc="-1" dirty="0">
                <a:solidFill>
                  <a:srgbClr val="000000"/>
                </a:solidFill>
              </a:rPr>
              <a:t>Events provide a more robust and secure way of implementing the observer pattern.</a:t>
            </a:r>
          </a:p>
          <a:p>
            <a:pPr marL="342900" indent="-342900">
              <a:spcBef>
                <a:spcPts val="600"/>
              </a:spcBef>
              <a:spcAft>
                <a:spcPts val="600"/>
              </a:spcAft>
              <a:buFont typeface="Arial" panose="020B0604020202020204" pitchFamily="34" charset="0"/>
              <a:buChar char="•"/>
            </a:pPr>
            <a:r>
              <a:rPr lang="en-US" sz="2400" spc="-1" dirty="0">
                <a:solidFill>
                  <a:srgbClr val="000000"/>
                </a:solidFill>
              </a:rPr>
              <a:t>They allow objects to subscribe to and unsubscribe from events, ensuring that only authorized objects receive notifications.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Events are typically declared using the event keyword and can only be invoked from within the declaring class.</a:t>
            </a:r>
            <a:endParaRPr lang="en-US" sz="24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Advanced Scripting Techniques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6</a:t>
            </a:fld>
            <a:endParaRPr/>
          </a:p>
        </p:txBody>
      </p:sp>
    </p:spTree>
    <p:extLst>
      <p:ext uri="{BB962C8B-B14F-4D97-AF65-F5344CB8AC3E}">
        <p14:creationId xmlns:p14="http://schemas.microsoft.com/office/powerpoint/2010/main" val="188958755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4561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Events:</a:t>
            </a:r>
          </a:p>
          <a:p>
            <a:pPr marL="342900" indent="-342900">
              <a:spcBef>
                <a:spcPts val="600"/>
              </a:spcBef>
              <a:spcAft>
                <a:spcPts val="600"/>
              </a:spcAft>
              <a:buFont typeface="Arial" panose="020B0604020202020204" pitchFamily="34" charset="0"/>
              <a:buChar char="•"/>
            </a:pPr>
            <a:r>
              <a:rPr lang="en-US" sz="2400" spc="-1" dirty="0">
                <a:solidFill>
                  <a:srgbClr val="000000"/>
                </a:solidFill>
              </a:rPr>
              <a:t>Events provide a more robust and secure way of implementing the observer pattern.</a:t>
            </a:r>
          </a:p>
          <a:p>
            <a:pPr marL="342900" indent="-342900">
              <a:spcBef>
                <a:spcPts val="600"/>
              </a:spcBef>
              <a:spcAft>
                <a:spcPts val="600"/>
              </a:spcAft>
              <a:buFont typeface="Arial" panose="020B0604020202020204" pitchFamily="34" charset="0"/>
              <a:buChar char="•"/>
            </a:pPr>
            <a:r>
              <a:rPr lang="en-US" sz="2400" spc="-1" dirty="0">
                <a:solidFill>
                  <a:srgbClr val="000000"/>
                </a:solidFill>
              </a:rPr>
              <a:t>They allow objects to subscribe to and unsubscribe from events, ensuring that only authorized objects receive notifications.</a:t>
            </a:r>
          </a:p>
          <a:p>
            <a:pPr marL="342900" indent="-342900">
              <a:spcBef>
                <a:spcPts val="600"/>
              </a:spcBef>
              <a:spcAft>
                <a:spcPts val="600"/>
              </a:spcAft>
              <a:buFont typeface="Arial" panose="020B0604020202020204" pitchFamily="34" charset="0"/>
              <a:buChar char="•"/>
            </a:pPr>
            <a:r>
              <a:rPr lang="en-US" sz="2400" spc="-1" dirty="0">
                <a:solidFill>
                  <a:srgbClr val="000000"/>
                </a:solidFill>
              </a:rPr>
              <a:t>Events are typically declared using the event keyword and can only be invoked from within the declaring class.</a:t>
            </a:r>
            <a:endParaRPr lang="en-US" sz="24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Advanced Scripting Techniques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7</a:t>
            </a:fld>
            <a:endParaRPr/>
          </a:p>
        </p:txBody>
      </p:sp>
    </p:spTree>
    <p:extLst>
      <p:ext uri="{BB962C8B-B14F-4D97-AF65-F5344CB8AC3E}">
        <p14:creationId xmlns:p14="http://schemas.microsoft.com/office/powerpoint/2010/main" val="260416402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790639"/>
            <a:ext cx="10967400" cy="445615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a:solidFill>
                  <a:srgbClr val="000000"/>
                </a:solidFill>
              </a:rPr>
              <a:t>Implementation Examples in Unity:</a:t>
            </a:r>
          </a:p>
          <a:p>
            <a:pPr marL="342900" indent="-342900">
              <a:spcBef>
                <a:spcPts val="600"/>
              </a:spcBef>
              <a:spcAft>
                <a:spcPts val="600"/>
              </a:spcAft>
              <a:buFont typeface="Arial" panose="020B0604020202020204" pitchFamily="34" charset="0"/>
              <a:buChar char="•"/>
            </a:pPr>
            <a:r>
              <a:rPr lang="en-US" sz="2400" spc="-1" dirty="0">
                <a:solidFill>
                  <a:srgbClr val="000000"/>
                </a:solidFill>
              </a:rPr>
              <a:t>In Unity, events and delegates are commonly used for inter-object communication in game development.</a:t>
            </a:r>
          </a:p>
          <a:p>
            <a:pPr marL="342900" indent="-342900">
              <a:spcBef>
                <a:spcPts val="600"/>
              </a:spcBef>
              <a:spcAft>
                <a:spcPts val="600"/>
              </a:spcAft>
              <a:buFont typeface="Arial" panose="020B0604020202020204" pitchFamily="34" charset="0"/>
              <a:buChar char="•"/>
            </a:pPr>
            <a:r>
              <a:rPr lang="en-US" sz="2400" spc="-1" dirty="0">
                <a:solidFill>
                  <a:srgbClr val="000000"/>
                </a:solidFill>
              </a:rPr>
              <a:t>For example, a player character may have an event called </a:t>
            </a:r>
            <a:r>
              <a:rPr lang="en-US" sz="2400" spc="-1" dirty="0" err="1">
                <a:solidFill>
                  <a:srgbClr val="000000"/>
                </a:solidFill>
              </a:rPr>
              <a:t>OnPlayerDeath</a:t>
            </a:r>
            <a:r>
              <a:rPr lang="en-US" sz="2400" spc="-1" dirty="0">
                <a:solidFill>
                  <a:srgbClr val="000000"/>
                </a:solidFill>
              </a:rPr>
              <a:t>, which other game objects (e.g., UI elements, enemy AI) can subscribe to in order to perform specific actions when the player dies.</a:t>
            </a:r>
          </a:p>
          <a:p>
            <a:pPr marL="342900" indent="-342900">
              <a:spcBef>
                <a:spcPts val="600"/>
              </a:spcBef>
              <a:spcAft>
                <a:spcPts val="600"/>
              </a:spcAft>
              <a:buFont typeface="Arial" panose="020B0604020202020204" pitchFamily="34" charset="0"/>
              <a:buChar char="•"/>
            </a:pPr>
            <a:r>
              <a:rPr lang="en-US" sz="2400" spc="-1" dirty="0">
                <a:solidFill>
                  <a:srgbClr val="000000"/>
                </a:solidFill>
              </a:rPr>
              <a:t>Implementation involves defining delegate types, declaring events, subscribing to events, and invoking events when appropriate.</a:t>
            </a:r>
            <a:endParaRPr lang="en-US" sz="2400" spc="-1" dirty="0" smtClean="0">
              <a:solidFill>
                <a:srgbClr val="000000"/>
              </a:solidFill>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Advanced Scripting Techniques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8</a:t>
            </a:fld>
            <a:endParaRPr/>
          </a:p>
        </p:txBody>
      </p:sp>
    </p:spTree>
    <p:extLst>
      <p:ext uri="{BB962C8B-B14F-4D97-AF65-F5344CB8AC3E}">
        <p14:creationId xmlns:p14="http://schemas.microsoft.com/office/powerpoint/2010/main" val="296424826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194400" y="1455480"/>
            <a:ext cx="10819440" cy="442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strike="noStrike" spc="-1">
              <a:solidFill>
                <a:srgbClr val="000000"/>
              </a:solidFill>
              <a:latin typeface="Arial"/>
              <a:ea typeface="DejaVu Sans"/>
            </a:endParaRPr>
          </a:p>
        </p:txBody>
      </p:sp>
      <p:sp>
        <p:nvSpPr>
          <p:cNvPr id="56" name="Rectangle 55"/>
          <p:cNvSpPr/>
          <p:nvPr/>
        </p:nvSpPr>
        <p:spPr>
          <a:xfrm>
            <a:off x="457200" y="1455481"/>
            <a:ext cx="10967400" cy="479131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600"/>
              </a:spcBef>
              <a:spcAft>
                <a:spcPts val="600"/>
              </a:spcAft>
            </a:pPr>
            <a:r>
              <a:rPr lang="en-US" sz="2400" b="1" spc="-1" dirty="0" smtClean="0">
                <a:solidFill>
                  <a:srgbClr val="000000"/>
                </a:solidFill>
              </a:rPr>
              <a:t>Example:</a:t>
            </a:r>
            <a:endParaRPr lang="en-US" sz="2400" b="1" spc="-1" dirty="0">
              <a:solidFill>
                <a:srgbClr val="000000"/>
              </a:solidFill>
            </a:endParaRPr>
          </a:p>
          <a:p>
            <a:pPr>
              <a:spcBef>
                <a:spcPts val="600"/>
              </a:spcBef>
              <a:spcAft>
                <a:spcPts val="600"/>
              </a:spcAft>
            </a:pPr>
            <a:r>
              <a:rPr lang="en-US" sz="1400" spc="-1" dirty="0">
                <a:solidFill>
                  <a:srgbClr val="000000"/>
                </a:solidFill>
                <a:latin typeface="Bahnschrift Light SemiCondensed" panose="020B0502040204020203" pitchFamily="34" charset="0"/>
              </a:rPr>
              <a:t>public class </a:t>
            </a:r>
            <a:r>
              <a:rPr lang="en-US" sz="1400" spc="-1" dirty="0" err="1">
                <a:solidFill>
                  <a:srgbClr val="000000"/>
                </a:solidFill>
                <a:latin typeface="Bahnschrift Light SemiCondensed" panose="020B0502040204020203" pitchFamily="34" charset="0"/>
              </a:rPr>
              <a:t>PlayerCharacter</a:t>
            </a:r>
            <a:r>
              <a:rPr lang="en-US" sz="1400" spc="-1" dirty="0">
                <a:solidFill>
                  <a:srgbClr val="000000"/>
                </a:solidFill>
                <a:latin typeface="Bahnschrift Light SemiCondensed" panose="020B0502040204020203" pitchFamily="34" charset="0"/>
              </a:rPr>
              <a:t> : </a:t>
            </a:r>
            <a:r>
              <a:rPr lang="en-US" sz="1400" spc="-1" dirty="0" err="1">
                <a:solidFill>
                  <a:srgbClr val="000000"/>
                </a:solidFill>
                <a:latin typeface="Bahnschrift Light SemiCondensed" panose="020B0502040204020203" pitchFamily="34" charset="0"/>
              </a:rPr>
              <a:t>MonoBehaviour</a:t>
            </a:r>
            <a:endParaRPr lang="en-US" sz="1400" spc="-1" dirty="0">
              <a:solidFill>
                <a:srgbClr val="000000"/>
              </a:solidFill>
              <a:latin typeface="Bahnschrift Light SemiCondensed" panose="020B0502040204020203" pitchFamily="34" charset="0"/>
            </a:endParaRPr>
          </a:p>
          <a:p>
            <a:pPr>
              <a:spcBef>
                <a:spcPts val="600"/>
              </a:spcBef>
              <a:spcAft>
                <a:spcPts val="600"/>
              </a:spcAft>
            </a:pPr>
            <a:r>
              <a:rPr lang="en-US" sz="1400" spc="-1" dirty="0">
                <a:solidFill>
                  <a:srgbClr val="000000"/>
                </a:solidFill>
                <a:latin typeface="Bahnschrift Light SemiCondensed" panose="020B0502040204020203" pitchFamily="34" charset="0"/>
              </a:rPr>
              <a:t>{</a:t>
            </a:r>
          </a:p>
          <a:p>
            <a:pPr>
              <a:spcBef>
                <a:spcPts val="600"/>
              </a:spcBef>
              <a:spcAft>
                <a:spcPts val="600"/>
              </a:spcAft>
            </a:pPr>
            <a:r>
              <a:rPr lang="en-US" sz="1400" spc="-1" dirty="0">
                <a:solidFill>
                  <a:srgbClr val="000000"/>
                </a:solidFill>
                <a:latin typeface="Bahnschrift Light SemiCondensed" panose="020B0502040204020203" pitchFamily="34" charset="0"/>
              </a:rPr>
              <a:t>    // Define delegate type</a:t>
            </a:r>
          </a:p>
          <a:p>
            <a:pPr>
              <a:spcBef>
                <a:spcPts val="600"/>
              </a:spcBef>
              <a:spcAft>
                <a:spcPts val="600"/>
              </a:spcAft>
            </a:pPr>
            <a:r>
              <a:rPr lang="en-US" sz="1400" spc="-1" dirty="0">
                <a:solidFill>
                  <a:srgbClr val="000000"/>
                </a:solidFill>
                <a:latin typeface="Bahnschrift Light SemiCondensed" panose="020B0502040204020203" pitchFamily="34" charset="0"/>
              </a:rPr>
              <a:t>    public delegate void </a:t>
            </a:r>
            <a:r>
              <a:rPr lang="en-US" sz="1400" spc="-1" dirty="0" err="1">
                <a:solidFill>
                  <a:srgbClr val="000000"/>
                </a:solidFill>
                <a:latin typeface="Bahnschrift Light SemiCondensed" panose="020B0502040204020203" pitchFamily="34" charset="0"/>
              </a:rPr>
              <a:t>PlayerDeathHandler</a:t>
            </a:r>
            <a:r>
              <a:rPr lang="en-US" sz="1400" spc="-1" dirty="0" smtClean="0">
                <a:solidFill>
                  <a:srgbClr val="000000"/>
                </a:solidFill>
                <a:latin typeface="Bahnschrift Light SemiCondensed" panose="020B0502040204020203" pitchFamily="34" charset="0"/>
              </a:rPr>
              <a:t>();</a:t>
            </a:r>
            <a:endParaRPr lang="en-US" sz="1400" spc="-1" dirty="0">
              <a:solidFill>
                <a:srgbClr val="000000"/>
              </a:solidFill>
              <a:latin typeface="Bahnschrift Light SemiCondensed" panose="020B0502040204020203" pitchFamily="34" charset="0"/>
            </a:endParaRPr>
          </a:p>
          <a:p>
            <a:pPr>
              <a:spcBef>
                <a:spcPts val="600"/>
              </a:spcBef>
              <a:spcAft>
                <a:spcPts val="600"/>
              </a:spcAft>
            </a:pPr>
            <a:r>
              <a:rPr lang="en-US" sz="1400" spc="-1" dirty="0">
                <a:solidFill>
                  <a:srgbClr val="000000"/>
                </a:solidFill>
                <a:latin typeface="Bahnschrift Light SemiCondensed" panose="020B0502040204020203" pitchFamily="34" charset="0"/>
              </a:rPr>
              <a:t>    // Declare event</a:t>
            </a:r>
          </a:p>
          <a:p>
            <a:pPr>
              <a:spcBef>
                <a:spcPts val="600"/>
              </a:spcBef>
              <a:spcAft>
                <a:spcPts val="600"/>
              </a:spcAft>
            </a:pPr>
            <a:r>
              <a:rPr lang="en-US" sz="1400" spc="-1" dirty="0">
                <a:solidFill>
                  <a:srgbClr val="000000"/>
                </a:solidFill>
                <a:latin typeface="Bahnschrift Light SemiCondensed" panose="020B0502040204020203" pitchFamily="34" charset="0"/>
              </a:rPr>
              <a:t>    public event </a:t>
            </a:r>
            <a:r>
              <a:rPr lang="en-US" sz="1400" spc="-1" dirty="0" err="1">
                <a:solidFill>
                  <a:srgbClr val="000000"/>
                </a:solidFill>
                <a:latin typeface="Bahnschrift Light SemiCondensed" panose="020B0502040204020203" pitchFamily="34" charset="0"/>
              </a:rPr>
              <a:t>PlayerDeathHandler</a:t>
            </a: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OnPlayerDeath</a:t>
            </a:r>
            <a:r>
              <a:rPr lang="en-US" sz="1400" spc="-1" dirty="0" smtClean="0">
                <a:solidFill>
                  <a:srgbClr val="000000"/>
                </a:solidFill>
                <a:latin typeface="Bahnschrift Light SemiCondensed" panose="020B0502040204020203" pitchFamily="34" charset="0"/>
              </a:rPr>
              <a:t>;</a:t>
            </a:r>
            <a:endParaRPr lang="en-US" sz="1400" spc="-1" dirty="0">
              <a:solidFill>
                <a:srgbClr val="000000"/>
              </a:solidFill>
              <a:latin typeface="Bahnschrift Light SemiCondensed" panose="020B0502040204020203" pitchFamily="34" charset="0"/>
            </a:endParaRPr>
          </a:p>
          <a:p>
            <a:pPr>
              <a:spcBef>
                <a:spcPts val="600"/>
              </a:spcBef>
              <a:spcAft>
                <a:spcPts val="600"/>
              </a:spcAft>
            </a:pPr>
            <a:r>
              <a:rPr lang="en-US" sz="1400" spc="-1" dirty="0">
                <a:solidFill>
                  <a:srgbClr val="000000"/>
                </a:solidFill>
                <a:latin typeface="Bahnschrift Light SemiCondensed" panose="020B0502040204020203" pitchFamily="34" charset="0"/>
              </a:rPr>
              <a:t>    // Method to invoke event</a:t>
            </a:r>
          </a:p>
          <a:p>
            <a:pPr>
              <a:spcBef>
                <a:spcPts val="600"/>
              </a:spcBef>
              <a:spcAft>
                <a:spcPts val="600"/>
              </a:spcAft>
            </a:pPr>
            <a:r>
              <a:rPr lang="en-US" sz="1400" spc="-1" dirty="0">
                <a:solidFill>
                  <a:srgbClr val="000000"/>
                </a:solidFill>
                <a:latin typeface="Bahnschrift Light SemiCondensed" panose="020B0502040204020203" pitchFamily="34" charset="0"/>
              </a:rPr>
              <a:t>    private void Die()</a:t>
            </a:r>
          </a:p>
          <a:p>
            <a:pPr>
              <a:spcBef>
                <a:spcPts val="600"/>
              </a:spcBef>
              <a:spcAft>
                <a:spcPts val="600"/>
              </a:spcAft>
            </a:pPr>
            <a:r>
              <a:rPr lang="en-US" sz="1400" spc="-1" dirty="0">
                <a:solidFill>
                  <a:srgbClr val="000000"/>
                </a:solidFill>
                <a:latin typeface="Bahnschrift Light SemiCondensed" panose="020B0502040204020203" pitchFamily="34" charset="0"/>
              </a:rPr>
              <a:t>    {</a:t>
            </a:r>
          </a:p>
          <a:p>
            <a:pPr>
              <a:spcBef>
                <a:spcPts val="600"/>
              </a:spcBef>
              <a:spcAft>
                <a:spcPts val="600"/>
              </a:spcAft>
            </a:pPr>
            <a:r>
              <a:rPr lang="en-US" sz="1400" spc="-1" dirty="0">
                <a:solidFill>
                  <a:srgbClr val="000000"/>
                </a:solidFill>
                <a:latin typeface="Bahnschrift Light SemiCondensed" panose="020B0502040204020203" pitchFamily="34" charset="0"/>
              </a:rPr>
              <a:t>        // Check if event has subscribers before invoking</a:t>
            </a:r>
          </a:p>
          <a:p>
            <a:pPr>
              <a:spcBef>
                <a:spcPts val="600"/>
              </a:spcBef>
              <a:spcAft>
                <a:spcPts val="600"/>
              </a:spcAft>
            </a:pPr>
            <a:r>
              <a:rPr lang="en-US" sz="1400" spc="-1" dirty="0">
                <a:solidFill>
                  <a:srgbClr val="000000"/>
                </a:solidFill>
                <a:latin typeface="Bahnschrift Light SemiCondensed" panose="020B0502040204020203" pitchFamily="34" charset="0"/>
              </a:rPr>
              <a:t>        </a:t>
            </a:r>
            <a:r>
              <a:rPr lang="en-US" sz="1400" spc="-1" dirty="0" err="1">
                <a:solidFill>
                  <a:srgbClr val="000000"/>
                </a:solidFill>
                <a:latin typeface="Bahnschrift Light SemiCondensed" panose="020B0502040204020203" pitchFamily="34" charset="0"/>
              </a:rPr>
              <a:t>OnPlayerDeath</a:t>
            </a:r>
            <a:r>
              <a:rPr lang="en-US" sz="1400" spc="-1" dirty="0">
                <a:solidFill>
                  <a:srgbClr val="000000"/>
                </a:solidFill>
                <a:latin typeface="Bahnschrift Light SemiCondensed" panose="020B0502040204020203" pitchFamily="34" charset="0"/>
              </a:rPr>
              <a:t>?.Invoke();</a:t>
            </a:r>
          </a:p>
          <a:p>
            <a:pPr>
              <a:spcBef>
                <a:spcPts val="600"/>
              </a:spcBef>
              <a:spcAft>
                <a:spcPts val="600"/>
              </a:spcAft>
            </a:pPr>
            <a:r>
              <a:rPr lang="en-US" sz="1400" spc="-1" dirty="0">
                <a:solidFill>
                  <a:srgbClr val="000000"/>
                </a:solidFill>
                <a:latin typeface="Bahnschrift Light SemiCondensed" panose="020B0502040204020203" pitchFamily="34" charset="0"/>
              </a:rPr>
              <a:t>    }</a:t>
            </a:r>
          </a:p>
          <a:p>
            <a:pPr>
              <a:spcBef>
                <a:spcPts val="600"/>
              </a:spcBef>
              <a:spcAft>
                <a:spcPts val="600"/>
              </a:spcAft>
            </a:pPr>
            <a:r>
              <a:rPr lang="en-US" sz="1400" spc="-1" dirty="0">
                <a:solidFill>
                  <a:srgbClr val="000000"/>
                </a:solidFill>
                <a:latin typeface="Bahnschrift Light SemiCondensed" panose="020B0502040204020203" pitchFamily="34" charset="0"/>
              </a:rPr>
              <a:t>}</a:t>
            </a:r>
            <a:endParaRPr lang="en-US" sz="1400" spc="-1" dirty="0" smtClean="0">
              <a:solidFill>
                <a:srgbClr val="000000"/>
              </a:solidFill>
              <a:latin typeface="Bahnschrift Light SemiCondensed" panose="020B0502040204020203" pitchFamily="34" charset="0"/>
            </a:endParaRPr>
          </a:p>
        </p:txBody>
      </p:sp>
      <p:sp>
        <p:nvSpPr>
          <p:cNvPr id="57" name="PlaceHolder 3"/>
          <p:cNvSpPr/>
          <p:nvPr/>
        </p:nvSpPr>
        <p:spPr>
          <a:xfrm>
            <a:off x="228600" y="681120"/>
            <a:ext cx="11804760" cy="69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marL="233280">
              <a:lnSpc>
                <a:spcPct val="90000"/>
              </a:lnSpc>
              <a:tabLst>
                <a:tab pos="0" algn="l"/>
              </a:tabLst>
            </a:pPr>
            <a:r>
              <a:rPr lang="en-US" sz="4400" b="1" spc="-1" dirty="0">
                <a:solidFill>
                  <a:srgbClr val="000000"/>
                </a:solidFill>
              </a:rPr>
              <a:t>Advanced Scripting Techniques</a:t>
            </a:r>
            <a:endParaRPr lang="en-US" sz="4400" b="0" strike="noStrike" spc="-1" dirty="0">
              <a:solidFill>
                <a:srgbClr val="000000"/>
              </a:solidFill>
              <a:latin typeface="Arial"/>
            </a:endParaRPr>
          </a:p>
        </p:txBody>
      </p:sp>
      <p:sp>
        <p:nvSpPr>
          <p:cNvPr id="2" name="PlaceHolder 1"/>
          <p:cNvSpPr>
            <a:spLocks noGrp="1"/>
          </p:cNvSpPr>
          <p:nvPr>
            <p:ph type="sldNum" idx="1"/>
          </p:nvPr>
        </p:nvSpPr>
        <p:spPr/>
        <p:txBody>
          <a:bodyPr/>
          <a:lstStyle/>
          <a:p>
            <a:fld id="{BA9FEC38-D3C8-4794-8A5E-1D9A9F335037}" type="slidenum">
              <a:t>9</a:t>
            </a:fld>
            <a:endParaRPr/>
          </a:p>
        </p:txBody>
      </p:sp>
    </p:spTree>
    <p:extLst>
      <p:ext uri="{BB962C8B-B14F-4D97-AF65-F5344CB8AC3E}">
        <p14:creationId xmlns:p14="http://schemas.microsoft.com/office/powerpoint/2010/main" val="4049808606"/>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7991</TotalTime>
  <Words>4594</Words>
  <Application>Microsoft Office PowerPoint</Application>
  <PresentationFormat>Widescreen</PresentationFormat>
  <Paragraphs>556</Paragraphs>
  <Slides>51</Slides>
  <Notes>50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Arial</vt:lpstr>
      <vt:lpstr>Bahnschrift Light Condensed</vt:lpstr>
      <vt:lpstr>Bahnschrift Light SemiCondensed</vt:lpstr>
      <vt:lpstr>Calibri</vt:lpstr>
      <vt:lpstr>Calibri Light</vt:lpstr>
      <vt:lpstr>DejaVu Sans</vt:lpstr>
      <vt:lpstr>PingFang SC</vt:lpstr>
      <vt:lpstr>Symbol</vt:lpstr>
      <vt:lpstr>Times New Roman</vt:lpstr>
      <vt:lpstr>Wingdings</vt:lpstr>
      <vt:lpstr>Office Theme</vt:lpstr>
      <vt:lpstr>PowerPoint Presentation</vt:lpstr>
      <vt:lpstr>Learning Objectives</vt:lpstr>
      <vt:lpstr>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Trí Phạm Thanh</dc:creator>
  <dc:description/>
  <cp:lastModifiedBy>Phạm Trọng Nghĩa</cp:lastModifiedBy>
  <cp:revision>686</cp:revision>
  <cp:lastPrinted>2024-02-18T04:17:36Z</cp:lastPrinted>
  <dcterms:created xsi:type="dcterms:W3CDTF">2023-12-04T12:44:34Z</dcterms:created>
  <dcterms:modified xsi:type="dcterms:W3CDTF">2024-05-02T07:05:11Z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r8>27</vt:r8>
  </property>
</Properties>
</file>