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330" r:id="rId4"/>
    <p:sldId id="296" r:id="rId5"/>
    <p:sldId id="331" r:id="rId6"/>
    <p:sldId id="332" r:id="rId7"/>
    <p:sldId id="333" r:id="rId8"/>
    <p:sldId id="334" r:id="rId9"/>
    <p:sldId id="335" r:id="rId10"/>
    <p:sldId id="336" r:id="rId11"/>
    <p:sldId id="338" r:id="rId12"/>
    <p:sldId id="339" r:id="rId13"/>
    <p:sldId id="384" r:id="rId14"/>
    <p:sldId id="385" r:id="rId15"/>
    <p:sldId id="340" r:id="rId16"/>
    <p:sldId id="386" r:id="rId17"/>
    <p:sldId id="341" r:id="rId18"/>
    <p:sldId id="346" r:id="rId19"/>
    <p:sldId id="348" r:id="rId20"/>
    <p:sldId id="349" r:id="rId21"/>
    <p:sldId id="350" r:id="rId22"/>
    <p:sldId id="381" r:id="rId23"/>
    <p:sldId id="382" r:id="rId24"/>
    <p:sldId id="383" r:id="rId25"/>
    <p:sldId id="351" r:id="rId26"/>
    <p:sldId id="387" r:id="rId27"/>
    <p:sldId id="388" r:id="rId28"/>
    <p:sldId id="389" r:id="rId29"/>
    <p:sldId id="390" r:id="rId30"/>
    <p:sldId id="391" r:id="rId31"/>
    <p:sldId id="392" r:id="rId32"/>
    <p:sldId id="393" r:id="rId33"/>
    <p:sldId id="394" r:id="rId34"/>
    <p:sldId id="395" r:id="rId35"/>
    <p:sldId id="396" r:id="rId36"/>
    <p:sldId id="397" r:id="rId37"/>
    <p:sldId id="398" r:id="rId38"/>
    <p:sldId id="399" r:id="rId39"/>
    <p:sldId id="400" r:id="rId40"/>
    <p:sldId id="401" r:id="rId41"/>
    <p:sldId id="402" r:id="rId42"/>
    <p:sldId id="403" r:id="rId43"/>
    <p:sldId id="404" r:id="rId44"/>
    <p:sldId id="405" r:id="rId45"/>
    <p:sldId id="406" r:id="rId46"/>
    <p:sldId id="407" r:id="rId47"/>
    <p:sldId id="408" r:id="rId48"/>
    <p:sldId id="409" r:id="rId49"/>
    <p:sldId id="410" r:id="rId50"/>
    <p:sldId id="411" r:id="rId51"/>
    <p:sldId id="412" r:id="rId52"/>
    <p:sldId id="292" r:id="rId5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9" autoAdjust="0"/>
  </p:normalViewPr>
  <p:slideViewPr>
    <p:cSldViewPr snapToGrid="0">
      <p:cViewPr varScale="1">
        <p:scale>
          <a:sx n="73" d="100"/>
          <a:sy n="73" d="100"/>
        </p:scale>
        <p:origin x="10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User Interface (UI) design plays a vital role in creating intuitive and engaging user experiences in games. Here's an overview:</a:t>
            </a:r>
          </a:p>
          <a:p>
            <a:r>
              <a:rPr lang="en-US" sz="1200" b="1" i="0" kern="1200" dirty="0">
                <a:solidFill>
                  <a:schemeClr val="tx1"/>
                </a:solidFill>
                <a:effectLst/>
                <a:latin typeface="+mn-lt"/>
                <a:ea typeface="+mn-ea"/>
                <a:cs typeface="+mn-cs"/>
              </a:rPr>
              <a:t>UI Elements:</a:t>
            </a:r>
            <a:r>
              <a:rPr lang="en-US" sz="1200" b="0" i="0" kern="1200" dirty="0">
                <a:solidFill>
                  <a:schemeClr val="tx1"/>
                </a:solidFill>
                <a:effectLst/>
                <a:latin typeface="+mn-lt"/>
                <a:ea typeface="+mn-ea"/>
                <a:cs typeface="+mn-cs"/>
              </a:rPr>
              <a:t> Unity provides a variety of built-in UI elements, such as Text, Image, Button, Slider, and Input Field, for creating interactive interfaces.</a:t>
            </a:r>
          </a:p>
          <a:p>
            <a:r>
              <a:rPr lang="en-US" sz="1200" b="1" i="0" kern="1200" dirty="0">
                <a:solidFill>
                  <a:schemeClr val="tx1"/>
                </a:solidFill>
                <a:effectLst/>
                <a:latin typeface="+mn-lt"/>
                <a:ea typeface="+mn-ea"/>
                <a:cs typeface="+mn-cs"/>
              </a:rPr>
              <a:t>Canvas:</a:t>
            </a:r>
            <a:r>
              <a:rPr lang="en-US" sz="1200" b="0" i="0" kern="1200" dirty="0">
                <a:solidFill>
                  <a:schemeClr val="tx1"/>
                </a:solidFill>
                <a:effectLst/>
                <a:latin typeface="+mn-lt"/>
                <a:ea typeface="+mn-ea"/>
                <a:cs typeface="+mn-cs"/>
              </a:rPr>
              <a:t> UI elements are placed on a Canvas, which acts as a container for organizing and rendering UI elements within the game world.</a:t>
            </a:r>
          </a:p>
          <a:p>
            <a:r>
              <a:rPr lang="en-US" sz="1200" b="1" i="0" kern="1200" dirty="0">
                <a:solidFill>
                  <a:schemeClr val="tx1"/>
                </a:solidFill>
                <a:effectLst/>
                <a:latin typeface="+mn-lt"/>
                <a:ea typeface="+mn-ea"/>
                <a:cs typeface="+mn-cs"/>
              </a:rPr>
              <a:t>Layout and Styling:</a:t>
            </a:r>
            <a:r>
              <a:rPr lang="en-US" sz="1200" b="0" i="0" kern="1200" dirty="0">
                <a:solidFill>
                  <a:schemeClr val="tx1"/>
                </a:solidFill>
                <a:effectLst/>
                <a:latin typeface="+mn-lt"/>
                <a:ea typeface="+mn-ea"/>
                <a:cs typeface="+mn-cs"/>
              </a:rPr>
              <a:t> Unity's UI system offers tools for arranging and styling UI elements, including layout groups, anchors, and resolution scaling options.</a:t>
            </a:r>
          </a:p>
          <a:p>
            <a:r>
              <a:rPr lang="en-US" sz="1200" b="1" i="0" kern="1200" dirty="0">
                <a:solidFill>
                  <a:schemeClr val="tx1"/>
                </a:solidFill>
                <a:effectLst/>
                <a:latin typeface="+mn-lt"/>
                <a:ea typeface="+mn-ea"/>
                <a:cs typeface="+mn-cs"/>
              </a:rPr>
              <a:t>Interactivity:</a:t>
            </a:r>
            <a:r>
              <a:rPr lang="en-US" sz="1200" b="0" i="0" kern="1200" dirty="0">
                <a:solidFill>
                  <a:schemeClr val="tx1"/>
                </a:solidFill>
                <a:effectLst/>
                <a:latin typeface="+mn-lt"/>
                <a:ea typeface="+mn-ea"/>
                <a:cs typeface="+mn-cs"/>
              </a:rPr>
              <a:t> UI elements can be made interactive through event handling and scripting, allowing for player interaction and feedback.</a:t>
            </a:r>
          </a:p>
          <a:p>
            <a:r>
              <a:rPr lang="en-US" sz="1200" b="0" i="0" kern="1200" dirty="0">
                <a:solidFill>
                  <a:schemeClr val="tx1"/>
                </a:solidFill>
                <a:effectLst/>
                <a:latin typeface="+mn-lt"/>
                <a:ea typeface="+mn-ea"/>
                <a:cs typeface="+mn-cs"/>
              </a:rPr>
              <a:t>Understanding the basics of UI design in Unity is essential for creating polished and user-friendly interfaces in games.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8022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Unity provides a wide range of UI elements that can be used to create interactive interfaces in games. Here are some common UI elements:</a:t>
            </a:r>
          </a:p>
          <a:p>
            <a:r>
              <a:rPr lang="en-US" sz="1200" b="1" i="0" kern="1200" dirty="0">
                <a:solidFill>
                  <a:schemeClr val="tx1"/>
                </a:solidFill>
                <a:effectLst/>
                <a:latin typeface="+mn-lt"/>
                <a:ea typeface="+mn-ea"/>
                <a:cs typeface="+mn-cs"/>
              </a:rPr>
              <a:t>Text:</a:t>
            </a:r>
            <a:r>
              <a:rPr lang="en-US" sz="1200" b="0" i="0" kern="1200" dirty="0">
                <a:solidFill>
                  <a:schemeClr val="tx1"/>
                </a:solidFill>
                <a:effectLst/>
                <a:latin typeface="+mn-lt"/>
                <a:ea typeface="+mn-ea"/>
                <a:cs typeface="+mn-cs"/>
              </a:rPr>
              <a:t> Used for displaying textual information, such as instructions, dialogues, or game feedback.</a:t>
            </a:r>
          </a:p>
          <a:p>
            <a:r>
              <a:rPr lang="en-US" sz="1200" b="1" i="0" kern="1200" dirty="0">
                <a:solidFill>
                  <a:schemeClr val="tx1"/>
                </a:solidFill>
                <a:effectLst/>
                <a:latin typeface="+mn-lt"/>
                <a:ea typeface="+mn-ea"/>
                <a:cs typeface="+mn-cs"/>
              </a:rPr>
              <a:t>Image:</a:t>
            </a:r>
            <a:r>
              <a:rPr lang="en-US" sz="1200" b="0" i="0" kern="1200" dirty="0">
                <a:solidFill>
                  <a:schemeClr val="tx1"/>
                </a:solidFill>
                <a:effectLst/>
                <a:latin typeface="+mn-lt"/>
                <a:ea typeface="+mn-ea"/>
                <a:cs typeface="+mn-cs"/>
              </a:rPr>
              <a:t> Allows for displaying static or dynamic images, such as icons, logos, or character portraits.</a:t>
            </a:r>
          </a:p>
          <a:p>
            <a:r>
              <a:rPr lang="en-US" sz="1200" b="1" i="0" kern="1200" dirty="0">
                <a:solidFill>
                  <a:schemeClr val="tx1"/>
                </a:solidFill>
                <a:effectLst/>
                <a:latin typeface="+mn-lt"/>
                <a:ea typeface="+mn-ea"/>
                <a:cs typeface="+mn-cs"/>
              </a:rPr>
              <a:t>Button:</a:t>
            </a:r>
            <a:r>
              <a:rPr lang="en-US" sz="1200" b="0" i="0" kern="1200" dirty="0">
                <a:solidFill>
                  <a:schemeClr val="tx1"/>
                </a:solidFill>
                <a:effectLst/>
                <a:latin typeface="+mn-lt"/>
                <a:ea typeface="+mn-ea"/>
                <a:cs typeface="+mn-cs"/>
              </a:rPr>
              <a:t> Provides a clickable element that can trigger actions or events, such as starting a game or opening a menu.</a:t>
            </a:r>
          </a:p>
          <a:p>
            <a:r>
              <a:rPr lang="en-US" sz="1200" b="1" i="0" kern="1200" dirty="0">
                <a:solidFill>
                  <a:schemeClr val="tx1"/>
                </a:solidFill>
                <a:effectLst/>
                <a:latin typeface="+mn-lt"/>
                <a:ea typeface="+mn-ea"/>
                <a:cs typeface="+mn-cs"/>
              </a:rPr>
              <a:t>Slider:</a:t>
            </a:r>
            <a:r>
              <a:rPr lang="en-US" sz="1200" b="0" i="0" kern="1200" dirty="0">
                <a:solidFill>
                  <a:schemeClr val="tx1"/>
                </a:solidFill>
                <a:effectLst/>
                <a:latin typeface="+mn-lt"/>
                <a:ea typeface="+mn-ea"/>
                <a:cs typeface="+mn-cs"/>
              </a:rPr>
              <a:t> Allows for selecting values within a range, such as adjusting volume or brightness settings.</a:t>
            </a:r>
          </a:p>
          <a:p>
            <a:r>
              <a:rPr lang="en-US" sz="1200" b="1" i="0" kern="1200" dirty="0">
                <a:solidFill>
                  <a:schemeClr val="tx1"/>
                </a:solidFill>
                <a:effectLst/>
                <a:latin typeface="+mn-lt"/>
                <a:ea typeface="+mn-ea"/>
                <a:cs typeface="+mn-cs"/>
              </a:rPr>
              <a:t>Input Field:</a:t>
            </a:r>
            <a:r>
              <a:rPr lang="en-US" sz="1200" b="0" i="0" kern="1200" dirty="0">
                <a:solidFill>
                  <a:schemeClr val="tx1"/>
                </a:solidFill>
                <a:effectLst/>
                <a:latin typeface="+mn-lt"/>
                <a:ea typeface="+mn-ea"/>
                <a:cs typeface="+mn-cs"/>
              </a:rPr>
              <a:t> Enables text input from the player, such as entering a username or typing a message.</a:t>
            </a:r>
          </a:p>
          <a:p>
            <a:r>
              <a:rPr lang="en-US" sz="1200" b="1" i="0" kern="1200" dirty="0">
                <a:solidFill>
                  <a:schemeClr val="tx1"/>
                </a:solidFill>
                <a:effectLst/>
                <a:latin typeface="+mn-lt"/>
                <a:ea typeface="+mn-ea"/>
                <a:cs typeface="+mn-cs"/>
              </a:rPr>
              <a:t>Canvas:</a:t>
            </a:r>
            <a:r>
              <a:rPr lang="en-US" sz="1200" b="0" i="0" kern="1200" dirty="0">
                <a:solidFill>
                  <a:schemeClr val="tx1"/>
                </a:solidFill>
                <a:effectLst/>
                <a:latin typeface="+mn-lt"/>
                <a:ea typeface="+mn-ea"/>
                <a:cs typeface="+mn-cs"/>
              </a:rPr>
              <a:t> Serves as the container for organizing and rendering UI elements within the game world.</a:t>
            </a:r>
          </a:p>
          <a:p>
            <a:r>
              <a:rPr lang="en-US" sz="1200" b="0" i="0" kern="1200" dirty="0">
                <a:solidFill>
                  <a:schemeClr val="tx1"/>
                </a:solidFill>
                <a:effectLst/>
                <a:latin typeface="+mn-lt"/>
                <a:ea typeface="+mn-ea"/>
                <a:cs typeface="+mn-cs"/>
              </a:rPr>
              <a:t>Understanding the functionality and usage of these common UI elements is essential for designing effective user interfaces in Unity games.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657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UI layout and hierarchy play a crucial role in organizing and structuring UI elements within Unity projects. Here's how to design effective UI layouts:</a:t>
            </a:r>
          </a:p>
          <a:p>
            <a:r>
              <a:rPr lang="en-US" sz="1200" b="1" i="0" kern="1200" dirty="0">
                <a:solidFill>
                  <a:schemeClr val="tx1"/>
                </a:solidFill>
                <a:effectLst/>
                <a:latin typeface="+mn-lt"/>
                <a:ea typeface="+mn-ea"/>
                <a:cs typeface="+mn-cs"/>
              </a:rPr>
              <a:t>Hierarchy:</a:t>
            </a:r>
            <a:r>
              <a:rPr lang="en-US" sz="1200" b="0" i="0" kern="1200" dirty="0">
                <a:solidFill>
                  <a:schemeClr val="tx1"/>
                </a:solidFill>
                <a:effectLst/>
                <a:latin typeface="+mn-lt"/>
                <a:ea typeface="+mn-ea"/>
                <a:cs typeface="+mn-cs"/>
              </a:rPr>
              <a:t> Arrange UI elements in a logical hierarchy, grouping related elements together and organizing them into parent-child relationships. This simplifies navigation and management of UI elements.</a:t>
            </a:r>
          </a:p>
          <a:p>
            <a:r>
              <a:rPr lang="en-US" sz="1200" b="1" i="0" kern="1200" dirty="0">
                <a:solidFill>
                  <a:schemeClr val="tx1"/>
                </a:solidFill>
                <a:effectLst/>
                <a:latin typeface="+mn-lt"/>
                <a:ea typeface="+mn-ea"/>
                <a:cs typeface="+mn-cs"/>
              </a:rPr>
              <a:t>Alignment:</a:t>
            </a:r>
            <a:r>
              <a:rPr lang="en-US" sz="1200" b="0" i="0" kern="1200" dirty="0">
                <a:solidFill>
                  <a:schemeClr val="tx1"/>
                </a:solidFill>
                <a:effectLst/>
                <a:latin typeface="+mn-lt"/>
                <a:ea typeface="+mn-ea"/>
                <a:cs typeface="+mn-cs"/>
              </a:rPr>
              <a:t> Align UI elements consistently along grid lines or reference points to create a visually pleasing layout. Use alignment tools and guides provided by Unity's UI system to ensure precision and consistency.</a:t>
            </a:r>
          </a:p>
          <a:p>
            <a:r>
              <a:rPr lang="en-US" sz="1200" b="1" i="0" kern="1200" dirty="0">
                <a:solidFill>
                  <a:schemeClr val="tx1"/>
                </a:solidFill>
                <a:effectLst/>
                <a:latin typeface="+mn-lt"/>
                <a:ea typeface="+mn-ea"/>
                <a:cs typeface="+mn-cs"/>
              </a:rPr>
              <a:t>Spacing:</a:t>
            </a:r>
            <a:r>
              <a:rPr lang="en-US" sz="1200" b="0" i="0" kern="1200" dirty="0">
                <a:solidFill>
                  <a:schemeClr val="tx1"/>
                </a:solidFill>
                <a:effectLst/>
                <a:latin typeface="+mn-lt"/>
                <a:ea typeface="+mn-ea"/>
                <a:cs typeface="+mn-cs"/>
              </a:rPr>
              <a:t> Maintain appropriate spacing between UI elements to avoid overcrowding and improve readability. Use padding, margins, and spacing controls to adjust the spacing between elements evenly.</a:t>
            </a:r>
          </a:p>
          <a:p>
            <a:r>
              <a:rPr lang="en-US" sz="1200" b="1" i="0" kern="1200" dirty="0">
                <a:solidFill>
                  <a:schemeClr val="tx1"/>
                </a:solidFill>
                <a:effectLst/>
                <a:latin typeface="+mn-lt"/>
                <a:ea typeface="+mn-ea"/>
                <a:cs typeface="+mn-cs"/>
              </a:rPr>
              <a:t>Responsive Design:</a:t>
            </a:r>
            <a:r>
              <a:rPr lang="en-US" sz="1200" b="0" i="0" kern="1200" dirty="0">
                <a:solidFill>
                  <a:schemeClr val="tx1"/>
                </a:solidFill>
                <a:effectLst/>
                <a:latin typeface="+mn-lt"/>
                <a:ea typeface="+mn-ea"/>
                <a:cs typeface="+mn-cs"/>
              </a:rPr>
              <a:t> Design UI layouts to be responsive and adaptable to different screen sizes and resolutions. Use layout components such as Layout Groups, Content Size Fitters, and Aspect Ratio Fitters to create flexible and adaptive layouts.</a:t>
            </a:r>
          </a:p>
          <a:p>
            <a:r>
              <a:rPr lang="en-US" sz="1200" b="1" i="0" kern="1200" dirty="0">
                <a:solidFill>
                  <a:schemeClr val="tx1"/>
                </a:solidFill>
                <a:effectLst/>
                <a:latin typeface="+mn-lt"/>
                <a:ea typeface="+mn-ea"/>
                <a:cs typeface="+mn-cs"/>
              </a:rPr>
              <a:t>Hierarchy Management:</a:t>
            </a:r>
            <a:r>
              <a:rPr lang="en-US" sz="1200" b="0" i="0" kern="1200" dirty="0">
                <a:solidFill>
                  <a:schemeClr val="tx1"/>
                </a:solidFill>
                <a:effectLst/>
                <a:latin typeface="+mn-lt"/>
                <a:ea typeface="+mn-ea"/>
                <a:cs typeface="+mn-cs"/>
              </a:rPr>
              <a:t> Use Unity's UI canvas system to manage UI elements efficiently. Utilize canvas sorting orders, render modes, and screen space options to control the visibility and rendering of UI elements within the game world.</a:t>
            </a:r>
          </a:p>
          <a:p>
            <a:r>
              <a:rPr lang="en-US" sz="1200" b="0" i="0" kern="1200" dirty="0">
                <a:solidFill>
                  <a:schemeClr val="tx1"/>
                </a:solidFill>
                <a:effectLst/>
                <a:latin typeface="+mn-lt"/>
                <a:ea typeface="+mn-ea"/>
                <a:cs typeface="+mn-cs"/>
              </a:rPr>
              <a:t>By designing well-structured and responsive UI layouts, developers can create intuitive and visually appealing interfaces that enhance the overall user experience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18039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UI layout and hierarchy play a crucial role in organizing and structuring UI elements within Unity projects. Here's how to design effective UI layouts:</a:t>
            </a:r>
          </a:p>
          <a:p>
            <a:r>
              <a:rPr lang="en-US" sz="1200" b="1" i="0" kern="1200" dirty="0">
                <a:solidFill>
                  <a:schemeClr val="tx1"/>
                </a:solidFill>
                <a:effectLst/>
                <a:latin typeface="+mn-lt"/>
                <a:ea typeface="+mn-ea"/>
                <a:cs typeface="+mn-cs"/>
              </a:rPr>
              <a:t>Hierarchy:</a:t>
            </a:r>
            <a:r>
              <a:rPr lang="en-US" sz="1200" b="0" i="0" kern="1200" dirty="0">
                <a:solidFill>
                  <a:schemeClr val="tx1"/>
                </a:solidFill>
                <a:effectLst/>
                <a:latin typeface="+mn-lt"/>
                <a:ea typeface="+mn-ea"/>
                <a:cs typeface="+mn-cs"/>
              </a:rPr>
              <a:t> Arrange UI elements in a logical hierarchy, grouping related elements together and organizing them into parent-child relationships. This simplifies navigation and management of UI elements.</a:t>
            </a:r>
          </a:p>
          <a:p>
            <a:r>
              <a:rPr lang="en-US" sz="1200" b="1" i="0" kern="1200" dirty="0">
                <a:solidFill>
                  <a:schemeClr val="tx1"/>
                </a:solidFill>
                <a:effectLst/>
                <a:latin typeface="+mn-lt"/>
                <a:ea typeface="+mn-ea"/>
                <a:cs typeface="+mn-cs"/>
              </a:rPr>
              <a:t>Alignment:</a:t>
            </a:r>
            <a:r>
              <a:rPr lang="en-US" sz="1200" b="0" i="0" kern="1200" dirty="0">
                <a:solidFill>
                  <a:schemeClr val="tx1"/>
                </a:solidFill>
                <a:effectLst/>
                <a:latin typeface="+mn-lt"/>
                <a:ea typeface="+mn-ea"/>
                <a:cs typeface="+mn-cs"/>
              </a:rPr>
              <a:t> Align UI elements consistently along grid lines or reference points to create a visually pleasing layout. Use alignment tools and guides provided by Unity's UI system to ensure precision and consistency.</a:t>
            </a:r>
          </a:p>
          <a:p>
            <a:r>
              <a:rPr lang="en-US" sz="1200" b="1" i="0" kern="1200" dirty="0">
                <a:solidFill>
                  <a:schemeClr val="tx1"/>
                </a:solidFill>
                <a:effectLst/>
                <a:latin typeface="+mn-lt"/>
                <a:ea typeface="+mn-ea"/>
                <a:cs typeface="+mn-cs"/>
              </a:rPr>
              <a:t>Spacing:</a:t>
            </a:r>
            <a:r>
              <a:rPr lang="en-US" sz="1200" b="0" i="0" kern="1200" dirty="0">
                <a:solidFill>
                  <a:schemeClr val="tx1"/>
                </a:solidFill>
                <a:effectLst/>
                <a:latin typeface="+mn-lt"/>
                <a:ea typeface="+mn-ea"/>
                <a:cs typeface="+mn-cs"/>
              </a:rPr>
              <a:t> Maintain appropriate spacing between UI elements to avoid overcrowding and improve readability. Use padding, margins, and spacing controls to adjust the spacing between elements evenly.</a:t>
            </a:r>
          </a:p>
          <a:p>
            <a:r>
              <a:rPr lang="en-US" sz="1200" b="1" i="0" kern="1200" dirty="0">
                <a:solidFill>
                  <a:schemeClr val="tx1"/>
                </a:solidFill>
                <a:effectLst/>
                <a:latin typeface="+mn-lt"/>
                <a:ea typeface="+mn-ea"/>
                <a:cs typeface="+mn-cs"/>
              </a:rPr>
              <a:t>Responsive Design:</a:t>
            </a:r>
            <a:r>
              <a:rPr lang="en-US" sz="1200" b="0" i="0" kern="1200" dirty="0">
                <a:solidFill>
                  <a:schemeClr val="tx1"/>
                </a:solidFill>
                <a:effectLst/>
                <a:latin typeface="+mn-lt"/>
                <a:ea typeface="+mn-ea"/>
                <a:cs typeface="+mn-cs"/>
              </a:rPr>
              <a:t> Design UI layouts to be responsive and adaptable to different screen sizes and resolutions. Use layout components such as Layout Groups, Content Size Fitters, and Aspect Ratio Fitters to create flexible and adaptive layouts.</a:t>
            </a:r>
          </a:p>
          <a:p>
            <a:r>
              <a:rPr lang="en-US" sz="1200" b="1" i="0" kern="1200" dirty="0">
                <a:solidFill>
                  <a:schemeClr val="tx1"/>
                </a:solidFill>
                <a:effectLst/>
                <a:latin typeface="+mn-lt"/>
                <a:ea typeface="+mn-ea"/>
                <a:cs typeface="+mn-cs"/>
              </a:rPr>
              <a:t>Hierarchy Management:</a:t>
            </a:r>
            <a:r>
              <a:rPr lang="en-US" sz="1200" b="0" i="0" kern="1200" dirty="0">
                <a:solidFill>
                  <a:schemeClr val="tx1"/>
                </a:solidFill>
                <a:effectLst/>
                <a:latin typeface="+mn-lt"/>
                <a:ea typeface="+mn-ea"/>
                <a:cs typeface="+mn-cs"/>
              </a:rPr>
              <a:t> Use Unity's UI canvas system to manage UI elements efficiently. Utilize canvas sorting orders, render modes, and screen space options to control the visibility and rendering of UI elements within the game world.</a:t>
            </a:r>
          </a:p>
          <a:p>
            <a:r>
              <a:rPr lang="en-US" sz="1200" b="0" i="0" kern="1200" dirty="0">
                <a:solidFill>
                  <a:schemeClr val="tx1"/>
                </a:solidFill>
                <a:effectLst/>
                <a:latin typeface="+mn-lt"/>
                <a:ea typeface="+mn-ea"/>
                <a:cs typeface="+mn-cs"/>
              </a:rPr>
              <a:t>By designing well-structured and responsive UI layouts, developers can create intuitive and visually appealing interfaces that enhance the overall user experience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8938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The Canvas is a fundamental component of Unity's UI system, providing a container for organizing and rendering UI elements within the game world. Here's how to set up and layout a Canvas:</a:t>
            </a:r>
          </a:p>
          <a:p>
            <a:r>
              <a:rPr lang="en-US" sz="1200" b="1" i="0" kern="1200" dirty="0">
                <a:solidFill>
                  <a:schemeClr val="tx1"/>
                </a:solidFill>
                <a:effectLst/>
                <a:latin typeface="+mn-lt"/>
                <a:ea typeface="+mn-ea"/>
                <a:cs typeface="+mn-cs"/>
              </a:rPr>
              <a:t>Create Canvas:</a:t>
            </a:r>
            <a:r>
              <a:rPr lang="en-US" sz="1200" b="0" i="0" kern="1200" dirty="0">
                <a:solidFill>
                  <a:schemeClr val="tx1"/>
                </a:solidFill>
                <a:effectLst/>
                <a:latin typeface="+mn-lt"/>
                <a:ea typeface="+mn-ea"/>
                <a:cs typeface="+mn-cs"/>
              </a:rPr>
              <a:t> Start by creating a new Canvas object in the Unity scene. This will serve as the root container for UI elements.</a:t>
            </a:r>
          </a:p>
          <a:p>
            <a:r>
              <a:rPr lang="en-US" sz="1200" b="1" i="0" kern="1200" dirty="0">
                <a:solidFill>
                  <a:schemeClr val="tx1"/>
                </a:solidFill>
                <a:effectLst/>
                <a:latin typeface="+mn-lt"/>
                <a:ea typeface="+mn-ea"/>
                <a:cs typeface="+mn-cs"/>
              </a:rPr>
              <a:t>Set Render Mode:</a:t>
            </a:r>
            <a:r>
              <a:rPr lang="en-US" sz="1200" b="0" i="0" kern="1200" dirty="0">
                <a:solidFill>
                  <a:schemeClr val="tx1"/>
                </a:solidFill>
                <a:effectLst/>
                <a:latin typeface="+mn-lt"/>
                <a:ea typeface="+mn-ea"/>
                <a:cs typeface="+mn-cs"/>
              </a:rPr>
              <a:t> Choose the appropriate render mode for the Canvas based on the desired UI behavior. Options include Screen Space - Overlay, Screen Space - Camera, and World Space.</a:t>
            </a:r>
          </a:p>
          <a:p>
            <a:r>
              <a:rPr lang="en-US" sz="1200" b="1" i="0" kern="1200" dirty="0">
                <a:solidFill>
                  <a:schemeClr val="tx1"/>
                </a:solidFill>
                <a:effectLst/>
                <a:latin typeface="+mn-lt"/>
                <a:ea typeface="+mn-ea"/>
                <a:cs typeface="+mn-cs"/>
              </a:rPr>
              <a:t>Configure Canvas:</a:t>
            </a:r>
            <a:r>
              <a:rPr lang="en-US" sz="1200" b="0" i="0" kern="1200" dirty="0">
                <a:solidFill>
                  <a:schemeClr val="tx1"/>
                </a:solidFill>
                <a:effectLst/>
                <a:latin typeface="+mn-lt"/>
                <a:ea typeface="+mn-ea"/>
                <a:cs typeface="+mn-cs"/>
              </a:rPr>
              <a:t> Adjust Canvas properties such as resolution scaling, sorting order, and pixel perfectness to ensure proper rendering and scaling on different devices.</a:t>
            </a:r>
          </a:p>
          <a:p>
            <a:r>
              <a:rPr lang="en-US" sz="1200" b="1" i="0" kern="1200" dirty="0">
                <a:solidFill>
                  <a:schemeClr val="tx1"/>
                </a:solidFill>
                <a:effectLst/>
                <a:latin typeface="+mn-lt"/>
                <a:ea typeface="+mn-ea"/>
                <a:cs typeface="+mn-cs"/>
              </a:rPr>
              <a:t>Add UI Elements:</a:t>
            </a:r>
            <a:r>
              <a:rPr lang="en-US" sz="1200" b="0" i="0" kern="1200" dirty="0">
                <a:solidFill>
                  <a:schemeClr val="tx1"/>
                </a:solidFill>
                <a:effectLst/>
                <a:latin typeface="+mn-lt"/>
                <a:ea typeface="+mn-ea"/>
                <a:cs typeface="+mn-cs"/>
              </a:rPr>
              <a:t> Add UI elements such as Text, Image, Button, and Input Field to the Canvas using Unity's UI tools. Use </a:t>
            </a:r>
            <a:r>
              <a:rPr lang="en-US" sz="1200" b="0" i="0" kern="1200" dirty="0" err="1">
                <a:solidFill>
                  <a:schemeClr val="tx1"/>
                </a:solidFill>
                <a:effectLst/>
                <a:latin typeface="+mn-lt"/>
                <a:ea typeface="+mn-ea"/>
                <a:cs typeface="+mn-cs"/>
              </a:rPr>
              <a:t>RectTransform</a:t>
            </a:r>
            <a:r>
              <a:rPr lang="en-US" sz="1200" b="0" i="0" kern="1200" dirty="0">
                <a:solidFill>
                  <a:schemeClr val="tx1"/>
                </a:solidFill>
                <a:effectLst/>
                <a:latin typeface="+mn-lt"/>
                <a:ea typeface="+mn-ea"/>
                <a:cs typeface="+mn-cs"/>
              </a:rPr>
              <a:t> component to position and size UI elements within the Canvas.</a:t>
            </a:r>
          </a:p>
          <a:p>
            <a:r>
              <a:rPr lang="en-US" sz="1200" b="1" i="0" kern="1200" dirty="0">
                <a:solidFill>
                  <a:schemeClr val="tx1"/>
                </a:solidFill>
                <a:effectLst/>
                <a:latin typeface="+mn-lt"/>
                <a:ea typeface="+mn-ea"/>
                <a:cs typeface="+mn-cs"/>
              </a:rPr>
              <a:t>Layout Components:</a:t>
            </a:r>
            <a:r>
              <a:rPr lang="en-US" sz="1200" b="0" i="0" kern="1200" dirty="0">
                <a:solidFill>
                  <a:schemeClr val="tx1"/>
                </a:solidFill>
                <a:effectLst/>
                <a:latin typeface="+mn-lt"/>
                <a:ea typeface="+mn-ea"/>
                <a:cs typeface="+mn-cs"/>
              </a:rPr>
              <a:t> Use layout components such as Layout Group, Content Size Fitter, and Aspect Ratio Fitter to organize and layout UI elements dynamically based on content and screen size.</a:t>
            </a:r>
          </a:p>
          <a:p>
            <a:r>
              <a:rPr lang="en-US" sz="1200" b="0" i="0" kern="1200" dirty="0">
                <a:solidFill>
                  <a:schemeClr val="tx1"/>
                </a:solidFill>
                <a:effectLst/>
                <a:latin typeface="+mn-lt"/>
                <a:ea typeface="+mn-ea"/>
                <a:cs typeface="+mn-cs"/>
              </a:rPr>
              <a:t>By following these steps, you can set up and layout a Canvas effectively to create intuitive and responsive user interfaces in Unity games.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961282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The Canvas is a fundamental component of Unity's UI system, providing a container for organizing and rendering UI elements within the game world. Here's how to set up and layout a Canvas:</a:t>
            </a:r>
          </a:p>
          <a:p>
            <a:r>
              <a:rPr lang="en-US" sz="1200" b="1" i="0" kern="1200" dirty="0">
                <a:solidFill>
                  <a:schemeClr val="tx1"/>
                </a:solidFill>
                <a:effectLst/>
                <a:latin typeface="+mn-lt"/>
                <a:ea typeface="+mn-ea"/>
                <a:cs typeface="+mn-cs"/>
              </a:rPr>
              <a:t>Create Canvas:</a:t>
            </a:r>
            <a:r>
              <a:rPr lang="en-US" sz="1200" b="0" i="0" kern="1200" dirty="0">
                <a:solidFill>
                  <a:schemeClr val="tx1"/>
                </a:solidFill>
                <a:effectLst/>
                <a:latin typeface="+mn-lt"/>
                <a:ea typeface="+mn-ea"/>
                <a:cs typeface="+mn-cs"/>
              </a:rPr>
              <a:t> Start by creating a new Canvas object in the Unity scene. This will serve as the root container for UI elements.</a:t>
            </a:r>
          </a:p>
          <a:p>
            <a:r>
              <a:rPr lang="en-US" sz="1200" b="1" i="0" kern="1200" dirty="0">
                <a:solidFill>
                  <a:schemeClr val="tx1"/>
                </a:solidFill>
                <a:effectLst/>
                <a:latin typeface="+mn-lt"/>
                <a:ea typeface="+mn-ea"/>
                <a:cs typeface="+mn-cs"/>
              </a:rPr>
              <a:t>Set Render Mode:</a:t>
            </a:r>
            <a:r>
              <a:rPr lang="en-US" sz="1200" b="0" i="0" kern="1200" dirty="0">
                <a:solidFill>
                  <a:schemeClr val="tx1"/>
                </a:solidFill>
                <a:effectLst/>
                <a:latin typeface="+mn-lt"/>
                <a:ea typeface="+mn-ea"/>
                <a:cs typeface="+mn-cs"/>
              </a:rPr>
              <a:t> Choose the appropriate render mode for the Canvas based on the desired UI behavior. Options include Screen Space - Overlay, Screen Space - Camera, and World Space.</a:t>
            </a:r>
          </a:p>
          <a:p>
            <a:r>
              <a:rPr lang="en-US" sz="1200" b="1" i="0" kern="1200" dirty="0">
                <a:solidFill>
                  <a:schemeClr val="tx1"/>
                </a:solidFill>
                <a:effectLst/>
                <a:latin typeface="+mn-lt"/>
                <a:ea typeface="+mn-ea"/>
                <a:cs typeface="+mn-cs"/>
              </a:rPr>
              <a:t>Configure Canvas:</a:t>
            </a:r>
            <a:r>
              <a:rPr lang="en-US" sz="1200" b="0" i="0" kern="1200" dirty="0">
                <a:solidFill>
                  <a:schemeClr val="tx1"/>
                </a:solidFill>
                <a:effectLst/>
                <a:latin typeface="+mn-lt"/>
                <a:ea typeface="+mn-ea"/>
                <a:cs typeface="+mn-cs"/>
              </a:rPr>
              <a:t> Adjust Canvas properties such as resolution scaling, sorting order, and pixel perfectness to ensure proper rendering and scaling on different devices.</a:t>
            </a:r>
          </a:p>
          <a:p>
            <a:r>
              <a:rPr lang="en-US" sz="1200" b="1" i="0" kern="1200" dirty="0">
                <a:solidFill>
                  <a:schemeClr val="tx1"/>
                </a:solidFill>
                <a:effectLst/>
                <a:latin typeface="+mn-lt"/>
                <a:ea typeface="+mn-ea"/>
                <a:cs typeface="+mn-cs"/>
              </a:rPr>
              <a:t>Add UI Elements:</a:t>
            </a:r>
            <a:r>
              <a:rPr lang="en-US" sz="1200" b="0" i="0" kern="1200" dirty="0">
                <a:solidFill>
                  <a:schemeClr val="tx1"/>
                </a:solidFill>
                <a:effectLst/>
                <a:latin typeface="+mn-lt"/>
                <a:ea typeface="+mn-ea"/>
                <a:cs typeface="+mn-cs"/>
              </a:rPr>
              <a:t> Add UI elements such as Text, Image, Button, and Input Field to the Canvas using Unity's UI tools. Use </a:t>
            </a:r>
            <a:r>
              <a:rPr lang="en-US" sz="1200" b="0" i="0" kern="1200" dirty="0" err="1">
                <a:solidFill>
                  <a:schemeClr val="tx1"/>
                </a:solidFill>
                <a:effectLst/>
                <a:latin typeface="+mn-lt"/>
                <a:ea typeface="+mn-ea"/>
                <a:cs typeface="+mn-cs"/>
              </a:rPr>
              <a:t>RectTransform</a:t>
            </a:r>
            <a:r>
              <a:rPr lang="en-US" sz="1200" b="0" i="0" kern="1200" dirty="0">
                <a:solidFill>
                  <a:schemeClr val="tx1"/>
                </a:solidFill>
                <a:effectLst/>
                <a:latin typeface="+mn-lt"/>
                <a:ea typeface="+mn-ea"/>
                <a:cs typeface="+mn-cs"/>
              </a:rPr>
              <a:t> component to position and size UI elements within the Canvas.</a:t>
            </a:r>
          </a:p>
          <a:p>
            <a:r>
              <a:rPr lang="en-US" sz="1200" b="1" i="0" kern="1200" dirty="0">
                <a:solidFill>
                  <a:schemeClr val="tx1"/>
                </a:solidFill>
                <a:effectLst/>
                <a:latin typeface="+mn-lt"/>
                <a:ea typeface="+mn-ea"/>
                <a:cs typeface="+mn-cs"/>
              </a:rPr>
              <a:t>Layout Components:</a:t>
            </a:r>
            <a:r>
              <a:rPr lang="en-US" sz="1200" b="0" i="0" kern="1200" dirty="0">
                <a:solidFill>
                  <a:schemeClr val="tx1"/>
                </a:solidFill>
                <a:effectLst/>
                <a:latin typeface="+mn-lt"/>
                <a:ea typeface="+mn-ea"/>
                <a:cs typeface="+mn-cs"/>
              </a:rPr>
              <a:t> Use layout components such as Layout Group, Content Size Fitter, and Aspect Ratio Fitter to organize and layout UI elements dynamically based on content and screen size.</a:t>
            </a:r>
          </a:p>
          <a:p>
            <a:r>
              <a:rPr lang="en-US" sz="1200" b="0" i="0" kern="1200" dirty="0">
                <a:solidFill>
                  <a:schemeClr val="tx1"/>
                </a:solidFill>
                <a:effectLst/>
                <a:latin typeface="+mn-lt"/>
                <a:ea typeface="+mn-ea"/>
                <a:cs typeface="+mn-cs"/>
              </a:rPr>
              <a:t>By following these steps, you can set up and layout a Canvas effectively to create intuitive and responsive user interfaces in Unity games.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410900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Animation and interactivity are essential aspects of UI design in Unity games, enhancing user engagement and feedback. Here's how to incorporate animation and interactivity into UI elements:</a:t>
            </a:r>
          </a:p>
          <a:p>
            <a:r>
              <a:rPr lang="en-US" sz="1200" b="1" i="0" kern="1200" dirty="0">
                <a:solidFill>
                  <a:schemeClr val="tx1"/>
                </a:solidFill>
                <a:effectLst/>
                <a:latin typeface="+mn-lt"/>
                <a:ea typeface="+mn-ea"/>
                <a:cs typeface="+mn-cs"/>
              </a:rPr>
              <a:t>Animation:</a:t>
            </a:r>
            <a:r>
              <a:rPr lang="en-US" sz="1200" b="0" i="0" kern="1200" dirty="0">
                <a:solidFill>
                  <a:schemeClr val="tx1"/>
                </a:solidFill>
                <a:effectLst/>
                <a:latin typeface="+mn-lt"/>
                <a:ea typeface="+mn-ea"/>
                <a:cs typeface="+mn-cs"/>
              </a:rPr>
              <a:t> Use Unity's animation tools to animate UI elements, such as button hover effects, transition animations, and feedback animations. Utilize the Animation window, Animator component, and Animation events to create dynamic and visually appealing UI animations.</a:t>
            </a:r>
          </a:p>
          <a:p>
            <a:r>
              <a:rPr lang="en-US" sz="1200" b="1" i="0" kern="1200" dirty="0">
                <a:solidFill>
                  <a:schemeClr val="tx1"/>
                </a:solidFill>
                <a:effectLst/>
                <a:latin typeface="+mn-lt"/>
                <a:ea typeface="+mn-ea"/>
                <a:cs typeface="+mn-cs"/>
              </a:rPr>
              <a:t>Interactivity:</a:t>
            </a:r>
            <a:r>
              <a:rPr lang="en-US" sz="1200" b="0" i="0" kern="1200" dirty="0">
                <a:solidFill>
                  <a:schemeClr val="tx1"/>
                </a:solidFill>
                <a:effectLst/>
                <a:latin typeface="+mn-lt"/>
                <a:ea typeface="+mn-ea"/>
                <a:cs typeface="+mn-cs"/>
              </a:rPr>
              <a:t> Implement interactivity in UI elements through event handling and scripting. Use Unity's event system to capture user input events, such as button clicks or slider changes, and trigger corresponding actions or events in the game logic.</a:t>
            </a:r>
          </a:p>
          <a:p>
            <a:r>
              <a:rPr lang="en-US" sz="1200" b="0" i="0" kern="1200" dirty="0">
                <a:solidFill>
                  <a:schemeClr val="tx1"/>
                </a:solidFill>
                <a:effectLst/>
                <a:latin typeface="+mn-lt"/>
                <a:ea typeface="+mn-ea"/>
                <a:cs typeface="+mn-cs"/>
              </a:rPr>
              <a:t>By combining animation and interactivity, you can create immersive and engaging user interfaces that enhance the overall gaming experience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763865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Designing user-friendly and intuitive user interfaces is essential for creating a positive user experience in Unity games. Here are some best practices to follow:</a:t>
            </a:r>
          </a:p>
          <a:p>
            <a:r>
              <a:rPr lang="en-US" sz="1200" b="1" i="0" kern="1200" dirty="0">
                <a:solidFill>
                  <a:schemeClr val="tx1"/>
                </a:solidFill>
                <a:effectLst/>
                <a:latin typeface="+mn-lt"/>
                <a:ea typeface="+mn-ea"/>
                <a:cs typeface="+mn-cs"/>
              </a:rPr>
              <a:t>Consistency:</a:t>
            </a:r>
            <a:r>
              <a:rPr lang="en-US" sz="1200" b="0" i="0" kern="1200" dirty="0">
                <a:solidFill>
                  <a:schemeClr val="tx1"/>
                </a:solidFill>
                <a:effectLst/>
                <a:latin typeface="+mn-lt"/>
                <a:ea typeface="+mn-ea"/>
                <a:cs typeface="+mn-cs"/>
              </a:rPr>
              <a:t> Maintain visual and interaction consistency throughout the UI, including color schemes, typography, layout patterns, and navigation behaviors.</a:t>
            </a:r>
          </a:p>
          <a:p>
            <a:r>
              <a:rPr lang="en-US" sz="1200" b="1" i="0" kern="1200" dirty="0">
                <a:solidFill>
                  <a:schemeClr val="tx1"/>
                </a:solidFill>
                <a:effectLst/>
                <a:latin typeface="+mn-lt"/>
                <a:ea typeface="+mn-ea"/>
                <a:cs typeface="+mn-cs"/>
              </a:rPr>
              <a:t>Clarity:</a:t>
            </a:r>
            <a:r>
              <a:rPr lang="en-US" sz="1200" b="0" i="0" kern="1200" dirty="0">
                <a:solidFill>
                  <a:schemeClr val="tx1"/>
                </a:solidFill>
                <a:effectLst/>
                <a:latin typeface="+mn-lt"/>
                <a:ea typeface="+mn-ea"/>
                <a:cs typeface="+mn-cs"/>
              </a:rPr>
              <a:t> Ensure clear and concise communication of information through labels, tooltips, and error messages. Use descriptive and understandable language to guide the user.</a:t>
            </a:r>
          </a:p>
          <a:p>
            <a:r>
              <a:rPr lang="en-US" sz="1200" b="1" i="0" kern="1200" dirty="0">
                <a:solidFill>
                  <a:schemeClr val="tx1"/>
                </a:solidFill>
                <a:effectLst/>
                <a:latin typeface="+mn-lt"/>
                <a:ea typeface="+mn-ea"/>
                <a:cs typeface="+mn-cs"/>
              </a:rPr>
              <a:t>Accessibility:</a:t>
            </a:r>
            <a:r>
              <a:rPr lang="en-US" sz="1200" b="0" i="0" kern="1200" dirty="0">
                <a:solidFill>
                  <a:schemeClr val="tx1"/>
                </a:solidFill>
                <a:effectLst/>
                <a:latin typeface="+mn-lt"/>
                <a:ea typeface="+mn-ea"/>
                <a:cs typeface="+mn-cs"/>
              </a:rPr>
              <a:t> Consider accessibility factors such as text readability, color contrast, and screen reader compatibility to ensure inclusivity for all players.</a:t>
            </a:r>
          </a:p>
          <a:p>
            <a:r>
              <a:rPr lang="en-US" sz="1200" b="1" i="0" kern="1200" dirty="0">
                <a:solidFill>
                  <a:schemeClr val="tx1"/>
                </a:solidFill>
                <a:effectLst/>
                <a:latin typeface="+mn-lt"/>
                <a:ea typeface="+mn-ea"/>
                <a:cs typeface="+mn-cs"/>
              </a:rPr>
              <a:t>Feedback:</a:t>
            </a:r>
            <a:r>
              <a:rPr lang="en-US" sz="1200" b="0" i="0" kern="1200" dirty="0">
                <a:solidFill>
                  <a:schemeClr val="tx1"/>
                </a:solidFill>
                <a:effectLst/>
                <a:latin typeface="+mn-lt"/>
                <a:ea typeface="+mn-ea"/>
                <a:cs typeface="+mn-cs"/>
              </a:rPr>
              <a:t> Provide visual and auditory feedback to the user to acknowledge actions, confirmations, and errors. Use animations, sounds, and visual cues to enhance feedback mechanisms.</a:t>
            </a:r>
          </a:p>
          <a:p>
            <a:r>
              <a:rPr lang="en-US" sz="1200" b="0" i="0" kern="1200" dirty="0">
                <a:solidFill>
                  <a:schemeClr val="tx1"/>
                </a:solidFill>
                <a:effectLst/>
                <a:latin typeface="+mn-lt"/>
                <a:ea typeface="+mn-ea"/>
                <a:cs typeface="+mn-cs"/>
              </a:rPr>
              <a:t>By following these best practices, you can create polished and user-friendly user interfaces that enhance the overall gaming experience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48174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UI menus play a crucial role in providing navigation and interaction points for players in Unity games. Here's how to implement UI menus effectively:</a:t>
            </a:r>
          </a:p>
          <a:p>
            <a:r>
              <a:rPr lang="en-US" sz="1200" b="1" i="0" kern="1200" dirty="0">
                <a:solidFill>
                  <a:schemeClr val="tx1"/>
                </a:solidFill>
                <a:effectLst/>
                <a:latin typeface="+mn-lt"/>
                <a:ea typeface="+mn-ea"/>
                <a:cs typeface="+mn-cs"/>
              </a:rPr>
              <a:t>Main Menu:</a:t>
            </a:r>
            <a:r>
              <a:rPr lang="en-US" sz="1200" b="0" i="0" kern="1200" dirty="0">
                <a:solidFill>
                  <a:schemeClr val="tx1"/>
                </a:solidFill>
                <a:effectLst/>
                <a:latin typeface="+mn-lt"/>
                <a:ea typeface="+mn-ea"/>
                <a:cs typeface="+mn-cs"/>
              </a:rPr>
              <a:t> Design a main menu screen that allows players to start a new game, load a saved game, adjust settings, and access other game features.</a:t>
            </a:r>
          </a:p>
          <a:p>
            <a:r>
              <a:rPr lang="en-US" sz="1200" b="1" i="0" kern="1200" dirty="0">
                <a:solidFill>
                  <a:schemeClr val="tx1"/>
                </a:solidFill>
                <a:effectLst/>
                <a:latin typeface="+mn-lt"/>
                <a:ea typeface="+mn-ea"/>
                <a:cs typeface="+mn-cs"/>
              </a:rPr>
              <a:t>Pause Menu:</a:t>
            </a:r>
            <a:r>
              <a:rPr lang="en-US" sz="1200" b="0" i="0" kern="1200" dirty="0">
                <a:solidFill>
                  <a:schemeClr val="tx1"/>
                </a:solidFill>
                <a:effectLst/>
                <a:latin typeface="+mn-lt"/>
                <a:ea typeface="+mn-ea"/>
                <a:cs typeface="+mn-cs"/>
              </a:rPr>
              <a:t> Implement a pause menu that pauses the game and provides options for resuming gameplay, adjusting settings, or quitting the game.</a:t>
            </a:r>
          </a:p>
          <a:p>
            <a:r>
              <a:rPr lang="en-US" sz="1200" b="1" i="0" kern="1200" dirty="0">
                <a:solidFill>
                  <a:schemeClr val="tx1"/>
                </a:solidFill>
                <a:effectLst/>
                <a:latin typeface="+mn-lt"/>
                <a:ea typeface="+mn-ea"/>
                <a:cs typeface="+mn-cs"/>
              </a:rPr>
              <a:t>Settings Menu:</a:t>
            </a:r>
            <a:r>
              <a:rPr lang="en-US" sz="1200" b="0" i="0" kern="1200" dirty="0">
                <a:solidFill>
                  <a:schemeClr val="tx1"/>
                </a:solidFill>
                <a:effectLst/>
                <a:latin typeface="+mn-lt"/>
                <a:ea typeface="+mn-ea"/>
                <a:cs typeface="+mn-cs"/>
              </a:rPr>
              <a:t> Create a settings menu where players can customize game settings such as audio volume, graphics quality, control options, and language preferences.</a:t>
            </a:r>
          </a:p>
          <a:p>
            <a:r>
              <a:rPr lang="en-US" sz="1200" b="1" i="0" kern="1200" dirty="0">
                <a:solidFill>
                  <a:schemeClr val="tx1"/>
                </a:solidFill>
                <a:effectLst/>
                <a:latin typeface="+mn-lt"/>
                <a:ea typeface="+mn-ea"/>
                <a:cs typeface="+mn-cs"/>
              </a:rPr>
              <a:t>In-game HUD:</a:t>
            </a:r>
            <a:r>
              <a:rPr lang="en-US" sz="1200" b="0" i="0" kern="1200" dirty="0">
                <a:solidFill>
                  <a:schemeClr val="tx1"/>
                </a:solidFill>
                <a:effectLst/>
                <a:latin typeface="+mn-lt"/>
                <a:ea typeface="+mn-ea"/>
                <a:cs typeface="+mn-cs"/>
              </a:rPr>
              <a:t> Design an in-game heads-up display (HUD) that provides relevant information to the player during gameplay, such as health bars, scores, objectives, and mini-maps.</a:t>
            </a:r>
          </a:p>
          <a:p>
            <a:r>
              <a:rPr lang="en-US" sz="1200" b="0" i="0" kern="1200" dirty="0">
                <a:solidFill>
                  <a:schemeClr val="tx1"/>
                </a:solidFill>
                <a:effectLst/>
                <a:latin typeface="+mn-lt"/>
                <a:ea typeface="+mn-ea"/>
                <a:cs typeface="+mn-cs"/>
              </a:rPr>
              <a:t>By implementing these UI menus, you can enhance player navigation and interaction in Unity games, providing a seamless and immersive gaming experience.</a:t>
            </a:r>
          </a:p>
          <a:p>
            <a:br>
              <a:rPr lang="en-US" sz="1000" dirty="0"/>
            </a:b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5726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Despite the benefits of UI design in Unity games, developers may encounter various challenges during implementation. Here are some common challenges and how to address them:</a:t>
            </a:r>
          </a:p>
          <a:p>
            <a:r>
              <a:rPr lang="en-US" sz="1200" b="1" i="0" kern="1200" dirty="0">
                <a:solidFill>
                  <a:schemeClr val="tx1"/>
                </a:solidFill>
                <a:effectLst/>
                <a:latin typeface="+mn-lt"/>
                <a:ea typeface="+mn-ea"/>
                <a:cs typeface="+mn-cs"/>
              </a:rPr>
              <a:t>Scaling and Resolution:</a:t>
            </a:r>
            <a:r>
              <a:rPr lang="en-US" sz="1200" b="0" i="0" kern="1200" dirty="0">
                <a:solidFill>
                  <a:schemeClr val="tx1"/>
                </a:solidFill>
                <a:effectLst/>
                <a:latin typeface="+mn-lt"/>
                <a:ea typeface="+mn-ea"/>
                <a:cs typeface="+mn-cs"/>
              </a:rPr>
              <a:t> Ensure UI elements scale properly across different screen sizes and resolutions to maintain visual consistency and usability.</a:t>
            </a:r>
          </a:p>
          <a:p>
            <a:r>
              <a:rPr lang="en-US" sz="1200" b="1" i="0" kern="1200" dirty="0">
                <a:solidFill>
                  <a:schemeClr val="tx1"/>
                </a:solidFill>
                <a:effectLst/>
                <a:latin typeface="+mn-lt"/>
                <a:ea typeface="+mn-ea"/>
                <a:cs typeface="+mn-cs"/>
              </a:rPr>
              <a:t>Localization:</a:t>
            </a:r>
            <a:r>
              <a:rPr lang="en-US" sz="1200" b="0" i="0" kern="1200" dirty="0">
                <a:solidFill>
                  <a:schemeClr val="tx1"/>
                </a:solidFill>
                <a:effectLst/>
                <a:latin typeface="+mn-lt"/>
                <a:ea typeface="+mn-ea"/>
                <a:cs typeface="+mn-cs"/>
              </a:rPr>
              <a:t> Support multiple languages and text orientations to cater to diverse player demographics and regions.</a:t>
            </a:r>
          </a:p>
          <a:p>
            <a:r>
              <a:rPr lang="en-US" sz="1200" b="1" i="0" kern="1200" dirty="0">
                <a:solidFill>
                  <a:schemeClr val="tx1"/>
                </a:solidFill>
                <a:effectLst/>
                <a:latin typeface="+mn-lt"/>
                <a:ea typeface="+mn-ea"/>
                <a:cs typeface="+mn-cs"/>
              </a:rPr>
              <a:t>Performance Optimization:</a:t>
            </a:r>
            <a:r>
              <a:rPr lang="en-US" sz="1200" b="0" i="0" kern="1200" dirty="0">
                <a:solidFill>
                  <a:schemeClr val="tx1"/>
                </a:solidFill>
                <a:effectLst/>
                <a:latin typeface="+mn-lt"/>
                <a:ea typeface="+mn-ea"/>
                <a:cs typeface="+mn-cs"/>
              </a:rPr>
              <a:t> Optimize UI rendering and processing to minimize performance impact, especially on mobile devices and low-end hardware.</a:t>
            </a:r>
          </a:p>
          <a:p>
            <a:r>
              <a:rPr lang="en-US" sz="1200" b="1" i="0" kern="1200" dirty="0">
                <a:solidFill>
                  <a:schemeClr val="tx1"/>
                </a:solidFill>
                <a:effectLst/>
                <a:latin typeface="+mn-lt"/>
                <a:ea typeface="+mn-ea"/>
                <a:cs typeface="+mn-cs"/>
              </a:rPr>
              <a:t>Cross-platform Compatibility:</a:t>
            </a:r>
            <a:r>
              <a:rPr lang="en-US" sz="1200" b="0" i="0" kern="1200" dirty="0">
                <a:solidFill>
                  <a:schemeClr val="tx1"/>
                </a:solidFill>
                <a:effectLst/>
                <a:latin typeface="+mn-lt"/>
                <a:ea typeface="+mn-ea"/>
                <a:cs typeface="+mn-cs"/>
              </a:rPr>
              <a:t> Ensure UI elements adapt to different platforms and input methods, such as touch screens, controllers, and keyboards.</a:t>
            </a:r>
          </a:p>
          <a:p>
            <a:r>
              <a:rPr lang="en-US" sz="1200" b="0" i="0" kern="1200" dirty="0">
                <a:solidFill>
                  <a:schemeClr val="tx1"/>
                </a:solidFill>
                <a:effectLst/>
                <a:latin typeface="+mn-lt"/>
                <a:ea typeface="+mn-ea"/>
                <a:cs typeface="+mn-cs"/>
              </a:rPr>
              <a:t>By addressing these challenges proactively, you can overcome obstacles and deliver high-quality UI experiences in Unity games.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7386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0586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Design patterns and principles provide guidelines and frameworks for creating effective and user-friendly user interfaces in Unity games. Here are some common UI design patterns and principles:</a:t>
            </a:r>
          </a:p>
          <a:p>
            <a:r>
              <a:rPr lang="en-US" sz="1200" b="1" i="0" kern="1200" dirty="0">
                <a:solidFill>
                  <a:schemeClr val="tx1"/>
                </a:solidFill>
                <a:effectLst/>
                <a:latin typeface="+mn-lt"/>
                <a:ea typeface="+mn-ea"/>
                <a:cs typeface="+mn-cs"/>
              </a:rPr>
              <a:t>Model-View-Controller (MVC):</a:t>
            </a:r>
            <a:r>
              <a:rPr lang="en-US" sz="1200" b="0" i="0" kern="1200" dirty="0">
                <a:solidFill>
                  <a:schemeClr val="tx1"/>
                </a:solidFill>
                <a:effectLst/>
                <a:latin typeface="+mn-lt"/>
                <a:ea typeface="+mn-ea"/>
                <a:cs typeface="+mn-cs"/>
              </a:rPr>
              <a:t> Separate UI components into model, view, and controller layers to promote modularity, flexibility, and maintainability.</a:t>
            </a:r>
          </a:p>
          <a:p>
            <a:r>
              <a:rPr lang="en-US" sz="1200" b="1" i="0" kern="1200" dirty="0">
                <a:solidFill>
                  <a:schemeClr val="tx1"/>
                </a:solidFill>
                <a:effectLst/>
                <a:latin typeface="+mn-lt"/>
                <a:ea typeface="+mn-ea"/>
                <a:cs typeface="+mn-cs"/>
              </a:rPr>
              <a:t>Model-View-</a:t>
            </a:r>
            <a:r>
              <a:rPr lang="en-US" sz="1200" b="1" i="0" kern="1200" dirty="0" err="1">
                <a:solidFill>
                  <a:schemeClr val="tx1"/>
                </a:solidFill>
                <a:effectLst/>
                <a:latin typeface="+mn-lt"/>
                <a:ea typeface="+mn-ea"/>
                <a:cs typeface="+mn-cs"/>
              </a:rPr>
              <a:t>ViewModel</a:t>
            </a:r>
            <a:r>
              <a:rPr lang="en-US" sz="1200" b="1" i="0" kern="1200" dirty="0">
                <a:solidFill>
                  <a:schemeClr val="tx1"/>
                </a:solidFill>
                <a:effectLst/>
                <a:latin typeface="+mn-lt"/>
                <a:ea typeface="+mn-ea"/>
                <a:cs typeface="+mn-cs"/>
              </a:rPr>
              <a:t> (MVVM):</a:t>
            </a:r>
            <a:r>
              <a:rPr lang="en-US" sz="1200" b="0" i="0" kern="1200" dirty="0">
                <a:solidFill>
                  <a:schemeClr val="tx1"/>
                </a:solidFill>
                <a:effectLst/>
                <a:latin typeface="+mn-lt"/>
                <a:ea typeface="+mn-ea"/>
                <a:cs typeface="+mn-cs"/>
              </a:rPr>
              <a:t> Extend MVC architecture to incorporate view models that mediate communication between UI elements and underlying data models.</a:t>
            </a:r>
          </a:p>
          <a:p>
            <a:r>
              <a:rPr lang="en-US" sz="1200" b="1" i="0" kern="1200" dirty="0">
                <a:solidFill>
                  <a:schemeClr val="tx1"/>
                </a:solidFill>
                <a:effectLst/>
                <a:latin typeface="+mn-lt"/>
                <a:ea typeface="+mn-ea"/>
                <a:cs typeface="+mn-cs"/>
              </a:rPr>
              <a:t>Observer Pattern:</a:t>
            </a:r>
            <a:r>
              <a:rPr lang="en-US" sz="1200" b="0" i="0" kern="1200" dirty="0">
                <a:solidFill>
                  <a:schemeClr val="tx1"/>
                </a:solidFill>
                <a:effectLst/>
                <a:latin typeface="+mn-lt"/>
                <a:ea typeface="+mn-ea"/>
                <a:cs typeface="+mn-cs"/>
              </a:rPr>
              <a:t> Implement event-driven communication between UI elements and game logic to facilitate dynamic updates and interactions.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318266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Design patterns and principles provide guidelines and frameworks for creating effective and user-friendly user interfaces in Unity games. Here are some common UI design patterns and principles:</a:t>
            </a:r>
          </a:p>
          <a:p>
            <a:r>
              <a:rPr lang="en-US" sz="1200" b="1" i="0" kern="1200" dirty="0">
                <a:solidFill>
                  <a:schemeClr val="tx1"/>
                </a:solidFill>
                <a:effectLst/>
                <a:latin typeface="+mn-lt"/>
                <a:ea typeface="+mn-ea"/>
                <a:cs typeface="+mn-cs"/>
              </a:rPr>
              <a:t>Model-View-Controller (MVC):</a:t>
            </a:r>
            <a:r>
              <a:rPr lang="en-US" sz="1200" b="0" i="0" kern="1200" dirty="0">
                <a:solidFill>
                  <a:schemeClr val="tx1"/>
                </a:solidFill>
                <a:effectLst/>
                <a:latin typeface="+mn-lt"/>
                <a:ea typeface="+mn-ea"/>
                <a:cs typeface="+mn-cs"/>
              </a:rPr>
              <a:t> Separate UI components into model, view, and controller layers to promote modularity, flexibility, and maintainability.</a:t>
            </a:r>
          </a:p>
          <a:p>
            <a:r>
              <a:rPr lang="en-US" sz="1200" b="1" i="0" kern="1200" dirty="0">
                <a:solidFill>
                  <a:schemeClr val="tx1"/>
                </a:solidFill>
                <a:effectLst/>
                <a:latin typeface="+mn-lt"/>
                <a:ea typeface="+mn-ea"/>
                <a:cs typeface="+mn-cs"/>
              </a:rPr>
              <a:t>Model-View-</a:t>
            </a:r>
            <a:r>
              <a:rPr lang="en-US" sz="1200" b="1" i="0" kern="1200" dirty="0" err="1">
                <a:solidFill>
                  <a:schemeClr val="tx1"/>
                </a:solidFill>
                <a:effectLst/>
                <a:latin typeface="+mn-lt"/>
                <a:ea typeface="+mn-ea"/>
                <a:cs typeface="+mn-cs"/>
              </a:rPr>
              <a:t>ViewModel</a:t>
            </a:r>
            <a:r>
              <a:rPr lang="en-US" sz="1200" b="1" i="0" kern="1200" dirty="0">
                <a:solidFill>
                  <a:schemeClr val="tx1"/>
                </a:solidFill>
                <a:effectLst/>
                <a:latin typeface="+mn-lt"/>
                <a:ea typeface="+mn-ea"/>
                <a:cs typeface="+mn-cs"/>
              </a:rPr>
              <a:t> (MVVM):</a:t>
            </a:r>
            <a:r>
              <a:rPr lang="en-US" sz="1200" b="0" i="0" kern="1200" dirty="0">
                <a:solidFill>
                  <a:schemeClr val="tx1"/>
                </a:solidFill>
                <a:effectLst/>
                <a:latin typeface="+mn-lt"/>
                <a:ea typeface="+mn-ea"/>
                <a:cs typeface="+mn-cs"/>
              </a:rPr>
              <a:t> Extend MVC architecture to incorporate view models that mediate communication between UI elements and underlying data models.</a:t>
            </a:r>
          </a:p>
          <a:p>
            <a:r>
              <a:rPr lang="en-US" sz="1200" b="1" i="0" kern="1200" dirty="0">
                <a:solidFill>
                  <a:schemeClr val="tx1"/>
                </a:solidFill>
                <a:effectLst/>
                <a:latin typeface="+mn-lt"/>
                <a:ea typeface="+mn-ea"/>
                <a:cs typeface="+mn-cs"/>
              </a:rPr>
              <a:t>Observer Pattern:</a:t>
            </a:r>
            <a:r>
              <a:rPr lang="en-US" sz="1200" b="0" i="0" kern="1200" dirty="0">
                <a:solidFill>
                  <a:schemeClr val="tx1"/>
                </a:solidFill>
                <a:effectLst/>
                <a:latin typeface="+mn-lt"/>
                <a:ea typeface="+mn-ea"/>
                <a:cs typeface="+mn-cs"/>
              </a:rPr>
              <a:t> Implement event-driven communication between UI elements and game logic to facilitate dynamic updates and interactions.</a:t>
            </a:r>
          </a:p>
          <a:p>
            <a:r>
              <a:rPr lang="en-US" sz="1200" b="1" i="0" kern="1200" dirty="0">
                <a:solidFill>
                  <a:schemeClr val="tx1"/>
                </a:solidFill>
                <a:effectLst/>
                <a:latin typeface="+mn-lt"/>
                <a:ea typeface="+mn-ea"/>
                <a:cs typeface="+mn-cs"/>
              </a:rPr>
              <a:t>User-Centered Design (UCD):</a:t>
            </a:r>
            <a:r>
              <a:rPr lang="en-US" sz="1200" b="0" i="0" kern="1200" dirty="0">
                <a:solidFill>
                  <a:schemeClr val="tx1"/>
                </a:solidFill>
                <a:effectLst/>
                <a:latin typeface="+mn-lt"/>
                <a:ea typeface="+mn-ea"/>
                <a:cs typeface="+mn-cs"/>
              </a:rPr>
              <a:t> Design UI interfaces with a focus on user needs, preferences, and behaviors to ensure usability and satisfaction.</a:t>
            </a:r>
          </a:p>
          <a:p>
            <a:r>
              <a:rPr lang="en-US" sz="1200" b="1" i="0" kern="1200" dirty="0">
                <a:solidFill>
                  <a:schemeClr val="tx1"/>
                </a:solidFill>
                <a:effectLst/>
                <a:latin typeface="+mn-lt"/>
                <a:ea typeface="+mn-ea"/>
                <a:cs typeface="+mn-cs"/>
              </a:rPr>
              <a:t>Responsive Design:</a:t>
            </a:r>
            <a:r>
              <a:rPr lang="en-US" sz="1200" b="0" i="0" kern="1200" dirty="0">
                <a:solidFill>
                  <a:schemeClr val="tx1"/>
                </a:solidFill>
                <a:effectLst/>
                <a:latin typeface="+mn-lt"/>
                <a:ea typeface="+mn-ea"/>
                <a:cs typeface="+mn-cs"/>
              </a:rPr>
              <a:t> Create flexible and adaptive UI layouts that adjust dynamically based on screen size, resolution, and aspect ratio to provide a consistent user experience across devices.</a:t>
            </a:r>
          </a:p>
          <a:p>
            <a:r>
              <a:rPr lang="en-US" sz="1200" b="0" i="0" kern="1200" dirty="0">
                <a:solidFill>
                  <a:schemeClr val="tx1"/>
                </a:solidFill>
                <a:effectLst/>
                <a:latin typeface="+mn-lt"/>
                <a:ea typeface="+mn-ea"/>
                <a:cs typeface="+mn-cs"/>
              </a:rPr>
              <a:t>By applying these design patterns and principles, you can create intuitive, efficient, and visually appealing user interfaces that enhance the overall gaming experience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088066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User Interface (UI) design principles guide the creation of intuitive and user-friendly interfaces in Unity projects. Here are some key principles to consider:</a:t>
            </a:r>
          </a:p>
          <a:p>
            <a:r>
              <a:rPr lang="en-US" sz="1200" b="1" i="0" kern="1200" dirty="0">
                <a:solidFill>
                  <a:schemeClr val="tx1"/>
                </a:solidFill>
                <a:effectLst/>
                <a:latin typeface="+mn-lt"/>
                <a:ea typeface="+mn-ea"/>
                <a:cs typeface="+mn-cs"/>
              </a:rPr>
              <a:t>Consistency:</a:t>
            </a:r>
            <a:r>
              <a:rPr lang="en-US" sz="1200" b="0" i="0" kern="1200" dirty="0">
                <a:solidFill>
                  <a:schemeClr val="tx1"/>
                </a:solidFill>
                <a:effectLst/>
                <a:latin typeface="+mn-lt"/>
                <a:ea typeface="+mn-ea"/>
                <a:cs typeface="+mn-cs"/>
              </a:rPr>
              <a:t> Maintain visual and interaction consistency across all UI elements, including colors, fonts, layouts, and navigation patterns. Consistency enhances usability and reduces cognitive load for users.</a:t>
            </a:r>
          </a:p>
          <a:p>
            <a:r>
              <a:rPr lang="en-US" sz="1200" b="1" i="0" kern="1200" dirty="0">
                <a:solidFill>
                  <a:schemeClr val="tx1"/>
                </a:solidFill>
                <a:effectLst/>
                <a:latin typeface="+mn-lt"/>
                <a:ea typeface="+mn-ea"/>
                <a:cs typeface="+mn-cs"/>
              </a:rPr>
              <a:t>Clarity:</a:t>
            </a:r>
            <a:r>
              <a:rPr lang="en-US" sz="1200" b="0" i="0" kern="1200" dirty="0">
                <a:solidFill>
                  <a:schemeClr val="tx1"/>
                </a:solidFill>
                <a:effectLst/>
                <a:latin typeface="+mn-lt"/>
                <a:ea typeface="+mn-ea"/>
                <a:cs typeface="+mn-cs"/>
              </a:rPr>
              <a:t> Ensure that UI elements communicate information clearly and effectively. Use descriptive labels, intuitive icons, and concise messaging to guide user actions and decisions.</a:t>
            </a:r>
          </a:p>
          <a:p>
            <a:r>
              <a:rPr lang="en-US" sz="1200" b="1" i="0" kern="1200" dirty="0">
                <a:solidFill>
                  <a:schemeClr val="tx1"/>
                </a:solidFill>
                <a:effectLst/>
                <a:latin typeface="+mn-lt"/>
                <a:ea typeface="+mn-ea"/>
                <a:cs typeface="+mn-cs"/>
              </a:rPr>
              <a:t>Accessibility:</a:t>
            </a:r>
            <a:r>
              <a:rPr lang="en-US" sz="1200" b="0" i="0" kern="1200" dirty="0">
                <a:solidFill>
                  <a:schemeClr val="tx1"/>
                </a:solidFill>
                <a:effectLst/>
                <a:latin typeface="+mn-lt"/>
                <a:ea typeface="+mn-ea"/>
                <a:cs typeface="+mn-cs"/>
              </a:rPr>
              <a:t> Design UI interfaces with accessibility in mind, ensuring that all users, including those with disabilities, can interact with the interface easily. Consider factors such as color contrast, text size, and screen reader compatibility.</a:t>
            </a:r>
          </a:p>
          <a:p>
            <a:r>
              <a:rPr lang="en-US" sz="1200" b="1" i="0" kern="1200" dirty="0">
                <a:solidFill>
                  <a:schemeClr val="tx1"/>
                </a:solidFill>
                <a:effectLst/>
                <a:latin typeface="+mn-lt"/>
                <a:ea typeface="+mn-ea"/>
                <a:cs typeface="+mn-cs"/>
              </a:rPr>
              <a:t>Feedback:</a:t>
            </a:r>
            <a:r>
              <a:rPr lang="en-US" sz="1200" b="0" i="0" kern="1200" dirty="0">
                <a:solidFill>
                  <a:schemeClr val="tx1"/>
                </a:solidFill>
                <a:effectLst/>
                <a:latin typeface="+mn-lt"/>
                <a:ea typeface="+mn-ea"/>
                <a:cs typeface="+mn-cs"/>
              </a:rPr>
              <a:t> Provide immediate and relevant feedback to users in response to their actions. Use visual, auditory, and haptic feedback cues to acknowledge user inputs, confirmations, and errors.</a:t>
            </a:r>
          </a:p>
          <a:p>
            <a:r>
              <a:rPr lang="en-US" sz="1200" b="1" i="0" kern="1200" dirty="0">
                <a:solidFill>
                  <a:schemeClr val="tx1"/>
                </a:solidFill>
                <a:effectLst/>
                <a:latin typeface="+mn-lt"/>
                <a:ea typeface="+mn-ea"/>
                <a:cs typeface="+mn-cs"/>
              </a:rPr>
              <a:t>Simplicity:</a:t>
            </a:r>
            <a:r>
              <a:rPr lang="en-US" sz="1200" b="0" i="0" kern="1200" dirty="0">
                <a:solidFill>
                  <a:schemeClr val="tx1"/>
                </a:solidFill>
                <a:effectLst/>
                <a:latin typeface="+mn-lt"/>
                <a:ea typeface="+mn-ea"/>
                <a:cs typeface="+mn-cs"/>
              </a:rPr>
              <a:t> Keep UI interfaces simple and streamlined, avoiding unnecessary clutter and complexity. Prioritize essential features and information, and remove or hide distractions to create a focused user experience.</a:t>
            </a:r>
          </a:p>
          <a:p>
            <a:r>
              <a:rPr lang="en-US" sz="1200" b="1" i="0" kern="1200" dirty="0">
                <a:solidFill>
                  <a:schemeClr val="tx1"/>
                </a:solidFill>
                <a:effectLst/>
                <a:latin typeface="+mn-lt"/>
                <a:ea typeface="+mn-ea"/>
                <a:cs typeface="+mn-cs"/>
              </a:rPr>
              <a:t>User-Centered Design (UCD):</a:t>
            </a:r>
            <a:r>
              <a:rPr lang="en-US" sz="1200" b="0" i="0" kern="1200" dirty="0">
                <a:solidFill>
                  <a:schemeClr val="tx1"/>
                </a:solidFill>
                <a:effectLst/>
                <a:latin typeface="+mn-lt"/>
                <a:ea typeface="+mn-ea"/>
                <a:cs typeface="+mn-cs"/>
              </a:rPr>
              <a:t> Design UI interfaces with a focus on user needs, preferences, and behaviors to ensure usability and satisfaction.</a:t>
            </a:r>
          </a:p>
          <a:p>
            <a:r>
              <a:rPr lang="en-US" sz="1200" b="1" i="0" kern="1200" dirty="0">
                <a:solidFill>
                  <a:schemeClr val="tx1"/>
                </a:solidFill>
                <a:effectLst/>
                <a:latin typeface="+mn-lt"/>
                <a:ea typeface="+mn-ea"/>
                <a:cs typeface="+mn-cs"/>
              </a:rPr>
              <a:t>Responsive Design:</a:t>
            </a:r>
            <a:r>
              <a:rPr lang="en-US" sz="1200" b="0" i="0" kern="1200" dirty="0">
                <a:solidFill>
                  <a:schemeClr val="tx1"/>
                </a:solidFill>
                <a:effectLst/>
                <a:latin typeface="+mn-lt"/>
                <a:ea typeface="+mn-ea"/>
                <a:cs typeface="+mn-cs"/>
              </a:rPr>
              <a:t> Create flexible and adaptive UI layouts that adjust dynamically based on screen size, resolution, and aspect ratio to provide a consistent user experience across devices.</a:t>
            </a:r>
          </a:p>
          <a:p>
            <a:r>
              <a:rPr lang="en-US" sz="1200" b="0" i="0" kern="1200" dirty="0">
                <a:solidFill>
                  <a:schemeClr val="tx1"/>
                </a:solidFill>
                <a:effectLst/>
                <a:latin typeface="+mn-lt"/>
                <a:ea typeface="+mn-ea"/>
                <a:cs typeface="+mn-cs"/>
              </a:rPr>
              <a:t>By following these UI design principles, developers can create intuitive, engaging, and user-friendly interfaces in Unity projects that enhance the overall user experience.</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147270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User Interface (UI) design principles guide the creation of intuitive and user-friendly interfaces in Unity projects. Here are some key principles to consider:</a:t>
            </a:r>
          </a:p>
          <a:p>
            <a:r>
              <a:rPr lang="en-US" sz="1200" b="1" i="0" kern="1200" dirty="0">
                <a:solidFill>
                  <a:schemeClr val="tx1"/>
                </a:solidFill>
                <a:effectLst/>
                <a:latin typeface="+mn-lt"/>
                <a:ea typeface="+mn-ea"/>
                <a:cs typeface="+mn-cs"/>
              </a:rPr>
              <a:t>Consistency:</a:t>
            </a:r>
            <a:r>
              <a:rPr lang="en-US" sz="1200" b="0" i="0" kern="1200" dirty="0">
                <a:solidFill>
                  <a:schemeClr val="tx1"/>
                </a:solidFill>
                <a:effectLst/>
                <a:latin typeface="+mn-lt"/>
                <a:ea typeface="+mn-ea"/>
                <a:cs typeface="+mn-cs"/>
              </a:rPr>
              <a:t> Maintain visual and interaction consistency across all UI elements, including colors, fonts, layouts, and navigation patterns. Consistency enhances usability and reduces cognitive load for users.</a:t>
            </a:r>
          </a:p>
          <a:p>
            <a:r>
              <a:rPr lang="en-US" sz="1200" b="1" i="0" kern="1200" dirty="0">
                <a:solidFill>
                  <a:schemeClr val="tx1"/>
                </a:solidFill>
                <a:effectLst/>
                <a:latin typeface="+mn-lt"/>
                <a:ea typeface="+mn-ea"/>
                <a:cs typeface="+mn-cs"/>
              </a:rPr>
              <a:t>Clarity:</a:t>
            </a:r>
            <a:r>
              <a:rPr lang="en-US" sz="1200" b="0" i="0" kern="1200" dirty="0">
                <a:solidFill>
                  <a:schemeClr val="tx1"/>
                </a:solidFill>
                <a:effectLst/>
                <a:latin typeface="+mn-lt"/>
                <a:ea typeface="+mn-ea"/>
                <a:cs typeface="+mn-cs"/>
              </a:rPr>
              <a:t> Ensure that UI elements communicate information clearly and effectively. Use descriptive labels, intuitive icons, and concise messaging to guide user actions and decisions.</a:t>
            </a:r>
          </a:p>
          <a:p>
            <a:r>
              <a:rPr lang="en-US" sz="1200" b="1" i="0" kern="1200" dirty="0">
                <a:solidFill>
                  <a:schemeClr val="tx1"/>
                </a:solidFill>
                <a:effectLst/>
                <a:latin typeface="+mn-lt"/>
                <a:ea typeface="+mn-ea"/>
                <a:cs typeface="+mn-cs"/>
              </a:rPr>
              <a:t>Accessibility:</a:t>
            </a:r>
            <a:r>
              <a:rPr lang="en-US" sz="1200" b="0" i="0" kern="1200" dirty="0">
                <a:solidFill>
                  <a:schemeClr val="tx1"/>
                </a:solidFill>
                <a:effectLst/>
                <a:latin typeface="+mn-lt"/>
                <a:ea typeface="+mn-ea"/>
                <a:cs typeface="+mn-cs"/>
              </a:rPr>
              <a:t> Design UI interfaces with accessibility in mind, ensuring that all users, including those with disabilities, can interact with the interface easily. Consider factors such as color contrast, text size, and screen reader compatibility.</a:t>
            </a:r>
          </a:p>
          <a:p>
            <a:r>
              <a:rPr lang="en-US" sz="1200" b="1" i="0" kern="1200" dirty="0">
                <a:solidFill>
                  <a:schemeClr val="tx1"/>
                </a:solidFill>
                <a:effectLst/>
                <a:latin typeface="+mn-lt"/>
                <a:ea typeface="+mn-ea"/>
                <a:cs typeface="+mn-cs"/>
              </a:rPr>
              <a:t>Feedback:</a:t>
            </a:r>
            <a:r>
              <a:rPr lang="en-US" sz="1200" b="0" i="0" kern="1200" dirty="0">
                <a:solidFill>
                  <a:schemeClr val="tx1"/>
                </a:solidFill>
                <a:effectLst/>
                <a:latin typeface="+mn-lt"/>
                <a:ea typeface="+mn-ea"/>
                <a:cs typeface="+mn-cs"/>
              </a:rPr>
              <a:t> Provide immediate and relevant feedback to users in response to their actions. Use visual, auditory, and haptic feedback cues to acknowledge user inputs, confirmations, and errors.</a:t>
            </a:r>
          </a:p>
          <a:p>
            <a:r>
              <a:rPr lang="en-US" sz="1200" b="1" i="0" kern="1200" dirty="0">
                <a:solidFill>
                  <a:schemeClr val="tx1"/>
                </a:solidFill>
                <a:effectLst/>
                <a:latin typeface="+mn-lt"/>
                <a:ea typeface="+mn-ea"/>
                <a:cs typeface="+mn-cs"/>
              </a:rPr>
              <a:t>Simplicity:</a:t>
            </a:r>
            <a:r>
              <a:rPr lang="en-US" sz="1200" b="0" i="0" kern="1200" dirty="0">
                <a:solidFill>
                  <a:schemeClr val="tx1"/>
                </a:solidFill>
                <a:effectLst/>
                <a:latin typeface="+mn-lt"/>
                <a:ea typeface="+mn-ea"/>
                <a:cs typeface="+mn-cs"/>
              </a:rPr>
              <a:t> Keep UI interfaces simple and streamlined, avoiding unnecessary clutter and complexity. Prioritize essential features and information, and remove or hide distractions to create a focused user experience.</a:t>
            </a:r>
          </a:p>
          <a:p>
            <a:r>
              <a:rPr lang="en-US" sz="1200" b="1" i="0" kern="1200" dirty="0">
                <a:solidFill>
                  <a:schemeClr val="tx1"/>
                </a:solidFill>
                <a:effectLst/>
                <a:latin typeface="+mn-lt"/>
                <a:ea typeface="+mn-ea"/>
                <a:cs typeface="+mn-cs"/>
              </a:rPr>
              <a:t>User-Centered Design (UCD):</a:t>
            </a:r>
            <a:r>
              <a:rPr lang="en-US" sz="1200" b="0" i="0" kern="1200" dirty="0">
                <a:solidFill>
                  <a:schemeClr val="tx1"/>
                </a:solidFill>
                <a:effectLst/>
                <a:latin typeface="+mn-lt"/>
                <a:ea typeface="+mn-ea"/>
                <a:cs typeface="+mn-cs"/>
              </a:rPr>
              <a:t> Design UI interfaces with a focus on user needs, preferences, and behaviors to ensure usability and satisfaction.</a:t>
            </a:r>
          </a:p>
          <a:p>
            <a:r>
              <a:rPr lang="en-US" sz="1200" b="1" i="0" kern="1200" dirty="0">
                <a:solidFill>
                  <a:schemeClr val="tx1"/>
                </a:solidFill>
                <a:effectLst/>
                <a:latin typeface="+mn-lt"/>
                <a:ea typeface="+mn-ea"/>
                <a:cs typeface="+mn-cs"/>
              </a:rPr>
              <a:t>Responsive Design:</a:t>
            </a:r>
            <a:r>
              <a:rPr lang="en-US" sz="1200" b="0" i="0" kern="1200" dirty="0">
                <a:solidFill>
                  <a:schemeClr val="tx1"/>
                </a:solidFill>
                <a:effectLst/>
                <a:latin typeface="+mn-lt"/>
                <a:ea typeface="+mn-ea"/>
                <a:cs typeface="+mn-cs"/>
              </a:rPr>
              <a:t> Create flexible and adaptive UI layouts that adjust dynamically based on screen size, resolution, and aspect ratio to provide a consistent user experience across devices.</a:t>
            </a:r>
          </a:p>
          <a:p>
            <a:r>
              <a:rPr lang="en-US" sz="1200" b="0" i="0" kern="1200" dirty="0">
                <a:solidFill>
                  <a:schemeClr val="tx1"/>
                </a:solidFill>
                <a:effectLst/>
                <a:latin typeface="+mn-lt"/>
                <a:ea typeface="+mn-ea"/>
                <a:cs typeface="+mn-cs"/>
              </a:rPr>
              <a:t>By following these UI design principles, developers can create intuitive, engaging, and user-friendly interfaces in Unity projects that enhance the overall user experience.</a:t>
            </a:r>
          </a:p>
          <a:p>
            <a:endParaRPr lang="en-US" sz="1200" b="1" i="0" kern="1200" dirty="0">
              <a:solidFill>
                <a:schemeClr val="tx1"/>
              </a:solidFill>
              <a:effectLst/>
              <a:latin typeface="+mn-lt"/>
              <a:ea typeface="+mn-ea"/>
              <a:cs typeface="+mn-cs"/>
            </a:endParaRPr>
          </a:p>
          <a:p>
            <a:endParaRPr lang="en-US" sz="1200" b="1"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942118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487512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1456593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1741370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986524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7280280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12899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07353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40257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1883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6466468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8971262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9317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507480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006613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5694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784442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949028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Let's delve deeper into each animation component:</a:t>
            </a:r>
          </a:p>
          <a:p>
            <a:r>
              <a:rPr lang="en-US" sz="1200" b="1" i="0" kern="1200" dirty="0">
                <a:solidFill>
                  <a:schemeClr val="tx1"/>
                </a:solidFill>
                <a:effectLst/>
                <a:latin typeface="+mn-lt"/>
                <a:ea typeface="+mn-ea"/>
                <a:cs typeface="+mn-cs"/>
              </a:rPr>
              <a:t>Animation Clips:</a:t>
            </a:r>
            <a:r>
              <a:rPr lang="en-US" sz="1200" b="0" i="0" kern="1200" dirty="0">
                <a:solidFill>
                  <a:schemeClr val="tx1"/>
                </a:solidFill>
                <a:effectLst/>
                <a:latin typeface="+mn-lt"/>
                <a:ea typeface="+mn-ea"/>
                <a:cs typeface="+mn-cs"/>
              </a:rPr>
              <a:t> These assets store animation data, including </a:t>
            </a:r>
            <a:r>
              <a:rPr lang="en-US" sz="1200" b="0" i="0" kern="1200" dirty="0" err="1">
                <a:solidFill>
                  <a:schemeClr val="tx1"/>
                </a:solidFill>
                <a:effectLst/>
                <a:latin typeface="+mn-lt"/>
                <a:ea typeface="+mn-ea"/>
                <a:cs typeface="+mn-cs"/>
              </a:rPr>
              <a:t>keyframes</a:t>
            </a:r>
            <a:r>
              <a:rPr lang="en-US" sz="1200" b="0" i="0" kern="1200" dirty="0">
                <a:solidFill>
                  <a:schemeClr val="tx1"/>
                </a:solidFill>
                <a:effectLst/>
                <a:latin typeface="+mn-lt"/>
                <a:ea typeface="+mn-ea"/>
                <a:cs typeface="+mn-cs"/>
              </a:rPr>
              <a:t>, curves, and events. They define specific movements or actions for game objects.</a:t>
            </a:r>
          </a:p>
          <a:p>
            <a:r>
              <a:rPr lang="en-US" sz="1200" b="1" i="0" kern="1200" dirty="0">
                <a:solidFill>
                  <a:schemeClr val="tx1"/>
                </a:solidFill>
                <a:effectLst/>
                <a:latin typeface="+mn-lt"/>
                <a:ea typeface="+mn-ea"/>
                <a:cs typeface="+mn-cs"/>
              </a:rPr>
              <a:t>Animator Controller:</a:t>
            </a:r>
            <a:r>
              <a:rPr lang="en-US" sz="1200" b="0" i="0" kern="1200" dirty="0">
                <a:solidFill>
                  <a:schemeClr val="tx1"/>
                </a:solidFill>
                <a:effectLst/>
                <a:latin typeface="+mn-lt"/>
                <a:ea typeface="+mn-ea"/>
                <a:cs typeface="+mn-cs"/>
              </a:rPr>
              <a:t> Acting as a state machine, it organizes animation states and transitions. Each state represents a specific animation or behavior, and transitions define conditions for switching between states.</a:t>
            </a:r>
          </a:p>
          <a:p>
            <a:r>
              <a:rPr lang="en-US" sz="1200" b="1" i="0" kern="1200" dirty="0">
                <a:solidFill>
                  <a:schemeClr val="tx1"/>
                </a:solidFill>
                <a:effectLst/>
                <a:latin typeface="+mn-lt"/>
                <a:ea typeface="+mn-ea"/>
                <a:cs typeface="+mn-cs"/>
              </a:rPr>
              <a:t>Animator Component:</a:t>
            </a:r>
            <a:r>
              <a:rPr lang="en-US" sz="1200" b="0" i="0" kern="1200" dirty="0">
                <a:solidFill>
                  <a:schemeClr val="tx1"/>
                </a:solidFill>
                <a:effectLst/>
                <a:latin typeface="+mn-lt"/>
                <a:ea typeface="+mn-ea"/>
                <a:cs typeface="+mn-cs"/>
              </a:rPr>
              <a:t> Attached to game objects, it controls animation playback based on the assigned Animator Controller. It blends animations, applies parameters, and triggers transitions during runtime.</a:t>
            </a:r>
          </a:p>
          <a:p>
            <a:r>
              <a:rPr lang="en-US" sz="1200" b="0" i="0" kern="1200" dirty="0">
                <a:solidFill>
                  <a:schemeClr val="tx1"/>
                </a:solidFill>
                <a:effectLst/>
                <a:latin typeface="+mn-lt"/>
                <a:ea typeface="+mn-ea"/>
                <a:cs typeface="+mn-cs"/>
              </a:rPr>
              <a:t>Understanding the roles of these components is essential for effective animation implementation.</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0215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9535789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947653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125878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0691672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346751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1346079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550338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9767679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548848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799017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In Unity, various animation techniques empower developers to create lifelike and dynamic animations. Let's explore some:</a:t>
            </a:r>
          </a:p>
          <a:p>
            <a:r>
              <a:rPr lang="en-US" sz="1200" b="1" i="0" kern="1200" dirty="0" err="1">
                <a:solidFill>
                  <a:schemeClr val="tx1"/>
                </a:solidFill>
                <a:effectLst/>
                <a:latin typeface="+mn-lt"/>
                <a:ea typeface="+mn-ea"/>
                <a:cs typeface="+mn-cs"/>
              </a:rPr>
              <a:t>Keyframe</a:t>
            </a:r>
            <a:r>
              <a:rPr lang="en-US" sz="1200" b="1" i="0" kern="1200" dirty="0">
                <a:solidFill>
                  <a:schemeClr val="tx1"/>
                </a:solidFill>
                <a:effectLst/>
                <a:latin typeface="+mn-lt"/>
                <a:ea typeface="+mn-ea"/>
                <a:cs typeface="+mn-cs"/>
              </a:rPr>
              <a:t> Animation:</a:t>
            </a:r>
            <a:r>
              <a:rPr lang="en-US" sz="1200" b="0" i="0" kern="1200" dirty="0">
                <a:solidFill>
                  <a:schemeClr val="tx1"/>
                </a:solidFill>
                <a:effectLst/>
                <a:latin typeface="+mn-lt"/>
                <a:ea typeface="+mn-ea"/>
                <a:cs typeface="+mn-cs"/>
              </a:rPr>
              <a:t> This traditional method involves setting key poses at specific frames to define motion. It's ideal for precise control over animation sequences.</a:t>
            </a:r>
          </a:p>
          <a:p>
            <a:r>
              <a:rPr lang="en-US" sz="1200" b="1" i="0" kern="1200" dirty="0">
                <a:solidFill>
                  <a:schemeClr val="tx1"/>
                </a:solidFill>
                <a:effectLst/>
                <a:latin typeface="+mn-lt"/>
                <a:ea typeface="+mn-ea"/>
                <a:cs typeface="+mn-cs"/>
              </a:rPr>
              <a:t>Blend Trees:</a:t>
            </a:r>
            <a:r>
              <a:rPr lang="en-US" sz="1200" b="0" i="0" kern="1200" dirty="0">
                <a:solidFill>
                  <a:schemeClr val="tx1"/>
                </a:solidFill>
                <a:effectLst/>
                <a:latin typeface="+mn-lt"/>
                <a:ea typeface="+mn-ea"/>
                <a:cs typeface="+mn-cs"/>
              </a:rPr>
              <a:t> Blend trees enable smooth transitions between multiple animations based on parameters like speed, direction, or user input. They're useful for creating seamless character animations.</a:t>
            </a:r>
          </a:p>
          <a:p>
            <a:r>
              <a:rPr lang="en-US" sz="1200" b="1" i="0" kern="1200" dirty="0">
                <a:solidFill>
                  <a:schemeClr val="tx1"/>
                </a:solidFill>
                <a:effectLst/>
                <a:latin typeface="+mn-lt"/>
                <a:ea typeface="+mn-ea"/>
                <a:cs typeface="+mn-cs"/>
              </a:rPr>
              <a:t>Animation Events:</a:t>
            </a:r>
            <a:r>
              <a:rPr lang="en-US" sz="1200" b="0" i="0" kern="1200" dirty="0">
                <a:solidFill>
                  <a:schemeClr val="tx1"/>
                </a:solidFill>
                <a:effectLst/>
                <a:latin typeface="+mn-lt"/>
                <a:ea typeface="+mn-ea"/>
                <a:cs typeface="+mn-cs"/>
              </a:rPr>
              <a:t> These allow developers to trigger actions or scripts at specific points during animation playback. They're invaluable for synchronizing gameplay events with animations.</a:t>
            </a:r>
          </a:p>
          <a:p>
            <a:r>
              <a:rPr lang="en-US" sz="1200" b="0" i="0" kern="1200" dirty="0">
                <a:solidFill>
                  <a:schemeClr val="tx1"/>
                </a:solidFill>
                <a:effectLst/>
                <a:latin typeface="+mn-lt"/>
                <a:ea typeface="+mn-ea"/>
                <a:cs typeface="+mn-cs"/>
              </a:rPr>
              <a:t>Understanding and mastering these techniques are essential for creating compelling animations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069318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6888414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indent="0" algn="r">
              <a:buNone/>
            </a:pPr>
            <a:fld id="{06D4395C-8BDF-4533-AF16-1D14954F261B}" type="slidenum">
              <a:rPr lang="en-US" sz="1400" b="0" strike="noStrike" spc="-1" smtClean="0">
                <a:solidFill>
                  <a:srgbClr val="000000"/>
                </a:solidFill>
                <a:latin typeface="Times New Roman"/>
              </a:rPr>
              <a:t>52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6320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Implementing character animations is a fundamental aspect of game development. Here's a step-by-step guide:</a:t>
            </a:r>
          </a:p>
          <a:p>
            <a:r>
              <a:rPr lang="en-US" sz="1200" b="1" i="0" kern="1200" dirty="0">
                <a:solidFill>
                  <a:schemeClr val="tx1"/>
                </a:solidFill>
                <a:effectLst/>
                <a:latin typeface="+mn-lt"/>
                <a:ea typeface="+mn-ea"/>
                <a:cs typeface="+mn-cs"/>
              </a:rPr>
              <a:t>Rigging and Character Setup:</a:t>
            </a:r>
            <a:r>
              <a:rPr lang="en-US" sz="1200" b="0" i="0" kern="1200" dirty="0">
                <a:solidFill>
                  <a:schemeClr val="tx1"/>
                </a:solidFill>
                <a:effectLst/>
                <a:latin typeface="+mn-lt"/>
                <a:ea typeface="+mn-ea"/>
                <a:cs typeface="+mn-cs"/>
              </a:rPr>
              <a:t> Start by rigging the character model with bones and control points for animation. Unity's humanoid rigging system is commonly used for its compatibility with animation features.</a:t>
            </a:r>
          </a:p>
          <a:p>
            <a:r>
              <a:rPr lang="en-US" sz="1200" b="1" i="0" kern="1200" dirty="0">
                <a:solidFill>
                  <a:schemeClr val="tx1"/>
                </a:solidFill>
                <a:effectLst/>
                <a:latin typeface="+mn-lt"/>
                <a:ea typeface="+mn-ea"/>
                <a:cs typeface="+mn-cs"/>
              </a:rPr>
              <a:t>Animation Clip Creation:</a:t>
            </a:r>
            <a:r>
              <a:rPr lang="en-US" sz="1200" b="0" i="0" kern="1200" dirty="0">
                <a:solidFill>
                  <a:schemeClr val="tx1"/>
                </a:solidFill>
                <a:effectLst/>
                <a:latin typeface="+mn-lt"/>
                <a:ea typeface="+mn-ea"/>
                <a:cs typeface="+mn-cs"/>
              </a:rPr>
              <a:t> Record or import animation clips for various character movements and actions, such as walking, running, jumping, and attacking.</a:t>
            </a:r>
          </a:p>
          <a:p>
            <a:r>
              <a:rPr lang="en-US" sz="1200" b="1" i="0" kern="1200" dirty="0">
                <a:solidFill>
                  <a:schemeClr val="tx1"/>
                </a:solidFill>
                <a:effectLst/>
                <a:latin typeface="+mn-lt"/>
                <a:ea typeface="+mn-ea"/>
                <a:cs typeface="+mn-cs"/>
              </a:rPr>
              <a:t>Animation Controller Setup:</a:t>
            </a:r>
            <a:r>
              <a:rPr lang="en-US" sz="1200" b="0" i="0" kern="1200" dirty="0">
                <a:solidFill>
                  <a:schemeClr val="tx1"/>
                </a:solidFill>
                <a:effectLst/>
                <a:latin typeface="+mn-lt"/>
                <a:ea typeface="+mn-ea"/>
                <a:cs typeface="+mn-cs"/>
              </a:rPr>
              <a:t> Create an Animator Controller to manage character animations. Define animation states and transitions based on gameplay logic.</a:t>
            </a:r>
          </a:p>
          <a:p>
            <a:r>
              <a:rPr lang="en-US" sz="1200" b="1" i="0" kern="1200" dirty="0">
                <a:solidFill>
                  <a:schemeClr val="tx1"/>
                </a:solidFill>
                <a:effectLst/>
                <a:latin typeface="+mn-lt"/>
                <a:ea typeface="+mn-ea"/>
                <a:cs typeface="+mn-cs"/>
              </a:rPr>
              <a:t>Integration with Gameplay:</a:t>
            </a:r>
            <a:r>
              <a:rPr lang="en-US" sz="1200" b="0" i="0" kern="1200" dirty="0">
                <a:solidFill>
                  <a:schemeClr val="tx1"/>
                </a:solidFill>
                <a:effectLst/>
                <a:latin typeface="+mn-lt"/>
                <a:ea typeface="+mn-ea"/>
                <a:cs typeface="+mn-cs"/>
              </a:rPr>
              <a:t> Integrate character animations with gameplay mechanics, such as player input, AI behaviors, and environmental interactions.</a:t>
            </a:r>
          </a:p>
          <a:p>
            <a:r>
              <a:rPr lang="en-US" sz="1200" b="0" i="0" kern="1200" dirty="0">
                <a:solidFill>
                  <a:schemeClr val="tx1"/>
                </a:solidFill>
                <a:effectLst/>
                <a:latin typeface="+mn-lt"/>
                <a:ea typeface="+mn-ea"/>
                <a:cs typeface="+mn-cs"/>
              </a:rPr>
              <a:t>Mastering character animation implementation is crucial for creating immersive and engaging gameplay experiences.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90909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Rigging is the process of preparing a character model for animation by adding bones and control points. Here's how to do it:</a:t>
            </a:r>
          </a:p>
          <a:p>
            <a:r>
              <a:rPr lang="en-US" sz="1200" b="1" i="0" kern="1200" dirty="0">
                <a:solidFill>
                  <a:schemeClr val="tx1"/>
                </a:solidFill>
                <a:effectLst/>
                <a:latin typeface="+mn-lt"/>
                <a:ea typeface="+mn-ea"/>
                <a:cs typeface="+mn-cs"/>
              </a:rPr>
              <a:t>Import Character Model:</a:t>
            </a:r>
            <a:r>
              <a:rPr lang="en-US" sz="1200" b="0" i="0" kern="1200" dirty="0">
                <a:solidFill>
                  <a:schemeClr val="tx1"/>
                </a:solidFill>
                <a:effectLst/>
                <a:latin typeface="+mn-lt"/>
                <a:ea typeface="+mn-ea"/>
                <a:cs typeface="+mn-cs"/>
              </a:rPr>
              <a:t> Start by importing a character model into Unity. Ensure it's properly modeled and segmented for rigging.</a:t>
            </a:r>
          </a:p>
          <a:p>
            <a:r>
              <a:rPr lang="en-US" sz="1200" b="1" i="0" kern="1200" dirty="0">
                <a:solidFill>
                  <a:schemeClr val="tx1"/>
                </a:solidFill>
                <a:effectLst/>
                <a:latin typeface="+mn-lt"/>
                <a:ea typeface="+mn-ea"/>
                <a:cs typeface="+mn-cs"/>
              </a:rPr>
              <a:t>Create Rig:</a:t>
            </a:r>
            <a:r>
              <a:rPr lang="en-US" sz="1200" b="0" i="0" kern="1200" dirty="0">
                <a:solidFill>
                  <a:schemeClr val="tx1"/>
                </a:solidFill>
                <a:effectLst/>
                <a:latin typeface="+mn-lt"/>
                <a:ea typeface="+mn-ea"/>
                <a:cs typeface="+mn-cs"/>
              </a:rPr>
              <a:t> Use Unity's built-in tools to create a rig for the character model. For humanoid characters, Unity's humanoid rigging system offers compatibility with animation features.</a:t>
            </a:r>
          </a:p>
          <a:p>
            <a:r>
              <a:rPr lang="en-US" sz="1200" b="1" i="0" kern="1200" dirty="0">
                <a:solidFill>
                  <a:schemeClr val="tx1"/>
                </a:solidFill>
                <a:effectLst/>
                <a:latin typeface="+mn-lt"/>
                <a:ea typeface="+mn-ea"/>
                <a:cs typeface="+mn-cs"/>
              </a:rPr>
              <a:t>Configure Rig:</a:t>
            </a:r>
            <a:r>
              <a:rPr lang="en-US" sz="1200" b="0" i="0" kern="1200" dirty="0">
                <a:solidFill>
                  <a:schemeClr val="tx1"/>
                </a:solidFill>
                <a:effectLst/>
                <a:latin typeface="+mn-lt"/>
                <a:ea typeface="+mn-ea"/>
                <a:cs typeface="+mn-cs"/>
              </a:rPr>
              <a:t> Adjust bone positions, orientations, and weights to ensure smooth and natural-looking deformations during animation.</a:t>
            </a:r>
          </a:p>
          <a:p>
            <a:r>
              <a:rPr lang="en-US" sz="1200" b="1" i="0" kern="1200" dirty="0">
                <a:solidFill>
                  <a:schemeClr val="tx1"/>
                </a:solidFill>
                <a:effectLst/>
                <a:latin typeface="+mn-lt"/>
                <a:ea typeface="+mn-ea"/>
                <a:cs typeface="+mn-cs"/>
              </a:rPr>
              <a:t>Test Rig:</a:t>
            </a:r>
            <a:r>
              <a:rPr lang="en-US" sz="1200" b="0" i="0" kern="1200" dirty="0">
                <a:solidFill>
                  <a:schemeClr val="tx1"/>
                </a:solidFill>
                <a:effectLst/>
                <a:latin typeface="+mn-lt"/>
                <a:ea typeface="+mn-ea"/>
                <a:cs typeface="+mn-cs"/>
              </a:rPr>
              <a:t> Test the rig by applying basic animations to check for any issues with rigging or skinning.</a:t>
            </a:r>
          </a:p>
          <a:p>
            <a:r>
              <a:rPr lang="en-US" sz="1200" b="0" i="0" kern="1200" dirty="0">
                <a:solidFill>
                  <a:schemeClr val="tx1"/>
                </a:solidFill>
                <a:effectLst/>
                <a:latin typeface="+mn-lt"/>
                <a:ea typeface="+mn-ea"/>
                <a:cs typeface="+mn-cs"/>
              </a:rPr>
              <a:t>By following these steps, you can set up a character rig ready for animation in Unity.</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9276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Animation clips define specific movements or actions for characters or objects in Unity. Here's how to create them:</a:t>
            </a:r>
          </a:p>
          <a:p>
            <a:r>
              <a:rPr lang="en-US" sz="1200" b="1" i="0" kern="1200" dirty="0">
                <a:solidFill>
                  <a:schemeClr val="tx1"/>
                </a:solidFill>
                <a:effectLst/>
                <a:latin typeface="+mn-lt"/>
                <a:ea typeface="+mn-ea"/>
                <a:cs typeface="+mn-cs"/>
              </a:rPr>
              <a:t>Recording Animation:</a:t>
            </a:r>
            <a:r>
              <a:rPr lang="en-US" sz="1200" b="0" i="0" kern="1200" dirty="0">
                <a:solidFill>
                  <a:schemeClr val="tx1"/>
                </a:solidFill>
                <a:effectLst/>
                <a:latin typeface="+mn-lt"/>
                <a:ea typeface="+mn-ea"/>
                <a:cs typeface="+mn-cs"/>
              </a:rPr>
              <a:t> Use Unity's animation recording tools to capture character movements directly within the Unity Editor. This method allows for real-time recording and editing.</a:t>
            </a:r>
          </a:p>
          <a:p>
            <a:r>
              <a:rPr lang="en-US" sz="1200" b="1" i="0" kern="1200" dirty="0">
                <a:solidFill>
                  <a:schemeClr val="tx1"/>
                </a:solidFill>
                <a:effectLst/>
                <a:latin typeface="+mn-lt"/>
                <a:ea typeface="+mn-ea"/>
                <a:cs typeface="+mn-cs"/>
              </a:rPr>
              <a:t>Importing Animation:</a:t>
            </a:r>
            <a:r>
              <a:rPr lang="en-US" sz="1200" b="0" i="0" kern="1200" dirty="0">
                <a:solidFill>
                  <a:schemeClr val="tx1"/>
                </a:solidFill>
                <a:effectLst/>
                <a:latin typeface="+mn-lt"/>
                <a:ea typeface="+mn-ea"/>
                <a:cs typeface="+mn-cs"/>
              </a:rPr>
              <a:t> Alternatively, import pre-made animation files, such as FBX or BVH files, into Unity. Ensure the animations are properly formatted and compatible with Unity's animation system.</a:t>
            </a:r>
          </a:p>
          <a:p>
            <a:r>
              <a:rPr lang="en-US" sz="1200" b="1" i="0" kern="1200" dirty="0">
                <a:solidFill>
                  <a:schemeClr val="tx1"/>
                </a:solidFill>
                <a:effectLst/>
                <a:latin typeface="+mn-lt"/>
                <a:ea typeface="+mn-ea"/>
                <a:cs typeface="+mn-cs"/>
              </a:rPr>
              <a:t>Editing Animation:</a:t>
            </a:r>
            <a:r>
              <a:rPr lang="en-US" sz="1200" b="0" i="0" kern="1200" dirty="0">
                <a:solidFill>
                  <a:schemeClr val="tx1"/>
                </a:solidFill>
                <a:effectLst/>
                <a:latin typeface="+mn-lt"/>
                <a:ea typeface="+mn-ea"/>
                <a:cs typeface="+mn-cs"/>
              </a:rPr>
              <a:t> Once imported or recorded, use the Animation window to edit and fine-tune the animation clips. Adjust </a:t>
            </a:r>
            <a:r>
              <a:rPr lang="en-US" sz="1200" b="0" i="0" kern="1200" dirty="0" err="1">
                <a:solidFill>
                  <a:schemeClr val="tx1"/>
                </a:solidFill>
                <a:effectLst/>
                <a:latin typeface="+mn-lt"/>
                <a:ea typeface="+mn-ea"/>
                <a:cs typeface="+mn-cs"/>
              </a:rPr>
              <a:t>keyframes</a:t>
            </a:r>
            <a:r>
              <a:rPr lang="en-US" sz="1200" b="0" i="0" kern="1200" dirty="0">
                <a:solidFill>
                  <a:schemeClr val="tx1"/>
                </a:solidFill>
                <a:effectLst/>
                <a:latin typeface="+mn-lt"/>
                <a:ea typeface="+mn-ea"/>
                <a:cs typeface="+mn-cs"/>
              </a:rPr>
              <a:t>, curves, and timing to achieve desired motion.</a:t>
            </a:r>
          </a:p>
          <a:p>
            <a:r>
              <a:rPr lang="en-US" sz="1200" b="1" i="0" kern="1200" dirty="0">
                <a:solidFill>
                  <a:schemeClr val="tx1"/>
                </a:solidFill>
                <a:effectLst/>
                <a:latin typeface="+mn-lt"/>
                <a:ea typeface="+mn-ea"/>
                <a:cs typeface="+mn-cs"/>
              </a:rPr>
              <a:t>Organizing Animation:</a:t>
            </a:r>
            <a:r>
              <a:rPr lang="en-US" sz="1200" b="0" i="0" kern="1200" dirty="0">
                <a:solidFill>
                  <a:schemeClr val="tx1"/>
                </a:solidFill>
                <a:effectLst/>
                <a:latin typeface="+mn-lt"/>
                <a:ea typeface="+mn-ea"/>
                <a:cs typeface="+mn-cs"/>
              </a:rPr>
              <a:t> Organize animation clips within Unity's project hierarchy for easy access and management.</a:t>
            </a:r>
          </a:p>
          <a:p>
            <a:r>
              <a:rPr lang="en-US" sz="1200" b="0" i="0" kern="1200" dirty="0">
                <a:solidFill>
                  <a:schemeClr val="tx1"/>
                </a:solidFill>
                <a:effectLst/>
                <a:latin typeface="+mn-lt"/>
                <a:ea typeface="+mn-ea"/>
                <a:cs typeface="+mn-cs"/>
              </a:rPr>
              <a:t>By creating and organizing animation clips effectively, you can streamline the animation workflow in Unity projects.</a:t>
            </a:r>
          </a:p>
          <a:p>
            <a:pPr lvl="1"/>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2711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a:solidFill>
                  <a:schemeClr val="tx1"/>
                </a:solidFill>
                <a:effectLst/>
                <a:latin typeface="+mn-lt"/>
                <a:ea typeface="+mn-ea"/>
                <a:cs typeface="+mn-cs"/>
              </a:rPr>
              <a:t>Animator Controllers serve as the central hub for managing animations in Unity. Here's how to set them up:</a:t>
            </a:r>
          </a:p>
          <a:p>
            <a:r>
              <a:rPr lang="en-US" sz="1200" b="1" i="0" kern="1200" dirty="0">
                <a:solidFill>
                  <a:schemeClr val="tx1"/>
                </a:solidFill>
                <a:effectLst/>
                <a:latin typeface="+mn-lt"/>
                <a:ea typeface="+mn-ea"/>
                <a:cs typeface="+mn-cs"/>
              </a:rPr>
              <a:t>Create Animator Controller:</a:t>
            </a:r>
            <a:r>
              <a:rPr lang="en-US" sz="1200" b="0" i="0" kern="1200" dirty="0">
                <a:solidFill>
                  <a:schemeClr val="tx1"/>
                </a:solidFill>
                <a:effectLst/>
                <a:latin typeface="+mn-lt"/>
                <a:ea typeface="+mn-ea"/>
                <a:cs typeface="+mn-cs"/>
              </a:rPr>
              <a:t> Start by creating a new Animator Controller asset within the Unity project. This asset will contain the animation states and transitions for a specific character or object.</a:t>
            </a:r>
          </a:p>
          <a:p>
            <a:r>
              <a:rPr lang="en-US" sz="1200" b="1" i="0" kern="1200" dirty="0">
                <a:solidFill>
                  <a:schemeClr val="tx1"/>
                </a:solidFill>
                <a:effectLst/>
                <a:latin typeface="+mn-lt"/>
                <a:ea typeface="+mn-ea"/>
                <a:cs typeface="+mn-cs"/>
              </a:rPr>
              <a:t>Define Animation States:</a:t>
            </a:r>
            <a:r>
              <a:rPr lang="en-US" sz="1200" b="0" i="0" kern="1200" dirty="0">
                <a:solidFill>
                  <a:schemeClr val="tx1"/>
                </a:solidFill>
                <a:effectLst/>
                <a:latin typeface="+mn-lt"/>
                <a:ea typeface="+mn-ea"/>
                <a:cs typeface="+mn-cs"/>
              </a:rPr>
              <a:t> Define animation states within the Animator Controller for various character actions, such as idle, walk, run, jump, and attack.</a:t>
            </a:r>
          </a:p>
          <a:p>
            <a:r>
              <a:rPr lang="en-US" sz="1200" b="1" i="0" kern="1200" dirty="0">
                <a:solidFill>
                  <a:schemeClr val="tx1"/>
                </a:solidFill>
                <a:effectLst/>
                <a:latin typeface="+mn-lt"/>
                <a:ea typeface="+mn-ea"/>
                <a:cs typeface="+mn-cs"/>
              </a:rPr>
              <a:t>Set Up Transitions:</a:t>
            </a:r>
            <a:r>
              <a:rPr lang="en-US" sz="1200" b="0" i="0" kern="1200" dirty="0">
                <a:solidFill>
                  <a:schemeClr val="tx1"/>
                </a:solidFill>
                <a:effectLst/>
                <a:latin typeface="+mn-lt"/>
                <a:ea typeface="+mn-ea"/>
                <a:cs typeface="+mn-cs"/>
              </a:rPr>
              <a:t> Create transitions between animation states based on conditions or parameters, such as player input or AI behavior. Define transition durations and conditions for smooth blending.</a:t>
            </a:r>
          </a:p>
          <a:p>
            <a:r>
              <a:rPr lang="en-US" sz="1200" b="1" i="0" kern="1200" dirty="0">
                <a:solidFill>
                  <a:schemeClr val="tx1"/>
                </a:solidFill>
                <a:effectLst/>
                <a:latin typeface="+mn-lt"/>
                <a:ea typeface="+mn-ea"/>
                <a:cs typeface="+mn-cs"/>
              </a:rPr>
              <a:t>Assign Controller:</a:t>
            </a:r>
            <a:r>
              <a:rPr lang="en-US" sz="1200" b="0" i="0" kern="1200" dirty="0">
                <a:solidFill>
                  <a:schemeClr val="tx1"/>
                </a:solidFill>
                <a:effectLst/>
                <a:latin typeface="+mn-lt"/>
                <a:ea typeface="+mn-ea"/>
                <a:cs typeface="+mn-cs"/>
              </a:rPr>
              <a:t> Assign the Animator Controller to the Animator component of the character or object in the Unity scene. This links the Animator Controller to the game object for runtime animation control.</a:t>
            </a:r>
          </a:p>
          <a:p>
            <a:r>
              <a:rPr lang="en-US" sz="1200" b="0" i="0" kern="1200" dirty="0">
                <a:solidFill>
                  <a:schemeClr val="tx1"/>
                </a:solidFill>
                <a:effectLst/>
                <a:latin typeface="+mn-lt"/>
                <a:ea typeface="+mn-ea"/>
                <a:cs typeface="+mn-cs"/>
              </a:rPr>
              <a:t>By setting up Animator Controllers effectively, you can manage complex animation logic and transitions in Unity projects.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6672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AFB65992-DA9D-494B-98D5-4CF7BD3BA0D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611E9756-0BF4-495F-B21A-68638C80ADA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a:solidFill>
                  <a:srgbClr val="000000"/>
                </a:solidFill>
                <a:ea typeface="PingFang SC"/>
              </a:rPr>
              <a:t>Implementing Animations </a:t>
            </a:r>
            <a:r>
              <a:rPr lang="en-US" sz="4400" spc="-1" dirty="0">
                <a:solidFill>
                  <a:srgbClr val="000000"/>
                </a:solidFill>
                <a:ea typeface="PingFang SC"/>
              </a:rPr>
              <a:t>and UI in Unity Projects</a:t>
            </a:r>
            <a:endParaRPr lang="en-US" sz="4400" b="0" strike="noStrike" spc="-1" dirty="0">
              <a:solidFill>
                <a:srgbClr val="000000"/>
              </a:solidFill>
              <a:latin typeface="Arial"/>
            </a:endParaRPr>
          </a:p>
        </p:txBody>
      </p:sp>
      <p:pic>
        <p:nvPicPr>
          <p:cNvPr id="52" name="Picture 51"/>
          <p:cNvPicPr/>
          <p:nvPr/>
        </p:nvPicPr>
        <p:blipFill>
          <a:blip r:embed="rId2"/>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Create Animator Controller: Start by creating a new Animator Controller asset within the Unity project. This asset will contain the animation states and transitions for a specific character or object.</a:t>
            </a:r>
          </a:p>
          <a:p>
            <a:pPr marL="342900" indent="-342900">
              <a:spcBef>
                <a:spcPts val="600"/>
              </a:spcBef>
              <a:spcAft>
                <a:spcPts val="600"/>
              </a:spcAft>
              <a:buFont typeface="Arial" panose="020B0604020202020204" pitchFamily="34" charset="0"/>
              <a:buChar char="•"/>
            </a:pPr>
            <a:r>
              <a:rPr lang="en-US" sz="2400" spc="-1" dirty="0">
                <a:solidFill>
                  <a:srgbClr val="000000"/>
                </a:solidFill>
              </a:rPr>
              <a:t>Define Animation States: Define animation states within the Animator Controller for various character actions, such as idle, walk, run, jump, and attack.</a:t>
            </a:r>
          </a:p>
          <a:p>
            <a:pPr marL="342900" indent="-342900">
              <a:spcBef>
                <a:spcPts val="600"/>
              </a:spcBef>
              <a:spcAft>
                <a:spcPts val="600"/>
              </a:spcAft>
              <a:buFont typeface="Arial" panose="020B0604020202020204" pitchFamily="34" charset="0"/>
              <a:buChar char="•"/>
            </a:pPr>
            <a:r>
              <a:rPr lang="en-US" sz="2400" spc="-1" dirty="0">
                <a:solidFill>
                  <a:srgbClr val="000000"/>
                </a:solidFill>
              </a:rPr>
              <a:t>Set Up Transitions: Create transitions between animation states based on conditions or parameters, such as player input or AI behavior. Define transition durations and conditions for smooth blending.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Assign Controller: Assign the Animator Controller to the Animator component of the character or object in the Unity scene. This links the Animator Controller to the game object for runtime animation control.</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Controller Setup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10</a:t>
            </a:fld>
            <a:endParaRPr/>
          </a:p>
        </p:txBody>
      </p:sp>
    </p:spTree>
    <p:extLst>
      <p:ext uri="{BB962C8B-B14F-4D97-AF65-F5344CB8AC3E}">
        <p14:creationId xmlns:p14="http://schemas.microsoft.com/office/powerpoint/2010/main" val="94847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UI Elements: Unity provides a variety of built-in UI elements, such as Text, Image, Button, Slider, and Input Field, for creating interactive interfaces.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Canvas: UI elements are placed on a Canvas, which acts as a container for organizing and rendering UI elements within the game world.</a:t>
            </a:r>
          </a:p>
          <a:p>
            <a:pPr marL="342900" indent="-342900">
              <a:spcBef>
                <a:spcPts val="600"/>
              </a:spcBef>
              <a:spcAft>
                <a:spcPts val="600"/>
              </a:spcAft>
              <a:buFont typeface="Arial" panose="020B0604020202020204" pitchFamily="34" charset="0"/>
              <a:buChar char="•"/>
            </a:pPr>
            <a:r>
              <a:rPr lang="en-US" sz="2400" spc="-1" dirty="0">
                <a:solidFill>
                  <a:srgbClr val="000000"/>
                </a:solidFill>
              </a:rPr>
              <a:t>Layout and Styling: Unity's UI system offers tools for arranging and styling UI elements, including layout groups, anchors, and resolution scaling options.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Interactivity: UI elements can be made interactive through event handling and scripting, allowing for player interaction and feedback.</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Design in Unity Overview</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11</a:t>
            </a:fld>
            <a:endParaRPr/>
          </a:p>
        </p:txBody>
      </p:sp>
    </p:spTree>
    <p:extLst>
      <p:ext uri="{BB962C8B-B14F-4D97-AF65-F5344CB8AC3E}">
        <p14:creationId xmlns:p14="http://schemas.microsoft.com/office/powerpoint/2010/main" val="25140057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20792" y="1266529"/>
            <a:ext cx="11420375"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spc="-1" dirty="0">
                <a:solidFill>
                  <a:srgbClr val="000000"/>
                </a:solidFill>
              </a:rPr>
              <a:t>Text: Used for displaying textual information, such as instructions, dialogues, or game feedback.</a:t>
            </a:r>
          </a:p>
          <a:p>
            <a:pPr>
              <a:spcBef>
                <a:spcPts val="600"/>
              </a:spcBef>
              <a:spcAft>
                <a:spcPts val="600"/>
              </a:spcAft>
            </a:pPr>
            <a:r>
              <a:rPr lang="en-US" sz="2400" spc="-1" dirty="0">
                <a:solidFill>
                  <a:srgbClr val="000000"/>
                </a:solidFill>
              </a:rPr>
              <a:t>Image: Allows for displaying static or dynamic images, such as icons, logos, or character portraits.</a:t>
            </a:r>
          </a:p>
          <a:p>
            <a:pPr>
              <a:spcBef>
                <a:spcPts val="600"/>
              </a:spcBef>
              <a:spcAft>
                <a:spcPts val="600"/>
              </a:spcAft>
            </a:pPr>
            <a:r>
              <a:rPr lang="en-US" sz="2400" spc="-1" dirty="0">
                <a:solidFill>
                  <a:srgbClr val="000000"/>
                </a:solidFill>
              </a:rPr>
              <a:t>Button: Provides a clickable element that can trigger actions or events, such as starting a game or opening a menu.</a:t>
            </a:r>
          </a:p>
          <a:p>
            <a:pPr>
              <a:spcBef>
                <a:spcPts val="600"/>
              </a:spcBef>
              <a:spcAft>
                <a:spcPts val="600"/>
              </a:spcAft>
            </a:pPr>
            <a:r>
              <a:rPr lang="en-US" sz="2400" spc="-1" dirty="0">
                <a:solidFill>
                  <a:srgbClr val="000000"/>
                </a:solidFill>
              </a:rPr>
              <a:t>Slider: Allows for selecting values within a range, such as adjusting volume or brightness settings.</a:t>
            </a:r>
          </a:p>
          <a:p>
            <a:pPr>
              <a:spcBef>
                <a:spcPts val="600"/>
              </a:spcBef>
              <a:spcAft>
                <a:spcPts val="600"/>
              </a:spcAft>
            </a:pPr>
            <a:r>
              <a:rPr lang="en-US" sz="2400" spc="-1" dirty="0">
                <a:solidFill>
                  <a:srgbClr val="000000"/>
                </a:solidFill>
              </a:rPr>
              <a:t>Input Field: Enables text input from the player, such as entering a username or typing a message.</a:t>
            </a:r>
          </a:p>
          <a:p>
            <a:pPr>
              <a:spcBef>
                <a:spcPts val="600"/>
              </a:spcBef>
              <a:spcAft>
                <a:spcPts val="600"/>
              </a:spcAft>
            </a:pPr>
            <a:r>
              <a:rPr lang="en-US" sz="2400" spc="-1" dirty="0">
                <a:solidFill>
                  <a:srgbClr val="000000"/>
                </a:solidFill>
              </a:rPr>
              <a:t>Canvas: Serves as the container for organizing and rendering UI elements within the game world.</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Common UI Elements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12</a:t>
            </a:fld>
            <a:endParaRPr/>
          </a:p>
        </p:txBody>
      </p:sp>
    </p:spTree>
    <p:extLst>
      <p:ext uri="{BB962C8B-B14F-4D97-AF65-F5344CB8AC3E}">
        <p14:creationId xmlns:p14="http://schemas.microsoft.com/office/powerpoint/2010/main" val="333772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Hierarchy: Arrange UI elements in a logical hierarchy, grouping related elements together and organizing them into parent-child relationships. This simplifies navigation and management of UI elements.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Alignment: Align UI elements consistently along grid lines or reference points to create a visually pleasing layout. Use alignment tools and guides provided by Unity's UI system to ensure precision and consistency.</a:t>
            </a:r>
          </a:p>
          <a:p>
            <a:pPr marL="342900" indent="-342900">
              <a:spcBef>
                <a:spcPts val="600"/>
              </a:spcBef>
              <a:spcAft>
                <a:spcPts val="600"/>
              </a:spcAft>
              <a:buFont typeface="Arial" panose="020B0604020202020204" pitchFamily="34" charset="0"/>
              <a:buChar char="•"/>
            </a:pPr>
            <a:r>
              <a:rPr lang="en-US" sz="2400" spc="-1" dirty="0">
                <a:solidFill>
                  <a:srgbClr val="000000"/>
                </a:solidFill>
              </a:rPr>
              <a:t>Spacing: Maintain appropriate spacing between UI elements to avoid overcrowding and improve readability. Use padding, margins, and spacing controls to adjust the spacing between elements evenly.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Layout and Hierarchy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13</a:t>
            </a:fld>
            <a:endParaRPr/>
          </a:p>
        </p:txBody>
      </p:sp>
    </p:spTree>
    <p:extLst>
      <p:ext uri="{BB962C8B-B14F-4D97-AF65-F5344CB8AC3E}">
        <p14:creationId xmlns:p14="http://schemas.microsoft.com/office/powerpoint/2010/main" val="351142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Responsive Design: Design UI layouts to be responsive and adaptable to different screen sizes and resolutions. Use layout components such as Layout Groups, Content Size Fitters, and Aspect Ratio Fitters to create flexible and adaptive layouts.</a:t>
            </a:r>
          </a:p>
          <a:p>
            <a:pPr marL="342900" indent="-342900">
              <a:spcBef>
                <a:spcPts val="600"/>
              </a:spcBef>
              <a:spcAft>
                <a:spcPts val="600"/>
              </a:spcAft>
              <a:buFont typeface="Arial" panose="020B0604020202020204" pitchFamily="34" charset="0"/>
              <a:buChar char="•"/>
            </a:pPr>
            <a:r>
              <a:rPr lang="en-US" sz="2400" spc="-1" dirty="0">
                <a:solidFill>
                  <a:srgbClr val="000000"/>
                </a:solidFill>
              </a:rPr>
              <a:t>Hierarchy Management: Use Unity's UI canvas system to manage UI elements efficiently. Utilize canvas sorting orders, render modes, and screen space options to control the visibility and rendering of UI elements within the game world.</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Layout and Hierarchy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14</a:t>
            </a:fld>
            <a:endParaRPr/>
          </a:p>
        </p:txBody>
      </p:sp>
    </p:spTree>
    <p:extLst>
      <p:ext uri="{BB962C8B-B14F-4D97-AF65-F5344CB8AC3E}">
        <p14:creationId xmlns:p14="http://schemas.microsoft.com/office/powerpoint/2010/main" val="1113572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Create Canvas: Start by creating a new Canvas object in the Unity scene. This will serve as the root container for UI elements.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Set Render Mode: Choose the appropriate render mode for the Canvas based on the desired UI behavior. Options include Screen Space - Overlay, Screen Space - Camera, and World Space.</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Configure Canvas: Adjust Canvas properties such as resolution scaling, sorting order, and pixel perfectness to ensure proper rendering and scaling on different devices.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Add UI Elements: Add UI elements such as Text, Image, Button, and Input Field to the Canvas using Unity's UI tools. Use </a:t>
            </a:r>
            <a:r>
              <a:rPr lang="en-US" sz="2400" spc="-1" dirty="0" err="1">
                <a:solidFill>
                  <a:srgbClr val="000000"/>
                </a:solidFill>
              </a:rPr>
              <a:t>RectTransform</a:t>
            </a:r>
            <a:r>
              <a:rPr lang="en-US" sz="2400" spc="-1" dirty="0">
                <a:solidFill>
                  <a:srgbClr val="000000"/>
                </a:solidFill>
              </a:rPr>
              <a:t> component to position and size UI elements within the Canvas.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Canvas Setup</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15</a:t>
            </a:fld>
            <a:endParaRPr/>
          </a:p>
        </p:txBody>
      </p:sp>
    </p:spTree>
    <p:extLst>
      <p:ext uri="{BB962C8B-B14F-4D97-AF65-F5344CB8AC3E}">
        <p14:creationId xmlns:p14="http://schemas.microsoft.com/office/powerpoint/2010/main" val="120017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Layout Controls: Use Unity's UI layout components such as Layout Groups, Content Size Fitters, and Aspect Ratio Fitters to create flexible and adaptive UI layouts. These components automatically adjust UI element positions and sizes based on screen size and content.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Canvas Setup and Layout</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16</a:t>
            </a:fld>
            <a:endParaRPr/>
          </a:p>
        </p:txBody>
      </p:sp>
    </p:spTree>
    <p:extLst>
      <p:ext uri="{BB962C8B-B14F-4D97-AF65-F5344CB8AC3E}">
        <p14:creationId xmlns:p14="http://schemas.microsoft.com/office/powerpoint/2010/main" val="3410558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Animation: Use Unity's animation tools to animate UI elements, such as button hover effects, transition animations, and feedback animations. Utilize the Animation window, Animator component, and Animation events to create dynamic and visually appealing UI animations.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Interactivity: Implement interactivity in UI elements through event handling and scripting. Use Unity's event system to capture user input events, such as button clicks or slider changes, and trigger corresponding actions or events in the game logic.</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Animation and Interactivity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17</a:t>
            </a:fld>
            <a:endParaRPr/>
          </a:p>
        </p:txBody>
      </p:sp>
    </p:spTree>
    <p:extLst>
      <p:ext uri="{BB962C8B-B14F-4D97-AF65-F5344CB8AC3E}">
        <p14:creationId xmlns:p14="http://schemas.microsoft.com/office/powerpoint/2010/main" val="312740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Consistency: Maintain visual and interaction consistency throughout the UI, including color schemes, typography, layout patterns, and navigation behaviors.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Clarity: Ensure clear and concise communication of information through labels, tooltips, and error messages. Use descriptive and understandable language to guide the user.</a:t>
            </a:r>
          </a:p>
          <a:p>
            <a:pPr marL="342900" indent="-342900">
              <a:spcBef>
                <a:spcPts val="600"/>
              </a:spcBef>
              <a:spcAft>
                <a:spcPts val="600"/>
              </a:spcAft>
              <a:buFont typeface="Arial" panose="020B0604020202020204" pitchFamily="34" charset="0"/>
              <a:buChar char="•"/>
            </a:pPr>
            <a:r>
              <a:rPr lang="en-US" sz="2400" spc="-1" dirty="0">
                <a:solidFill>
                  <a:srgbClr val="000000"/>
                </a:solidFill>
              </a:rPr>
              <a:t>Accessibility: Consider accessibility factors such as text readability, color contrast, and screen reader compatibility to ensure inclusivity for all players.</a:t>
            </a:r>
          </a:p>
          <a:p>
            <a:pPr marL="342900" indent="-342900">
              <a:spcBef>
                <a:spcPts val="600"/>
              </a:spcBef>
              <a:spcAft>
                <a:spcPts val="600"/>
              </a:spcAft>
              <a:buFont typeface="Arial" panose="020B0604020202020204" pitchFamily="34" charset="0"/>
              <a:buChar char="•"/>
            </a:pPr>
            <a:r>
              <a:rPr lang="en-US" sz="2400" spc="-1" dirty="0">
                <a:solidFill>
                  <a:srgbClr val="000000"/>
                </a:solidFill>
              </a:rPr>
              <a:t>Feedback: Provide visual and auditory feedback to the user to acknowledge actions, confirmations, and errors. Use animations, sounds, and visual cues to enhance feedback mechanisms.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Best Practices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18</a:t>
            </a:fld>
            <a:endParaRPr/>
          </a:p>
        </p:txBody>
      </p:sp>
    </p:spTree>
    <p:extLst>
      <p:ext uri="{BB962C8B-B14F-4D97-AF65-F5344CB8AC3E}">
        <p14:creationId xmlns:p14="http://schemas.microsoft.com/office/powerpoint/2010/main" val="347024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Main Menu: Design a main menu screen that allows players to start a new game, load a saved game, adjust settings, and access other game features.</a:t>
            </a:r>
          </a:p>
          <a:p>
            <a:pPr marL="342900" indent="-342900">
              <a:spcBef>
                <a:spcPts val="600"/>
              </a:spcBef>
              <a:spcAft>
                <a:spcPts val="600"/>
              </a:spcAft>
              <a:buFont typeface="Arial" panose="020B0604020202020204" pitchFamily="34" charset="0"/>
              <a:buChar char="•"/>
            </a:pPr>
            <a:r>
              <a:rPr lang="en-US" sz="2400" spc="-1" dirty="0">
                <a:solidFill>
                  <a:srgbClr val="000000"/>
                </a:solidFill>
              </a:rPr>
              <a:t>Pause Menu: Implement a pause menu that pauses the game and provides options for resuming gameplay, adjusting settings, or quitting the game.</a:t>
            </a:r>
          </a:p>
          <a:p>
            <a:pPr marL="342900" indent="-342900">
              <a:spcBef>
                <a:spcPts val="600"/>
              </a:spcBef>
              <a:spcAft>
                <a:spcPts val="600"/>
              </a:spcAft>
              <a:buFont typeface="Arial" panose="020B0604020202020204" pitchFamily="34" charset="0"/>
              <a:buChar char="•"/>
            </a:pPr>
            <a:r>
              <a:rPr lang="en-US" sz="2400" spc="-1" dirty="0">
                <a:solidFill>
                  <a:srgbClr val="000000"/>
                </a:solidFill>
              </a:rPr>
              <a:t>Settings Menu: Create a settings menu where players can customize game settings such as audio volume, graphics quality, control options, and language preferences.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In-game HUD: Design an in-game heads-up display (HUD) that provides relevant information to the player during gameplay, such as health bars, scores, objectives, and mini-maps.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Implementing UI Menus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19</a:t>
            </a:fld>
            <a:endParaRPr/>
          </a:p>
        </p:txBody>
      </p:sp>
    </p:spTree>
    <p:extLst>
      <p:ext uri="{BB962C8B-B14F-4D97-AF65-F5344CB8AC3E}">
        <p14:creationId xmlns:p14="http://schemas.microsoft.com/office/powerpoint/2010/main" val="2085883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54" name="Content Placeholder 2"/>
          <p:cNvSpPr/>
          <p:nvPr/>
        </p:nvSpPr>
        <p:spPr>
          <a:xfrm>
            <a:off x="838080" y="2009520"/>
            <a:ext cx="10895116" cy="447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buClr>
                <a:srgbClr val="000000"/>
              </a:buClr>
              <a:buFont typeface="Arial"/>
              <a:buChar char="•"/>
            </a:pPr>
            <a:r>
              <a:rPr lang="en-US" sz="2400" spc="-1" dirty="0">
                <a:solidFill>
                  <a:srgbClr val="000000"/>
                </a:solidFill>
              </a:rPr>
              <a:t>Understand the significance of animations and UI in game development.</a:t>
            </a:r>
          </a:p>
          <a:p>
            <a:pPr marL="228600" indent="-228600">
              <a:lnSpc>
                <a:spcPct val="200000"/>
              </a:lnSpc>
              <a:buClr>
                <a:srgbClr val="000000"/>
              </a:buClr>
              <a:buFont typeface="Arial"/>
              <a:buChar char="•"/>
            </a:pPr>
            <a:r>
              <a:rPr lang="en-US" sz="2400" spc="-1" dirty="0">
                <a:solidFill>
                  <a:srgbClr val="000000"/>
                </a:solidFill>
              </a:rPr>
              <a:t>Learn animation techniques, UI design principles, and integration with gameplay.</a:t>
            </a:r>
          </a:p>
          <a:p>
            <a:pPr marL="228600" indent="-228600">
              <a:lnSpc>
                <a:spcPct val="200000"/>
              </a:lnSpc>
              <a:buClr>
                <a:srgbClr val="000000"/>
              </a:buClr>
              <a:buFont typeface="Arial"/>
              <a:buChar char="•"/>
            </a:pPr>
            <a:r>
              <a:rPr lang="en-US" sz="2400" spc="-1" dirty="0">
                <a:solidFill>
                  <a:srgbClr val="000000"/>
                </a:solidFill>
              </a:rPr>
              <a:t>Gain insights into testing and optimizing animations and UI elements.</a:t>
            </a:r>
          </a:p>
        </p:txBody>
      </p:sp>
      <p:sp>
        <p:nvSpPr>
          <p:cNvPr id="3" name="PlaceHolder 2"/>
          <p:cNvSpPr>
            <a:spLocks noGrp="1"/>
          </p:cNvSpPr>
          <p:nvPr>
            <p:ph type="sldNum" idx="1"/>
          </p:nvPr>
        </p:nvSpPr>
        <p:spPr/>
        <p:txBody>
          <a:bodyPr/>
          <a:lstStyle/>
          <a:p>
            <a:fld id="{B86D5315-3D1D-4EC7-9273-1E23E07B318A}"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Scaling and Resolution: Ensure UI elements scale properly across different screen sizes and resolutions to maintain visual consistency and usability.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Localization: Support multiple languages and text orientations to cater to diverse player demographics and regions.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Performance Optimization: Optimize UI rendering and processing to minimize performance impact, especially on mobile devices and low-end hardware.</a:t>
            </a:r>
          </a:p>
          <a:p>
            <a:pPr marL="342900" indent="-342900">
              <a:spcBef>
                <a:spcPts val="600"/>
              </a:spcBef>
              <a:spcAft>
                <a:spcPts val="600"/>
              </a:spcAft>
              <a:buFont typeface="Arial" panose="020B0604020202020204" pitchFamily="34" charset="0"/>
              <a:buChar char="•"/>
            </a:pPr>
            <a:r>
              <a:rPr lang="en-US" sz="2400" spc="-1" dirty="0">
                <a:solidFill>
                  <a:srgbClr val="000000"/>
                </a:solidFill>
              </a:rPr>
              <a:t>Cross-platform Compatibility: Ensure UI elements adapt to different platforms and input methods, such as touch screens, controllers, and keyboards.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Implementation Challenges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20</a:t>
            </a:fld>
            <a:endParaRPr/>
          </a:p>
        </p:txBody>
      </p:sp>
    </p:spTree>
    <p:extLst>
      <p:ext uri="{BB962C8B-B14F-4D97-AF65-F5344CB8AC3E}">
        <p14:creationId xmlns:p14="http://schemas.microsoft.com/office/powerpoint/2010/main" val="1903431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4481" y="1379078"/>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Model-View-Controller (MVC): Separate UI components into model, view, and controller layers to promote modularity, flexibility, and maintainability.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Model-View-</a:t>
            </a:r>
            <a:r>
              <a:rPr lang="en-US" sz="2400" spc="-1" dirty="0" err="1">
                <a:solidFill>
                  <a:srgbClr val="000000"/>
                </a:solidFill>
              </a:rPr>
              <a:t>ViewModel</a:t>
            </a:r>
            <a:r>
              <a:rPr lang="en-US" sz="2400" spc="-1" dirty="0">
                <a:solidFill>
                  <a:srgbClr val="000000"/>
                </a:solidFill>
              </a:rPr>
              <a:t> (MVVM): Extend MVC architecture to incorporate view models that mediate communication between UI elements and underlying data models.</a:t>
            </a:r>
          </a:p>
          <a:p>
            <a:pPr marL="342900" indent="-342900">
              <a:spcBef>
                <a:spcPts val="600"/>
              </a:spcBef>
              <a:spcAft>
                <a:spcPts val="600"/>
              </a:spcAft>
              <a:buFont typeface="Arial" panose="020B0604020202020204" pitchFamily="34" charset="0"/>
              <a:buChar char="•"/>
            </a:pPr>
            <a:r>
              <a:rPr lang="en-US" sz="2400" spc="-1" dirty="0">
                <a:solidFill>
                  <a:srgbClr val="000000"/>
                </a:solidFill>
              </a:rPr>
              <a:t>Observer Pattern: Implement event-driven communication between UI elements and game logic to facilitate dynamic updates and interactions.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Design Patterns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21</a:t>
            </a:fld>
            <a:endParaRPr/>
          </a:p>
        </p:txBody>
      </p:sp>
    </p:spTree>
    <p:extLst>
      <p:ext uri="{BB962C8B-B14F-4D97-AF65-F5344CB8AC3E}">
        <p14:creationId xmlns:p14="http://schemas.microsoft.com/office/powerpoint/2010/main" val="4012326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4481" y="1379078"/>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Consistency: Maintain visual and interaction consistency across all UI elements, including colors, fonts, layouts, and navigation patterns. Consistency enhances usability and reduces cognitive load for users.</a:t>
            </a:r>
          </a:p>
          <a:p>
            <a:pPr marL="342900" indent="-342900">
              <a:spcBef>
                <a:spcPts val="600"/>
              </a:spcBef>
              <a:spcAft>
                <a:spcPts val="600"/>
              </a:spcAft>
              <a:buFont typeface="Arial" panose="020B0604020202020204" pitchFamily="34" charset="0"/>
              <a:buChar char="•"/>
            </a:pPr>
            <a:r>
              <a:rPr lang="en-US" sz="2400" spc="-1" dirty="0">
                <a:solidFill>
                  <a:srgbClr val="000000"/>
                </a:solidFill>
              </a:rPr>
              <a:t>Clarity: Ensure that UI elements communicate information clearly and effectively. Use descriptive labels, intuitive icons, and concise messaging to guide user actions and decisions.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Accessibility: Design UI interfaces with accessibility in mind, ensuring that all users, including those with disabilities, can interact with the interface easily. Consider factors such as color contrast, text size, and screen reader </a:t>
            </a:r>
            <a:r>
              <a:rPr lang="en-US" sz="2400" spc="-1" dirty="0" err="1">
                <a:solidFill>
                  <a:srgbClr val="000000"/>
                </a:solidFill>
              </a:rPr>
              <a:t>compatibility.User</a:t>
            </a:r>
            <a:r>
              <a:rPr lang="en-US" sz="2400" spc="-1" dirty="0">
                <a:solidFill>
                  <a:srgbClr val="000000"/>
                </a:solidFill>
              </a:rPr>
              <a:t>-Centered Design (UCD): Design UI interfaces with a focus on user needs, preferences, and behaviors to ensure usability and satisfaction.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Responsive Design: Create flexible and adaptive UI layouts that adjust dynamically based on screen size, resolution, and aspect ratio to provide a consistent user experience across devices.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Design Principles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22</a:t>
            </a:fld>
            <a:endParaRPr/>
          </a:p>
        </p:txBody>
      </p:sp>
    </p:spTree>
    <p:extLst>
      <p:ext uri="{BB962C8B-B14F-4D97-AF65-F5344CB8AC3E}">
        <p14:creationId xmlns:p14="http://schemas.microsoft.com/office/powerpoint/2010/main" val="37558044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4481" y="1379078"/>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Consistency: Maintain visual and interaction consistency across all UI elements, including colors, fonts, layouts, and navigation patterns. Consistency enhances usability and reduces cognitive load for users.</a:t>
            </a:r>
          </a:p>
          <a:p>
            <a:pPr marL="342900" indent="-342900">
              <a:spcBef>
                <a:spcPts val="600"/>
              </a:spcBef>
              <a:spcAft>
                <a:spcPts val="600"/>
              </a:spcAft>
              <a:buFont typeface="Arial" panose="020B0604020202020204" pitchFamily="34" charset="0"/>
              <a:buChar char="•"/>
            </a:pPr>
            <a:r>
              <a:rPr lang="en-US" sz="2400" spc="-1" dirty="0">
                <a:solidFill>
                  <a:srgbClr val="000000"/>
                </a:solidFill>
              </a:rPr>
              <a:t>Clarity: Ensure that UI elements communicate information clearly and effectively. Use descriptive labels, intuitive icons, and concise messaging to guide user actions and decisions.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Accessibility: Design UI interfaces with accessibility in mind, ensuring that all users, including those with disabilities, can interact with the interface easily. Consider factors such as color contrast, text size, and screen reader</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Design Principles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23</a:t>
            </a:fld>
            <a:endParaRPr/>
          </a:p>
        </p:txBody>
      </p:sp>
    </p:spTree>
    <p:extLst>
      <p:ext uri="{BB962C8B-B14F-4D97-AF65-F5344CB8AC3E}">
        <p14:creationId xmlns:p14="http://schemas.microsoft.com/office/powerpoint/2010/main" val="2443641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4481" y="1379078"/>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Feedback: Provide immediate and relevant feedback to users in response to their actions. Use visual, auditory, and haptic feedback cues to acknowledge user inputs, confirmations, and errors.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Simplicity: Keep UI interfaces simple and streamlined, avoiding unnecessary clutter and complexity. Prioritize essential features and information, and remove or hide distractions to create a focused user experience.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User-Centered Design (UCD): Design UI interfaces with a focus on user needs, preferences, and behaviors to ensure usability and satisfaction.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Responsive Design: Create flexible and adaptive UI layouts that adjust dynamically based on screen size, resolution, and aspect ratio to provide a consistent user experience across devices.</a:t>
            </a: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Design Principles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24</a:t>
            </a:fld>
            <a:endParaRPr/>
          </a:p>
        </p:txBody>
      </p:sp>
    </p:spTree>
    <p:extLst>
      <p:ext uri="{BB962C8B-B14F-4D97-AF65-F5344CB8AC3E}">
        <p14:creationId xmlns:p14="http://schemas.microsoft.com/office/powerpoint/2010/main" val="36061158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Scroll Views:</a:t>
            </a:r>
          </a:p>
          <a:p>
            <a:pPr marL="342900" indent="-342900">
              <a:spcBef>
                <a:spcPts val="600"/>
              </a:spcBef>
              <a:spcAft>
                <a:spcPts val="600"/>
              </a:spcAft>
              <a:buFont typeface="Arial" panose="020B0604020202020204" pitchFamily="34" charset="0"/>
              <a:buChar char="•"/>
            </a:pPr>
            <a:r>
              <a:rPr lang="en-US" sz="2400" spc="-1" dirty="0">
                <a:solidFill>
                  <a:srgbClr val="000000"/>
                </a:solidFill>
              </a:rPr>
              <a:t>Scroll views are essential UI components used to display large amounts of content within a confined space.</a:t>
            </a:r>
          </a:p>
          <a:p>
            <a:pPr marL="342900" indent="-342900">
              <a:spcBef>
                <a:spcPts val="600"/>
              </a:spcBef>
              <a:spcAft>
                <a:spcPts val="600"/>
              </a:spcAft>
              <a:buFont typeface="Arial" panose="020B0604020202020204" pitchFamily="34" charset="0"/>
              <a:buChar char="•"/>
            </a:pPr>
            <a:r>
              <a:rPr lang="en-US" sz="2400" spc="-1" dirty="0">
                <a:solidFill>
                  <a:srgbClr val="000000"/>
                </a:solidFill>
              </a:rPr>
              <a:t>Unity's Scroll View component enables smooth scrolling functionality for content that exceeds the visible area.</a:t>
            </a:r>
          </a:p>
          <a:p>
            <a:pPr marL="342900" indent="-342900">
              <a:spcBef>
                <a:spcPts val="600"/>
              </a:spcBef>
              <a:spcAft>
                <a:spcPts val="600"/>
              </a:spcAft>
              <a:buFont typeface="Arial" panose="020B0604020202020204" pitchFamily="34" charset="0"/>
              <a:buChar char="•"/>
            </a:pPr>
            <a:r>
              <a:rPr lang="en-US" sz="2400" spc="-1" dirty="0">
                <a:solidFill>
                  <a:srgbClr val="000000"/>
                </a:solidFill>
              </a:rPr>
              <a:t>To implement a scroll view, create a scrollable viewport with content inside it. The viewport acts as a window to view the content, and users can scroll vertically or horizontally to navigate through the content.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25</a:t>
            </a:fld>
            <a:endParaRPr/>
          </a:p>
        </p:txBody>
      </p:sp>
    </p:spTree>
    <p:extLst>
      <p:ext uri="{BB962C8B-B14F-4D97-AF65-F5344CB8AC3E}">
        <p14:creationId xmlns:p14="http://schemas.microsoft.com/office/powerpoint/2010/main" val="56049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Pagination Controls: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Pagination controls are used to navigate through multiple pages of content, particularly when the content is divided into sections.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 Unity, pagination controls can be implemented by dividing the content into pages and providing navigation buttons or indicators to switch between pages.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Each page typically displays a subset of the overall content, making it easier for users to digest information without overwhelming them with too much content at once.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26</a:t>
            </a:fld>
            <a:endParaRPr/>
          </a:p>
        </p:txBody>
      </p:sp>
    </p:spTree>
    <p:extLst>
      <p:ext uri="{BB962C8B-B14F-4D97-AF65-F5344CB8AC3E}">
        <p14:creationId xmlns:p14="http://schemas.microsoft.com/office/powerpoint/2010/main" val="384935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Tooltips:</a:t>
            </a:r>
          </a:p>
          <a:p>
            <a:pPr marL="342900" indent="-342900">
              <a:spcBef>
                <a:spcPts val="600"/>
              </a:spcBef>
              <a:spcAft>
                <a:spcPts val="600"/>
              </a:spcAft>
              <a:buFont typeface="Arial" panose="020B0604020202020204" pitchFamily="34" charset="0"/>
              <a:buChar char="•"/>
            </a:pPr>
            <a:r>
              <a:rPr lang="en-US" sz="2400" spc="-1" dirty="0">
                <a:solidFill>
                  <a:srgbClr val="000000"/>
                </a:solidFill>
              </a:rPr>
              <a:t>Tooltips are small, informational popups that appear when users hover over or click on UI elements.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provide contextual information, explanations, or additional details about the UI element they are associated with.</a:t>
            </a:r>
          </a:p>
          <a:p>
            <a:pPr marL="342900" indent="-342900">
              <a:spcBef>
                <a:spcPts val="600"/>
              </a:spcBef>
              <a:spcAft>
                <a:spcPts val="600"/>
              </a:spcAft>
              <a:buFont typeface="Arial" panose="020B0604020202020204" pitchFamily="34" charset="0"/>
              <a:buChar char="•"/>
            </a:pPr>
            <a:r>
              <a:rPr lang="en-US" sz="2400" spc="-1" dirty="0">
                <a:solidFill>
                  <a:srgbClr val="000000"/>
                </a:solidFill>
              </a:rPr>
              <a:t>To create tooltips in Unity, attach a tooltip component to the UI element and define the content to be displayed. Triggers can be set to activate the tooltip on hover or click.</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27</a:t>
            </a:fld>
            <a:endParaRPr/>
          </a:p>
        </p:txBody>
      </p:sp>
    </p:spTree>
    <p:extLst>
      <p:ext uri="{BB962C8B-B14F-4D97-AF65-F5344CB8AC3E}">
        <p14:creationId xmlns:p14="http://schemas.microsoft.com/office/powerpoint/2010/main" val="1550834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Popups:</a:t>
            </a:r>
          </a:p>
          <a:p>
            <a:pPr marL="342900" indent="-342900">
              <a:spcBef>
                <a:spcPts val="600"/>
              </a:spcBef>
              <a:spcAft>
                <a:spcPts val="600"/>
              </a:spcAft>
              <a:buFont typeface="Arial" panose="020B0604020202020204" pitchFamily="34" charset="0"/>
              <a:buChar char="•"/>
            </a:pPr>
            <a:r>
              <a:rPr lang="en-US" sz="2400" spc="-1" dirty="0">
                <a:solidFill>
                  <a:srgbClr val="000000"/>
                </a:solidFill>
              </a:rPr>
              <a:t>Popups are modal UI elements that overlay the main content to provide additional options, notifications, or interactive features.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are typically triggered by user actions such as button clicks or menu selections.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Unity provides built-in popup components that can be customized to display various types of content and interact with the user's input.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28</a:t>
            </a:fld>
            <a:endParaRPr/>
          </a:p>
        </p:txBody>
      </p:sp>
    </p:spTree>
    <p:extLst>
      <p:ext uri="{BB962C8B-B14F-4D97-AF65-F5344CB8AC3E}">
        <p14:creationId xmlns:p14="http://schemas.microsoft.com/office/powerpoint/2010/main" val="3333090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Dynamic UI Generation: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Dynamic UI generation involves creating UI elements programmatically at runtime based on data or game state.</a:t>
            </a:r>
          </a:p>
          <a:p>
            <a:pPr marL="342900" indent="-342900">
              <a:spcBef>
                <a:spcPts val="600"/>
              </a:spcBef>
              <a:spcAft>
                <a:spcPts val="600"/>
              </a:spcAft>
              <a:buFont typeface="Arial" panose="020B0604020202020204" pitchFamily="34" charset="0"/>
              <a:buChar char="•"/>
            </a:pPr>
            <a:r>
              <a:rPr lang="en-US" sz="2400" spc="-1" dirty="0">
                <a:solidFill>
                  <a:srgbClr val="000000"/>
                </a:solidFill>
              </a:rPr>
              <a:t>This approach allows for flexible and adaptive UI systems that can respond to changes dynamically without requiring predefined layouts.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 Unity, UI elements can be instantiated, modified, and destroyed dynamically using scripts and data-driven approaches.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29</a:t>
            </a:fld>
            <a:endParaRPr/>
          </a:p>
        </p:txBody>
      </p:sp>
    </p:spTree>
    <p:extLst>
      <p:ext uri="{BB962C8B-B14F-4D97-AF65-F5344CB8AC3E}">
        <p14:creationId xmlns:p14="http://schemas.microsoft.com/office/powerpoint/2010/main" val="152684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idx="4294967295"/>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a:solidFill>
                  <a:srgbClr val="000000"/>
                </a:solidFill>
                <a:latin typeface="Arial"/>
              </a:rPr>
              <a:t>Content</a:t>
            </a:r>
            <a:endParaRPr lang="en-US" sz="4400" b="0" strike="noStrike" spc="-1" dirty="0">
              <a:solidFill>
                <a:srgbClr val="000000"/>
              </a:solidFill>
              <a:latin typeface="Arial"/>
            </a:endParaRPr>
          </a:p>
        </p:txBody>
      </p:sp>
      <p:sp>
        <p:nvSpPr>
          <p:cNvPr id="54" name="Content Placeholder 2"/>
          <p:cNvSpPr/>
          <p:nvPr/>
        </p:nvSpPr>
        <p:spPr>
          <a:xfrm>
            <a:off x="838080" y="2009520"/>
            <a:ext cx="10895116" cy="447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rPr>
              <a:t>Unity Animation System</a:t>
            </a:r>
          </a:p>
          <a:p>
            <a:pPr marL="228600" indent="-228600">
              <a:buClr>
                <a:srgbClr val="000000"/>
              </a:buClr>
              <a:buFont typeface="Arial"/>
              <a:buChar char="•"/>
            </a:pPr>
            <a:r>
              <a:rPr lang="en-US" sz="2400" spc="-1" dirty="0">
                <a:solidFill>
                  <a:srgbClr val="000000"/>
                </a:solidFill>
              </a:rPr>
              <a:t>Implementing Character Animations</a:t>
            </a:r>
          </a:p>
          <a:p>
            <a:pPr marL="228600" indent="-228600">
              <a:buClr>
                <a:srgbClr val="000000"/>
              </a:buClr>
              <a:buFont typeface="Arial"/>
              <a:buChar char="•"/>
            </a:pPr>
            <a:r>
              <a:rPr lang="en-US" sz="2400" spc="-1" dirty="0">
                <a:solidFill>
                  <a:srgbClr val="000000"/>
                </a:solidFill>
              </a:rPr>
              <a:t>UI Design in Unity</a:t>
            </a:r>
          </a:p>
          <a:p>
            <a:pPr marL="228600" indent="-228600">
              <a:buClr>
                <a:srgbClr val="000000"/>
              </a:buClr>
              <a:buFont typeface="Arial"/>
              <a:buChar char="•"/>
            </a:pPr>
            <a:r>
              <a:rPr lang="en-US" sz="2400" spc="-1" dirty="0">
                <a:solidFill>
                  <a:srgbClr val="000000"/>
                </a:solidFill>
              </a:rPr>
              <a:t>Implementing UI Menus</a:t>
            </a:r>
          </a:p>
          <a:p>
            <a:pPr marL="228600" indent="-228600">
              <a:buClr>
                <a:srgbClr val="000000"/>
              </a:buClr>
              <a:buFont typeface="Arial"/>
              <a:buChar char="•"/>
            </a:pPr>
            <a:r>
              <a:rPr lang="en-US" sz="2400" spc="-1" dirty="0">
                <a:solidFill>
                  <a:srgbClr val="000000"/>
                </a:solidFill>
              </a:rPr>
              <a:t>UI Implementation Challenges</a:t>
            </a:r>
          </a:p>
          <a:p>
            <a:pPr marL="228600" indent="-228600">
              <a:buClr>
                <a:srgbClr val="000000"/>
              </a:buClr>
              <a:buFont typeface="Arial"/>
              <a:buChar char="•"/>
            </a:pPr>
            <a:r>
              <a:rPr lang="en-US" sz="2400" spc="-1" dirty="0">
                <a:solidFill>
                  <a:srgbClr val="000000"/>
                </a:solidFill>
              </a:rPr>
              <a:t>UI Design Patterns and Principles</a:t>
            </a:r>
          </a:p>
          <a:p>
            <a:pPr marL="228600" indent="-228600">
              <a:buClr>
                <a:srgbClr val="000000"/>
              </a:buClr>
              <a:buFont typeface="Arial"/>
              <a:buChar char="•"/>
            </a:pPr>
            <a:r>
              <a:rPr lang="en-US" sz="2400" spc="-1" dirty="0">
                <a:solidFill>
                  <a:srgbClr val="000000"/>
                </a:solidFill>
              </a:rPr>
              <a:t>Advanced UI Features</a:t>
            </a:r>
          </a:p>
          <a:p>
            <a:pPr marL="228600" indent="-228600">
              <a:buClr>
                <a:srgbClr val="000000"/>
              </a:buClr>
              <a:buFont typeface="Arial"/>
              <a:buChar char="•"/>
            </a:pPr>
            <a:r>
              <a:rPr lang="en-US" sz="2400" spc="-1" dirty="0">
                <a:solidFill>
                  <a:srgbClr val="000000"/>
                </a:solidFill>
              </a:rPr>
              <a:t>UI Animation Techniques</a:t>
            </a:r>
          </a:p>
          <a:p>
            <a:pPr marL="228600" indent="-228600">
              <a:buClr>
                <a:srgbClr val="000000"/>
              </a:buClr>
              <a:buFont typeface="Arial"/>
              <a:buChar char="•"/>
            </a:pPr>
            <a:r>
              <a:rPr lang="en-US" sz="2400" spc="-1" dirty="0">
                <a:solidFill>
                  <a:srgbClr val="000000"/>
                </a:solidFill>
              </a:rPr>
              <a:t>UI Integration with Gameplay</a:t>
            </a:r>
          </a:p>
          <a:p>
            <a:pPr marL="228600" indent="-228600">
              <a:buClr>
                <a:srgbClr val="000000"/>
              </a:buClr>
              <a:buFont typeface="Arial"/>
              <a:buChar char="•"/>
            </a:pPr>
            <a:r>
              <a:rPr lang="en-US" sz="2400" spc="-1" dirty="0">
                <a:solidFill>
                  <a:srgbClr val="000000"/>
                </a:solidFill>
              </a:rPr>
              <a:t>UI Testing and Optimization</a:t>
            </a:r>
          </a:p>
          <a:p>
            <a:pPr marL="228600" indent="-228600">
              <a:buClr>
                <a:srgbClr val="000000"/>
              </a:buClr>
              <a:buFont typeface="Arial"/>
              <a:buChar char="•"/>
            </a:pPr>
            <a:r>
              <a:rPr lang="en-US" sz="2400" spc="-1" dirty="0">
                <a:solidFill>
                  <a:srgbClr val="000000"/>
                </a:solidFill>
              </a:rPr>
              <a:t>Case Studies and Examples</a:t>
            </a:r>
          </a:p>
          <a:p>
            <a:pPr marL="228600" indent="-228600">
              <a:buClr>
                <a:srgbClr val="000000"/>
              </a:buClr>
              <a:buFont typeface="Arial"/>
              <a:buChar char="•"/>
            </a:pPr>
            <a:endParaRPr lang="en-US" sz="2400" spc="-1" dirty="0">
              <a:solidFill>
                <a:srgbClr val="000000"/>
              </a:solidFill>
            </a:endParaRPr>
          </a:p>
        </p:txBody>
      </p:sp>
      <p:sp>
        <p:nvSpPr>
          <p:cNvPr id="3" name="PlaceHolder 2"/>
          <p:cNvSpPr>
            <a:spLocks noGrp="1"/>
          </p:cNvSpPr>
          <p:nvPr>
            <p:ph type="sldNum" idx="1"/>
          </p:nvPr>
        </p:nvSpPr>
        <p:spPr/>
        <p:txBody>
          <a:bodyPr/>
          <a:lstStyle/>
          <a:p>
            <a:fld id="{B86D5315-3D1D-4EC7-9273-1E23E07B318A}" type="slidenum">
              <a:t>3</a:t>
            </a:fld>
            <a:endParaRPr/>
          </a:p>
        </p:txBody>
      </p:sp>
    </p:spTree>
    <p:extLst>
      <p:ext uri="{BB962C8B-B14F-4D97-AF65-F5344CB8AC3E}">
        <p14:creationId xmlns:p14="http://schemas.microsoft.com/office/powerpoint/2010/main" val="823309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Dynamic UI Generation: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Dynamic UI generation involves creating UI elements programmatically at runtime based on data or game state.</a:t>
            </a:r>
          </a:p>
          <a:p>
            <a:pPr marL="342900" indent="-342900">
              <a:spcBef>
                <a:spcPts val="600"/>
              </a:spcBef>
              <a:spcAft>
                <a:spcPts val="600"/>
              </a:spcAft>
              <a:buFont typeface="Arial" panose="020B0604020202020204" pitchFamily="34" charset="0"/>
              <a:buChar char="•"/>
            </a:pPr>
            <a:r>
              <a:rPr lang="en-US" sz="2400" spc="-1" dirty="0">
                <a:solidFill>
                  <a:srgbClr val="000000"/>
                </a:solidFill>
              </a:rPr>
              <a:t>This approach allows for flexible and adaptive UI systems that can respond to changes dynamically without requiring predefined layouts.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 Unity, UI elements can be instantiated, modified, and destroyed dynamically using scripts and data-driven approaches.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Lists, grids, menus, and user interfaces for procedural content generation. </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A game's inventory UI may dynamically create item slots based on the player's inventory data, adjusting the layout and content as items are added or removed.</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30</a:t>
            </a:fld>
            <a:endParaRPr/>
          </a:p>
        </p:txBody>
      </p:sp>
    </p:spTree>
    <p:extLst>
      <p:ext uri="{BB962C8B-B14F-4D97-AF65-F5344CB8AC3E}">
        <p14:creationId xmlns:p14="http://schemas.microsoft.com/office/powerpoint/2010/main" val="17902286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Custom UI Controls: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Custom UI controls are specialized UI elements created to fulfill specific design requirements or enhance user interaction.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In Unity, developers can extend the built-in UI functionality by creating custom components, </a:t>
            </a:r>
            <a:r>
              <a:rPr lang="en-US" sz="2400" spc="-1" dirty="0" err="1">
                <a:solidFill>
                  <a:srgbClr val="000000"/>
                </a:solidFill>
              </a:rPr>
              <a:t>shaders</a:t>
            </a:r>
            <a:r>
              <a:rPr lang="en-US" sz="2400" spc="-1" dirty="0">
                <a:solidFill>
                  <a:srgbClr val="000000"/>
                </a:solidFill>
              </a:rPr>
              <a:t>, or scripts to achieve unique visual effects and behaviors.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Custom UI controls offer flexibility and creativity in designing interfaces tailored to the needs of the project.</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Radial menus, sliders with custom handles, progress bars with custom animations, and interactive buttons with complex behaviors.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These controls can be designed to match the visual style and theme of the game while providing intuitive and engaging user experiences.</a:t>
            </a:r>
          </a:p>
          <a:p>
            <a:pPr marL="342900" indent="-342900">
              <a:spcBef>
                <a:spcPts val="600"/>
              </a:spcBef>
              <a:spcAft>
                <a:spcPts val="600"/>
              </a:spcAft>
              <a:buFont typeface="Arial" panose="020B0604020202020204" pitchFamily="34" charset="0"/>
              <a:buChar char="•"/>
            </a:pPr>
            <a:endParaRPr lang="en-US" sz="20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UI Features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31</a:t>
            </a:fld>
            <a:endParaRPr/>
          </a:p>
        </p:txBody>
      </p:sp>
    </p:spTree>
    <p:extLst>
      <p:ext uri="{BB962C8B-B14F-4D97-AF65-F5344CB8AC3E}">
        <p14:creationId xmlns:p14="http://schemas.microsoft.com/office/powerpoint/2010/main" val="3243114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Principles: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Introduction to fundamental animation principles such as timing, easing, and </a:t>
            </a:r>
            <a:r>
              <a:rPr lang="en-US" sz="2400" spc="-1" dirty="0" err="1">
                <a:solidFill>
                  <a:srgbClr val="000000"/>
                </a:solidFill>
              </a:rPr>
              <a:t>keyframe</a:t>
            </a:r>
            <a:r>
              <a:rPr lang="en-US" sz="2400" spc="-1" dirty="0">
                <a:solidFill>
                  <a:srgbClr val="000000"/>
                </a:solidFill>
              </a:rPr>
              <a:t> animation.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Timing refers to the duration and sequence of animation events, while easing controls the acceleration and deceleration of motion.</a:t>
            </a:r>
          </a:p>
          <a:p>
            <a:pPr marL="342900" indent="-342900">
              <a:spcBef>
                <a:spcPts val="600"/>
              </a:spcBef>
              <a:spcAft>
                <a:spcPts val="600"/>
              </a:spcAft>
              <a:buFont typeface="Arial" panose="020B0604020202020204" pitchFamily="34" charset="0"/>
              <a:buChar char="•"/>
            </a:pPr>
            <a:r>
              <a:rPr lang="en-US" sz="2400" spc="-1" dirty="0" err="1">
                <a:solidFill>
                  <a:srgbClr val="000000"/>
                </a:solidFill>
              </a:rPr>
              <a:t>Keyframe</a:t>
            </a:r>
            <a:r>
              <a:rPr lang="en-US" sz="2400" spc="-1" dirty="0">
                <a:solidFill>
                  <a:srgbClr val="000000"/>
                </a:solidFill>
              </a:rPr>
              <a:t> animation involves defining key positions or states for an object and allowing the software to interpolate the frames in between.</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Animation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32</a:t>
            </a:fld>
            <a:endParaRPr/>
          </a:p>
        </p:txBody>
      </p:sp>
    </p:spTree>
    <p:extLst>
      <p:ext uri="{BB962C8B-B14F-4D97-AF65-F5344CB8AC3E}">
        <p14:creationId xmlns:p14="http://schemas.microsoft.com/office/powerpoint/2010/main" val="39754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Tools and Techniques:</a:t>
            </a:r>
          </a:p>
          <a:p>
            <a:pPr marL="342900" indent="-342900">
              <a:spcBef>
                <a:spcPts val="600"/>
              </a:spcBef>
              <a:spcAft>
                <a:spcPts val="600"/>
              </a:spcAft>
              <a:buFont typeface="Arial" panose="020B0604020202020204" pitchFamily="34" charset="0"/>
              <a:buChar char="•"/>
            </a:pPr>
            <a:r>
              <a:rPr lang="en-US" sz="2400" spc="-1" dirty="0">
                <a:solidFill>
                  <a:srgbClr val="000000"/>
                </a:solidFill>
              </a:rPr>
              <a:t>Overview of animation tools available for UI animation in Unity, including the Animation window, Animator Controller, and Timeline.</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These tools provide different workflows for creating and managing animations, from simple </a:t>
            </a:r>
            <a:r>
              <a:rPr lang="en-US" sz="2400" spc="-1" dirty="0" err="1">
                <a:solidFill>
                  <a:srgbClr val="000000"/>
                </a:solidFill>
              </a:rPr>
              <a:t>keyframe</a:t>
            </a:r>
            <a:r>
              <a:rPr lang="en-US" sz="2400" spc="-1" dirty="0">
                <a:solidFill>
                  <a:srgbClr val="000000"/>
                </a:solidFill>
              </a:rPr>
              <a:t> animations to complex state-based animations.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Animation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33</a:t>
            </a:fld>
            <a:endParaRPr/>
          </a:p>
        </p:txBody>
      </p:sp>
    </p:spTree>
    <p:extLst>
      <p:ext uri="{BB962C8B-B14F-4D97-AF65-F5344CB8AC3E}">
        <p14:creationId xmlns:p14="http://schemas.microsoft.com/office/powerpoint/2010/main" val="42763766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Transition Effects:</a:t>
            </a:r>
          </a:p>
          <a:p>
            <a:pPr marL="342900" indent="-342900">
              <a:spcBef>
                <a:spcPts val="600"/>
              </a:spcBef>
              <a:spcAft>
                <a:spcPts val="600"/>
              </a:spcAft>
              <a:buFont typeface="Arial" panose="020B0604020202020204" pitchFamily="34" charset="0"/>
              <a:buChar char="•"/>
            </a:pPr>
            <a:r>
              <a:rPr lang="en-US" sz="2400" spc="-1" dirty="0">
                <a:solidFill>
                  <a:srgbClr val="000000"/>
                </a:solidFill>
              </a:rPr>
              <a:t>Transition effects are used to animate changes between different states of UI elements.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of transition effects include fades, slides, scaling, and rotations.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These effects can be applied to UI elements to create smooth and visually appealing transitions between states.</a:t>
            </a:r>
          </a:p>
          <a:p>
            <a:pPr>
              <a:spcBef>
                <a:spcPts val="600"/>
              </a:spcBef>
              <a:spcAft>
                <a:spcPts val="600"/>
              </a:spcAft>
            </a:pPr>
            <a:r>
              <a:rPr lang="en-US" sz="2400" b="1" spc="-1" dirty="0">
                <a:solidFill>
                  <a:srgbClr val="000000"/>
                </a:solidFill>
              </a:rPr>
              <a:t>Techniques for Creating Smooth Transitions: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Tips and techniques for creating smooth transitions, such as adjusting animation curves, using easing functions, and controlling animation speed.</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 goal is to ensure that transitions feel natural and responsive to user interactions.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Animation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34</a:t>
            </a:fld>
            <a:endParaRPr/>
          </a:p>
        </p:txBody>
      </p:sp>
    </p:spTree>
    <p:extLst>
      <p:ext uri="{BB962C8B-B14F-4D97-AF65-F5344CB8AC3E}">
        <p14:creationId xmlns:p14="http://schemas.microsoft.com/office/powerpoint/2010/main" val="1733275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Interactive Animations: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Interactive animations are animations triggered by user input or other events.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include button presses, hover effects, drag-and-drop interactions, and gesture-based animations.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These animations enhance user feedback and engagement by responding to user actions in real-time.</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Showcase of interactive animations in Unity projects, demonstrating how animations can be triggered and controlled by user input or game events.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Animated buttons, interactive menus, and </a:t>
            </a:r>
            <a:r>
              <a:rPr lang="en-US" sz="2000" spc="-1" dirty="0" err="1">
                <a:solidFill>
                  <a:srgbClr val="000000"/>
                </a:solidFill>
              </a:rPr>
              <a:t>draggable</a:t>
            </a:r>
            <a:r>
              <a:rPr lang="en-US" sz="2000" spc="-1" dirty="0">
                <a:solidFill>
                  <a:srgbClr val="000000"/>
                </a:solidFill>
              </a:rPr>
              <a:t> UI elements.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Animation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35</a:t>
            </a:fld>
            <a:endParaRPr/>
          </a:p>
        </p:txBody>
      </p:sp>
    </p:spTree>
    <p:extLst>
      <p:ext uri="{BB962C8B-B14F-4D97-AF65-F5344CB8AC3E}">
        <p14:creationId xmlns:p14="http://schemas.microsoft.com/office/powerpoint/2010/main" val="2020062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Animation for UI Feedback:</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Animation can be used to provide feedback and visual cues to users during UI interactions.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include animations to indicate success, error, loading, or progress states.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Animated feedback enhances user experience by providing clear and intuitive responses to user actions.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Techniques for implementing animated feedback, such as using color changes, icon animations, or progress indicators.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Design considerations for ensuring that animated feedback is informative, visually appealing, and not distracting.</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Animation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36</a:t>
            </a:fld>
            <a:endParaRPr/>
          </a:p>
        </p:txBody>
      </p:sp>
    </p:spTree>
    <p:extLst>
      <p:ext uri="{BB962C8B-B14F-4D97-AF65-F5344CB8AC3E}">
        <p14:creationId xmlns:p14="http://schemas.microsoft.com/office/powerpoint/2010/main" val="2529026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Integrating UI Elements into Gameplay:</a:t>
            </a:r>
          </a:p>
          <a:p>
            <a:pPr marL="342900" indent="-342900">
              <a:spcBef>
                <a:spcPts val="600"/>
              </a:spcBef>
              <a:spcAft>
                <a:spcPts val="600"/>
              </a:spcAft>
              <a:buFont typeface="Arial" panose="020B0604020202020204" pitchFamily="34" charset="0"/>
              <a:buChar char="•"/>
            </a:pPr>
            <a:r>
              <a:rPr lang="en-US" sz="2400" spc="-1" dirty="0">
                <a:solidFill>
                  <a:srgbClr val="000000"/>
                </a:solidFill>
              </a:rPr>
              <a:t>HUD (Heads-Up Display) elements are UI components overlaid on the game screen to display essential information to the player.</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include health bars, </a:t>
            </a:r>
            <a:r>
              <a:rPr lang="en-US" sz="2400" spc="-1" dirty="0" err="1">
                <a:solidFill>
                  <a:srgbClr val="000000"/>
                </a:solidFill>
              </a:rPr>
              <a:t>minimaps</a:t>
            </a:r>
            <a:r>
              <a:rPr lang="en-US" sz="2400" spc="-1" dirty="0">
                <a:solidFill>
                  <a:srgbClr val="000000"/>
                </a:solidFill>
              </a:rPr>
              <a:t>, objective trackers, and resource meters.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These elements provide players with important feedback about their in-game status and progress.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37</a:t>
            </a:fld>
            <a:endParaRPr/>
          </a:p>
        </p:txBody>
      </p:sp>
    </p:spTree>
    <p:extLst>
      <p:ext uri="{BB962C8B-B14F-4D97-AF65-F5344CB8AC3E}">
        <p14:creationId xmlns:p14="http://schemas.microsoft.com/office/powerpoint/2010/main" val="848890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Design Considerations for HUD Elements: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Guidelines for designing HUD elements that are informative, unobtrusive, and visually consistent with the game's art style.</a:t>
            </a:r>
          </a:p>
          <a:p>
            <a:pPr marL="342900" indent="-342900">
              <a:spcBef>
                <a:spcPts val="600"/>
              </a:spcBef>
              <a:spcAft>
                <a:spcPts val="600"/>
              </a:spcAft>
              <a:buFont typeface="Arial" panose="020B0604020202020204" pitchFamily="34" charset="0"/>
              <a:buChar char="•"/>
            </a:pPr>
            <a:r>
              <a:rPr lang="en-US" sz="2400" spc="-1" dirty="0">
                <a:solidFill>
                  <a:srgbClr val="000000"/>
                </a:solidFill>
              </a:rPr>
              <a:t>Tips for optimizing HUD layout and presentation to ensure readability and usability during gameplay.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38</a:t>
            </a:fld>
            <a:endParaRPr/>
          </a:p>
        </p:txBody>
      </p:sp>
    </p:spTree>
    <p:extLst>
      <p:ext uri="{BB962C8B-B14F-4D97-AF65-F5344CB8AC3E}">
        <p14:creationId xmlns:p14="http://schemas.microsoft.com/office/powerpoint/2010/main" val="2443591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In-Game Notifications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In-game notifications are UI elements used to communicate important events or information to the player.</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include messages, alerts, achievements, rewards, and system notifications.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Notifications are essential for keeping players informed and engaged with the game's progression and events.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Strategies for designing notification systems that are timely, relevant, and unobtrusive to the gameplay experience.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Considerations for prioritizing and categorizing notifications based on their importance and urgency.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39</a:t>
            </a:fld>
            <a:endParaRPr/>
          </a:p>
        </p:txBody>
      </p:sp>
    </p:spTree>
    <p:extLst>
      <p:ext uri="{BB962C8B-B14F-4D97-AF65-F5344CB8AC3E}">
        <p14:creationId xmlns:p14="http://schemas.microsoft.com/office/powerpoint/2010/main" val="101657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spc="-1" dirty="0">
                <a:solidFill>
                  <a:srgbClr val="000000"/>
                </a:solidFill>
              </a:rPr>
              <a:t>The Unity Animation System is a robust framework for creating and managing animations in Unity projects.</a:t>
            </a:r>
          </a:p>
          <a:p>
            <a:pPr>
              <a:spcBef>
                <a:spcPts val="600"/>
              </a:spcBef>
              <a:spcAft>
                <a:spcPts val="600"/>
              </a:spcAft>
            </a:pPr>
            <a:r>
              <a:rPr lang="en-US" sz="2400" spc="-1" dirty="0">
                <a:solidFill>
                  <a:srgbClr val="000000"/>
                </a:solidFill>
              </a:rPr>
              <a:t>Key Components: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Animation Clips: These are individual assets containing </a:t>
            </a:r>
            <a:r>
              <a:rPr lang="en-US" sz="2400" spc="-1" dirty="0" err="1">
                <a:solidFill>
                  <a:srgbClr val="000000"/>
                </a:solidFill>
              </a:rPr>
              <a:t>keyframe</a:t>
            </a:r>
            <a:r>
              <a:rPr lang="en-US" sz="2400" spc="-1" dirty="0">
                <a:solidFill>
                  <a:srgbClr val="000000"/>
                </a:solidFill>
              </a:rPr>
              <a:t> data for specific movements or actions.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Animator Controller: It serves as a state machine for managing transitions between animation states.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Animator Component: This component applies animations to game objects at runtime.</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Animation Window: A visual editor tool for creating and editing animations</a:t>
            </a:r>
            <a:r>
              <a:rPr lang="en-US" sz="2400" b="1" spc="-1" dirty="0">
                <a:solidFill>
                  <a:srgbClr val="000000"/>
                </a:solidFill>
              </a:rPr>
              <a:t>.</a:t>
            </a: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Unity Animation System</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4</a:t>
            </a:fld>
            <a:endParaRPr/>
          </a:p>
        </p:txBody>
      </p:sp>
    </p:spTree>
    <p:extLst>
      <p:ext uri="{BB962C8B-B14F-4D97-AF65-F5344CB8AC3E}">
        <p14:creationId xmlns:p14="http://schemas.microsoft.com/office/powerpoint/2010/main" val="34204954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Interactive UI for Game Mechanics:</a:t>
            </a:r>
          </a:p>
          <a:p>
            <a:pPr marL="342900" indent="-342900">
              <a:spcBef>
                <a:spcPts val="600"/>
              </a:spcBef>
              <a:spcAft>
                <a:spcPts val="600"/>
              </a:spcAft>
              <a:buFont typeface="Arial" panose="020B0604020202020204" pitchFamily="34" charset="0"/>
              <a:buChar char="•"/>
            </a:pPr>
            <a:r>
              <a:rPr lang="en-US" sz="2400" spc="-1" dirty="0">
                <a:solidFill>
                  <a:srgbClr val="000000"/>
                </a:solidFill>
              </a:rPr>
              <a:t>UI elements can be used to enable player interaction with in-game mechanics and systems.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include inventory management, crafting interfaces, quest trackers, dialogue systems, and interactive menus.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Interactive UI enhances gameplay by providing intuitive controls and feedback for in-game actions.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40</a:t>
            </a:fld>
            <a:endParaRPr/>
          </a:p>
        </p:txBody>
      </p:sp>
    </p:spTree>
    <p:extLst>
      <p:ext uri="{BB962C8B-B14F-4D97-AF65-F5344CB8AC3E}">
        <p14:creationId xmlns:p14="http://schemas.microsoft.com/office/powerpoint/2010/main" val="37567914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Interactive UI for Game Mechanics:</a:t>
            </a:r>
          </a:p>
          <a:p>
            <a:pPr marL="342900" indent="-342900">
              <a:spcBef>
                <a:spcPts val="600"/>
              </a:spcBef>
              <a:spcAft>
                <a:spcPts val="600"/>
              </a:spcAft>
              <a:buFont typeface="Arial" panose="020B0604020202020204" pitchFamily="34" charset="0"/>
              <a:buChar char="•"/>
            </a:pPr>
            <a:r>
              <a:rPr lang="en-US" sz="2400" spc="-1" dirty="0">
                <a:solidFill>
                  <a:srgbClr val="000000"/>
                </a:solidFill>
              </a:rPr>
              <a:t>UI elements can be used to enable player interaction with in-game mechanics and systems.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Examples include inventory management, crafting interfaces, quest trackers, dialogue systems, and interactive menus.</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Interactive UI enhances gameplay by providing intuitive controls and feedback for in-game actions.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Prioritize usability by designing intuitive controls that are easy to learn and use.</a:t>
            </a:r>
          </a:p>
          <a:p>
            <a:pPr marL="342900" indent="-342900">
              <a:spcBef>
                <a:spcPts val="600"/>
              </a:spcBef>
              <a:spcAft>
                <a:spcPts val="600"/>
              </a:spcAft>
              <a:buFont typeface="Arial" panose="020B0604020202020204" pitchFamily="34" charset="0"/>
              <a:buChar char="•"/>
            </a:pPr>
            <a:r>
              <a:rPr lang="en-US" sz="2400" spc="-1" dirty="0">
                <a:solidFill>
                  <a:srgbClr val="000000"/>
                </a:solidFill>
              </a:rPr>
              <a:t>Ensure consistency in UI design and interaction patterns throughout the game.</a:t>
            </a:r>
          </a:p>
          <a:p>
            <a:pPr marL="342900" indent="-342900">
              <a:spcBef>
                <a:spcPts val="600"/>
              </a:spcBef>
              <a:spcAft>
                <a:spcPts val="600"/>
              </a:spcAft>
              <a:buFont typeface="Arial" panose="020B0604020202020204" pitchFamily="34" charset="0"/>
              <a:buChar char="•"/>
            </a:pPr>
            <a:r>
              <a:rPr lang="en-US" sz="2400" spc="-1" dirty="0">
                <a:solidFill>
                  <a:srgbClr val="000000"/>
                </a:solidFill>
              </a:rPr>
              <a:t>Test UI interactions to identify and address any usability issues or pain points.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41</a:t>
            </a:fld>
            <a:endParaRPr/>
          </a:p>
        </p:txBody>
      </p:sp>
    </p:spTree>
    <p:extLst>
      <p:ext uri="{BB962C8B-B14F-4D97-AF65-F5344CB8AC3E}">
        <p14:creationId xmlns:p14="http://schemas.microsoft.com/office/powerpoint/2010/main" val="32710544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Pause Menu and Game Controls: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 pause menu allows players to pause the game and access various game options or settings.</a:t>
            </a:r>
          </a:p>
          <a:p>
            <a:pPr marL="342900" indent="-342900">
              <a:spcBef>
                <a:spcPts val="600"/>
              </a:spcBef>
              <a:spcAft>
                <a:spcPts val="600"/>
              </a:spcAft>
              <a:buFont typeface="Arial" panose="020B0604020202020204" pitchFamily="34" charset="0"/>
              <a:buChar char="•"/>
            </a:pPr>
            <a:r>
              <a:rPr lang="en-US" sz="2400" spc="-1" dirty="0">
                <a:solidFill>
                  <a:srgbClr val="000000"/>
                </a:solidFill>
              </a:rPr>
              <a:t>Components of a pause menu:</a:t>
            </a:r>
          </a:p>
          <a:p>
            <a:pPr marL="342900" indent="-342900">
              <a:spcBef>
                <a:spcPts val="600"/>
              </a:spcBef>
              <a:spcAft>
                <a:spcPts val="600"/>
              </a:spcAft>
              <a:buFont typeface="Arial" panose="020B0604020202020204" pitchFamily="34" charset="0"/>
              <a:buChar char="•"/>
            </a:pPr>
            <a:r>
              <a:rPr lang="en-US" sz="2400" spc="-1" dirty="0">
                <a:solidFill>
                  <a:srgbClr val="000000"/>
                </a:solidFill>
              </a:rPr>
              <a:t>Resume button</a:t>
            </a:r>
          </a:p>
          <a:p>
            <a:pPr marL="342900" indent="-342900">
              <a:spcBef>
                <a:spcPts val="600"/>
              </a:spcBef>
              <a:spcAft>
                <a:spcPts val="600"/>
              </a:spcAft>
              <a:buFont typeface="Arial" panose="020B0604020202020204" pitchFamily="34" charset="0"/>
              <a:buChar char="•"/>
            </a:pPr>
            <a:r>
              <a:rPr lang="en-US" sz="2400" spc="-1" dirty="0">
                <a:solidFill>
                  <a:srgbClr val="000000"/>
                </a:solidFill>
              </a:rPr>
              <a:t>Options menu (settings, controls)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Quit or exit game button</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42</a:t>
            </a:fld>
            <a:endParaRPr/>
          </a:p>
        </p:txBody>
      </p:sp>
    </p:spTree>
    <p:extLst>
      <p:ext uri="{BB962C8B-B14F-4D97-AF65-F5344CB8AC3E}">
        <p14:creationId xmlns:p14="http://schemas.microsoft.com/office/powerpoint/2010/main" val="25676146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Pause Menu and Game Controls: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Game controls UI provides players with information about </a:t>
            </a:r>
            <a:r>
              <a:rPr lang="en-US" sz="2400" spc="-1" dirty="0" err="1">
                <a:solidFill>
                  <a:srgbClr val="000000"/>
                </a:solidFill>
              </a:rPr>
              <a:t>keybindings</a:t>
            </a:r>
            <a:r>
              <a:rPr lang="en-US" sz="2400" spc="-1" dirty="0">
                <a:solidFill>
                  <a:srgbClr val="000000"/>
                </a:solidFill>
              </a:rPr>
              <a:t> and controls.</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Considerations for designing game controls UI:</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Clear labeling of controls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Customizable </a:t>
            </a:r>
            <a:r>
              <a:rPr lang="en-US" sz="2000" spc="-1" dirty="0" err="1">
                <a:solidFill>
                  <a:srgbClr val="000000"/>
                </a:solidFill>
              </a:rPr>
              <a:t>keybindings</a:t>
            </a:r>
            <a:endParaRPr lang="en-US" sz="2000" spc="-1" dirty="0">
              <a:solidFill>
                <a:srgbClr val="000000"/>
              </a:solidFill>
            </a:endParaRPr>
          </a:p>
          <a:p>
            <a:pPr marL="800100" lvl="1" indent="-342900">
              <a:spcBef>
                <a:spcPts val="600"/>
              </a:spcBef>
              <a:spcAft>
                <a:spcPts val="600"/>
              </a:spcAft>
              <a:buFont typeface="Arial" panose="020B0604020202020204" pitchFamily="34" charset="0"/>
              <a:buChar char="•"/>
            </a:pPr>
            <a:r>
              <a:rPr lang="en-US" sz="2000" spc="-1" dirty="0">
                <a:solidFill>
                  <a:srgbClr val="000000"/>
                </a:solidFill>
              </a:rPr>
              <a:t>Visual representations of input devices (keyboard, controller)</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Integration with Gameplay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43</a:t>
            </a:fld>
            <a:endParaRPr/>
          </a:p>
        </p:txBody>
      </p:sp>
    </p:spTree>
    <p:extLst>
      <p:ext uri="{BB962C8B-B14F-4D97-AF65-F5344CB8AC3E}">
        <p14:creationId xmlns:p14="http://schemas.microsoft.com/office/powerpoint/2010/main" val="41207651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Testing UI Functionality: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Testing UI functionality is crucial to ensure that user interfaces work as intended across different platforms, resolutions, and devices.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testing UI elements thoroughly, developers can identify and address issues related to layout, responsiveness, and usability.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Manual Testing: Involves manually interacting with UI elements to verify their behavior and appearance.</a:t>
            </a:r>
          </a:p>
          <a:p>
            <a:pPr marL="342900" indent="-342900">
              <a:spcBef>
                <a:spcPts val="600"/>
              </a:spcBef>
              <a:spcAft>
                <a:spcPts val="600"/>
              </a:spcAft>
              <a:buFont typeface="Arial" panose="020B0604020202020204" pitchFamily="34" charset="0"/>
              <a:buChar char="•"/>
            </a:pPr>
            <a:r>
              <a:rPr lang="en-US" sz="2400" spc="-1" dirty="0">
                <a:solidFill>
                  <a:srgbClr val="000000"/>
                </a:solidFill>
              </a:rPr>
              <a:t>Automated Testing: Utilizes automated testing tools and scripts to simulate user interactions and validate UI functionality.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User Acceptance Testing (UAT): Involves gathering feedback from end-users to assess the usability and effectiveness of UI elements.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44</a:t>
            </a:fld>
            <a:endParaRPr/>
          </a:p>
        </p:txBody>
      </p:sp>
    </p:spTree>
    <p:extLst>
      <p:ext uri="{BB962C8B-B14F-4D97-AF65-F5344CB8AC3E}">
        <p14:creationId xmlns:p14="http://schemas.microsoft.com/office/powerpoint/2010/main" val="2773877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Performance Optimization: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UI performance optimization aims to maintain smooth frame rates and responsiveness, especially in graphics-intensive applications.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Strategies for optimizing UI performance include:</a:t>
            </a:r>
          </a:p>
          <a:p>
            <a:pPr marL="342900" indent="-342900">
              <a:spcBef>
                <a:spcPts val="600"/>
              </a:spcBef>
              <a:spcAft>
                <a:spcPts val="600"/>
              </a:spcAft>
              <a:buFont typeface="Arial" panose="020B0604020202020204" pitchFamily="34" charset="0"/>
              <a:buChar char="•"/>
            </a:pPr>
            <a:r>
              <a:rPr lang="en-US" sz="2400" spc="-1" dirty="0">
                <a:solidFill>
                  <a:srgbClr val="000000"/>
                </a:solidFill>
              </a:rPr>
              <a:t>Reducing UI overhead by minimizing the number of UI elements and their complexity.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Optimizing layout calculations by using efficient layout algorithms and caching computed layouts.</a:t>
            </a:r>
          </a:p>
          <a:p>
            <a:pPr marL="342900" indent="-342900">
              <a:spcBef>
                <a:spcPts val="600"/>
              </a:spcBef>
              <a:spcAft>
                <a:spcPts val="600"/>
              </a:spcAft>
              <a:buFont typeface="Arial" panose="020B0604020202020204" pitchFamily="34" charset="0"/>
              <a:buChar char="•"/>
            </a:pPr>
            <a:r>
              <a:rPr lang="en-US" sz="2400" spc="-1" dirty="0">
                <a:solidFill>
                  <a:srgbClr val="000000"/>
                </a:solidFill>
              </a:rPr>
              <a:t>Minimizing draw calls by batching UI elements and optimizing rendering order.</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45</a:t>
            </a:fld>
            <a:endParaRPr/>
          </a:p>
        </p:txBody>
      </p:sp>
    </p:spTree>
    <p:extLst>
      <p:ext uri="{BB962C8B-B14F-4D97-AF65-F5344CB8AC3E}">
        <p14:creationId xmlns:p14="http://schemas.microsoft.com/office/powerpoint/2010/main" val="760875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Performance Optimization: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Simplifying UI complexity: Use simple and lightweight UI elements whenever possible to reduce rendering overhead.</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Implementing efficient update mechanisms: Optimize UI updates by only refreshing elements that have changed, rather than redrawing the entire UI.</a:t>
            </a:r>
          </a:p>
          <a:p>
            <a:pPr marL="342900" indent="-342900">
              <a:spcBef>
                <a:spcPts val="600"/>
              </a:spcBef>
              <a:spcAft>
                <a:spcPts val="600"/>
              </a:spcAft>
              <a:buFont typeface="Arial" panose="020B0604020202020204" pitchFamily="34" charset="0"/>
              <a:buChar char="•"/>
            </a:pPr>
            <a:r>
              <a:rPr lang="en-US" sz="2400" spc="-1" dirty="0">
                <a:solidFill>
                  <a:srgbClr val="000000"/>
                </a:solidFill>
              </a:rPr>
              <a:t>Profiling and analysis: Use performance profiling tools to identify performance bottlenecks and optimize resource usage accordingly..</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46</a:t>
            </a:fld>
            <a:endParaRPr/>
          </a:p>
        </p:txBody>
      </p:sp>
    </p:spTree>
    <p:extLst>
      <p:ext uri="{BB962C8B-B14F-4D97-AF65-F5344CB8AC3E}">
        <p14:creationId xmlns:p14="http://schemas.microsoft.com/office/powerpoint/2010/main" val="39267309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Memory Management: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Efficient memory management is essential for optimizing the memory footprint of UI assets and reducing runtime memory usage.</a:t>
            </a:r>
          </a:p>
          <a:p>
            <a:pPr marL="342900" indent="-342900">
              <a:spcBef>
                <a:spcPts val="600"/>
              </a:spcBef>
              <a:spcAft>
                <a:spcPts val="600"/>
              </a:spcAft>
              <a:buFont typeface="Arial" panose="020B0604020202020204" pitchFamily="34" charset="0"/>
              <a:buChar char="•"/>
            </a:pPr>
            <a:r>
              <a:rPr lang="en-US" sz="2400" spc="-1" dirty="0">
                <a:solidFill>
                  <a:srgbClr val="000000"/>
                </a:solidFill>
              </a:rPr>
              <a:t>Best practices for memory management include:</a:t>
            </a:r>
          </a:p>
          <a:p>
            <a:pPr marL="342900" indent="-342900">
              <a:spcBef>
                <a:spcPts val="600"/>
              </a:spcBef>
              <a:spcAft>
                <a:spcPts val="600"/>
              </a:spcAft>
              <a:buFont typeface="Arial" panose="020B0604020202020204" pitchFamily="34" charset="0"/>
              <a:buChar char="•"/>
            </a:pPr>
            <a:r>
              <a:rPr lang="en-US" sz="2400" spc="-1" dirty="0">
                <a:solidFill>
                  <a:srgbClr val="000000"/>
                </a:solidFill>
              </a:rPr>
              <a:t>Optimizing texture usage: Compress textures and use texture atlases to reduce memory overhead.</a:t>
            </a:r>
          </a:p>
          <a:p>
            <a:pPr marL="342900" indent="-342900">
              <a:spcBef>
                <a:spcPts val="600"/>
              </a:spcBef>
              <a:spcAft>
                <a:spcPts val="600"/>
              </a:spcAft>
              <a:buFont typeface="Arial" panose="020B0604020202020204" pitchFamily="34" charset="0"/>
              <a:buChar char="•"/>
            </a:pPr>
            <a:r>
              <a:rPr lang="en-US" sz="2400" spc="-1" dirty="0">
                <a:solidFill>
                  <a:srgbClr val="000000"/>
                </a:solidFill>
              </a:rPr>
              <a:t>Minimizing font memory usage: Use optimized font formats and sizes to reduce memory consumption.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Sprite atlas optimization: Pack sprites into texture atlases to reduce the number of texture switches and improve rendering performance.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47</a:t>
            </a:fld>
            <a:endParaRPr/>
          </a:p>
        </p:txBody>
      </p:sp>
    </p:spTree>
    <p:extLst>
      <p:ext uri="{BB962C8B-B14F-4D97-AF65-F5344CB8AC3E}">
        <p14:creationId xmlns:p14="http://schemas.microsoft.com/office/powerpoint/2010/main" val="1008718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Tips for Memory Optimization: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Texture compression: Use texture compression formats such as DXT or ETC to reduce memory usage without sacrificing visual quality.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Asset bundling: Bundle UI assets together to reduce loading times and memory overhead during runtime.</a:t>
            </a:r>
          </a:p>
          <a:p>
            <a:pPr marL="342900" indent="-342900">
              <a:spcBef>
                <a:spcPts val="600"/>
              </a:spcBef>
              <a:spcAft>
                <a:spcPts val="600"/>
              </a:spcAft>
              <a:buFont typeface="Arial" panose="020B0604020202020204" pitchFamily="34" charset="0"/>
              <a:buChar char="•"/>
            </a:pPr>
            <a:r>
              <a:rPr lang="en-US" sz="2400" spc="-1" dirty="0">
                <a:solidFill>
                  <a:srgbClr val="000000"/>
                </a:solidFill>
              </a:rPr>
              <a:t>Texture streaming: Implement texture streaming techniques to load and unload textures dynamically based on the player's viewpoint.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48</a:t>
            </a:fld>
            <a:endParaRPr/>
          </a:p>
        </p:txBody>
      </p:sp>
    </p:spTree>
    <p:extLst>
      <p:ext uri="{BB962C8B-B14F-4D97-AF65-F5344CB8AC3E}">
        <p14:creationId xmlns:p14="http://schemas.microsoft.com/office/powerpoint/2010/main" val="5598523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Accessibility: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Accessibility ensures that UI elements are usable and understandable by a wide range of users, including those with disabilities.</a:t>
            </a:r>
          </a:p>
          <a:p>
            <a:pPr marL="342900" indent="-342900">
              <a:spcBef>
                <a:spcPts val="600"/>
              </a:spcBef>
              <a:spcAft>
                <a:spcPts val="600"/>
              </a:spcAft>
              <a:buFont typeface="Arial" panose="020B0604020202020204" pitchFamily="34" charset="0"/>
              <a:buChar char="•"/>
            </a:pPr>
            <a:r>
              <a:rPr lang="en-US" sz="2400" spc="-1" dirty="0">
                <a:solidFill>
                  <a:srgbClr val="000000"/>
                </a:solidFill>
              </a:rPr>
              <a:t>Design considerations for accessible UI include: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Providing alternative text for images and icons to assist visually impaired users.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Supporting screen readers by ensuring proper semantic structure and text descriptions for UI elements.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Offering customizable UI options such as font size and color contrast for users with visual impairments.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49</a:t>
            </a:fld>
            <a:endParaRPr/>
          </a:p>
        </p:txBody>
      </p:sp>
    </p:spTree>
    <p:extLst>
      <p:ext uri="{BB962C8B-B14F-4D97-AF65-F5344CB8AC3E}">
        <p14:creationId xmlns:p14="http://schemas.microsoft.com/office/powerpoint/2010/main" val="439352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Animation Clips: These assets store animation data, including </a:t>
            </a:r>
            <a:r>
              <a:rPr lang="en-US" sz="2400" spc="-1" dirty="0" err="1">
                <a:solidFill>
                  <a:srgbClr val="000000"/>
                </a:solidFill>
              </a:rPr>
              <a:t>keyframes</a:t>
            </a:r>
            <a:r>
              <a:rPr lang="en-US" sz="2400" spc="-1" dirty="0">
                <a:solidFill>
                  <a:srgbClr val="000000"/>
                </a:solidFill>
              </a:rPr>
              <a:t>, curves, and events. They define specific movements or actions for game objects.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Animator Controller: Acting as a state machine, it organizes animation states and transitions. Each state represents a specific animation or behavior, and transitions define conditions for switching between states.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Animator Component: Attached to game objects, it controls animation playback based on the assigned Animator Controller. It blends animations, applies parameters, and triggers transitions during runtime.</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Components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5</a:t>
            </a:fld>
            <a:endParaRPr/>
          </a:p>
        </p:txBody>
      </p:sp>
    </p:spTree>
    <p:extLst>
      <p:ext uri="{BB962C8B-B14F-4D97-AF65-F5344CB8AC3E}">
        <p14:creationId xmlns:p14="http://schemas.microsoft.com/office/powerpoint/2010/main" val="3011629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Localization: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Localization involves adapting UI elements to different languages and cultural preferences.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Techniques for localization include: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Using language-specific text strings and fonts to accommodate different writing systems.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Designing flexible UI layouts to accommodate text expansion or contraction in different languages.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Providing localized audio and visual cues to enhance the user experience for international audiences.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50</a:t>
            </a:fld>
            <a:endParaRPr/>
          </a:p>
        </p:txBody>
      </p:sp>
    </p:spTree>
    <p:extLst>
      <p:ext uri="{BB962C8B-B14F-4D97-AF65-F5344CB8AC3E}">
        <p14:creationId xmlns:p14="http://schemas.microsoft.com/office/powerpoint/2010/main" val="4151892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Localization: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Localization involves adapting UI elements to different languages and cultural preferences.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Techniques for localization include: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Using language-specific text strings and fonts to accommodate different writing systems.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Designing flexible UI layouts to accommodate text expansion or contraction in different languages.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Providing localized audio and visual cues to enhance the user experience for international audiences.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UI Testing and Optimization</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51</a:t>
            </a:fld>
            <a:endParaRPr/>
          </a:p>
        </p:txBody>
      </p:sp>
    </p:spTree>
    <p:extLst>
      <p:ext uri="{BB962C8B-B14F-4D97-AF65-F5344CB8AC3E}">
        <p14:creationId xmlns:p14="http://schemas.microsoft.com/office/powerpoint/2010/main" val="2365882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dirty="0">
                <a:solidFill>
                  <a:srgbClr val="000000"/>
                </a:solidFill>
                <a:latin typeface="Calibri Light"/>
                <a:ea typeface="DejaVu Sans"/>
              </a:rPr>
              <a:t>Conclusion</a:t>
            </a:r>
            <a:endParaRPr lang="en-US" sz="4400" b="0" strike="noStrike" spc="-1" dirty="0">
              <a:solidFill>
                <a:srgbClr val="000000"/>
              </a:solidFill>
              <a:latin typeface="Arial"/>
            </a:endParaRPr>
          </a:p>
        </p:txBody>
      </p:sp>
      <p:sp>
        <p:nvSpPr>
          <p:cNvPr id="163" name="Rectangle 162"/>
          <p:cNvSpPr/>
          <p:nvPr/>
        </p:nvSpPr>
        <p:spPr>
          <a:xfrm>
            <a:off x="1350360" y="1443600"/>
            <a:ext cx="9484560" cy="43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850"/>
              </a:spcAft>
            </a:pPr>
            <a:endParaRPr lang="en-US" sz="1800" b="0" strike="noStrike" spc="-1">
              <a:solidFill>
                <a:srgbClr val="000000"/>
              </a:solidFill>
              <a:latin typeface="Arial"/>
              <a:ea typeface="DejaVu Sans"/>
            </a:endParaRPr>
          </a:p>
        </p:txBody>
      </p:sp>
      <p:sp>
        <p:nvSpPr>
          <p:cNvPr id="164" name="Content Placeholder 1"/>
          <p:cNvSpPr/>
          <p:nvPr/>
        </p:nvSpPr>
        <p:spPr>
          <a:xfrm>
            <a:off x="452387" y="1583820"/>
            <a:ext cx="11367436" cy="48994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rPr>
              <a:t>Animations play a vital role in bringing game worlds to life, enhancing immersion, and conveying important feedback to players.</a:t>
            </a:r>
          </a:p>
          <a:p>
            <a:pPr marL="228600" indent="-228600">
              <a:buClr>
                <a:srgbClr val="000000"/>
              </a:buClr>
              <a:buFont typeface="Arial"/>
              <a:buChar char="•"/>
            </a:pPr>
            <a:r>
              <a:rPr lang="en-US" sz="2400" spc="-1" dirty="0">
                <a:solidFill>
                  <a:srgbClr val="000000"/>
                </a:solidFill>
              </a:rPr>
              <a:t>Understanding animation principles and utilizing Unity's animation tools empowers developers to create compelling and interactive animations.</a:t>
            </a:r>
          </a:p>
          <a:p>
            <a:pPr marL="228600" indent="-228600">
              <a:buClr>
                <a:srgbClr val="000000"/>
              </a:buClr>
              <a:buFont typeface="Arial"/>
              <a:buChar char="•"/>
            </a:pPr>
            <a:r>
              <a:rPr lang="en-US" sz="2400" spc="-1" dirty="0">
                <a:solidFill>
                  <a:srgbClr val="000000"/>
                </a:solidFill>
              </a:rPr>
              <a:t>UI design is essential for providing players with intuitive interfaces, informative feedback, and engaging interactions.</a:t>
            </a:r>
          </a:p>
          <a:p>
            <a:pPr marL="228600" indent="-228600">
              <a:buClr>
                <a:srgbClr val="000000"/>
              </a:buClr>
              <a:buFont typeface="Arial"/>
              <a:buChar char="•"/>
            </a:pPr>
            <a:r>
              <a:rPr lang="en-US" sz="2400" spc="-1" dirty="0">
                <a:solidFill>
                  <a:srgbClr val="000000"/>
                </a:solidFill>
              </a:rPr>
              <a:t>Leveraging Unity's UI system allows for the creation of dynamic and visually appealing user interfaces that enhance gameplay experiences.</a:t>
            </a:r>
            <a:endParaRPr lang="en-US" sz="2000" strike="noStrike" spc="-1" dirty="0">
              <a:solidFill>
                <a:srgbClr val="000000"/>
              </a:solidFill>
            </a:endParaRPr>
          </a:p>
        </p:txBody>
      </p:sp>
      <p:sp>
        <p:nvSpPr>
          <p:cNvPr id="2" name="PlaceHolder 1"/>
          <p:cNvSpPr>
            <a:spLocks noGrp="1"/>
          </p:cNvSpPr>
          <p:nvPr>
            <p:ph type="sldNum" idx="1"/>
          </p:nvPr>
        </p:nvSpPr>
        <p:spPr/>
        <p:txBody>
          <a:bodyPr/>
          <a:lstStyle/>
          <a:p>
            <a:fld id="{A6B21E88-F189-43E5-86C9-AD091F3B5B34}" type="slidenum">
              <a:t>52</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err="1">
                <a:solidFill>
                  <a:srgbClr val="000000"/>
                </a:solidFill>
              </a:rPr>
              <a:t>Keyframe</a:t>
            </a:r>
            <a:r>
              <a:rPr lang="en-US" sz="2400" spc="-1" dirty="0">
                <a:solidFill>
                  <a:srgbClr val="000000"/>
                </a:solidFill>
              </a:rPr>
              <a:t> Animation: This traditional method involves setting key poses at specific frames to define motion. It's ideal for precise control over animation sequences.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Blend Trees: Blend trees enable smooth transitions between multiple animations based on parameters like speed, direction, or user input. They're useful for creating seamless character animations.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Animation Events: These allow developers to trigger actions or scripts at specific points during animation playback. They're invaluable for synchronizing gameplay events with animations.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6</a:t>
            </a:fld>
            <a:endParaRPr/>
          </a:p>
        </p:txBody>
      </p:sp>
    </p:spTree>
    <p:extLst>
      <p:ext uri="{BB962C8B-B14F-4D97-AF65-F5344CB8AC3E}">
        <p14:creationId xmlns:p14="http://schemas.microsoft.com/office/powerpoint/2010/main" val="188958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1352998"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Rigging and Character Setup: Start by rigging the character model with bones and control points for animation. Unity's humanoid rigging system is commonly used for its compatibility with animation features.</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Animation Clip Creation: Record or import animation clips for various character movements and actions, such as walking, running, jumping, and attacking.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Animation Controller Setup: Create an Animator Controller to manage character animations. Define animation states and transitions based on gameplay logic.</a:t>
            </a:r>
          </a:p>
          <a:p>
            <a:pPr marL="342900" indent="-342900">
              <a:spcBef>
                <a:spcPts val="600"/>
              </a:spcBef>
              <a:spcAft>
                <a:spcPts val="600"/>
              </a:spcAft>
              <a:buFont typeface="Arial" panose="020B0604020202020204" pitchFamily="34" charset="0"/>
              <a:buChar char="•"/>
            </a:pPr>
            <a:r>
              <a:rPr lang="en-US" sz="2400" spc="-1" dirty="0">
                <a:solidFill>
                  <a:srgbClr val="000000"/>
                </a:solidFill>
              </a:rPr>
              <a:t>Integration with Gameplay: Integrate character animations with gameplay mechanics, such as player input, AI behaviors, and environmental interactions.</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Implementing Character Animations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7</a:t>
            </a:fld>
            <a:endParaRPr/>
          </a:p>
        </p:txBody>
      </p:sp>
    </p:spTree>
    <p:extLst>
      <p:ext uri="{BB962C8B-B14F-4D97-AF65-F5344CB8AC3E}">
        <p14:creationId xmlns:p14="http://schemas.microsoft.com/office/powerpoint/2010/main" val="2604164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1352998"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Import Character Model: Start by importing a character model into Unity. Ensure it's properly modeled and segmented for rigging.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Create Rig: Use Unity's built-in tools to create a rig for the character model. For humanoid characters, Unity's humanoid rigging system offers compatibility with animation features.</a:t>
            </a:r>
          </a:p>
          <a:p>
            <a:pPr marL="342900" indent="-342900">
              <a:spcBef>
                <a:spcPts val="600"/>
              </a:spcBef>
              <a:spcAft>
                <a:spcPts val="600"/>
              </a:spcAft>
              <a:buFont typeface="Arial" panose="020B0604020202020204" pitchFamily="34" charset="0"/>
              <a:buChar char="•"/>
            </a:pPr>
            <a:r>
              <a:rPr lang="en-US" sz="2400" spc="-1" dirty="0">
                <a:solidFill>
                  <a:srgbClr val="000000"/>
                </a:solidFill>
              </a:rPr>
              <a:t>Configure Rig: Adjust bone positions, orientations, and weights to ensure smooth and natural-looking deformations during animation.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Test Rig: Test the rig by applying basic animations to check for any issues with rigging or skinning.</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Rigging and Character Setup</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8</a:t>
            </a:fld>
            <a:endParaRPr/>
          </a:p>
        </p:txBody>
      </p:sp>
    </p:spTree>
    <p:extLst>
      <p:ext uri="{BB962C8B-B14F-4D97-AF65-F5344CB8AC3E}">
        <p14:creationId xmlns:p14="http://schemas.microsoft.com/office/powerpoint/2010/main" val="296424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1"/>
            <a:ext cx="10967400" cy="4791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spcBef>
                <a:spcPts val="600"/>
              </a:spcBef>
              <a:spcAft>
                <a:spcPts val="600"/>
              </a:spcAft>
              <a:buFont typeface="Arial" panose="020B0604020202020204" pitchFamily="34" charset="0"/>
              <a:buChar char="•"/>
            </a:pPr>
            <a:r>
              <a:rPr lang="en-US" sz="2400" spc="-1" dirty="0">
                <a:solidFill>
                  <a:srgbClr val="000000"/>
                </a:solidFill>
              </a:rPr>
              <a:t>Recording Animation: Use Unity's animation recording tools to capture character movements directly within the Unity Editor. This method allows for real-time recording and editing.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Importing Animation: Alternatively, import pre-made animation files, such as FBX or BVH files, into Unity. Ensure the animations are properly formatted and compatible with Unity's animation system.</a:t>
            </a:r>
          </a:p>
          <a:p>
            <a:pPr marL="342900" indent="-342900">
              <a:spcBef>
                <a:spcPts val="600"/>
              </a:spcBef>
              <a:spcAft>
                <a:spcPts val="600"/>
              </a:spcAft>
              <a:buFont typeface="Arial" panose="020B0604020202020204" pitchFamily="34" charset="0"/>
              <a:buChar char="•"/>
            </a:pPr>
            <a:r>
              <a:rPr lang="en-US" sz="2400" spc="-1" dirty="0">
                <a:solidFill>
                  <a:srgbClr val="000000"/>
                </a:solidFill>
              </a:rPr>
              <a:t>Editing Animation: Once imported or recorded, use the Animation window to edit and fine-tune the animation clips. Adjust </a:t>
            </a:r>
            <a:r>
              <a:rPr lang="en-US" sz="2400" spc="-1" dirty="0" err="1">
                <a:solidFill>
                  <a:srgbClr val="000000"/>
                </a:solidFill>
              </a:rPr>
              <a:t>keyframes</a:t>
            </a:r>
            <a:r>
              <a:rPr lang="en-US" sz="2400" spc="-1" dirty="0">
                <a:solidFill>
                  <a:srgbClr val="000000"/>
                </a:solidFill>
              </a:rPr>
              <a:t>, curves, and timing to achieve desired motion.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Organizing Animation: Organize animation clips within Unity's project hierarchy for easy access and management.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Animation Clip Creation</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9</a:t>
            </a:fld>
            <a:endParaRPr/>
          </a:p>
        </p:txBody>
      </p:sp>
    </p:spTree>
    <p:extLst>
      <p:ext uri="{BB962C8B-B14F-4D97-AF65-F5344CB8AC3E}">
        <p14:creationId xmlns:p14="http://schemas.microsoft.com/office/powerpoint/2010/main" val="404980860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8017</TotalTime>
  <Words>7853</Words>
  <Application>Microsoft Office PowerPoint</Application>
  <PresentationFormat>Widescreen</PresentationFormat>
  <Paragraphs>467</Paragraphs>
  <Slides>52</Slides>
  <Notes>51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Arial</vt:lpstr>
      <vt:lpstr>Calibri</vt:lpstr>
      <vt:lpstr>Calibri Light</vt:lpstr>
      <vt:lpstr>PingFang SC</vt:lpstr>
      <vt:lpstr>Symbol</vt:lpstr>
      <vt:lpstr>Times New Roman</vt:lpstr>
      <vt:lpstr>Wingdings</vt:lpstr>
      <vt:lpstr>Office Theme</vt:lpstr>
      <vt:lpstr>PowerPoint Presentation</vt:lpstr>
      <vt:lpstr>Learning 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Chu Dinh Phu 2 (FE Ban NCPT)</cp:lastModifiedBy>
  <cp:revision>707</cp:revision>
  <cp:lastPrinted>2024-02-18T04:17:36Z</cp:lastPrinted>
  <dcterms:created xsi:type="dcterms:W3CDTF">2023-12-04T12:44:34Z</dcterms:created>
  <dcterms:modified xsi:type="dcterms:W3CDTF">2024-04-22T00:36:58Z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