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330" r:id="rId4"/>
    <p:sldId id="296" r:id="rId5"/>
    <p:sldId id="332" r:id="rId6"/>
    <p:sldId id="331" r:id="rId7"/>
    <p:sldId id="333" r:id="rId8"/>
    <p:sldId id="334" r:id="rId9"/>
    <p:sldId id="335" r:id="rId10"/>
    <p:sldId id="336" r:id="rId11"/>
    <p:sldId id="338" r:id="rId12"/>
    <p:sldId id="339" r:id="rId13"/>
    <p:sldId id="384" r:id="rId14"/>
    <p:sldId id="385" r:id="rId15"/>
    <p:sldId id="340" r:id="rId16"/>
    <p:sldId id="386" r:id="rId17"/>
    <p:sldId id="341" r:id="rId18"/>
    <p:sldId id="346" r:id="rId19"/>
    <p:sldId id="348" r:id="rId20"/>
    <p:sldId id="349" r:id="rId21"/>
    <p:sldId id="430" r:id="rId22"/>
    <p:sldId id="431" r:id="rId23"/>
    <p:sldId id="432" r:id="rId24"/>
    <p:sldId id="433" r:id="rId25"/>
    <p:sldId id="434" r:id="rId26"/>
    <p:sldId id="435" r:id="rId27"/>
    <p:sldId id="350" r:id="rId28"/>
    <p:sldId id="381" r:id="rId29"/>
    <p:sldId id="382" r:id="rId30"/>
    <p:sldId id="415" r:id="rId31"/>
    <p:sldId id="429" r:id="rId32"/>
    <p:sldId id="416" r:id="rId33"/>
    <p:sldId id="417" r:id="rId34"/>
    <p:sldId id="418" r:id="rId35"/>
    <p:sldId id="419" r:id="rId36"/>
    <p:sldId id="420" r:id="rId37"/>
    <p:sldId id="421" r:id="rId38"/>
    <p:sldId id="422" r:id="rId39"/>
    <p:sldId id="423" r:id="rId40"/>
    <p:sldId id="424" r:id="rId41"/>
    <p:sldId id="425" r:id="rId42"/>
    <p:sldId id="426" r:id="rId43"/>
    <p:sldId id="427" r:id="rId44"/>
    <p:sldId id="292" r:id="rId45"/>
    <p:sldId id="428" r:id="rId4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99" autoAdjust="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4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8"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06D4395C-8BDF-4533-AF16-1D14954F261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08022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0657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818039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489389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396128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041090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763865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448174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000" b="0" strike="noStrike" spc="-1" dirty="0">
              <a:solidFill>
                <a:srgbClr val="000000"/>
              </a:solidFill>
              <a:latin typeface="Arial"/>
            </a:endParaRPr>
          </a:p>
        </p:txBody>
      </p:sp>
    </p:spTree>
    <p:extLst>
      <p:ext uri="{BB962C8B-B14F-4D97-AF65-F5344CB8AC3E}">
        <p14:creationId xmlns:p14="http://schemas.microsoft.com/office/powerpoint/2010/main" val="25726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5738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05867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905673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105176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522579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581741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531068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720312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831826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088066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14727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59691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507353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23881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79118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90821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78108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733497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40174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16714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03678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49581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8717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406931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141791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801063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7273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indent="0" algn="r">
              <a:buNone/>
            </a:pPr>
            <a:fld id="{06D4395C-8BDF-4533-AF16-1D14954F261B}" type="slidenum">
              <a:rPr lang="en-US" sz="1400" b="0" strike="noStrike" spc="-1" smtClean="0">
                <a:solidFill>
                  <a:srgbClr val="000000"/>
                </a:solidFill>
                <a:latin typeface="Times New Roman"/>
              </a:rPr>
              <a:t>44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5632060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indent="0" algn="r">
              <a:buNone/>
            </a:pPr>
            <a:fld id="{06D4395C-8BDF-4533-AF16-1D14954F261B}" type="slidenum">
              <a:rPr lang="en-US" sz="1400" b="0" strike="noStrike" spc="-1" smtClean="0">
                <a:solidFill>
                  <a:srgbClr val="000000"/>
                </a:solidFill>
                <a:latin typeface="Times New Roman"/>
              </a:rPr>
              <a:t>45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369995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40215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909098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49276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Animation clips define specific movements or actions for characters or objects in Unity. Here's how to create them:</a:t>
            </a:r>
          </a:p>
          <a:p>
            <a:r>
              <a:rPr lang="en-US" sz="1200" b="1" i="0" kern="1200" dirty="0">
                <a:solidFill>
                  <a:schemeClr val="tx1"/>
                </a:solidFill>
                <a:effectLst/>
                <a:latin typeface="+mn-lt"/>
                <a:ea typeface="+mn-ea"/>
                <a:cs typeface="+mn-cs"/>
              </a:rPr>
              <a:t>Recording Animation:</a:t>
            </a:r>
            <a:r>
              <a:rPr lang="en-US" sz="1200" b="0" i="0" kern="1200" dirty="0">
                <a:solidFill>
                  <a:schemeClr val="tx1"/>
                </a:solidFill>
                <a:effectLst/>
                <a:latin typeface="+mn-lt"/>
                <a:ea typeface="+mn-ea"/>
                <a:cs typeface="+mn-cs"/>
              </a:rPr>
              <a:t> Use Unity's animation recording tools to capture character movements directly within the Unity Editor. This method allows for real-time recording and editing.</a:t>
            </a:r>
          </a:p>
          <a:p>
            <a:r>
              <a:rPr lang="en-US" sz="1200" b="1" i="0" kern="1200" dirty="0">
                <a:solidFill>
                  <a:schemeClr val="tx1"/>
                </a:solidFill>
                <a:effectLst/>
                <a:latin typeface="+mn-lt"/>
                <a:ea typeface="+mn-ea"/>
                <a:cs typeface="+mn-cs"/>
              </a:rPr>
              <a:t>Importing Animation:</a:t>
            </a:r>
            <a:r>
              <a:rPr lang="en-US" sz="1200" b="0" i="0" kern="1200" dirty="0">
                <a:solidFill>
                  <a:schemeClr val="tx1"/>
                </a:solidFill>
                <a:effectLst/>
                <a:latin typeface="+mn-lt"/>
                <a:ea typeface="+mn-ea"/>
                <a:cs typeface="+mn-cs"/>
              </a:rPr>
              <a:t> Alternatively, import pre-made animation files, such as FBX or BVH files, into Unity. Ensure the animations are properly formatted and compatible with Unity's animation system.</a:t>
            </a:r>
          </a:p>
          <a:p>
            <a:r>
              <a:rPr lang="en-US" sz="1200" b="1" i="0" kern="1200" dirty="0">
                <a:solidFill>
                  <a:schemeClr val="tx1"/>
                </a:solidFill>
                <a:effectLst/>
                <a:latin typeface="+mn-lt"/>
                <a:ea typeface="+mn-ea"/>
                <a:cs typeface="+mn-cs"/>
              </a:rPr>
              <a:t>Editing Animation:</a:t>
            </a:r>
            <a:r>
              <a:rPr lang="en-US" sz="1200" b="0" i="0" kern="1200" dirty="0">
                <a:solidFill>
                  <a:schemeClr val="tx1"/>
                </a:solidFill>
                <a:effectLst/>
                <a:latin typeface="+mn-lt"/>
                <a:ea typeface="+mn-ea"/>
                <a:cs typeface="+mn-cs"/>
              </a:rPr>
              <a:t> Once imported or recorded, use the Animation window to edit and fine-tune the animation clips. Adjust </a:t>
            </a:r>
            <a:r>
              <a:rPr lang="en-US" sz="1200" b="0" i="0" kern="1200" dirty="0" err="1">
                <a:solidFill>
                  <a:schemeClr val="tx1"/>
                </a:solidFill>
                <a:effectLst/>
                <a:latin typeface="+mn-lt"/>
                <a:ea typeface="+mn-ea"/>
                <a:cs typeface="+mn-cs"/>
              </a:rPr>
              <a:t>keyframes</a:t>
            </a:r>
            <a:r>
              <a:rPr lang="en-US" sz="1200" b="0" i="0" kern="1200" dirty="0">
                <a:solidFill>
                  <a:schemeClr val="tx1"/>
                </a:solidFill>
                <a:effectLst/>
                <a:latin typeface="+mn-lt"/>
                <a:ea typeface="+mn-ea"/>
                <a:cs typeface="+mn-cs"/>
              </a:rPr>
              <a:t>, curves, and timing to achieve desired motion.</a:t>
            </a:r>
          </a:p>
          <a:p>
            <a:r>
              <a:rPr lang="en-US" sz="1200" b="1" i="0" kern="1200" dirty="0">
                <a:solidFill>
                  <a:schemeClr val="tx1"/>
                </a:solidFill>
                <a:effectLst/>
                <a:latin typeface="+mn-lt"/>
                <a:ea typeface="+mn-ea"/>
                <a:cs typeface="+mn-cs"/>
              </a:rPr>
              <a:t>Organizing Animation:</a:t>
            </a:r>
            <a:r>
              <a:rPr lang="en-US" sz="1200" b="0" i="0" kern="1200" dirty="0">
                <a:solidFill>
                  <a:schemeClr val="tx1"/>
                </a:solidFill>
                <a:effectLst/>
                <a:latin typeface="+mn-lt"/>
                <a:ea typeface="+mn-ea"/>
                <a:cs typeface="+mn-cs"/>
              </a:rPr>
              <a:t> Organize animation clips within Unity's project hierarchy for easy access and management.</a:t>
            </a:r>
          </a:p>
          <a:p>
            <a:r>
              <a:rPr lang="en-US" sz="1200" b="0" i="0" kern="1200" dirty="0">
                <a:solidFill>
                  <a:schemeClr val="tx1"/>
                </a:solidFill>
                <a:effectLst/>
                <a:latin typeface="+mn-lt"/>
                <a:ea typeface="+mn-ea"/>
                <a:cs typeface="+mn-cs"/>
              </a:rPr>
              <a:t>By creating and organizing animation clips effectively, you can streamline the animation workflow in Unity projects.</a:t>
            </a:r>
          </a:p>
          <a:p>
            <a:pPr lvl="1"/>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27115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66720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33584063-18FA-4AC7-B758-E7400074CFB6}"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1D18A1F-A265-4686-9011-9729C705685D}"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59ED015F-20EE-408C-AF09-F0E13572C868}"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2696E4A7-C256-404D-BD64-DB253A10019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AFB65992-DA9D-494B-98D5-4CF7BD3BA0D8}"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611E9756-0BF4-495F-B21A-68638C80ADAA}"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BCD51F12-021F-4A01-B6E7-CD493787F9B2}"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DB51EF4D-3EA4-4327-A76E-6C3D14699F7F}"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41BA0B85-3C16-4E98-9545-1D1A6EBEE40A}"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EDF159AE-2C05-4571-B4FF-ECC33DE0385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3BDB4D1-6E56-4A85-A92A-412E7331F9B4}"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041E93-5870-437A-9A88-5D3BD4368986}"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6"/>
          <p:cNvSpPr/>
          <p:nvPr/>
        </p:nvSpPr>
        <p:spPr>
          <a:xfrm>
            <a:off x="0" y="6461280"/>
            <a:ext cx="12171960" cy="3837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10" name="TextBox 9"/>
          <p:cNvSpPr/>
          <p:nvPr/>
        </p:nvSpPr>
        <p:spPr>
          <a:xfrm>
            <a:off x="0" y="681120"/>
            <a:ext cx="208440" cy="6958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75560" cy="756360"/>
          </a:xfrm>
          <a:prstGeom prst="rect">
            <a:avLst/>
          </a:prstGeom>
          <a:ln w="0">
            <a:noFill/>
          </a:ln>
        </p:spPr>
      </p:pic>
      <p:pic>
        <p:nvPicPr>
          <p:cNvPr id="3" name="Picture 2"/>
          <p:cNvPicPr/>
          <p:nvPr/>
        </p:nvPicPr>
        <p:blipFill>
          <a:blip r:embed="rId15"/>
          <a:stretch/>
        </p:blipFill>
        <p:spPr>
          <a:xfrm>
            <a:off x="25560" y="30240"/>
            <a:ext cx="1566360" cy="6256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 name="PlaceHolder 5"/>
          <p:cNvSpPr>
            <a:spLocks noGrp="1"/>
          </p:cNvSpPr>
          <p:nvPr>
            <p:ph type="sldNum" idx="1"/>
          </p:nvPr>
        </p:nvSpPr>
        <p:spPr>
          <a:xfrm>
            <a:off x="8610480" y="6483240"/>
            <a:ext cx="2723040" cy="344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6EC82D83-BEFF-49D6-B17D-6B2F4C185CBC}"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3"/>
          <p:cNvSpPr/>
          <p:nvPr/>
        </p:nvSpPr>
        <p:spPr>
          <a:xfrm>
            <a:off x="1732320" y="1551600"/>
            <a:ext cx="8726400" cy="237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a:solidFill>
                  <a:srgbClr val="000000"/>
                </a:solidFill>
                <a:ea typeface="PingFang SC"/>
              </a:rPr>
              <a:t>Debugging and </a:t>
            </a:r>
            <a:r>
              <a:rPr lang="en-US" sz="4400" spc="-1" dirty="0">
                <a:solidFill>
                  <a:srgbClr val="000000"/>
                </a:solidFill>
                <a:ea typeface="PingFang SC"/>
              </a:rPr>
              <a:t>Troubleshooting in Unity</a:t>
            </a:r>
            <a:endParaRPr lang="en-US" sz="4400" b="0" strike="noStrike" spc="-1" dirty="0">
              <a:solidFill>
                <a:srgbClr val="000000"/>
              </a:solidFill>
              <a:latin typeface="Arial"/>
            </a:endParaRPr>
          </a:p>
        </p:txBody>
      </p:sp>
      <p:pic>
        <p:nvPicPr>
          <p:cNvPr id="52" name="Picture 51"/>
          <p:cNvPicPr/>
          <p:nvPr/>
        </p:nvPicPr>
        <p:blipFill>
          <a:blip r:embed="rId2"/>
          <a:stretch/>
        </p:blipFill>
        <p:spPr>
          <a:xfrm>
            <a:off x="4158360" y="446400"/>
            <a:ext cx="3873240" cy="21218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Unity Profiler</a:t>
            </a:r>
            <a:r>
              <a:rPr lang="en-US" sz="2400" spc="-1" dirty="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Performance Metrics: Profiler provides detailed performance metrics, including CPU usage, memory usage, and rendering statistics.</a:t>
            </a:r>
          </a:p>
          <a:p>
            <a:pPr marL="342900" indent="-342900">
              <a:spcBef>
                <a:spcPts val="600"/>
              </a:spcBef>
              <a:spcAft>
                <a:spcPts val="600"/>
              </a:spcAft>
              <a:buFont typeface="Arial" panose="020B0604020202020204" pitchFamily="34" charset="0"/>
              <a:buChar char="•"/>
            </a:pPr>
            <a:r>
              <a:rPr lang="en-US" sz="2400" spc="-1" dirty="0">
                <a:solidFill>
                  <a:srgbClr val="000000"/>
                </a:solidFill>
              </a:rPr>
              <a:t>Analysis Tools: Use built-in analysis tools to identify performance bottlenecks, such as CPU spikes or memory leaks.</a:t>
            </a:r>
          </a:p>
          <a:p>
            <a:pPr marL="342900" indent="-342900">
              <a:spcBef>
                <a:spcPts val="600"/>
              </a:spcBef>
              <a:spcAft>
                <a:spcPts val="600"/>
              </a:spcAft>
              <a:buFont typeface="Arial" panose="020B0604020202020204" pitchFamily="34" charset="0"/>
              <a:buChar char="•"/>
            </a:pPr>
            <a:r>
              <a:rPr lang="en-US" sz="2400" spc="-1" dirty="0">
                <a:solidFill>
                  <a:srgbClr val="000000"/>
                </a:solidFill>
              </a:rPr>
              <a:t>Optimization Recommendations: Profiler suggests optimization recommendations to improve performance based on analysis results.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Debugging Tools in Unity</a:t>
            </a:r>
          </a:p>
        </p:txBody>
      </p:sp>
      <p:sp>
        <p:nvSpPr>
          <p:cNvPr id="2" name="PlaceHolder 1"/>
          <p:cNvSpPr>
            <a:spLocks noGrp="1"/>
          </p:cNvSpPr>
          <p:nvPr>
            <p:ph type="sldNum" idx="1"/>
          </p:nvPr>
        </p:nvSpPr>
        <p:spPr/>
        <p:txBody>
          <a:bodyPr/>
          <a:lstStyle/>
          <a:p>
            <a:fld id="{BA9FEC38-D3C8-4794-8A5E-1D9A9F335037}" type="slidenum">
              <a:t>10</a:t>
            </a:fld>
            <a:endParaRPr/>
          </a:p>
        </p:txBody>
      </p:sp>
    </p:spTree>
    <p:extLst>
      <p:ext uri="{BB962C8B-B14F-4D97-AF65-F5344CB8AC3E}">
        <p14:creationId xmlns:p14="http://schemas.microsoft.com/office/powerpoint/2010/main" val="94847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Remote Debugging</a:t>
            </a:r>
            <a:r>
              <a:rPr lang="en-US" sz="2400" spc="-1" dirty="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Setup: Configure Unity remote debugging to connect the Unity Editor to remote devices, such as mobile devices or consoles.</a:t>
            </a:r>
          </a:p>
          <a:p>
            <a:pPr marL="342900" indent="-342900">
              <a:spcBef>
                <a:spcPts val="600"/>
              </a:spcBef>
              <a:spcAft>
                <a:spcPts val="600"/>
              </a:spcAft>
              <a:buFont typeface="Arial" panose="020B0604020202020204" pitchFamily="34" charset="0"/>
              <a:buChar char="•"/>
            </a:pPr>
            <a:r>
              <a:rPr lang="en-US" sz="2400" spc="-1" dirty="0">
                <a:solidFill>
                  <a:srgbClr val="000000"/>
                </a:solidFill>
              </a:rPr>
              <a:t>Debugging on Devices: Debug Unity projects running on remote devices directly from the Unity Editor.</a:t>
            </a:r>
          </a:p>
          <a:p>
            <a:pPr marL="342900" indent="-342900">
              <a:spcBef>
                <a:spcPts val="600"/>
              </a:spcBef>
              <a:spcAft>
                <a:spcPts val="600"/>
              </a:spcAft>
              <a:buFont typeface="Arial" panose="020B0604020202020204" pitchFamily="34" charset="0"/>
              <a:buChar char="•"/>
            </a:pPr>
            <a:r>
              <a:rPr lang="en-US" sz="2400" spc="-1" dirty="0">
                <a:solidFill>
                  <a:srgbClr val="000000"/>
                </a:solidFill>
              </a:rPr>
              <a:t>Console Output: View console output, log messages, and runtime errors from remote devices in the Unity Editor.</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Debugging Tools in Unity</a:t>
            </a:r>
          </a:p>
        </p:txBody>
      </p:sp>
      <p:sp>
        <p:nvSpPr>
          <p:cNvPr id="2" name="PlaceHolder 1"/>
          <p:cNvSpPr>
            <a:spLocks noGrp="1"/>
          </p:cNvSpPr>
          <p:nvPr>
            <p:ph type="sldNum" idx="1"/>
          </p:nvPr>
        </p:nvSpPr>
        <p:spPr/>
        <p:txBody>
          <a:bodyPr/>
          <a:lstStyle/>
          <a:p>
            <a:fld id="{BA9FEC38-D3C8-4794-8A5E-1D9A9F335037}" type="slidenum">
              <a:t>11</a:t>
            </a:fld>
            <a:endParaRPr/>
          </a:p>
        </p:txBody>
      </p:sp>
    </p:spTree>
    <p:extLst>
      <p:ext uri="{BB962C8B-B14F-4D97-AF65-F5344CB8AC3E}">
        <p14:creationId xmlns:p14="http://schemas.microsoft.com/office/powerpoint/2010/main" val="2514005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20792" y="1606079"/>
            <a:ext cx="11420375" cy="46137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spc="-1" dirty="0">
                <a:solidFill>
                  <a:srgbClr val="000000"/>
                </a:solidFill>
              </a:rPr>
              <a:t>Reproducibility: Ensure that bugs can be reproduced consistently to diagnose and fix them effectively.</a:t>
            </a:r>
          </a:p>
          <a:p>
            <a:pPr>
              <a:spcBef>
                <a:spcPts val="600"/>
              </a:spcBef>
              <a:spcAft>
                <a:spcPts val="600"/>
              </a:spcAft>
            </a:pPr>
            <a:r>
              <a:rPr lang="en-US" sz="2400" spc="-1" dirty="0">
                <a:solidFill>
                  <a:srgbClr val="000000"/>
                </a:solidFill>
              </a:rPr>
              <a:t>Isolation: Narrow down the scope of the issue by isolating potential causes and testing each component individually.</a:t>
            </a:r>
          </a:p>
          <a:p>
            <a:pPr>
              <a:spcBef>
                <a:spcPts val="600"/>
              </a:spcBef>
              <a:spcAft>
                <a:spcPts val="600"/>
              </a:spcAft>
            </a:pPr>
            <a:r>
              <a:rPr lang="en-US" sz="2400" spc="-1" dirty="0">
                <a:solidFill>
                  <a:srgbClr val="000000"/>
                </a:solidFill>
              </a:rPr>
              <a:t>Documentation: Document bugs, issues, and debugging steps for reference and collaboration with team members.</a:t>
            </a:r>
          </a:p>
          <a:p>
            <a:pPr>
              <a:spcBef>
                <a:spcPts val="600"/>
              </a:spcBef>
              <a:spcAft>
                <a:spcPts val="600"/>
              </a:spcAft>
            </a:pPr>
            <a:r>
              <a:rPr lang="en-US" sz="2400" spc="-1" dirty="0">
                <a:solidFill>
                  <a:srgbClr val="000000"/>
                </a:solidFill>
              </a:rPr>
              <a:t>Version Control: Use version control systems to track changes and revert to previous states if debugging efforts introduce new issues.</a:t>
            </a:r>
          </a:p>
          <a:p>
            <a:pPr>
              <a:spcBef>
                <a:spcPts val="600"/>
              </a:spcBef>
              <a:spcAft>
                <a:spcPts val="600"/>
              </a:spcAft>
            </a:pPr>
            <a:r>
              <a:rPr lang="en-US" sz="2400" spc="-1" dirty="0">
                <a:solidFill>
                  <a:srgbClr val="000000"/>
                </a:solidFill>
              </a:rPr>
              <a:t>Continuous Testing: Test code changes frequently and iteratively to identify and address issues early in the development process.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Debugging Best Practices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12</a:t>
            </a:fld>
            <a:endParaRPr/>
          </a:p>
        </p:txBody>
      </p:sp>
    </p:spTree>
    <p:extLst>
      <p:ext uri="{BB962C8B-B14F-4D97-AF65-F5344CB8AC3E}">
        <p14:creationId xmlns:p14="http://schemas.microsoft.com/office/powerpoint/2010/main" val="333772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Divide and Conquer: Break down complex problems into smaller, more manageable tasks to identify and address issues systematically.</a:t>
            </a:r>
          </a:p>
          <a:p>
            <a:pPr marL="342900" indent="-342900">
              <a:spcBef>
                <a:spcPts val="600"/>
              </a:spcBef>
              <a:spcAft>
                <a:spcPts val="600"/>
              </a:spcAft>
              <a:buFont typeface="Arial" panose="020B0604020202020204" pitchFamily="34" charset="0"/>
              <a:buChar char="•"/>
            </a:pPr>
            <a:r>
              <a:rPr lang="en-US" sz="2400" spc="-1" dirty="0">
                <a:solidFill>
                  <a:srgbClr val="000000"/>
                </a:solidFill>
              </a:rPr>
              <a:t>Binary Search: Narrow down the source of an issue by systematically eliminating potential causes.</a:t>
            </a:r>
          </a:p>
          <a:p>
            <a:pPr marL="342900" indent="-342900">
              <a:spcBef>
                <a:spcPts val="600"/>
              </a:spcBef>
              <a:spcAft>
                <a:spcPts val="600"/>
              </a:spcAft>
              <a:buFont typeface="Arial" panose="020B0604020202020204" pitchFamily="34" charset="0"/>
              <a:buChar char="•"/>
            </a:pPr>
            <a:r>
              <a:rPr lang="en-US" sz="2400" spc="-1" dirty="0">
                <a:solidFill>
                  <a:srgbClr val="000000"/>
                </a:solidFill>
              </a:rPr>
              <a:t>Rubber Duck Debugging: Explain the problem and code logic to gain new insights and perspectives.</a:t>
            </a:r>
          </a:p>
          <a:p>
            <a:pPr marL="342900" indent="-342900">
              <a:spcBef>
                <a:spcPts val="600"/>
              </a:spcBef>
              <a:spcAft>
                <a:spcPts val="600"/>
              </a:spcAft>
              <a:buFont typeface="Arial" panose="020B0604020202020204" pitchFamily="34" charset="0"/>
              <a:buChar char="•"/>
            </a:pPr>
            <a:r>
              <a:rPr lang="en-US" sz="2400" spc="-1" dirty="0">
                <a:solidFill>
                  <a:srgbClr val="000000"/>
                </a:solidFill>
              </a:rPr>
              <a:t>Code Review: Collaborate with team members to identify potential issues or areas for improvement.</a:t>
            </a:r>
          </a:p>
          <a:p>
            <a:pPr marL="342900" indent="-342900">
              <a:spcBef>
                <a:spcPts val="600"/>
              </a:spcBef>
              <a:spcAft>
                <a:spcPts val="600"/>
              </a:spcAft>
              <a:buFont typeface="Arial" panose="020B0604020202020204" pitchFamily="34" charset="0"/>
              <a:buChar char="•"/>
            </a:pPr>
            <a:r>
              <a:rPr lang="en-US" sz="2400" spc="-1" dirty="0">
                <a:solidFill>
                  <a:srgbClr val="000000"/>
                </a:solidFill>
              </a:rPr>
              <a:t>Unit Testing: Write automated unit tests to verify the correctness of individual components and prevent regressions.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Debugging Strategies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13</a:t>
            </a:fld>
            <a:endParaRPr/>
          </a:p>
        </p:txBody>
      </p:sp>
    </p:spTree>
    <p:extLst>
      <p:ext uri="{BB962C8B-B14F-4D97-AF65-F5344CB8AC3E}">
        <p14:creationId xmlns:p14="http://schemas.microsoft.com/office/powerpoint/2010/main" val="351142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Null Reference Exceptions: Handle null references by checking for null values and adding appropriate null checks.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Infinite Loops: Identify and fix infinite loops by adding loop termination conditions or breakpoints.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Memory Leaks: Use the Profiler to identify memory leaks and optimize resource usage to prevent memory exhaustion.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Performance Bottlenecks: Profile the code to identify performance bottlenecks and optimize critical sections for improved performance.</a:t>
            </a:r>
          </a:p>
          <a:p>
            <a:pPr marL="342900" indent="-342900">
              <a:spcBef>
                <a:spcPts val="600"/>
              </a:spcBef>
              <a:spcAft>
                <a:spcPts val="600"/>
              </a:spcAft>
              <a:buFont typeface="Arial" panose="020B0604020202020204" pitchFamily="34" charset="0"/>
              <a:buChar char="•"/>
            </a:pPr>
            <a:r>
              <a:rPr lang="en-US" sz="2400" spc="-1" dirty="0">
                <a:solidFill>
                  <a:srgbClr val="000000"/>
                </a:solidFill>
              </a:rPr>
              <a:t>Platform-Specific Issues: Test and debug Unity projects on target platforms to identify and address platform-specific issues and compatibility issues.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Common Debugging Scenarios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14</a:t>
            </a:fld>
            <a:endParaRPr/>
          </a:p>
        </p:txBody>
      </p:sp>
    </p:spTree>
    <p:extLst>
      <p:ext uri="{BB962C8B-B14F-4D97-AF65-F5344CB8AC3E}">
        <p14:creationId xmlns:p14="http://schemas.microsoft.com/office/powerpoint/2010/main" val="1113572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Debugging Networking</a:t>
            </a:r>
            <a:endParaRPr lang="en-US" sz="2400" spc="-1" dirty="0">
              <a:solidFill>
                <a:srgbClr val="000000"/>
              </a:solidFill>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Packet Inspection: Monitor network traffic to identify issues with data transmission.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Simulation Tools: Simulate network conditions to test multiplayer games' resilience.</a:t>
            </a:r>
          </a:p>
          <a:p>
            <a:pPr marL="342900" indent="-342900">
              <a:spcBef>
                <a:spcPts val="600"/>
              </a:spcBef>
              <a:spcAft>
                <a:spcPts val="600"/>
              </a:spcAft>
              <a:buFont typeface="Arial" panose="020B0604020202020204" pitchFamily="34" charset="0"/>
              <a:buChar char="•"/>
            </a:pPr>
            <a:r>
              <a:rPr lang="en-US" sz="2400" spc="-1" dirty="0">
                <a:solidFill>
                  <a:srgbClr val="000000"/>
                </a:solidFill>
              </a:rPr>
              <a:t>Error Handling: Implement robust error handling to gracefully handle network errors and failures.</a:t>
            </a:r>
          </a:p>
          <a:p>
            <a:pPr marL="342900" indent="-342900">
              <a:spcBef>
                <a:spcPts val="600"/>
              </a:spcBef>
              <a:spcAft>
                <a:spcPts val="600"/>
              </a:spcAft>
              <a:buFont typeface="Arial" panose="020B0604020202020204" pitchFamily="34" charset="0"/>
              <a:buChar char="•"/>
            </a:pPr>
            <a:r>
              <a:rPr lang="en-US" sz="2400" spc="-1" dirty="0">
                <a:solidFill>
                  <a:srgbClr val="000000"/>
                </a:solidFill>
              </a:rPr>
              <a:t>Logging: Log network-related events, errors, and warnings for debugging and troubleshooting.</a:t>
            </a:r>
          </a:p>
          <a:p>
            <a:pPr marL="342900" indent="-342900">
              <a:spcBef>
                <a:spcPts val="600"/>
              </a:spcBef>
              <a:spcAft>
                <a:spcPts val="600"/>
              </a:spcAft>
              <a:buFont typeface="Arial" panose="020B0604020202020204" pitchFamily="34" charset="0"/>
              <a:buChar char="•"/>
            </a:pPr>
            <a:r>
              <a:rPr lang="en-US" sz="2400" spc="-1" dirty="0">
                <a:solidFill>
                  <a:srgbClr val="000000"/>
                </a:solidFill>
              </a:rPr>
              <a:t>Testing Environments: Test networking code in different environments to identify and address potential issues.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Domain-Specific Debugging</a:t>
            </a:r>
          </a:p>
        </p:txBody>
      </p:sp>
      <p:sp>
        <p:nvSpPr>
          <p:cNvPr id="2" name="PlaceHolder 1"/>
          <p:cNvSpPr>
            <a:spLocks noGrp="1"/>
          </p:cNvSpPr>
          <p:nvPr>
            <p:ph type="sldNum" idx="1"/>
          </p:nvPr>
        </p:nvSpPr>
        <p:spPr/>
        <p:txBody>
          <a:bodyPr/>
          <a:lstStyle/>
          <a:p>
            <a:fld id="{BA9FEC38-D3C8-4794-8A5E-1D9A9F335037}" type="slidenum">
              <a:t>15</a:t>
            </a:fld>
            <a:endParaRPr/>
          </a:p>
        </p:txBody>
      </p:sp>
    </p:spTree>
    <p:extLst>
      <p:ext uri="{BB962C8B-B14F-4D97-AF65-F5344CB8AC3E}">
        <p14:creationId xmlns:p14="http://schemas.microsoft.com/office/powerpoint/2010/main" val="1200178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Debugging UI</a:t>
            </a:r>
            <a:r>
              <a:rPr lang="en-US" sz="2400" spc="-1" dirty="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Layout Issues: Inspect UI elements and adjust their positions, sizes, and anchors to debug layout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Interaction Problems: Test UI elements with different input methods to debug interaction problems.</a:t>
            </a:r>
          </a:p>
          <a:p>
            <a:pPr marL="342900" indent="-342900">
              <a:spcBef>
                <a:spcPts val="600"/>
              </a:spcBef>
              <a:spcAft>
                <a:spcPts val="600"/>
              </a:spcAft>
              <a:buFont typeface="Arial" panose="020B0604020202020204" pitchFamily="34" charset="0"/>
              <a:buChar char="•"/>
            </a:pPr>
            <a:r>
              <a:rPr lang="en-US" sz="2400" spc="-1" dirty="0">
                <a:solidFill>
                  <a:srgbClr val="000000"/>
                </a:solidFill>
              </a:rPr>
              <a:t>UI Overlapping: Adjust canvas sorting orders and element hierarchy to debug UI overlapping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Dynamic UI Updates: Monitor data bindings and UI state changes to debug dynamic UI updates.</a:t>
            </a:r>
          </a:p>
          <a:p>
            <a:pPr marL="342900" indent="-342900">
              <a:spcBef>
                <a:spcPts val="600"/>
              </a:spcBef>
              <a:spcAft>
                <a:spcPts val="600"/>
              </a:spcAft>
              <a:buFont typeface="Arial" panose="020B0604020202020204" pitchFamily="34" charset="0"/>
              <a:buChar char="•"/>
            </a:pPr>
            <a:r>
              <a:rPr lang="en-US" sz="2400" spc="-1" dirty="0">
                <a:solidFill>
                  <a:srgbClr val="000000"/>
                </a:solidFill>
              </a:rPr>
              <a:t>UI Scaling: Test UI scaling across different resolutions and aspect ratios to ensure compatibility.</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Domain-Specific Debugging</a:t>
            </a:r>
          </a:p>
        </p:txBody>
      </p:sp>
      <p:sp>
        <p:nvSpPr>
          <p:cNvPr id="2" name="PlaceHolder 1"/>
          <p:cNvSpPr>
            <a:spLocks noGrp="1"/>
          </p:cNvSpPr>
          <p:nvPr>
            <p:ph type="sldNum" idx="1"/>
          </p:nvPr>
        </p:nvSpPr>
        <p:spPr/>
        <p:txBody>
          <a:bodyPr/>
          <a:lstStyle/>
          <a:p>
            <a:fld id="{BA9FEC38-D3C8-4794-8A5E-1D9A9F335037}" type="slidenum">
              <a:t>16</a:t>
            </a:fld>
            <a:endParaRPr/>
          </a:p>
        </p:txBody>
      </p:sp>
    </p:spTree>
    <p:extLst>
      <p:ext uri="{BB962C8B-B14F-4D97-AF65-F5344CB8AC3E}">
        <p14:creationId xmlns:p14="http://schemas.microsoft.com/office/powerpoint/2010/main" val="3410558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Debugging Physics</a:t>
            </a:r>
            <a:r>
              <a:rPr lang="en-US" sz="2400" spc="-1" dirty="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Collision Detection: Visualize colliders and physics interactions to debug collision detection issues.</a:t>
            </a:r>
          </a:p>
          <a:p>
            <a:pPr marL="342900" indent="-342900">
              <a:spcBef>
                <a:spcPts val="600"/>
              </a:spcBef>
              <a:spcAft>
                <a:spcPts val="600"/>
              </a:spcAft>
              <a:buFont typeface="Arial" panose="020B0604020202020204" pitchFamily="34" charset="0"/>
              <a:buChar char="•"/>
            </a:pPr>
            <a:r>
              <a:rPr lang="en-US" sz="2400" spc="-1" dirty="0" err="1">
                <a:solidFill>
                  <a:srgbClr val="000000"/>
                </a:solidFill>
              </a:rPr>
              <a:t>Rigidbody</a:t>
            </a:r>
            <a:r>
              <a:rPr lang="en-US" sz="2400" spc="-1" dirty="0">
                <a:solidFill>
                  <a:srgbClr val="000000"/>
                </a:solidFill>
              </a:rPr>
              <a:t> Constraints: Inspect </a:t>
            </a:r>
            <a:r>
              <a:rPr lang="en-US" sz="2400" spc="-1" dirty="0" err="1">
                <a:solidFill>
                  <a:srgbClr val="000000"/>
                </a:solidFill>
              </a:rPr>
              <a:t>Rigidbody</a:t>
            </a:r>
            <a:r>
              <a:rPr lang="en-US" sz="2400" spc="-1" dirty="0">
                <a:solidFill>
                  <a:srgbClr val="000000"/>
                </a:solidFill>
              </a:rPr>
              <a:t> properties and constraints to debug </a:t>
            </a:r>
            <a:r>
              <a:rPr lang="en-US" sz="2400" spc="-1" dirty="0" err="1">
                <a:solidFill>
                  <a:srgbClr val="000000"/>
                </a:solidFill>
              </a:rPr>
              <a:t>Rigidbody</a:t>
            </a:r>
            <a:r>
              <a:rPr lang="en-US" sz="2400" spc="-1" dirty="0">
                <a:solidFill>
                  <a:srgbClr val="000000"/>
                </a:solidFill>
              </a:rPr>
              <a:t>-related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Physics Material: Fine-tune physics material properties and interactions to debug physical behavior.</a:t>
            </a:r>
          </a:p>
          <a:p>
            <a:pPr marL="342900" indent="-342900">
              <a:spcBef>
                <a:spcPts val="600"/>
              </a:spcBef>
              <a:spcAft>
                <a:spcPts val="600"/>
              </a:spcAft>
              <a:buFont typeface="Arial" panose="020B0604020202020204" pitchFamily="34" charset="0"/>
              <a:buChar char="•"/>
            </a:pPr>
            <a:r>
              <a:rPr lang="en-US" sz="2400" spc="-1" dirty="0">
                <a:solidFill>
                  <a:srgbClr val="000000"/>
                </a:solidFill>
              </a:rPr>
              <a:t>Force Application: Visualize force vectors and apply forces to </a:t>
            </a:r>
            <a:r>
              <a:rPr lang="en-US" sz="2400" spc="-1" dirty="0" err="1">
                <a:solidFill>
                  <a:srgbClr val="000000"/>
                </a:solidFill>
              </a:rPr>
              <a:t>Rigidbody</a:t>
            </a:r>
            <a:r>
              <a:rPr lang="en-US" sz="2400" spc="-1" dirty="0">
                <a:solidFill>
                  <a:srgbClr val="000000"/>
                </a:solidFill>
              </a:rPr>
              <a:t> objects to debug force-related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Physics Layers: Configure physics layer collisions and interactions to debug physics layer issues.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Domain-Specific Debugging</a:t>
            </a:r>
          </a:p>
        </p:txBody>
      </p:sp>
      <p:sp>
        <p:nvSpPr>
          <p:cNvPr id="2" name="PlaceHolder 1"/>
          <p:cNvSpPr>
            <a:spLocks noGrp="1"/>
          </p:cNvSpPr>
          <p:nvPr>
            <p:ph type="sldNum" idx="1"/>
          </p:nvPr>
        </p:nvSpPr>
        <p:spPr/>
        <p:txBody>
          <a:bodyPr/>
          <a:lstStyle/>
          <a:p>
            <a:fld id="{BA9FEC38-D3C8-4794-8A5E-1D9A9F335037}" type="slidenum">
              <a:t>17</a:t>
            </a:fld>
            <a:endParaRPr/>
          </a:p>
        </p:txBody>
      </p:sp>
    </p:spTree>
    <p:extLst>
      <p:ext uri="{BB962C8B-B14F-4D97-AF65-F5344CB8AC3E}">
        <p14:creationId xmlns:p14="http://schemas.microsoft.com/office/powerpoint/2010/main" val="312740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Debugging AI</a:t>
            </a:r>
            <a:r>
              <a:rPr lang="en-US" sz="2400" spc="-1" dirty="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Behavior Tree Debugging: Visualize AI behavior and state transitions to debug behavior tree-related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State Machine Debugging: Inspect AI states and transitions to debug state machine-related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Decision Making: Monitor inputs and decision variables to debug AI decision-making processes.</a:t>
            </a:r>
          </a:p>
          <a:p>
            <a:pPr marL="342900" indent="-342900">
              <a:spcBef>
                <a:spcPts val="600"/>
              </a:spcBef>
              <a:spcAft>
                <a:spcPts val="600"/>
              </a:spcAft>
              <a:buFont typeface="Arial" panose="020B0604020202020204" pitchFamily="34" charset="0"/>
              <a:buChar char="•"/>
            </a:pPr>
            <a:r>
              <a:rPr lang="en-US" sz="2400" spc="-1" dirty="0">
                <a:solidFill>
                  <a:srgbClr val="000000"/>
                </a:solidFill>
              </a:rPr>
              <a:t>Pathfinding: Visualize paths and navigation meshes to debug pathfinding algorithms.</a:t>
            </a:r>
          </a:p>
          <a:p>
            <a:pPr marL="342900" indent="-342900">
              <a:spcBef>
                <a:spcPts val="600"/>
              </a:spcBef>
              <a:spcAft>
                <a:spcPts val="600"/>
              </a:spcAft>
              <a:buFont typeface="Arial" panose="020B0604020202020204" pitchFamily="34" charset="0"/>
              <a:buChar char="•"/>
            </a:pPr>
            <a:r>
              <a:rPr lang="en-US" sz="2400" spc="-1" dirty="0">
                <a:solidFill>
                  <a:srgbClr val="000000"/>
                </a:solidFill>
              </a:rPr>
              <a:t>Sensory Perception: Simulate sensory inputs and observe AI reactions to debug sensory perception issues.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Domain-Specific Debugging</a:t>
            </a:r>
          </a:p>
        </p:txBody>
      </p:sp>
      <p:sp>
        <p:nvSpPr>
          <p:cNvPr id="2" name="PlaceHolder 1"/>
          <p:cNvSpPr>
            <a:spLocks noGrp="1"/>
          </p:cNvSpPr>
          <p:nvPr>
            <p:ph type="sldNum" idx="1"/>
          </p:nvPr>
        </p:nvSpPr>
        <p:spPr/>
        <p:txBody>
          <a:bodyPr/>
          <a:lstStyle/>
          <a:p>
            <a:fld id="{BA9FEC38-D3C8-4794-8A5E-1D9A9F335037}" type="slidenum">
              <a:t>18</a:t>
            </a:fld>
            <a:endParaRPr/>
          </a:p>
        </p:txBody>
      </p:sp>
    </p:spTree>
    <p:extLst>
      <p:ext uri="{BB962C8B-B14F-4D97-AF65-F5344CB8AC3E}">
        <p14:creationId xmlns:p14="http://schemas.microsoft.com/office/powerpoint/2010/main" val="347024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Debugging Audio:</a:t>
            </a:r>
          </a:p>
          <a:p>
            <a:pPr marL="342900" indent="-342900">
              <a:spcBef>
                <a:spcPts val="600"/>
              </a:spcBef>
              <a:spcAft>
                <a:spcPts val="600"/>
              </a:spcAft>
              <a:buFont typeface="Arial" panose="020B0604020202020204" pitchFamily="34" charset="0"/>
              <a:buChar char="•"/>
            </a:pPr>
            <a:r>
              <a:rPr lang="en-US" sz="2400" spc="-1" dirty="0">
                <a:solidFill>
                  <a:srgbClr val="000000"/>
                </a:solidFill>
              </a:rPr>
              <a:t>Audio Sources: Inspect audio source properties to debug audio playback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Audio Clips: Test audio clips individually to debug audio content and playback settings.</a:t>
            </a:r>
          </a:p>
          <a:p>
            <a:pPr marL="342900" indent="-342900">
              <a:spcBef>
                <a:spcPts val="600"/>
              </a:spcBef>
              <a:spcAft>
                <a:spcPts val="600"/>
              </a:spcAft>
              <a:buFont typeface="Arial" panose="020B0604020202020204" pitchFamily="34" charset="0"/>
              <a:buChar char="•"/>
            </a:pPr>
            <a:r>
              <a:rPr lang="en-US" sz="2400" spc="-1" dirty="0">
                <a:solidFill>
                  <a:srgbClr val="000000"/>
                </a:solidFill>
              </a:rPr>
              <a:t>Audio Mixing: Adjust volume levels and spatial effects to debug audio mixing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Audio Effects: Apply audio effects and observe their impact on sound quality to debug audio effect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Audio Performance: Profile audio usage and optimize resource usage to debug audio performance issues.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Domain-Specific Debugging</a:t>
            </a:r>
          </a:p>
        </p:txBody>
      </p:sp>
      <p:sp>
        <p:nvSpPr>
          <p:cNvPr id="2" name="PlaceHolder 1"/>
          <p:cNvSpPr>
            <a:spLocks noGrp="1"/>
          </p:cNvSpPr>
          <p:nvPr>
            <p:ph type="sldNum" idx="1"/>
          </p:nvPr>
        </p:nvSpPr>
        <p:spPr/>
        <p:txBody>
          <a:bodyPr/>
          <a:lstStyle/>
          <a:p>
            <a:fld id="{BA9FEC38-D3C8-4794-8A5E-1D9A9F335037}" type="slidenum">
              <a:t>19</a:t>
            </a:fld>
            <a:endParaRPr/>
          </a:p>
        </p:txBody>
      </p:sp>
    </p:spTree>
    <p:extLst>
      <p:ext uri="{BB962C8B-B14F-4D97-AF65-F5344CB8AC3E}">
        <p14:creationId xmlns:p14="http://schemas.microsoft.com/office/powerpoint/2010/main" val="208588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54" name="Content Placeholder 2"/>
          <p:cNvSpPr/>
          <p:nvPr/>
        </p:nvSpPr>
        <p:spPr>
          <a:xfrm>
            <a:off x="838080" y="2009520"/>
            <a:ext cx="10895116" cy="447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rPr>
              <a:t>Grasp the concept and process of debugging in Unity game development.</a:t>
            </a:r>
          </a:p>
          <a:p>
            <a:pPr marL="228600" indent="-228600">
              <a:buClr>
                <a:srgbClr val="000000"/>
              </a:buClr>
              <a:buFont typeface="Arial"/>
              <a:buChar char="•"/>
            </a:pPr>
            <a:r>
              <a:rPr lang="en-US" sz="2400" spc="-1" dirty="0">
                <a:solidFill>
                  <a:srgbClr val="000000"/>
                </a:solidFill>
              </a:rPr>
              <a:t>Familiar with integrated debugging tools in Unity.</a:t>
            </a:r>
          </a:p>
          <a:p>
            <a:pPr marL="228600" indent="-228600">
              <a:buClr>
                <a:srgbClr val="000000"/>
              </a:buClr>
              <a:buFont typeface="Arial"/>
              <a:buChar char="•"/>
            </a:pPr>
            <a:r>
              <a:rPr lang="en-US" sz="2400" spc="-1" dirty="0">
                <a:solidFill>
                  <a:srgbClr val="000000"/>
                </a:solidFill>
              </a:rPr>
              <a:t>Learn how to apply debugging techniques</a:t>
            </a:r>
          </a:p>
          <a:p>
            <a:pPr marL="228600" indent="-228600">
              <a:buClr>
                <a:srgbClr val="000000"/>
              </a:buClr>
              <a:buFont typeface="Arial"/>
              <a:buChar char="•"/>
            </a:pPr>
            <a:r>
              <a:rPr lang="en-US" sz="2400" spc="-1" dirty="0">
                <a:solidFill>
                  <a:srgbClr val="000000"/>
                </a:solidFill>
              </a:rPr>
              <a:t>Learn how to address common types of errors and issues in Unity</a:t>
            </a:r>
          </a:p>
          <a:p>
            <a:pPr marL="228600" indent="-228600">
              <a:buClr>
                <a:srgbClr val="000000"/>
              </a:buClr>
              <a:buFont typeface="Arial"/>
              <a:buChar char="•"/>
            </a:pPr>
            <a:endParaRPr lang="en-US" sz="2400" spc="-1" dirty="0">
              <a:solidFill>
                <a:srgbClr val="000000"/>
              </a:solidFill>
            </a:endParaRPr>
          </a:p>
        </p:txBody>
      </p:sp>
      <p:sp>
        <p:nvSpPr>
          <p:cNvPr id="3" name="PlaceHolder 2"/>
          <p:cNvSpPr>
            <a:spLocks noGrp="1"/>
          </p:cNvSpPr>
          <p:nvPr>
            <p:ph type="sldNum" idx="1"/>
          </p:nvPr>
        </p:nvSpPr>
        <p:spPr/>
        <p:txBody>
          <a:bodyPr/>
          <a:lstStyle/>
          <a:p>
            <a:fld id="{B86D5315-3D1D-4EC7-9273-1E23E07B318A}"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Debugging Scripting</a:t>
            </a:r>
            <a:r>
              <a:rPr lang="en-US" sz="2400" spc="-1" dirty="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Compilation Errors: Review error messages to debug syntax and semantic issues in the code.</a:t>
            </a:r>
          </a:p>
          <a:p>
            <a:pPr marL="342900" indent="-342900">
              <a:spcBef>
                <a:spcPts val="600"/>
              </a:spcBef>
              <a:spcAft>
                <a:spcPts val="600"/>
              </a:spcAft>
              <a:buFont typeface="Arial" panose="020B0604020202020204" pitchFamily="34" charset="0"/>
              <a:buChar char="•"/>
            </a:pPr>
            <a:r>
              <a:rPr lang="en-US" sz="2400" spc="-1" dirty="0">
                <a:solidFill>
                  <a:srgbClr val="000000"/>
                </a:solidFill>
              </a:rPr>
              <a:t>Runtime Errors: Identify error messages and stack traces to debug runtime errors in the code.</a:t>
            </a:r>
          </a:p>
          <a:p>
            <a:pPr marL="342900" indent="-342900">
              <a:spcBef>
                <a:spcPts val="600"/>
              </a:spcBef>
              <a:spcAft>
                <a:spcPts val="600"/>
              </a:spcAft>
              <a:buFont typeface="Arial" panose="020B0604020202020204" pitchFamily="34" charset="0"/>
              <a:buChar char="•"/>
            </a:pPr>
            <a:r>
              <a:rPr lang="en-US" sz="2400" spc="-1" dirty="0">
                <a:solidFill>
                  <a:srgbClr val="000000"/>
                </a:solidFill>
              </a:rPr>
              <a:t>Logic Errors: Use breakpoints and step-through debugging to track program flow and identify logic errors.</a:t>
            </a:r>
          </a:p>
          <a:p>
            <a:pPr marL="342900" indent="-342900">
              <a:spcBef>
                <a:spcPts val="600"/>
              </a:spcBef>
              <a:spcAft>
                <a:spcPts val="600"/>
              </a:spcAft>
              <a:buFont typeface="Arial" panose="020B0604020202020204" pitchFamily="34" charset="0"/>
              <a:buChar char="•"/>
            </a:pPr>
            <a:r>
              <a:rPr lang="en-US" sz="2400" spc="-1" dirty="0">
                <a:solidFill>
                  <a:srgbClr val="000000"/>
                </a:solidFill>
              </a:rPr>
              <a:t>Performance Issues: Profile code execution to identify performance bottlenecks and optimize critical sections.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Integration Testing: Test interactions between different scripts and systems to debug integration issues.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Domain-Specific Debugging</a:t>
            </a:r>
          </a:p>
        </p:txBody>
      </p:sp>
      <p:sp>
        <p:nvSpPr>
          <p:cNvPr id="2" name="PlaceHolder 1"/>
          <p:cNvSpPr>
            <a:spLocks noGrp="1"/>
          </p:cNvSpPr>
          <p:nvPr>
            <p:ph type="sldNum" idx="1"/>
          </p:nvPr>
        </p:nvSpPr>
        <p:spPr/>
        <p:txBody>
          <a:bodyPr/>
          <a:lstStyle/>
          <a:p>
            <a:fld id="{BA9FEC38-D3C8-4794-8A5E-1D9A9F335037}" type="slidenum">
              <a:t>20</a:t>
            </a:fld>
            <a:endParaRPr/>
          </a:p>
        </p:txBody>
      </p:sp>
    </p:spTree>
    <p:extLst>
      <p:ext uri="{BB962C8B-B14F-4D97-AF65-F5344CB8AC3E}">
        <p14:creationId xmlns:p14="http://schemas.microsoft.com/office/powerpoint/2010/main" val="190343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Debugging Scripting Errors</a:t>
            </a:r>
          </a:p>
          <a:p>
            <a:pPr>
              <a:spcBef>
                <a:spcPts val="600"/>
              </a:spcBef>
              <a:spcAft>
                <a:spcPts val="600"/>
              </a:spcAft>
            </a:pPr>
            <a:r>
              <a:rPr lang="en-US" sz="2400" b="1" spc="-1" dirty="0">
                <a:solidFill>
                  <a:srgbClr val="000000"/>
                </a:solidFill>
              </a:rPr>
              <a:t>1. Scenario:</a:t>
            </a:r>
          </a:p>
          <a:p>
            <a:pPr marL="342900" indent="-342900">
              <a:spcBef>
                <a:spcPts val="600"/>
              </a:spcBef>
              <a:spcAft>
                <a:spcPts val="600"/>
              </a:spcAft>
              <a:buFont typeface="Arial" panose="020B0604020202020204" pitchFamily="34" charset="0"/>
              <a:buChar char="•"/>
            </a:pPr>
            <a:r>
              <a:rPr lang="en-US" sz="2400" spc="-1" dirty="0">
                <a:solidFill>
                  <a:srgbClr val="000000"/>
                </a:solidFill>
              </a:rPr>
              <a:t>A Unity developer is working on a game project and encounters a scripting error that causes the player character to move erratically.</a:t>
            </a:r>
          </a:p>
          <a:p>
            <a:pPr>
              <a:spcBef>
                <a:spcPts val="600"/>
              </a:spcBef>
              <a:spcAft>
                <a:spcPts val="600"/>
              </a:spcAft>
            </a:pPr>
            <a:r>
              <a:rPr lang="en-US" sz="2400" b="1" spc="-1" dirty="0">
                <a:solidFill>
                  <a:srgbClr val="000000"/>
                </a:solidFill>
              </a:rPr>
              <a:t>2. Symptoms:</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 player character's movement is unpredictable, with sudden jumps and jerky motions.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Domain-Specific Debugging</a:t>
            </a:r>
          </a:p>
        </p:txBody>
      </p:sp>
      <p:sp>
        <p:nvSpPr>
          <p:cNvPr id="2" name="PlaceHolder 1"/>
          <p:cNvSpPr>
            <a:spLocks noGrp="1"/>
          </p:cNvSpPr>
          <p:nvPr>
            <p:ph type="sldNum" idx="1"/>
          </p:nvPr>
        </p:nvSpPr>
        <p:spPr/>
        <p:txBody>
          <a:bodyPr/>
          <a:lstStyle/>
          <a:p>
            <a:fld id="{BA9FEC38-D3C8-4794-8A5E-1D9A9F335037}" type="slidenum">
              <a:t>21</a:t>
            </a:fld>
            <a:endParaRPr/>
          </a:p>
        </p:txBody>
      </p:sp>
    </p:spTree>
    <p:extLst>
      <p:ext uri="{BB962C8B-B14F-4D97-AF65-F5344CB8AC3E}">
        <p14:creationId xmlns:p14="http://schemas.microsoft.com/office/powerpoint/2010/main" val="2409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Debugging Scripting Errors</a:t>
            </a:r>
          </a:p>
          <a:p>
            <a:pPr>
              <a:spcBef>
                <a:spcPts val="600"/>
              </a:spcBef>
              <a:spcAft>
                <a:spcPts val="600"/>
              </a:spcAft>
            </a:pPr>
            <a:r>
              <a:rPr lang="en-US" sz="2400" b="1" spc="-1" dirty="0">
                <a:solidFill>
                  <a:srgbClr val="000000"/>
                </a:solidFill>
              </a:rPr>
              <a:t>3. Debugging Process:</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 developer reviews the script responsible for controlling the player character's movement.</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They use print statements (</a:t>
            </a:r>
            <a:r>
              <a:rPr lang="en-US" sz="2400" spc="-1" dirty="0" err="1">
                <a:solidFill>
                  <a:srgbClr val="000000"/>
                </a:solidFill>
              </a:rPr>
              <a:t>Debug.Log</a:t>
            </a:r>
            <a:r>
              <a:rPr lang="en-US" sz="2400" spc="-1" dirty="0">
                <a:solidFill>
                  <a:srgbClr val="000000"/>
                </a:solidFill>
              </a:rPr>
              <a:t>()) to track the values of variables related to movement.</a:t>
            </a:r>
          </a:p>
          <a:p>
            <a:pPr marL="342900" indent="-342900">
              <a:spcBef>
                <a:spcPts val="600"/>
              </a:spcBef>
              <a:spcAft>
                <a:spcPts val="600"/>
              </a:spcAft>
              <a:buFont typeface="Arial" panose="020B0604020202020204" pitchFamily="34" charset="0"/>
              <a:buChar char="•"/>
            </a:pPr>
            <a:r>
              <a:rPr lang="en-US" sz="2400" spc="-1" dirty="0">
                <a:solidFill>
                  <a:srgbClr val="000000"/>
                </a:solidFill>
              </a:rPr>
              <a:t>By analyzing the console output, they notice that a variable controlling movement speed is being modified unexpectedly.</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They trace back the variable's usage and identify a logic error in another script that inadvertently modifies its value.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Domain-Specific Debugging</a:t>
            </a:r>
          </a:p>
        </p:txBody>
      </p:sp>
      <p:sp>
        <p:nvSpPr>
          <p:cNvPr id="2" name="PlaceHolder 1"/>
          <p:cNvSpPr>
            <a:spLocks noGrp="1"/>
          </p:cNvSpPr>
          <p:nvPr>
            <p:ph type="sldNum" idx="1"/>
          </p:nvPr>
        </p:nvSpPr>
        <p:spPr/>
        <p:txBody>
          <a:bodyPr/>
          <a:lstStyle/>
          <a:p>
            <a:fld id="{BA9FEC38-D3C8-4794-8A5E-1D9A9F335037}" type="slidenum">
              <a:t>22</a:t>
            </a:fld>
            <a:endParaRPr/>
          </a:p>
        </p:txBody>
      </p:sp>
    </p:spTree>
    <p:extLst>
      <p:ext uri="{BB962C8B-B14F-4D97-AF65-F5344CB8AC3E}">
        <p14:creationId xmlns:p14="http://schemas.microsoft.com/office/powerpoint/2010/main" val="2443191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Debugging Scripting Errors</a:t>
            </a:r>
          </a:p>
          <a:p>
            <a:pPr>
              <a:spcBef>
                <a:spcPts val="600"/>
              </a:spcBef>
              <a:spcAft>
                <a:spcPts val="600"/>
              </a:spcAft>
            </a:pPr>
            <a:r>
              <a:rPr lang="en-US" sz="2400" b="1" spc="-1" dirty="0">
                <a:solidFill>
                  <a:srgbClr val="000000"/>
                </a:solidFill>
              </a:rPr>
              <a:t>4. Resolution: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 developer corrects the logic error in the offending script, ensuring that the movement speed variable is updated correctly.</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They test the game again and confirm that the player character's movement is smooth and predictable.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Domain-Specific Debugging</a:t>
            </a:r>
          </a:p>
        </p:txBody>
      </p:sp>
      <p:sp>
        <p:nvSpPr>
          <p:cNvPr id="2" name="PlaceHolder 1"/>
          <p:cNvSpPr>
            <a:spLocks noGrp="1"/>
          </p:cNvSpPr>
          <p:nvPr>
            <p:ph type="sldNum" idx="1"/>
          </p:nvPr>
        </p:nvSpPr>
        <p:spPr/>
        <p:txBody>
          <a:bodyPr/>
          <a:lstStyle/>
          <a:p>
            <a:fld id="{BA9FEC38-D3C8-4794-8A5E-1D9A9F335037}" type="slidenum">
              <a:t>23</a:t>
            </a:fld>
            <a:endParaRPr/>
          </a:p>
        </p:txBody>
      </p:sp>
    </p:spTree>
    <p:extLst>
      <p:ext uri="{BB962C8B-B14F-4D97-AF65-F5344CB8AC3E}">
        <p14:creationId xmlns:p14="http://schemas.microsoft.com/office/powerpoint/2010/main" val="1171806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 normalizeH="0" baseline="0" noProof="0">
              <a:ln>
                <a:noFill/>
              </a:ln>
              <a:solidFill>
                <a:srgbClr val="000000"/>
              </a:solidFill>
              <a:effectLst/>
              <a:uLnTx/>
              <a:uFillTx/>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lvl="0">
              <a:spcBef>
                <a:spcPts val="600"/>
              </a:spcBef>
              <a:spcAft>
                <a:spcPts val="600"/>
              </a:spcAft>
            </a:pPr>
            <a:r>
              <a:rPr kumimoji="0" lang="en-US" sz="2400" b="1" i="0" u="none" strike="noStrike" kern="1200" cap="none" spc="-1" normalizeH="0" baseline="0" noProof="0" dirty="0">
                <a:ln>
                  <a:noFill/>
                </a:ln>
                <a:solidFill>
                  <a:srgbClr val="000000"/>
                </a:solidFill>
                <a:effectLst/>
                <a:uLnTx/>
                <a:uFillTx/>
                <a:latin typeface="Arial"/>
              </a:rPr>
              <a:t>Example: </a:t>
            </a:r>
            <a:r>
              <a:rPr lang="en-US" sz="2400" b="1" spc="-1" dirty="0">
                <a:solidFill>
                  <a:srgbClr val="000000"/>
                </a:solidFill>
              </a:rPr>
              <a:t>Debugging Networking Issues</a:t>
            </a:r>
          </a:p>
          <a:p>
            <a:pPr lvl="0">
              <a:spcBef>
                <a:spcPts val="600"/>
              </a:spcBef>
              <a:spcAft>
                <a:spcPts val="600"/>
              </a:spcAft>
            </a:pPr>
            <a:r>
              <a:rPr lang="en-US" sz="2400" b="1" spc="-1" dirty="0">
                <a:solidFill>
                  <a:srgbClr val="000000"/>
                </a:solidFill>
              </a:rPr>
              <a:t>1. Scenario:</a:t>
            </a:r>
          </a:p>
          <a:p>
            <a:pPr marL="342900" lvl="0" indent="-342900">
              <a:spcBef>
                <a:spcPts val="600"/>
              </a:spcBef>
              <a:spcAft>
                <a:spcPts val="600"/>
              </a:spcAft>
              <a:buFont typeface="Arial" panose="020B0604020202020204" pitchFamily="34" charset="0"/>
              <a:buChar char="•"/>
            </a:pPr>
            <a:r>
              <a:rPr lang="en-US" sz="2400" spc="-1" dirty="0">
                <a:solidFill>
                  <a:srgbClr val="000000"/>
                </a:solidFill>
              </a:rPr>
              <a:t>A multiplayer game developed in Unity experiences network lag during online gameplay sessions.</a:t>
            </a:r>
          </a:p>
          <a:p>
            <a:pPr lvl="0">
              <a:spcBef>
                <a:spcPts val="600"/>
              </a:spcBef>
              <a:spcAft>
                <a:spcPts val="600"/>
              </a:spcAft>
            </a:pPr>
            <a:r>
              <a:rPr lang="en-US" sz="2400" b="1" spc="-1" dirty="0">
                <a:solidFill>
                  <a:srgbClr val="000000"/>
                </a:solidFill>
              </a:rPr>
              <a:t>2. Symptoms:</a:t>
            </a:r>
          </a:p>
          <a:p>
            <a:pPr marL="342900" lvl="0" indent="-342900">
              <a:spcBef>
                <a:spcPts val="600"/>
              </a:spcBef>
              <a:spcAft>
                <a:spcPts val="600"/>
              </a:spcAft>
              <a:buFont typeface="Arial" panose="020B0604020202020204" pitchFamily="34" charset="0"/>
              <a:buChar char="•"/>
            </a:pPr>
            <a:r>
              <a:rPr lang="en-US" sz="2400" spc="-1" dirty="0">
                <a:solidFill>
                  <a:srgbClr val="000000"/>
                </a:solidFill>
              </a:rPr>
              <a:t>Players report delays in actions, rubber-banding, and inconsistent synchronization between clients.</a:t>
            </a:r>
            <a:endParaRPr kumimoji="0" lang="en-US" sz="2400" i="0" u="none" strike="noStrike" kern="1200" cap="none" spc="-1" normalizeH="0" baseline="0" noProof="0" dirty="0">
              <a:ln>
                <a:noFill/>
              </a:ln>
              <a:solidFill>
                <a:srgbClr val="000000"/>
              </a:solidFill>
              <a:effectLst/>
              <a:uLnTx/>
              <a:uFillTx/>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marR="0" lvl="0" indent="0" algn="l" defTabSz="914400" rtl="0" eaLnBrk="1" fontAlgn="auto" latinLnBrk="0" hangingPunct="1">
              <a:lnSpc>
                <a:spcPct val="90000"/>
              </a:lnSpc>
              <a:spcBef>
                <a:spcPts val="0"/>
              </a:spcBef>
              <a:spcAft>
                <a:spcPts val="0"/>
              </a:spcAft>
              <a:buClrTx/>
              <a:buSzTx/>
              <a:buFontTx/>
              <a:buNone/>
              <a:tabLst>
                <a:tab pos="0" algn="l"/>
              </a:tabLst>
              <a:defRPr/>
            </a:pPr>
            <a:r>
              <a:rPr kumimoji="0" lang="en-US" sz="4400" b="1" i="0" u="none" strike="noStrike" kern="1200" cap="none" spc="-1" normalizeH="0" baseline="0" noProof="0" dirty="0">
                <a:ln>
                  <a:noFill/>
                </a:ln>
                <a:solidFill>
                  <a:srgbClr val="000000"/>
                </a:solidFill>
                <a:effectLst/>
                <a:uLnTx/>
                <a:uFillTx/>
                <a:latin typeface="Arial"/>
              </a:rPr>
              <a:t>Domain-Specific Debugging</a:t>
            </a:r>
          </a:p>
        </p:txBody>
      </p:sp>
      <p:sp>
        <p:nvSpPr>
          <p:cNvPr id="2" name="PlaceHolder 1"/>
          <p:cNvSpPr>
            <a:spLocks noGrp="1"/>
          </p:cNvSpPr>
          <p:nvPr>
            <p:ph type="sldNum"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tab pos="0" algn="l"/>
              </a:tabLst>
              <a:defRPr/>
            </a:pPr>
            <a:fld id="{BA9FEC38-D3C8-4794-8A5E-1D9A9F335037}" type="slidenum">
              <a:rPr kumimoji="0" lang="en-US" sz="1200" b="0" i="0" u="none" strike="noStrike" kern="1200" cap="none" spc="-1" normalizeH="0" baseline="0" noProof="0">
                <a:ln>
                  <a:noFill/>
                </a:ln>
                <a:solidFill>
                  <a:srgbClr val="000000"/>
                </a:solidFill>
                <a:effectLst/>
                <a:uLnTx/>
                <a:uFillTx/>
                <a:latin typeface="Calibri"/>
              </a:rPr>
              <a:pPr marL="0" marR="0" lvl="0" indent="0" algn="r" defTabSz="914400" rtl="0" eaLnBrk="1" fontAlgn="auto" latinLnBrk="0" hangingPunct="1">
                <a:lnSpc>
                  <a:spcPct val="100000"/>
                </a:lnSpc>
                <a:spcBef>
                  <a:spcPts val="0"/>
                </a:spcBef>
                <a:spcAft>
                  <a:spcPts val="0"/>
                </a:spcAft>
                <a:buClrTx/>
                <a:buSzTx/>
                <a:buFontTx/>
                <a:buNone/>
                <a:tabLst>
                  <a:tab pos="0" algn="l"/>
                </a:tabLst>
                <a:defRPr/>
              </a:pPr>
              <a:t>24</a:t>
            </a:fld>
            <a:endParaRPr kumimoji="0" lang="en-US" sz="1200" b="0" i="0" u="none" strike="noStrike" kern="1200" cap="none" spc="-1" normalizeH="0" baseline="0" noProof="0">
              <a:ln>
                <a:noFill/>
              </a:ln>
              <a:solidFill>
                <a:srgbClr val="000000"/>
              </a:solidFill>
              <a:effectLst/>
              <a:uLnTx/>
              <a:uFillTx/>
              <a:latin typeface="Calibri"/>
            </a:endParaRPr>
          </a:p>
        </p:txBody>
      </p:sp>
    </p:spTree>
    <p:extLst>
      <p:ext uri="{BB962C8B-B14F-4D97-AF65-F5344CB8AC3E}">
        <p14:creationId xmlns:p14="http://schemas.microsoft.com/office/powerpoint/2010/main" val="317320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 normalizeH="0" baseline="0" noProof="0">
              <a:ln>
                <a:noFill/>
              </a:ln>
              <a:solidFill>
                <a:srgbClr val="000000"/>
              </a:solidFill>
              <a:effectLst/>
              <a:uLnTx/>
              <a:uFillTx/>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lvl="0">
              <a:spcBef>
                <a:spcPts val="600"/>
              </a:spcBef>
              <a:spcAft>
                <a:spcPts val="600"/>
              </a:spcAft>
            </a:pPr>
            <a:r>
              <a:rPr kumimoji="0" lang="en-US" sz="2400" b="1" i="0" u="none" strike="noStrike" kern="1200" cap="none" spc="-1" normalizeH="0" baseline="0" noProof="0" dirty="0">
                <a:ln>
                  <a:noFill/>
                </a:ln>
                <a:solidFill>
                  <a:srgbClr val="000000"/>
                </a:solidFill>
                <a:effectLst/>
                <a:uLnTx/>
                <a:uFillTx/>
                <a:latin typeface="Arial"/>
              </a:rPr>
              <a:t>Example: </a:t>
            </a:r>
            <a:r>
              <a:rPr lang="en-US" sz="2400" b="1" spc="-1" dirty="0">
                <a:solidFill>
                  <a:srgbClr val="000000"/>
                </a:solidFill>
              </a:rPr>
              <a:t>Debugging Networking Issues</a:t>
            </a:r>
            <a:endParaRPr kumimoji="0" lang="en-US" sz="2400" b="1" i="0" u="none" strike="noStrike" kern="1200" cap="none" spc="-1" normalizeH="0" baseline="0" noProof="0" dirty="0">
              <a:ln>
                <a:noFill/>
              </a:ln>
              <a:solidFill>
                <a:srgbClr val="000000"/>
              </a:solidFill>
              <a:effectLst/>
              <a:uLnTx/>
              <a:uFillTx/>
              <a:latin typeface="Arial"/>
            </a:endParaRPr>
          </a:p>
          <a:p>
            <a:pPr lvl="0">
              <a:spcBef>
                <a:spcPts val="600"/>
              </a:spcBef>
              <a:spcAft>
                <a:spcPts val="600"/>
              </a:spcAft>
            </a:pPr>
            <a:r>
              <a:rPr kumimoji="0" lang="en-US" sz="2400" b="1" i="0" u="none" strike="noStrike" kern="1200" cap="none" spc="-1" normalizeH="0" baseline="0" noProof="0" dirty="0">
                <a:ln>
                  <a:noFill/>
                </a:ln>
                <a:solidFill>
                  <a:srgbClr val="000000"/>
                </a:solidFill>
                <a:effectLst/>
                <a:uLnTx/>
                <a:uFillTx/>
                <a:latin typeface="Arial"/>
              </a:rPr>
              <a:t>3</a:t>
            </a:r>
            <a:r>
              <a:rPr lang="en-US" sz="2400" b="1" spc="-1" dirty="0">
                <a:solidFill>
                  <a:srgbClr val="000000"/>
                </a:solidFill>
              </a:rPr>
              <a:t>. Debugging Process:</a:t>
            </a:r>
          </a:p>
          <a:p>
            <a:pPr marL="342900" lvl="0" indent="-342900">
              <a:spcBef>
                <a:spcPts val="600"/>
              </a:spcBef>
              <a:spcAft>
                <a:spcPts val="600"/>
              </a:spcAft>
              <a:buFont typeface="Arial" panose="020B0604020202020204" pitchFamily="34" charset="0"/>
              <a:buChar char="•"/>
            </a:pPr>
            <a:r>
              <a:rPr lang="en-US" sz="2400" spc="-1" dirty="0">
                <a:solidFill>
                  <a:srgbClr val="000000"/>
                </a:solidFill>
              </a:rPr>
              <a:t>The development team uses Unity's networking debugging tools to monitor network traffic and analyze packet loss.</a:t>
            </a:r>
          </a:p>
          <a:p>
            <a:pPr marL="342900" lvl="0" indent="-342900">
              <a:spcBef>
                <a:spcPts val="600"/>
              </a:spcBef>
              <a:spcAft>
                <a:spcPts val="600"/>
              </a:spcAft>
              <a:buFont typeface="Arial" panose="020B0604020202020204" pitchFamily="34" charset="0"/>
              <a:buChar char="•"/>
            </a:pPr>
            <a:r>
              <a:rPr lang="en-US" sz="2400" spc="-1" dirty="0">
                <a:solidFill>
                  <a:srgbClr val="000000"/>
                </a:solidFill>
              </a:rPr>
              <a:t>They profile the game to identify network-intensive operations and optimize them for efficiency.</a:t>
            </a:r>
          </a:p>
          <a:p>
            <a:pPr marL="342900" lvl="0" indent="-342900">
              <a:spcBef>
                <a:spcPts val="600"/>
              </a:spcBef>
              <a:spcAft>
                <a:spcPts val="600"/>
              </a:spcAft>
              <a:buFont typeface="Arial" panose="020B0604020202020204" pitchFamily="34" charset="0"/>
              <a:buChar char="•"/>
            </a:pPr>
            <a:r>
              <a:rPr lang="en-US" sz="2400" spc="-1" dirty="0">
                <a:solidFill>
                  <a:srgbClr val="000000"/>
                </a:solidFill>
              </a:rPr>
              <a:t>Server-side prediction algorithms are implemented to compensate for latency and improve player responsiveness.</a:t>
            </a:r>
            <a:endParaRPr kumimoji="0" lang="en-US" sz="2400" i="0" u="none" strike="noStrike" kern="1200" cap="none" spc="-1" normalizeH="0" baseline="0" noProof="0" dirty="0">
              <a:ln>
                <a:noFill/>
              </a:ln>
              <a:solidFill>
                <a:srgbClr val="000000"/>
              </a:solidFill>
              <a:effectLst/>
              <a:uLnTx/>
              <a:uFillTx/>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marR="0" lvl="0" indent="0" algn="l" defTabSz="914400" rtl="0" eaLnBrk="1" fontAlgn="auto" latinLnBrk="0" hangingPunct="1">
              <a:lnSpc>
                <a:spcPct val="90000"/>
              </a:lnSpc>
              <a:spcBef>
                <a:spcPts val="0"/>
              </a:spcBef>
              <a:spcAft>
                <a:spcPts val="0"/>
              </a:spcAft>
              <a:buClrTx/>
              <a:buSzTx/>
              <a:buFontTx/>
              <a:buNone/>
              <a:tabLst>
                <a:tab pos="0" algn="l"/>
              </a:tabLst>
              <a:defRPr/>
            </a:pPr>
            <a:r>
              <a:rPr kumimoji="0" lang="en-US" sz="4400" b="1" i="0" u="none" strike="noStrike" kern="1200" cap="none" spc="-1" normalizeH="0" baseline="0" noProof="0" dirty="0">
                <a:ln>
                  <a:noFill/>
                </a:ln>
                <a:solidFill>
                  <a:srgbClr val="000000"/>
                </a:solidFill>
                <a:effectLst/>
                <a:uLnTx/>
                <a:uFillTx/>
                <a:latin typeface="Arial"/>
              </a:rPr>
              <a:t>Domain-Specific Debugging</a:t>
            </a:r>
          </a:p>
        </p:txBody>
      </p:sp>
      <p:sp>
        <p:nvSpPr>
          <p:cNvPr id="2" name="PlaceHolder 1"/>
          <p:cNvSpPr>
            <a:spLocks noGrp="1"/>
          </p:cNvSpPr>
          <p:nvPr>
            <p:ph type="sldNum"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tab pos="0" algn="l"/>
              </a:tabLst>
              <a:defRPr/>
            </a:pPr>
            <a:fld id="{BA9FEC38-D3C8-4794-8A5E-1D9A9F335037}" type="slidenum">
              <a:rPr kumimoji="0" lang="en-US" sz="1200" b="0" i="0" u="none" strike="noStrike" kern="1200" cap="none" spc="-1" normalizeH="0" baseline="0" noProof="0">
                <a:ln>
                  <a:noFill/>
                </a:ln>
                <a:solidFill>
                  <a:srgbClr val="000000"/>
                </a:solidFill>
                <a:effectLst/>
                <a:uLnTx/>
                <a:uFillTx/>
                <a:latin typeface="Calibri"/>
              </a:rPr>
              <a:pPr marL="0" marR="0" lvl="0" indent="0" algn="r" defTabSz="914400" rtl="0" eaLnBrk="1" fontAlgn="auto" latinLnBrk="0" hangingPunct="1">
                <a:lnSpc>
                  <a:spcPct val="100000"/>
                </a:lnSpc>
                <a:spcBef>
                  <a:spcPts val="0"/>
                </a:spcBef>
                <a:spcAft>
                  <a:spcPts val="0"/>
                </a:spcAft>
                <a:buClrTx/>
                <a:buSzTx/>
                <a:buFontTx/>
                <a:buNone/>
                <a:tabLst>
                  <a:tab pos="0" algn="l"/>
                </a:tabLst>
                <a:defRPr/>
              </a:pPr>
              <a:t>25</a:t>
            </a:fld>
            <a:endParaRPr kumimoji="0" lang="en-US" sz="1200" b="0" i="0" u="none" strike="noStrike" kern="1200" cap="none" spc="-1" normalizeH="0" baseline="0" noProof="0">
              <a:ln>
                <a:noFill/>
              </a:ln>
              <a:solidFill>
                <a:srgbClr val="000000"/>
              </a:solidFill>
              <a:effectLst/>
              <a:uLnTx/>
              <a:uFillTx/>
              <a:latin typeface="Calibri"/>
            </a:endParaRPr>
          </a:p>
        </p:txBody>
      </p:sp>
    </p:spTree>
    <p:extLst>
      <p:ext uri="{BB962C8B-B14F-4D97-AF65-F5344CB8AC3E}">
        <p14:creationId xmlns:p14="http://schemas.microsoft.com/office/powerpoint/2010/main" val="2376924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 normalizeH="0" baseline="0" noProof="0">
              <a:ln>
                <a:noFill/>
              </a:ln>
              <a:solidFill>
                <a:srgbClr val="000000"/>
              </a:solidFill>
              <a:effectLst/>
              <a:uLnTx/>
              <a:uFillTx/>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lvl="0">
              <a:spcBef>
                <a:spcPts val="600"/>
              </a:spcBef>
              <a:spcAft>
                <a:spcPts val="600"/>
              </a:spcAft>
            </a:pPr>
            <a:r>
              <a:rPr kumimoji="0" lang="en-US" sz="2400" b="1" i="0" u="none" strike="noStrike" kern="1200" cap="none" spc="-1" normalizeH="0" baseline="0" noProof="0" dirty="0">
                <a:ln>
                  <a:noFill/>
                </a:ln>
                <a:solidFill>
                  <a:srgbClr val="000000"/>
                </a:solidFill>
                <a:effectLst/>
                <a:uLnTx/>
                <a:uFillTx/>
                <a:latin typeface="Arial"/>
              </a:rPr>
              <a:t>Example: </a:t>
            </a:r>
            <a:r>
              <a:rPr lang="en-US" sz="2400" b="1" spc="-1" dirty="0">
                <a:solidFill>
                  <a:srgbClr val="000000"/>
                </a:solidFill>
              </a:rPr>
              <a:t>Debugging Networking Issues</a:t>
            </a:r>
            <a:endParaRPr kumimoji="0" lang="en-US" sz="2400" b="1" i="0" u="none" strike="noStrike" kern="1200" cap="none" spc="-1" normalizeH="0" baseline="0" noProof="0" dirty="0">
              <a:ln>
                <a:noFill/>
              </a:ln>
              <a:solidFill>
                <a:srgbClr val="000000"/>
              </a:solidFill>
              <a:effectLst/>
              <a:uLnTx/>
              <a:uFillTx/>
              <a:latin typeface="Arial"/>
            </a:endParaRPr>
          </a:p>
          <a:p>
            <a:pPr lvl="0">
              <a:spcBef>
                <a:spcPts val="600"/>
              </a:spcBef>
              <a:spcAft>
                <a:spcPts val="600"/>
              </a:spcAft>
            </a:pPr>
            <a:r>
              <a:rPr kumimoji="0" lang="en-US" sz="2400" b="1" i="0" u="none" strike="noStrike" kern="1200" cap="none" spc="-1" normalizeH="0" baseline="0" noProof="0" dirty="0">
                <a:ln>
                  <a:noFill/>
                </a:ln>
                <a:solidFill>
                  <a:srgbClr val="000000"/>
                </a:solidFill>
                <a:effectLst/>
                <a:uLnTx/>
                <a:uFillTx/>
                <a:latin typeface="Arial"/>
              </a:rPr>
              <a:t>4</a:t>
            </a:r>
            <a:r>
              <a:rPr lang="en-US" sz="2400" b="1" spc="-1" dirty="0">
                <a:solidFill>
                  <a:srgbClr val="000000"/>
                </a:solidFill>
              </a:rPr>
              <a:t>. Resolution:</a:t>
            </a:r>
          </a:p>
          <a:p>
            <a:pPr marL="342900" lvl="0" indent="-342900">
              <a:spcBef>
                <a:spcPts val="600"/>
              </a:spcBef>
              <a:spcAft>
                <a:spcPts val="600"/>
              </a:spcAft>
              <a:buFont typeface="Arial" panose="020B0604020202020204" pitchFamily="34" charset="0"/>
              <a:buChar char="•"/>
            </a:pPr>
            <a:r>
              <a:rPr lang="en-US" sz="2400" spc="-1" dirty="0">
                <a:solidFill>
                  <a:srgbClr val="000000"/>
                </a:solidFill>
              </a:rPr>
              <a:t>After implementing optimizations and improvements to the networking code, the development team conducts extensive playtesting.</a:t>
            </a:r>
          </a:p>
          <a:p>
            <a:pPr marL="342900" lvl="0" indent="-342900">
              <a:spcBef>
                <a:spcPts val="600"/>
              </a:spcBef>
              <a:spcAft>
                <a:spcPts val="600"/>
              </a:spcAft>
              <a:buFont typeface="Arial" panose="020B0604020202020204" pitchFamily="34" charset="0"/>
              <a:buChar char="•"/>
            </a:pPr>
            <a:r>
              <a:rPr lang="en-US" sz="2400" spc="-1" dirty="0">
                <a:solidFill>
                  <a:srgbClr val="000000"/>
                </a:solidFill>
              </a:rPr>
              <a:t>Players no longer experience significant network lag, and the multiplayer experience is significantly improved.</a:t>
            </a:r>
          </a:p>
          <a:p>
            <a:pPr marL="342900" lvl="0" indent="-342900">
              <a:spcBef>
                <a:spcPts val="600"/>
              </a:spcBef>
              <a:spcAft>
                <a:spcPts val="600"/>
              </a:spcAft>
              <a:buFont typeface="Arial" panose="020B0604020202020204" pitchFamily="34" charset="0"/>
              <a:buChar char="•"/>
            </a:pPr>
            <a:r>
              <a:rPr lang="en-US" sz="2400" spc="-1" dirty="0">
                <a:solidFill>
                  <a:srgbClr val="000000"/>
                </a:solidFill>
              </a:rPr>
              <a:t>The debugging process not only resolves the immediate issue but also enhances the overall performance and stability of the game's online features.</a:t>
            </a:r>
            <a:endParaRPr kumimoji="0" lang="en-US" sz="2400" i="0" u="none" strike="noStrike" kern="1200" cap="none" spc="-1" normalizeH="0" baseline="0" noProof="0" dirty="0">
              <a:ln>
                <a:noFill/>
              </a:ln>
              <a:solidFill>
                <a:srgbClr val="000000"/>
              </a:solidFill>
              <a:effectLst/>
              <a:uLnTx/>
              <a:uFillTx/>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marR="0" lvl="0" indent="0" algn="l" defTabSz="914400" rtl="0" eaLnBrk="1" fontAlgn="auto" latinLnBrk="0" hangingPunct="1">
              <a:lnSpc>
                <a:spcPct val="90000"/>
              </a:lnSpc>
              <a:spcBef>
                <a:spcPts val="0"/>
              </a:spcBef>
              <a:spcAft>
                <a:spcPts val="0"/>
              </a:spcAft>
              <a:buClrTx/>
              <a:buSzTx/>
              <a:buFontTx/>
              <a:buNone/>
              <a:tabLst>
                <a:tab pos="0" algn="l"/>
              </a:tabLst>
              <a:defRPr/>
            </a:pPr>
            <a:r>
              <a:rPr kumimoji="0" lang="en-US" sz="4400" b="1" i="0" u="none" strike="noStrike" kern="1200" cap="none" spc="-1" normalizeH="0" baseline="0" noProof="0" dirty="0">
                <a:ln>
                  <a:noFill/>
                </a:ln>
                <a:solidFill>
                  <a:srgbClr val="000000"/>
                </a:solidFill>
                <a:effectLst/>
                <a:uLnTx/>
                <a:uFillTx/>
                <a:latin typeface="Arial"/>
              </a:rPr>
              <a:t>Domain-Specific Debugging</a:t>
            </a:r>
          </a:p>
        </p:txBody>
      </p:sp>
      <p:sp>
        <p:nvSpPr>
          <p:cNvPr id="2" name="PlaceHolder 1"/>
          <p:cNvSpPr>
            <a:spLocks noGrp="1"/>
          </p:cNvSpPr>
          <p:nvPr>
            <p:ph type="sldNum"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tab pos="0" algn="l"/>
              </a:tabLst>
              <a:defRPr/>
            </a:pPr>
            <a:fld id="{BA9FEC38-D3C8-4794-8A5E-1D9A9F335037}" type="slidenum">
              <a:rPr kumimoji="0" lang="en-US" sz="1200" b="0" i="0" u="none" strike="noStrike" kern="1200" cap="none" spc="-1" normalizeH="0" baseline="0" noProof="0">
                <a:ln>
                  <a:noFill/>
                </a:ln>
                <a:solidFill>
                  <a:srgbClr val="000000"/>
                </a:solidFill>
                <a:effectLst/>
                <a:uLnTx/>
                <a:uFillTx/>
                <a:latin typeface="Calibri"/>
              </a:rPr>
              <a:pPr marL="0" marR="0" lvl="0" indent="0" algn="r" defTabSz="914400" rtl="0" eaLnBrk="1" fontAlgn="auto" latinLnBrk="0" hangingPunct="1">
                <a:lnSpc>
                  <a:spcPct val="100000"/>
                </a:lnSpc>
                <a:spcBef>
                  <a:spcPts val="0"/>
                </a:spcBef>
                <a:spcAft>
                  <a:spcPts val="0"/>
                </a:spcAft>
                <a:buClrTx/>
                <a:buSzTx/>
                <a:buFontTx/>
                <a:buNone/>
                <a:tabLst>
                  <a:tab pos="0" algn="l"/>
                </a:tabLst>
                <a:defRPr/>
              </a:pPr>
              <a:t>26</a:t>
            </a:fld>
            <a:endParaRPr kumimoji="0" lang="en-US" sz="1200" b="0" i="0" u="none" strike="noStrike" kern="1200" cap="none" spc="-1" normalizeH="0" baseline="0" noProof="0">
              <a:ln>
                <a:noFill/>
              </a:ln>
              <a:solidFill>
                <a:srgbClr val="000000"/>
              </a:solidFill>
              <a:effectLst/>
              <a:uLnTx/>
              <a:uFillTx/>
              <a:latin typeface="Calibri"/>
            </a:endParaRPr>
          </a:p>
        </p:txBody>
      </p:sp>
    </p:spTree>
    <p:extLst>
      <p:ext uri="{BB962C8B-B14F-4D97-AF65-F5344CB8AC3E}">
        <p14:creationId xmlns:p14="http://schemas.microsoft.com/office/powerpoint/2010/main" val="2127898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4481" y="1455480"/>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Real-Time Testing: Debug code in real-time during Play mode to observe and interact with game behavior.</a:t>
            </a:r>
          </a:p>
          <a:p>
            <a:pPr marL="342900" indent="-342900">
              <a:spcBef>
                <a:spcPts val="600"/>
              </a:spcBef>
              <a:spcAft>
                <a:spcPts val="600"/>
              </a:spcAft>
              <a:buFont typeface="Arial" panose="020B0604020202020204" pitchFamily="34" charset="0"/>
              <a:buChar char="•"/>
            </a:pPr>
            <a:r>
              <a:rPr lang="en-US" sz="2400" spc="-1" dirty="0">
                <a:solidFill>
                  <a:srgbClr val="000000"/>
                </a:solidFill>
              </a:rPr>
              <a:t>Hot Reloading: Apply code changes without restarting the game to speed up the debugging process.</a:t>
            </a:r>
          </a:p>
          <a:p>
            <a:pPr marL="342900" indent="-342900">
              <a:spcBef>
                <a:spcPts val="600"/>
              </a:spcBef>
              <a:spcAft>
                <a:spcPts val="600"/>
              </a:spcAft>
              <a:buFont typeface="Arial" panose="020B0604020202020204" pitchFamily="34" charset="0"/>
              <a:buChar char="•"/>
            </a:pPr>
            <a:r>
              <a:rPr lang="en-US" sz="2400" spc="-1" dirty="0">
                <a:solidFill>
                  <a:srgbClr val="000000"/>
                </a:solidFill>
              </a:rPr>
              <a:t>Remote Debugging: Debug code running on remote devices directly from the Unity Editor.</a:t>
            </a:r>
          </a:p>
          <a:p>
            <a:pPr marL="342900" indent="-342900">
              <a:spcBef>
                <a:spcPts val="600"/>
              </a:spcBef>
              <a:spcAft>
                <a:spcPts val="600"/>
              </a:spcAft>
              <a:buFont typeface="Arial" panose="020B0604020202020204" pitchFamily="34" charset="0"/>
              <a:buChar char="•"/>
            </a:pPr>
            <a:r>
              <a:rPr lang="en-US" sz="2400" spc="-1" dirty="0">
                <a:solidFill>
                  <a:srgbClr val="000000"/>
                </a:solidFill>
              </a:rPr>
              <a:t>Live Inspection: Inspect and modify game objects, components, and variables in real-time using debug tools.</a:t>
            </a:r>
          </a:p>
          <a:p>
            <a:pPr marL="342900" indent="-342900">
              <a:spcBef>
                <a:spcPts val="600"/>
              </a:spcBef>
              <a:spcAft>
                <a:spcPts val="600"/>
              </a:spcAft>
              <a:buFont typeface="Arial" panose="020B0604020202020204" pitchFamily="34" charset="0"/>
              <a:buChar char="•"/>
            </a:pPr>
            <a:r>
              <a:rPr lang="en-US" sz="2400" spc="-1" dirty="0">
                <a:solidFill>
                  <a:srgbClr val="000000"/>
                </a:solidFill>
              </a:rPr>
              <a:t>Performance Profiling: Profile code performance and resource usage in real-time during Play mode.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 Debugging Techniques in Play Mode</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27</a:t>
            </a:fld>
            <a:endParaRPr/>
          </a:p>
        </p:txBody>
      </p:sp>
    </p:spTree>
    <p:extLst>
      <p:ext uri="{BB962C8B-B14F-4D97-AF65-F5344CB8AC3E}">
        <p14:creationId xmlns:p14="http://schemas.microsoft.com/office/powerpoint/2010/main" val="4012326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4481" y="1379078"/>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Code Inspection: Review and inspect code structure, syntax, and logic in the Unity Editor's code editor.</a:t>
            </a:r>
          </a:p>
          <a:p>
            <a:pPr marL="342900" indent="-342900">
              <a:spcBef>
                <a:spcPts val="600"/>
              </a:spcBef>
              <a:spcAft>
                <a:spcPts val="600"/>
              </a:spcAft>
              <a:buFont typeface="Arial" panose="020B0604020202020204" pitchFamily="34" charset="0"/>
              <a:buChar char="•"/>
            </a:pPr>
            <a:r>
              <a:rPr lang="en-US" sz="2400" spc="-1" dirty="0">
                <a:solidFill>
                  <a:srgbClr val="000000"/>
                </a:solidFill>
              </a:rPr>
              <a:t>Static Analysis: Use static code analysis tools to identify potential issues and code smells.</a:t>
            </a:r>
          </a:p>
          <a:p>
            <a:pPr marL="342900" indent="-342900">
              <a:spcBef>
                <a:spcPts val="600"/>
              </a:spcBef>
              <a:spcAft>
                <a:spcPts val="600"/>
              </a:spcAft>
              <a:buFont typeface="Arial" panose="020B0604020202020204" pitchFamily="34" charset="0"/>
              <a:buChar char="•"/>
            </a:pPr>
            <a:r>
              <a:rPr lang="en-US" sz="2400" spc="-1" dirty="0">
                <a:solidFill>
                  <a:srgbClr val="000000"/>
                </a:solidFill>
              </a:rPr>
              <a:t>Code Formatting: Ensure consistent code formatting and style adherence for readability.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Code Navigation: Navigate codebase efficiently using code search and navigation features.</a:t>
            </a:r>
          </a:p>
          <a:p>
            <a:pPr marL="342900" indent="-342900">
              <a:spcBef>
                <a:spcPts val="600"/>
              </a:spcBef>
              <a:spcAft>
                <a:spcPts val="600"/>
              </a:spcAft>
              <a:buFont typeface="Arial" panose="020B0604020202020204" pitchFamily="34" charset="0"/>
              <a:buChar char="•"/>
            </a:pPr>
            <a:r>
              <a:rPr lang="en-US" sz="2400" spc="-1" dirty="0">
                <a:solidFill>
                  <a:srgbClr val="000000"/>
                </a:solidFill>
              </a:rPr>
              <a:t>Refactoring: Refactor code to improve readability, maintainability, and performance.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Debugging Techniques in Edit Mode</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28</a:t>
            </a:fld>
            <a:endParaRPr/>
          </a:p>
        </p:txBody>
      </p:sp>
    </p:spTree>
    <p:extLst>
      <p:ext uri="{BB962C8B-B14F-4D97-AF65-F5344CB8AC3E}">
        <p14:creationId xmlns:p14="http://schemas.microsoft.com/office/powerpoint/2010/main" val="3755804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Desktop Platforms: Debug Unity projects targeting desktop platforms using integrated tools and third-party IDE integrations.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Mobile Platforms: Debug Unity projects targeting mobile platforms using remote debugging and performance profiling tools.</a:t>
            </a:r>
          </a:p>
          <a:p>
            <a:pPr marL="342900" indent="-342900">
              <a:spcBef>
                <a:spcPts val="600"/>
              </a:spcBef>
              <a:spcAft>
                <a:spcPts val="600"/>
              </a:spcAft>
              <a:buFont typeface="Arial" panose="020B0604020202020204" pitchFamily="34" charset="0"/>
              <a:buChar char="•"/>
            </a:pPr>
            <a:r>
              <a:rPr lang="en-US" sz="2400" spc="-1" dirty="0">
                <a:solidFill>
                  <a:srgbClr val="000000"/>
                </a:solidFill>
              </a:rPr>
              <a:t>Console Platforms: Debug Unity projects targeting console platforms using remote debugging and platform-specific development kits.</a:t>
            </a:r>
          </a:p>
          <a:p>
            <a:pPr marL="342900" indent="-342900">
              <a:spcBef>
                <a:spcPts val="600"/>
              </a:spcBef>
              <a:spcAft>
                <a:spcPts val="600"/>
              </a:spcAft>
              <a:buFont typeface="Arial" panose="020B0604020202020204" pitchFamily="34" charset="0"/>
              <a:buChar char="•"/>
            </a:pPr>
            <a:r>
              <a:rPr lang="en-US" sz="2400" spc="-1" dirty="0">
                <a:solidFill>
                  <a:srgbClr val="000000"/>
                </a:solidFill>
              </a:rPr>
              <a:t>Web Platforms: Debug Unity projects targeting web platforms using browser developer tools and remote debugging.</a:t>
            </a:r>
          </a:p>
          <a:p>
            <a:pPr marL="342900" indent="-342900">
              <a:spcBef>
                <a:spcPts val="600"/>
              </a:spcBef>
              <a:spcAft>
                <a:spcPts val="600"/>
              </a:spcAft>
              <a:buFont typeface="Arial" panose="020B0604020202020204" pitchFamily="34" charset="0"/>
              <a:buChar char="•"/>
            </a:pPr>
            <a:r>
              <a:rPr lang="en-US" sz="2400" spc="-1" dirty="0">
                <a:solidFill>
                  <a:srgbClr val="000000"/>
                </a:solidFill>
              </a:rPr>
              <a:t>AR/VR Platforms: Debug Unity projects targeting AR/VR platforms using device emulation and platform-specific tools.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marL="233280">
              <a:lnSpc>
                <a:spcPct val="90000"/>
              </a:lnSpc>
              <a:tabLst>
                <a:tab pos="0" algn="l"/>
              </a:tabLst>
            </a:pPr>
            <a:r>
              <a:rPr lang="nb-NO" sz="4400" b="1" spc="-1" dirty="0">
                <a:solidFill>
                  <a:srgbClr val="000000"/>
                </a:solidFill>
              </a:rPr>
              <a:t>Debugging Strategies for Different Platforms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29</a:t>
            </a:fld>
            <a:endParaRPr/>
          </a:p>
        </p:txBody>
      </p:sp>
    </p:spTree>
    <p:extLst>
      <p:ext uri="{BB962C8B-B14F-4D97-AF65-F5344CB8AC3E}">
        <p14:creationId xmlns:p14="http://schemas.microsoft.com/office/powerpoint/2010/main" val="244364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idx="4294967295"/>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dirty="0">
                <a:solidFill>
                  <a:srgbClr val="000000"/>
                </a:solidFill>
                <a:latin typeface="Arial"/>
              </a:rPr>
              <a:t>Content</a:t>
            </a:r>
            <a:endParaRPr lang="en-US" sz="4400" b="0" strike="noStrike" spc="-1" dirty="0">
              <a:solidFill>
                <a:srgbClr val="000000"/>
              </a:solidFill>
              <a:latin typeface="Arial"/>
            </a:endParaRPr>
          </a:p>
        </p:txBody>
      </p:sp>
      <p:sp>
        <p:nvSpPr>
          <p:cNvPr id="54" name="Content Placeholder 2"/>
          <p:cNvSpPr/>
          <p:nvPr/>
        </p:nvSpPr>
        <p:spPr>
          <a:xfrm>
            <a:off x="838080" y="2009520"/>
            <a:ext cx="10895116" cy="447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rPr>
              <a:t>Common Types of Bugs</a:t>
            </a:r>
          </a:p>
          <a:p>
            <a:pPr marL="228600" indent="-228600">
              <a:buClr>
                <a:srgbClr val="000000"/>
              </a:buClr>
              <a:buFont typeface="Arial"/>
              <a:buChar char="•"/>
            </a:pPr>
            <a:r>
              <a:rPr lang="en-US" sz="2400" spc="-1" dirty="0">
                <a:solidFill>
                  <a:srgbClr val="000000"/>
                </a:solidFill>
              </a:rPr>
              <a:t>Debugging Techniques</a:t>
            </a:r>
          </a:p>
          <a:p>
            <a:pPr marL="228600" indent="-228600">
              <a:buClr>
                <a:srgbClr val="000000"/>
              </a:buClr>
              <a:buFont typeface="Arial"/>
              <a:buChar char="•"/>
            </a:pPr>
            <a:r>
              <a:rPr lang="en-US" sz="2400" spc="-1" dirty="0">
                <a:solidFill>
                  <a:srgbClr val="000000"/>
                </a:solidFill>
              </a:rPr>
              <a:t>Debugging Tools in Unity</a:t>
            </a:r>
          </a:p>
          <a:p>
            <a:pPr marL="228600" indent="-228600">
              <a:buClr>
                <a:srgbClr val="000000"/>
              </a:buClr>
              <a:buFont typeface="Arial"/>
              <a:buChar char="•"/>
            </a:pPr>
            <a:r>
              <a:rPr lang="en-US" sz="2400" spc="-1" dirty="0">
                <a:solidFill>
                  <a:srgbClr val="000000"/>
                </a:solidFill>
              </a:rPr>
              <a:t>Debugging Best Practices</a:t>
            </a:r>
          </a:p>
          <a:p>
            <a:pPr marL="228600" indent="-228600">
              <a:buClr>
                <a:srgbClr val="000000"/>
              </a:buClr>
              <a:buFont typeface="Arial"/>
              <a:buChar char="•"/>
            </a:pPr>
            <a:r>
              <a:rPr lang="en-US" sz="2400" spc="-1" dirty="0">
                <a:solidFill>
                  <a:srgbClr val="000000"/>
                </a:solidFill>
              </a:rPr>
              <a:t>Debugging Strategies</a:t>
            </a:r>
          </a:p>
          <a:p>
            <a:pPr marL="228600" indent="-228600">
              <a:buClr>
                <a:srgbClr val="000000"/>
              </a:buClr>
              <a:buFont typeface="Arial"/>
              <a:buChar char="•"/>
            </a:pPr>
            <a:r>
              <a:rPr lang="en-US" sz="2400" spc="-1" dirty="0">
                <a:solidFill>
                  <a:srgbClr val="000000"/>
                </a:solidFill>
              </a:rPr>
              <a:t>Common Debugging Scenarios</a:t>
            </a:r>
          </a:p>
          <a:p>
            <a:pPr marL="228600" indent="-228600">
              <a:buClr>
                <a:srgbClr val="000000"/>
              </a:buClr>
              <a:buFont typeface="Arial"/>
              <a:buChar char="•"/>
            </a:pPr>
            <a:r>
              <a:rPr lang="en-US" sz="2400" spc="-1" dirty="0">
                <a:solidFill>
                  <a:srgbClr val="000000"/>
                </a:solidFill>
              </a:rPr>
              <a:t>Domain-Specific Debugging</a:t>
            </a:r>
          </a:p>
          <a:p>
            <a:pPr marL="228600" indent="-228600">
              <a:buClr>
                <a:srgbClr val="000000"/>
              </a:buClr>
              <a:buFont typeface="Arial"/>
              <a:buChar char="•"/>
            </a:pPr>
            <a:r>
              <a:rPr lang="en-US" sz="2400" spc="-1" dirty="0">
                <a:solidFill>
                  <a:srgbClr val="000000"/>
                </a:solidFill>
              </a:rPr>
              <a:t>Debugging Techniques in Play Mode</a:t>
            </a:r>
          </a:p>
          <a:p>
            <a:pPr marL="228600" indent="-228600">
              <a:buClr>
                <a:srgbClr val="000000"/>
              </a:buClr>
              <a:buFont typeface="Arial"/>
              <a:buChar char="•"/>
            </a:pPr>
            <a:r>
              <a:rPr lang="en-US" sz="2400" spc="-1" dirty="0">
                <a:solidFill>
                  <a:srgbClr val="000000"/>
                </a:solidFill>
              </a:rPr>
              <a:t>Debugging Techniques in Edit Mode</a:t>
            </a:r>
          </a:p>
          <a:p>
            <a:pPr marL="228600" indent="-228600">
              <a:buClr>
                <a:srgbClr val="000000"/>
              </a:buClr>
              <a:buFont typeface="Arial"/>
              <a:buChar char="•"/>
            </a:pPr>
            <a:r>
              <a:rPr lang="nb-NO" sz="2400" spc="-1" dirty="0">
                <a:solidFill>
                  <a:srgbClr val="000000"/>
                </a:solidFill>
              </a:rPr>
              <a:t>Debugging Strategies for Different Platforms</a:t>
            </a:r>
          </a:p>
          <a:p>
            <a:pPr marL="228600" indent="-228600">
              <a:buClr>
                <a:srgbClr val="000000"/>
              </a:buClr>
              <a:buFont typeface="Arial"/>
              <a:buChar char="•"/>
            </a:pPr>
            <a:r>
              <a:rPr lang="en-US" sz="2400" spc="-1" dirty="0">
                <a:solidFill>
                  <a:srgbClr val="000000"/>
                </a:solidFill>
              </a:rPr>
              <a:t>Troubleshooting Techniques</a:t>
            </a:r>
          </a:p>
        </p:txBody>
      </p:sp>
      <p:sp>
        <p:nvSpPr>
          <p:cNvPr id="3" name="PlaceHolder 2"/>
          <p:cNvSpPr>
            <a:spLocks noGrp="1"/>
          </p:cNvSpPr>
          <p:nvPr>
            <p:ph type="sldNum" idx="1"/>
          </p:nvPr>
        </p:nvSpPr>
        <p:spPr/>
        <p:txBody>
          <a:bodyPr/>
          <a:lstStyle/>
          <a:p>
            <a:fld id="{B86D5315-3D1D-4EC7-9273-1E23E07B318A}" type="slidenum">
              <a:t>3</a:t>
            </a:fld>
            <a:endParaRPr/>
          </a:p>
        </p:txBody>
      </p:sp>
    </p:spTree>
    <p:extLst>
      <p:ext uri="{BB962C8B-B14F-4D97-AF65-F5344CB8AC3E}">
        <p14:creationId xmlns:p14="http://schemas.microsoft.com/office/powerpoint/2010/main" val="823309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Troubleshooting is the process of identifying, diagnosing, and resolving problems or issues within a system or process. Its purpose is to pinpoint the root cause of malfunctions or errors and implement corrective actions to restore normal operation. </a:t>
            </a:r>
          </a:p>
          <a:p>
            <a:pPr marL="342900" indent="-342900">
              <a:spcBef>
                <a:spcPts val="600"/>
              </a:spcBef>
              <a:spcAft>
                <a:spcPts val="600"/>
              </a:spcAft>
              <a:buFont typeface="Arial" panose="020B0604020202020204" pitchFamily="34" charset="0"/>
              <a:buChar char="•"/>
            </a:pPr>
            <a:r>
              <a:rPr lang="en-US" sz="2400" spc="-1" dirty="0">
                <a:solidFill>
                  <a:srgbClr val="000000"/>
                </a:solidFill>
              </a:rPr>
              <a:t>Troubleshooting aims to systematically address issues by analyzing symptoms, testing hypotheses, and applying solutions to resolve the underlying problem. It involves a systematic approach, often employing problem-solving techniques, logical reasoning, and diagnostic tools to effectively resolve issues and optimize system performance.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30</a:t>
            </a:fld>
            <a:endParaRPr/>
          </a:p>
        </p:txBody>
      </p:sp>
    </p:spTree>
    <p:extLst>
      <p:ext uri="{BB962C8B-B14F-4D97-AF65-F5344CB8AC3E}">
        <p14:creationId xmlns:p14="http://schemas.microsoft.com/office/powerpoint/2010/main" val="1030642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Problem Identification: Start by clearly defining the problem or issue you're encountering. Gather relevant information, such as error messages or symptoms, to narrow down the scope of troubleshooting.</a:t>
            </a:r>
          </a:p>
          <a:p>
            <a:pPr marL="342900" indent="-342900">
              <a:spcBef>
                <a:spcPts val="600"/>
              </a:spcBef>
              <a:spcAft>
                <a:spcPts val="600"/>
              </a:spcAft>
              <a:buFont typeface="Arial" panose="020B0604020202020204" pitchFamily="34" charset="0"/>
              <a:buChar char="•"/>
            </a:pPr>
            <a:r>
              <a:rPr lang="en-US" sz="2400" spc="-1" dirty="0">
                <a:solidFill>
                  <a:srgbClr val="000000"/>
                </a:solidFill>
              </a:rPr>
              <a:t>Root Cause Analysis: Dig deeper to identify the root cause of the problem. Trace back the steps leading up to the issue and consider potential factors, such as recent changes or updates.</a:t>
            </a:r>
          </a:p>
          <a:p>
            <a:pPr marL="342900" indent="-342900">
              <a:spcBef>
                <a:spcPts val="600"/>
              </a:spcBef>
              <a:spcAft>
                <a:spcPts val="600"/>
              </a:spcAft>
              <a:buFont typeface="Arial" panose="020B0604020202020204" pitchFamily="34" charset="0"/>
              <a:buChar char="•"/>
            </a:pPr>
            <a:r>
              <a:rPr lang="en-US" sz="2400" spc="-1" dirty="0">
                <a:solidFill>
                  <a:srgbClr val="000000"/>
                </a:solidFill>
              </a:rPr>
              <a:t>Isolation Testing: Isolate the problem by testing individual components or systems to determine if the issue is localized or systemic. This helps pinpoint the exact source of the problem.</a:t>
            </a:r>
          </a:p>
          <a:p>
            <a:pPr marL="342900" indent="-342900">
              <a:spcBef>
                <a:spcPts val="600"/>
              </a:spcBef>
              <a:spcAft>
                <a:spcPts val="600"/>
              </a:spcAft>
              <a:buFont typeface="Arial" panose="020B0604020202020204" pitchFamily="34" charset="0"/>
              <a:buChar char="•"/>
            </a:pPr>
            <a:r>
              <a:rPr lang="en-US" sz="2400" spc="-1" dirty="0">
                <a:solidFill>
                  <a:srgbClr val="000000"/>
                </a:solidFill>
              </a:rPr>
              <a:t>Documentation: Document your troubleshooting process, including steps taken, observations, and any attempted solutions. This not only serves as a reference for future troubleshooting but also aids in collaboration with team members.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31</a:t>
            </a:fld>
            <a:endParaRPr/>
          </a:p>
        </p:txBody>
      </p:sp>
    </p:spTree>
    <p:extLst>
      <p:ext uri="{BB962C8B-B14F-4D97-AF65-F5344CB8AC3E}">
        <p14:creationId xmlns:p14="http://schemas.microsoft.com/office/powerpoint/2010/main" val="821370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Testing Solutions: Propose and test potential solutions systematically. Start with the most likely causes and work your way through alternative solutions until the issue is resolved.</a:t>
            </a:r>
          </a:p>
          <a:p>
            <a:pPr marL="342900" indent="-342900">
              <a:spcBef>
                <a:spcPts val="600"/>
              </a:spcBef>
              <a:spcAft>
                <a:spcPts val="600"/>
              </a:spcAft>
              <a:buFont typeface="Arial" panose="020B0604020202020204" pitchFamily="34" charset="0"/>
              <a:buChar char="•"/>
            </a:pPr>
            <a:r>
              <a:rPr lang="en-US" sz="2400" spc="-1" dirty="0">
                <a:solidFill>
                  <a:srgbClr val="000000"/>
                </a:solidFill>
              </a:rPr>
              <a:t>Iterative Approach: Troubleshooting is often an iterative process. Don't be discouraged by initial setbacks; instead, learn from each attempt and refine your approach accordingly.</a:t>
            </a:r>
          </a:p>
          <a:p>
            <a:pPr marL="342900" indent="-342900">
              <a:spcBef>
                <a:spcPts val="600"/>
              </a:spcBef>
              <a:spcAft>
                <a:spcPts val="600"/>
              </a:spcAft>
              <a:buFont typeface="Arial" panose="020B0604020202020204" pitchFamily="34" charset="0"/>
              <a:buChar char="•"/>
            </a:pPr>
            <a:r>
              <a:rPr lang="en-US" sz="2400" spc="-1" dirty="0">
                <a:solidFill>
                  <a:srgbClr val="000000"/>
                </a:solidFill>
              </a:rPr>
              <a:t>Seeking Help: Don't hesitate to seek help from colleagues, online communities, or documentation if you're unable to resolve the issue on your own. Fresh perspectives and additional expertise can be invaluable in troubleshooting complex problems.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32</a:t>
            </a:fld>
            <a:endParaRPr/>
          </a:p>
        </p:txBody>
      </p:sp>
    </p:spTree>
    <p:extLst>
      <p:ext uri="{BB962C8B-B14F-4D97-AF65-F5344CB8AC3E}">
        <p14:creationId xmlns:p14="http://schemas.microsoft.com/office/powerpoint/2010/main" val="180494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Identifying the Problem:</a:t>
            </a:r>
          </a:p>
          <a:p>
            <a:pPr marL="342900" indent="-342900">
              <a:spcBef>
                <a:spcPts val="600"/>
              </a:spcBef>
              <a:spcAft>
                <a:spcPts val="600"/>
              </a:spcAft>
              <a:buFont typeface="Arial" panose="020B0604020202020204" pitchFamily="34" charset="0"/>
              <a:buChar char="•"/>
            </a:pPr>
            <a:r>
              <a:rPr lang="en-US" sz="2400" spc="-1" dirty="0">
                <a:solidFill>
                  <a:srgbClr val="000000"/>
                </a:solidFill>
              </a:rPr>
              <a:t>Scenario: Imagine you encounter a game-breaking bug where the player character falls through the floor unexpectedly.</a:t>
            </a:r>
          </a:p>
          <a:p>
            <a:pPr marL="342900" indent="-342900">
              <a:spcBef>
                <a:spcPts val="600"/>
              </a:spcBef>
              <a:spcAft>
                <a:spcPts val="600"/>
              </a:spcAft>
              <a:buFont typeface="Arial" panose="020B0604020202020204" pitchFamily="34" charset="0"/>
              <a:buChar char="•"/>
            </a:pPr>
            <a:r>
              <a:rPr lang="en-US" sz="2400" spc="-1" dirty="0">
                <a:solidFill>
                  <a:srgbClr val="000000"/>
                </a:solidFill>
              </a:rPr>
              <a:t>Symptoms: The player character clips through the ground, leading to frustration and gameplay disruptions.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Root Cause: The issue could stem from collider misalignment, physics settings, or scripting errors.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 Review the collider setup for the player character and the ground objects. Check if there are any discrepancies or gaps between colliders.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33</a:t>
            </a:fld>
            <a:endParaRPr/>
          </a:p>
        </p:txBody>
      </p:sp>
    </p:spTree>
    <p:extLst>
      <p:ext uri="{BB962C8B-B14F-4D97-AF65-F5344CB8AC3E}">
        <p14:creationId xmlns:p14="http://schemas.microsoft.com/office/powerpoint/2010/main" val="124164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Root Cause Analysis:</a:t>
            </a:r>
          </a:p>
          <a:p>
            <a:pPr marL="342900" indent="-342900">
              <a:spcBef>
                <a:spcPts val="600"/>
              </a:spcBef>
              <a:spcAft>
                <a:spcPts val="600"/>
              </a:spcAft>
              <a:buFont typeface="Arial" panose="020B0604020202020204" pitchFamily="34" charset="0"/>
              <a:buChar char="•"/>
            </a:pPr>
            <a:r>
              <a:rPr lang="en-US" sz="2400" spc="-1" dirty="0">
                <a:solidFill>
                  <a:srgbClr val="000000"/>
                </a:solidFill>
              </a:rPr>
              <a:t>Scenario: Upon inspection, you notice that the collider for the ground object is misaligned, allowing the player character to fall through.</a:t>
            </a:r>
          </a:p>
          <a:p>
            <a:pPr marL="342900" indent="-342900">
              <a:spcBef>
                <a:spcPts val="600"/>
              </a:spcBef>
              <a:spcAft>
                <a:spcPts val="600"/>
              </a:spcAft>
              <a:buFont typeface="Arial" panose="020B0604020202020204" pitchFamily="34" charset="0"/>
              <a:buChar char="•"/>
            </a:pPr>
            <a:r>
              <a:rPr lang="en-US" sz="2400" spc="-1" dirty="0">
                <a:solidFill>
                  <a:srgbClr val="000000"/>
                </a:solidFill>
              </a:rPr>
              <a:t>Root Cause: Collider misalignment due to incorrect positioning or scaling of the ground object.</a:t>
            </a:r>
          </a:p>
          <a:p>
            <a:pPr marL="342900" indent="-342900">
              <a:spcBef>
                <a:spcPts val="600"/>
              </a:spcBef>
              <a:spcAft>
                <a:spcPts val="600"/>
              </a:spcAft>
              <a:buFont typeface="Arial" panose="020B0604020202020204" pitchFamily="34" charset="0"/>
              <a:buChar char="•"/>
            </a:pPr>
            <a:r>
              <a:rPr lang="en-US" sz="2400" spc="-1" dirty="0">
                <a:solidFill>
                  <a:srgbClr val="000000"/>
                </a:solidFill>
              </a:rPr>
              <a:t>Impact: The issue affects gameplay immersion and can lead to negative player experiences.</a:t>
            </a:r>
          </a:p>
          <a:p>
            <a:pPr marL="342900" indent="-342900">
              <a:spcBef>
                <a:spcPts val="600"/>
              </a:spcBef>
              <a:spcAft>
                <a:spcPts val="600"/>
              </a:spcAft>
              <a:buFont typeface="Arial" panose="020B0604020202020204" pitchFamily="34" charset="0"/>
              <a:buChar char="•"/>
            </a:pPr>
            <a:r>
              <a:rPr lang="en-US" sz="2400" spc="-1" dirty="0">
                <a:solidFill>
                  <a:srgbClr val="000000"/>
                </a:solidFill>
              </a:rPr>
              <a:t>Resolution: Adjust the collider's position and scale to ensure proper alignment with the ground object.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34</a:t>
            </a:fld>
            <a:endParaRPr/>
          </a:p>
        </p:txBody>
      </p:sp>
    </p:spTree>
    <p:extLst>
      <p:ext uri="{BB962C8B-B14F-4D97-AF65-F5344CB8AC3E}">
        <p14:creationId xmlns:p14="http://schemas.microsoft.com/office/powerpoint/2010/main" val="3610006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Isolation Testing:</a:t>
            </a:r>
          </a:p>
          <a:p>
            <a:pPr marL="342900" indent="-342900">
              <a:spcBef>
                <a:spcPts val="600"/>
              </a:spcBef>
              <a:spcAft>
                <a:spcPts val="600"/>
              </a:spcAft>
              <a:buFont typeface="Arial" panose="020B0604020202020204" pitchFamily="34" charset="0"/>
              <a:buChar char="•"/>
            </a:pPr>
            <a:r>
              <a:rPr lang="en-US" sz="2400" spc="-1" dirty="0">
                <a:solidFill>
                  <a:srgbClr val="000000"/>
                </a:solidFill>
              </a:rPr>
              <a:t>Scenario: After adjusting the collider, you perform isolation testing to verify if the issue persists.</a:t>
            </a:r>
          </a:p>
          <a:p>
            <a:pPr marL="342900" indent="-342900">
              <a:spcBef>
                <a:spcPts val="600"/>
              </a:spcBef>
              <a:spcAft>
                <a:spcPts val="600"/>
              </a:spcAft>
              <a:buFont typeface="Arial" panose="020B0604020202020204" pitchFamily="34" charset="0"/>
              <a:buChar char="•"/>
            </a:pPr>
            <a:r>
              <a:rPr lang="en-US" sz="2400" spc="-1" dirty="0">
                <a:solidFill>
                  <a:srgbClr val="000000"/>
                </a:solidFill>
              </a:rPr>
              <a:t>Isolation Test: Remove all other potential factors and focus solely on the collider adjustment.</a:t>
            </a:r>
          </a:p>
          <a:p>
            <a:pPr marL="342900" indent="-342900">
              <a:spcBef>
                <a:spcPts val="600"/>
              </a:spcBef>
              <a:spcAft>
                <a:spcPts val="600"/>
              </a:spcAft>
              <a:buFont typeface="Arial" panose="020B0604020202020204" pitchFamily="34" charset="0"/>
              <a:buChar char="•"/>
            </a:pPr>
            <a:r>
              <a:rPr lang="en-US" sz="2400" spc="-1" dirty="0">
                <a:solidFill>
                  <a:srgbClr val="000000"/>
                </a:solidFill>
              </a:rPr>
              <a:t>Observation: The player character no longer falls through the ground after the collider adjustment.</a:t>
            </a:r>
          </a:p>
          <a:p>
            <a:pPr marL="342900" indent="-342900">
              <a:spcBef>
                <a:spcPts val="600"/>
              </a:spcBef>
              <a:spcAft>
                <a:spcPts val="600"/>
              </a:spcAft>
              <a:buFont typeface="Arial" panose="020B0604020202020204" pitchFamily="34" charset="0"/>
              <a:buChar char="•"/>
            </a:pPr>
            <a:r>
              <a:rPr lang="en-US" sz="2400" spc="-1" dirty="0">
                <a:solidFill>
                  <a:srgbClr val="000000"/>
                </a:solidFill>
              </a:rPr>
              <a:t>Confirmation: The isolation test confirms that the collider misalignment was indeed the root cause of the issue.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35</a:t>
            </a:fld>
            <a:endParaRPr/>
          </a:p>
        </p:txBody>
      </p:sp>
    </p:spTree>
    <p:extLst>
      <p:ext uri="{BB962C8B-B14F-4D97-AF65-F5344CB8AC3E}">
        <p14:creationId xmlns:p14="http://schemas.microsoft.com/office/powerpoint/2010/main" val="1007921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Documentation: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Importance: Documenting the troubleshooting process is crucial for tracking progress and sharing insights with team members.</a:t>
            </a:r>
          </a:p>
          <a:p>
            <a:pPr marL="342900" indent="-342900">
              <a:spcBef>
                <a:spcPts val="600"/>
              </a:spcBef>
              <a:spcAft>
                <a:spcPts val="600"/>
              </a:spcAft>
              <a:buFont typeface="Arial" panose="020B0604020202020204" pitchFamily="34" charset="0"/>
              <a:buChar char="•"/>
            </a:pPr>
            <a:r>
              <a:rPr lang="en-US" sz="2400" spc="-1" dirty="0">
                <a:solidFill>
                  <a:srgbClr val="000000"/>
                </a:solidFill>
              </a:rPr>
              <a:t>Documentation Steps: Record the initial problem, symptoms, root cause analysis, isolation testing, and resolution steps.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 Create a document outlining the collider misalignment issue, steps taken to address it, and the final resolution</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36</a:t>
            </a:fld>
            <a:endParaRPr/>
          </a:p>
        </p:txBody>
      </p:sp>
    </p:spTree>
    <p:extLst>
      <p:ext uri="{BB962C8B-B14F-4D97-AF65-F5344CB8AC3E}">
        <p14:creationId xmlns:p14="http://schemas.microsoft.com/office/powerpoint/2010/main" val="4247704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Testing Solutions: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Scenario: To ensure the issue is fully resolved, you test the game extensively with the collider adjustment in place.</a:t>
            </a:r>
          </a:p>
          <a:p>
            <a:pPr marL="342900" indent="-342900">
              <a:spcBef>
                <a:spcPts val="600"/>
              </a:spcBef>
              <a:spcAft>
                <a:spcPts val="600"/>
              </a:spcAft>
              <a:buFont typeface="Arial" panose="020B0604020202020204" pitchFamily="34" charset="0"/>
              <a:buChar char="•"/>
            </a:pPr>
            <a:r>
              <a:rPr lang="en-US" sz="2400" spc="-1" dirty="0">
                <a:solidFill>
                  <a:srgbClr val="000000"/>
                </a:solidFill>
              </a:rPr>
              <a:t>Testing Approach: Perform various gameplay scenarios, including jumping, running, and collision interactions.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Observation: The player character behaves as expected, with no instances of falling through the ground.</a:t>
            </a:r>
          </a:p>
          <a:p>
            <a:pPr marL="342900" indent="-342900">
              <a:spcBef>
                <a:spcPts val="600"/>
              </a:spcBef>
              <a:spcAft>
                <a:spcPts val="600"/>
              </a:spcAft>
              <a:buFont typeface="Arial" panose="020B0604020202020204" pitchFamily="34" charset="0"/>
              <a:buChar char="•"/>
            </a:pPr>
            <a:r>
              <a:rPr lang="en-US" sz="2400" spc="-1" dirty="0">
                <a:solidFill>
                  <a:srgbClr val="000000"/>
                </a:solidFill>
              </a:rPr>
              <a:t>Conclusion: The extensive testing confirms that the collider adjustment successfully resolved the issue.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37</a:t>
            </a:fld>
            <a:endParaRPr/>
          </a:p>
        </p:txBody>
      </p:sp>
    </p:spTree>
    <p:extLst>
      <p:ext uri="{BB962C8B-B14F-4D97-AF65-F5344CB8AC3E}">
        <p14:creationId xmlns:p14="http://schemas.microsoft.com/office/powerpoint/2010/main" val="914244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Iterative Approach:</a:t>
            </a:r>
          </a:p>
          <a:p>
            <a:pPr marL="342900" indent="-342900">
              <a:spcBef>
                <a:spcPts val="600"/>
              </a:spcBef>
              <a:spcAft>
                <a:spcPts val="600"/>
              </a:spcAft>
              <a:buFont typeface="Arial" panose="020B0604020202020204" pitchFamily="34" charset="0"/>
              <a:buChar char="•"/>
            </a:pPr>
            <a:r>
              <a:rPr lang="en-US" sz="2400" spc="-1" dirty="0">
                <a:solidFill>
                  <a:srgbClr val="000000"/>
                </a:solidFill>
              </a:rPr>
              <a:t>Scenario: Troubleshooting often requires an iterative approach, where multiple attempts may be needed to find the optimal solution.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Iterative Process: Each iteration involves identifying potential causes, testing solutions, and evaluating outcomes.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 If the issue persists after the collider adjustment, you may revisit the root cause analysis to explore other possibilities.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38</a:t>
            </a:fld>
            <a:endParaRPr/>
          </a:p>
        </p:txBody>
      </p:sp>
    </p:spTree>
    <p:extLst>
      <p:ext uri="{BB962C8B-B14F-4D97-AF65-F5344CB8AC3E}">
        <p14:creationId xmlns:p14="http://schemas.microsoft.com/office/powerpoint/2010/main" val="599445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Seeking Help:</a:t>
            </a:r>
          </a:p>
          <a:p>
            <a:pPr marL="342900" indent="-342900">
              <a:spcBef>
                <a:spcPts val="600"/>
              </a:spcBef>
              <a:spcAft>
                <a:spcPts val="600"/>
              </a:spcAft>
              <a:buFont typeface="Arial" panose="020B0604020202020204" pitchFamily="34" charset="0"/>
              <a:buChar char="•"/>
            </a:pPr>
            <a:r>
              <a:rPr lang="en-US" sz="2400" spc="-1" dirty="0">
                <a:solidFill>
                  <a:srgbClr val="000000"/>
                </a:solidFill>
              </a:rPr>
              <a:t>Scenario: Despite multiple attempts, the issue persists, indicating a more complex underlying problem.</a:t>
            </a:r>
          </a:p>
          <a:p>
            <a:pPr marL="342900" indent="-342900">
              <a:spcBef>
                <a:spcPts val="600"/>
              </a:spcBef>
              <a:spcAft>
                <a:spcPts val="600"/>
              </a:spcAft>
              <a:buFont typeface="Arial" panose="020B0604020202020204" pitchFamily="34" charset="0"/>
              <a:buChar char="•"/>
            </a:pPr>
            <a:r>
              <a:rPr lang="en-US" sz="2400" spc="-1" dirty="0">
                <a:solidFill>
                  <a:srgbClr val="000000"/>
                </a:solidFill>
              </a:rPr>
              <a:t>Collaboration: Reach out to colleagues or online communities for assistance in troubleshooting.</a:t>
            </a:r>
          </a:p>
          <a:p>
            <a:pPr marL="342900" indent="-342900">
              <a:spcBef>
                <a:spcPts val="600"/>
              </a:spcBef>
              <a:spcAft>
                <a:spcPts val="600"/>
              </a:spcAft>
              <a:buFont typeface="Arial" panose="020B0604020202020204" pitchFamily="34" charset="0"/>
              <a:buChar char="•"/>
            </a:pPr>
            <a:r>
              <a:rPr lang="en-US" sz="2400" spc="-1" dirty="0">
                <a:solidFill>
                  <a:srgbClr val="000000"/>
                </a:solidFill>
              </a:rPr>
              <a:t>Expertise: External perspectives and additional expertise can provide fresh insights and alternative solutions.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 Post the issue on developer forums or seek advice from experienced Unity developers to gather diverse perspectives.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39</a:t>
            </a:fld>
            <a:endParaRPr/>
          </a:p>
        </p:txBody>
      </p:sp>
    </p:spTree>
    <p:extLst>
      <p:ext uri="{BB962C8B-B14F-4D97-AF65-F5344CB8AC3E}">
        <p14:creationId xmlns:p14="http://schemas.microsoft.com/office/powerpoint/2010/main" val="309809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Syntax Errors: These are errors in the code's syntax that prevent compilation. Examples include missing semicolons or parentheses.</a:t>
            </a:r>
          </a:p>
          <a:p>
            <a:pPr marL="342900" indent="-342900">
              <a:spcBef>
                <a:spcPts val="600"/>
              </a:spcBef>
              <a:spcAft>
                <a:spcPts val="600"/>
              </a:spcAft>
              <a:buFont typeface="Arial" panose="020B0604020202020204" pitchFamily="34" charset="0"/>
              <a:buChar char="•"/>
            </a:pPr>
            <a:r>
              <a:rPr lang="en-US" sz="2400" spc="-1" dirty="0">
                <a:solidFill>
                  <a:srgbClr val="000000"/>
                </a:solidFill>
              </a:rPr>
              <a:t>Logic Errors: Errors in the code's logic result in unexpected behavior. They can be challenging to spot as they don't cause crashes but affect the program's functionality.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Runtime Errors: These occur during program execution, such as null reference exceptions or divide by zero errors.</a:t>
            </a:r>
          </a:p>
          <a:p>
            <a:pPr marL="342900" indent="-342900">
              <a:spcBef>
                <a:spcPts val="600"/>
              </a:spcBef>
              <a:spcAft>
                <a:spcPts val="600"/>
              </a:spcAft>
              <a:buFont typeface="Arial" panose="020B0604020202020204" pitchFamily="34" charset="0"/>
              <a:buChar char="•"/>
            </a:pPr>
            <a:r>
              <a:rPr lang="en-US" sz="2400" spc="-1" dirty="0">
                <a:solidFill>
                  <a:srgbClr val="000000"/>
                </a:solidFill>
              </a:rPr>
              <a:t>Performance Issues: Issues related to inefficient code or resource utilization, impacting the game's performance.</a:t>
            </a:r>
          </a:p>
          <a:p>
            <a:pPr marL="342900" indent="-342900">
              <a:spcBef>
                <a:spcPts val="600"/>
              </a:spcBef>
              <a:spcAft>
                <a:spcPts val="600"/>
              </a:spcAft>
              <a:buFont typeface="Arial" panose="020B0604020202020204" pitchFamily="34" charset="0"/>
              <a:buChar char="•"/>
            </a:pPr>
            <a:r>
              <a:rPr lang="en-US" sz="2400" spc="-1" dirty="0">
                <a:solidFill>
                  <a:srgbClr val="000000"/>
                </a:solidFill>
              </a:rPr>
              <a:t>Platform-Specific Issues: Problems arising due to differences in hardware or software platforms, like mobile devices or consoles.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Common Types of Bugs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4</a:t>
            </a:fld>
            <a:endParaRPr/>
          </a:p>
        </p:txBody>
      </p:sp>
    </p:spTree>
    <p:extLst>
      <p:ext uri="{BB962C8B-B14F-4D97-AF65-F5344CB8AC3E}">
        <p14:creationId xmlns:p14="http://schemas.microsoft.com/office/powerpoint/2010/main" val="3420495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Troubleshooting Tools:</a:t>
            </a:r>
          </a:p>
          <a:p>
            <a:pPr marL="342900" indent="-342900">
              <a:spcBef>
                <a:spcPts val="600"/>
              </a:spcBef>
              <a:spcAft>
                <a:spcPts val="600"/>
              </a:spcAft>
              <a:buFont typeface="Arial" panose="020B0604020202020204" pitchFamily="34" charset="0"/>
              <a:buChar char="•"/>
            </a:pPr>
            <a:r>
              <a:rPr lang="en-US" sz="2400" spc="-1" dirty="0">
                <a:solidFill>
                  <a:srgbClr val="000000"/>
                </a:solidFill>
              </a:rPr>
              <a:t>Unity Debugging Tools: Utilize Unity's built-in debugging tools, such as the Console, Inspector, and Profiler, to diagnose and resolve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Third-Party Plugins: Explore third-party debugging plugins and tools that offer advanced features for troubleshooting complex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 Use the Unity Profiler to analyze performance metrics and identify resource-intensive operations contributing to the issue.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40</a:t>
            </a:fld>
            <a:endParaRPr/>
          </a:p>
        </p:txBody>
      </p:sp>
    </p:spTree>
    <p:extLst>
      <p:ext uri="{BB962C8B-B14F-4D97-AF65-F5344CB8AC3E}">
        <p14:creationId xmlns:p14="http://schemas.microsoft.com/office/powerpoint/2010/main" val="1785318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Version Control:</a:t>
            </a:r>
          </a:p>
          <a:p>
            <a:pPr marL="342900" indent="-342900">
              <a:spcBef>
                <a:spcPts val="600"/>
              </a:spcBef>
              <a:spcAft>
                <a:spcPts val="600"/>
              </a:spcAft>
              <a:buFont typeface="Arial" panose="020B0604020202020204" pitchFamily="34" charset="0"/>
              <a:buChar char="•"/>
            </a:pPr>
            <a:r>
              <a:rPr lang="en-US" sz="2400" spc="-1" dirty="0">
                <a:solidFill>
                  <a:srgbClr val="000000"/>
                </a:solidFill>
              </a:rPr>
              <a:t>Importance: Version control systems track changes to the project's codebase and assets, facilitating collaboration and reverting to previous states.</a:t>
            </a:r>
          </a:p>
          <a:p>
            <a:pPr marL="342900" indent="-342900">
              <a:spcBef>
                <a:spcPts val="600"/>
              </a:spcBef>
              <a:spcAft>
                <a:spcPts val="600"/>
              </a:spcAft>
              <a:buFont typeface="Arial" panose="020B0604020202020204" pitchFamily="34" charset="0"/>
              <a:buChar char="•"/>
            </a:pPr>
            <a:r>
              <a:rPr lang="en-US" sz="2400" spc="-1" dirty="0">
                <a:solidFill>
                  <a:srgbClr val="000000"/>
                </a:solidFill>
              </a:rPr>
              <a:t>Reverting Changes: If troubleshooting efforts introduce new issues, revert to a previous commit to restore stability.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 Roll back to a known stable version of the project before implementing major changes to isolate and address the issue.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41</a:t>
            </a:fld>
            <a:endParaRPr/>
          </a:p>
        </p:txBody>
      </p:sp>
    </p:spTree>
    <p:extLst>
      <p:ext uri="{BB962C8B-B14F-4D97-AF65-F5344CB8AC3E}">
        <p14:creationId xmlns:p14="http://schemas.microsoft.com/office/powerpoint/2010/main" val="782330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Case Study: Network Lag</a:t>
            </a:r>
          </a:p>
          <a:p>
            <a:pPr marL="342900" indent="-342900">
              <a:spcBef>
                <a:spcPts val="600"/>
              </a:spcBef>
              <a:spcAft>
                <a:spcPts val="600"/>
              </a:spcAft>
              <a:buFont typeface="Arial" panose="020B0604020202020204" pitchFamily="34" charset="0"/>
              <a:buChar char="•"/>
            </a:pPr>
            <a:r>
              <a:rPr lang="en-US" sz="2400" spc="-1" dirty="0">
                <a:solidFill>
                  <a:srgbClr val="000000"/>
                </a:solidFill>
              </a:rPr>
              <a:t>Scenario: Players report experiencing network lag during multiplayer gameplay sessions.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Symptoms: Delayed player actions, rubber-banding, and inconsistent synchronization between clients.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Root Cause: Network latency and packet loss due to suboptimal server infrastructure or inefficient network code.</a:t>
            </a:r>
          </a:p>
          <a:p>
            <a:pPr marL="342900" indent="-342900">
              <a:spcBef>
                <a:spcPts val="600"/>
              </a:spcBef>
              <a:spcAft>
                <a:spcPts val="600"/>
              </a:spcAft>
              <a:buFont typeface="Arial" panose="020B0604020202020204" pitchFamily="34" charset="0"/>
              <a:buChar char="•"/>
            </a:pPr>
            <a:r>
              <a:rPr lang="en-US" sz="2400" spc="-1" dirty="0">
                <a:solidFill>
                  <a:srgbClr val="000000"/>
                </a:solidFill>
              </a:rPr>
              <a:t>Resolution: Optimize network code, implement server-side prediction, and upgrade server infrastructure to reduce latency and improve player experience.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42</a:t>
            </a:fld>
            <a:endParaRPr/>
          </a:p>
        </p:txBody>
      </p:sp>
    </p:spTree>
    <p:extLst>
      <p:ext uri="{BB962C8B-B14F-4D97-AF65-F5344CB8AC3E}">
        <p14:creationId xmlns:p14="http://schemas.microsoft.com/office/powerpoint/2010/main" val="2979230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454481" y="1528789"/>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Case Study: Asset Bundle Loading</a:t>
            </a:r>
          </a:p>
          <a:p>
            <a:pPr marL="342900" indent="-342900">
              <a:spcBef>
                <a:spcPts val="600"/>
              </a:spcBef>
              <a:spcAft>
                <a:spcPts val="600"/>
              </a:spcAft>
              <a:buFont typeface="Arial" panose="020B0604020202020204" pitchFamily="34" charset="0"/>
              <a:buChar char="•"/>
            </a:pPr>
            <a:r>
              <a:rPr lang="en-US" sz="2400" spc="-1" dirty="0">
                <a:solidFill>
                  <a:srgbClr val="000000"/>
                </a:solidFill>
              </a:rPr>
              <a:t>Scenario: Loading times for asset bundles are excessively long, impacting the game's performance and user experience.</a:t>
            </a:r>
          </a:p>
          <a:p>
            <a:pPr marL="342900" indent="-342900">
              <a:spcBef>
                <a:spcPts val="600"/>
              </a:spcBef>
              <a:spcAft>
                <a:spcPts val="600"/>
              </a:spcAft>
              <a:buFont typeface="Arial" panose="020B0604020202020204" pitchFamily="34" charset="0"/>
              <a:buChar char="•"/>
            </a:pPr>
            <a:r>
              <a:rPr lang="en-US" sz="2400" spc="-1" dirty="0">
                <a:solidFill>
                  <a:srgbClr val="000000"/>
                </a:solidFill>
              </a:rPr>
              <a:t>Symptoms: Extended loading screens, stuttering gameplay, and delayed asset instantiation.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Root Cause: Inefficient asset bundle loading process, large file sizes, or insufficient memory management.</a:t>
            </a:r>
          </a:p>
          <a:p>
            <a:pPr marL="342900" indent="-342900">
              <a:spcBef>
                <a:spcPts val="600"/>
              </a:spcBef>
              <a:spcAft>
                <a:spcPts val="600"/>
              </a:spcAft>
              <a:buFont typeface="Arial" panose="020B0604020202020204" pitchFamily="34" charset="0"/>
              <a:buChar char="•"/>
            </a:pPr>
            <a:r>
              <a:rPr lang="en-US" sz="2400" spc="-1" dirty="0">
                <a:solidFill>
                  <a:srgbClr val="000000"/>
                </a:solidFill>
              </a:rPr>
              <a:t>Resolution: Implement asynchronous asset loading, optimize asset bundle sizes, and utilize streaming assets to improve loading times and performance.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nb-NO" sz="4400" b="1" spc="-1" dirty="0">
                <a:solidFill>
                  <a:srgbClr val="000000"/>
                </a:solidFill>
              </a:rPr>
              <a:t>Troubleshooting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43</a:t>
            </a:fld>
            <a:endParaRPr/>
          </a:p>
        </p:txBody>
      </p:sp>
    </p:spTree>
    <p:extLst>
      <p:ext uri="{BB962C8B-B14F-4D97-AF65-F5344CB8AC3E}">
        <p14:creationId xmlns:p14="http://schemas.microsoft.com/office/powerpoint/2010/main" val="3840293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62" name="PlaceHolder 11"/>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dirty="0">
                <a:solidFill>
                  <a:srgbClr val="000000"/>
                </a:solidFill>
                <a:latin typeface="+mj-lt"/>
                <a:ea typeface="DejaVu Sans"/>
              </a:rPr>
              <a:t>Conclusion</a:t>
            </a:r>
            <a:endParaRPr lang="en-US" sz="4400" b="0" strike="noStrike" spc="-1" dirty="0">
              <a:solidFill>
                <a:srgbClr val="000000"/>
              </a:solidFill>
              <a:latin typeface="+mj-lt"/>
            </a:endParaRPr>
          </a:p>
        </p:txBody>
      </p:sp>
      <p:sp>
        <p:nvSpPr>
          <p:cNvPr id="163" name="Rectangle 162"/>
          <p:cNvSpPr/>
          <p:nvPr/>
        </p:nvSpPr>
        <p:spPr>
          <a:xfrm>
            <a:off x="1350360" y="1443600"/>
            <a:ext cx="9484560" cy="432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850"/>
              </a:spcBef>
              <a:spcAft>
                <a:spcPts val="850"/>
              </a:spcAft>
            </a:pPr>
            <a:endParaRPr lang="en-US" sz="1800" b="0" strike="noStrike" spc="-1">
              <a:solidFill>
                <a:srgbClr val="000000"/>
              </a:solidFill>
              <a:latin typeface="Arial"/>
              <a:ea typeface="DejaVu Sans"/>
            </a:endParaRPr>
          </a:p>
        </p:txBody>
      </p:sp>
      <p:sp>
        <p:nvSpPr>
          <p:cNvPr id="164" name="Content Placeholder 1"/>
          <p:cNvSpPr/>
          <p:nvPr/>
        </p:nvSpPr>
        <p:spPr>
          <a:xfrm>
            <a:off x="452387" y="1583820"/>
            <a:ext cx="11367436" cy="48994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buClr>
                <a:srgbClr val="000000"/>
              </a:buClr>
            </a:pPr>
            <a:r>
              <a:rPr lang="en-US" sz="2400" b="1" spc="-1" dirty="0">
                <a:solidFill>
                  <a:srgbClr val="000000"/>
                </a:solidFill>
              </a:rPr>
              <a:t>Debugging Process:</a:t>
            </a:r>
          </a:p>
          <a:p>
            <a:pPr marL="228600" indent="-228600">
              <a:buClr>
                <a:srgbClr val="000000"/>
              </a:buClr>
              <a:buFont typeface="Arial"/>
              <a:buChar char="•"/>
            </a:pPr>
            <a:r>
              <a:rPr lang="en-US" sz="2000" spc="-1" dirty="0">
                <a:solidFill>
                  <a:srgbClr val="000000"/>
                </a:solidFill>
              </a:rPr>
              <a:t>The debugging process in Unity requires in-depth knowledge of available tools and techniques.</a:t>
            </a:r>
          </a:p>
          <a:p>
            <a:pPr marL="228600" indent="-228600">
              <a:buClr>
                <a:srgbClr val="000000"/>
              </a:buClr>
              <a:buFont typeface="Arial"/>
              <a:buChar char="•"/>
            </a:pPr>
            <a:r>
              <a:rPr lang="en-US" sz="2000" spc="-1" dirty="0">
                <a:solidFill>
                  <a:srgbClr val="000000"/>
                </a:solidFill>
              </a:rPr>
              <a:t>Utilize integrated tools such as Console, Inspector, Debugger, and Profiler to analyze and address issues effectively.</a:t>
            </a:r>
          </a:p>
          <a:p>
            <a:pPr marL="228600" indent="-228600">
              <a:buClr>
                <a:srgbClr val="000000"/>
              </a:buClr>
              <a:buFont typeface="Arial"/>
              <a:buChar char="•"/>
            </a:pPr>
            <a:r>
              <a:rPr lang="en-US" sz="2000" spc="-1" dirty="0">
                <a:solidFill>
                  <a:srgbClr val="000000"/>
                </a:solidFill>
              </a:rPr>
              <a:t>Debugging skills are essential for building and maintaining high-quality Unity projects.</a:t>
            </a:r>
          </a:p>
          <a:p>
            <a:pPr>
              <a:buClr>
                <a:srgbClr val="000000"/>
              </a:buClr>
            </a:pPr>
            <a:r>
              <a:rPr lang="en-US" sz="2400" b="1" spc="-1" dirty="0">
                <a:solidFill>
                  <a:srgbClr val="000000"/>
                </a:solidFill>
              </a:rPr>
              <a:t>Troubleshooting Techniques and Strategies:</a:t>
            </a:r>
          </a:p>
          <a:p>
            <a:pPr marL="228600" indent="-228600">
              <a:buClr>
                <a:srgbClr val="000000"/>
              </a:buClr>
              <a:buFont typeface="Arial"/>
              <a:buChar char="•"/>
            </a:pPr>
            <a:r>
              <a:rPr lang="en-US" sz="2000" spc="-1" dirty="0">
                <a:solidFill>
                  <a:srgbClr val="000000"/>
                </a:solidFill>
              </a:rPr>
              <a:t>Troubleshooting demands a systematic and logical approach to identify and resolve issues.</a:t>
            </a:r>
          </a:p>
          <a:p>
            <a:pPr marL="228600" indent="-228600">
              <a:buClr>
                <a:srgbClr val="000000"/>
              </a:buClr>
              <a:buFont typeface="Arial"/>
              <a:buChar char="•"/>
            </a:pPr>
            <a:r>
              <a:rPr lang="en-US" sz="2000" spc="-1" dirty="0">
                <a:solidFill>
                  <a:srgbClr val="000000"/>
                </a:solidFill>
              </a:rPr>
              <a:t>Use techniques like Problem Identification, Root Cause Analysis, and Isolation Testing to determine the root cause of the problem.</a:t>
            </a:r>
          </a:p>
          <a:p>
            <a:pPr marL="228600" indent="-228600">
              <a:buClr>
                <a:srgbClr val="000000"/>
              </a:buClr>
              <a:buFont typeface="Arial"/>
              <a:buChar char="•"/>
            </a:pPr>
            <a:r>
              <a:rPr lang="en-US" sz="2000" spc="-1" dirty="0">
                <a:solidFill>
                  <a:srgbClr val="000000"/>
                </a:solidFill>
              </a:rPr>
              <a:t>Troubleshooting strategies need to be flexible and creative to tackle complex and diverse situations.</a:t>
            </a:r>
            <a:endParaRPr lang="en-US" sz="2000" strike="noStrike" spc="-1" dirty="0">
              <a:solidFill>
                <a:srgbClr val="000000"/>
              </a:solidFill>
            </a:endParaRPr>
          </a:p>
        </p:txBody>
      </p:sp>
      <p:sp>
        <p:nvSpPr>
          <p:cNvPr id="2" name="PlaceHolder 1"/>
          <p:cNvSpPr>
            <a:spLocks noGrp="1"/>
          </p:cNvSpPr>
          <p:nvPr>
            <p:ph type="sldNum" idx="1"/>
          </p:nvPr>
        </p:nvSpPr>
        <p:spPr/>
        <p:txBody>
          <a:bodyPr/>
          <a:lstStyle/>
          <a:p>
            <a:fld id="{A6B21E88-F189-43E5-86C9-AD091F3B5B34}" type="slidenum">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62" name="PlaceHolder 11"/>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dirty="0">
                <a:solidFill>
                  <a:srgbClr val="000000"/>
                </a:solidFill>
                <a:latin typeface="+mj-lt"/>
                <a:ea typeface="DejaVu Sans"/>
              </a:rPr>
              <a:t>Conclusion</a:t>
            </a:r>
            <a:endParaRPr lang="en-US" sz="4400" b="0" strike="noStrike" spc="-1" dirty="0">
              <a:solidFill>
                <a:srgbClr val="000000"/>
              </a:solidFill>
              <a:latin typeface="+mj-lt"/>
            </a:endParaRPr>
          </a:p>
        </p:txBody>
      </p:sp>
      <p:sp>
        <p:nvSpPr>
          <p:cNvPr id="163" name="Rectangle 162"/>
          <p:cNvSpPr/>
          <p:nvPr/>
        </p:nvSpPr>
        <p:spPr>
          <a:xfrm>
            <a:off x="1350360" y="1443600"/>
            <a:ext cx="9484560" cy="432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850"/>
              </a:spcBef>
              <a:spcAft>
                <a:spcPts val="850"/>
              </a:spcAft>
            </a:pPr>
            <a:endParaRPr lang="en-US" sz="1800" b="0" strike="noStrike" spc="-1">
              <a:solidFill>
                <a:srgbClr val="000000"/>
              </a:solidFill>
              <a:latin typeface="Arial"/>
              <a:ea typeface="DejaVu Sans"/>
            </a:endParaRPr>
          </a:p>
        </p:txBody>
      </p:sp>
      <p:sp>
        <p:nvSpPr>
          <p:cNvPr id="164" name="Content Placeholder 1"/>
          <p:cNvSpPr/>
          <p:nvPr/>
        </p:nvSpPr>
        <p:spPr>
          <a:xfrm>
            <a:off x="452387" y="1583820"/>
            <a:ext cx="11367436" cy="48994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buClr>
                <a:srgbClr val="000000"/>
              </a:buClr>
            </a:pPr>
            <a:r>
              <a:rPr lang="en-US" sz="2400" b="1" spc="-1" dirty="0">
                <a:solidFill>
                  <a:srgbClr val="000000"/>
                </a:solidFill>
              </a:rPr>
              <a:t>Tools and Resources:</a:t>
            </a:r>
          </a:p>
          <a:p>
            <a:pPr marL="342900" indent="-342900">
              <a:buClr>
                <a:srgbClr val="000000"/>
              </a:buClr>
              <a:buFont typeface="Arial" panose="020B0604020202020204" pitchFamily="34" charset="0"/>
              <a:buChar char="•"/>
            </a:pPr>
            <a:r>
              <a:rPr lang="en-US" sz="2000" spc="-1" dirty="0">
                <a:solidFill>
                  <a:srgbClr val="000000"/>
                </a:solidFill>
              </a:rPr>
              <a:t>Utilize debugging and troubleshooting tools such as Unity Debugging Tools, Version Control, and Third-Party Plugins to support the process of identifying and resolving issues.</a:t>
            </a:r>
          </a:p>
          <a:p>
            <a:pPr marL="342900" indent="-342900">
              <a:buClr>
                <a:srgbClr val="000000"/>
              </a:buClr>
              <a:buFont typeface="Arial" panose="020B0604020202020204" pitchFamily="34" charset="0"/>
              <a:buChar char="•"/>
            </a:pPr>
            <a:r>
              <a:rPr lang="en-US" sz="2000" spc="-1" dirty="0">
                <a:solidFill>
                  <a:srgbClr val="000000"/>
                </a:solidFill>
              </a:rPr>
              <a:t>For complex issues, combining multiple tools and resources can enhance problem-solving capabilities.</a:t>
            </a:r>
          </a:p>
          <a:p>
            <a:pPr>
              <a:buClr>
                <a:srgbClr val="000000"/>
              </a:buClr>
            </a:pPr>
            <a:endParaRPr lang="en-US" sz="2000" spc="-1" dirty="0">
              <a:solidFill>
                <a:srgbClr val="000000"/>
              </a:solidFill>
            </a:endParaRPr>
          </a:p>
          <a:p>
            <a:pPr marL="342900" indent="-342900">
              <a:buClr>
                <a:srgbClr val="000000"/>
              </a:buClr>
              <a:buFont typeface="Arial" panose="020B0604020202020204" pitchFamily="34" charset="0"/>
              <a:buChar char="•"/>
            </a:pPr>
            <a:r>
              <a:rPr lang="en-US" sz="2400" spc="-1" dirty="0">
                <a:solidFill>
                  <a:srgbClr val="000000"/>
                </a:solidFill>
              </a:rPr>
              <a:t>Debugging and troubleshooting are two crucial aspects of game development in Unity.</a:t>
            </a:r>
          </a:p>
          <a:p>
            <a:pPr marL="342900" indent="-342900">
              <a:buClr>
                <a:srgbClr val="000000"/>
              </a:buClr>
              <a:buFont typeface="Arial" panose="020B0604020202020204" pitchFamily="34" charset="0"/>
              <a:buChar char="•"/>
            </a:pPr>
            <a:r>
              <a:rPr lang="en-US" sz="2400" spc="-1" dirty="0">
                <a:solidFill>
                  <a:srgbClr val="000000"/>
                </a:solidFill>
              </a:rPr>
              <a:t>Deep understanding of troubleshooting tools, techniques, and strategies is key to building and maintaining successful and high-quality Unity projects.</a:t>
            </a:r>
            <a:endParaRPr lang="en-US" sz="2400" strike="noStrike" spc="-1" dirty="0">
              <a:solidFill>
                <a:srgbClr val="000000"/>
              </a:solidFill>
            </a:endParaRPr>
          </a:p>
        </p:txBody>
      </p:sp>
      <p:sp>
        <p:nvSpPr>
          <p:cNvPr id="2" name="PlaceHolder 1"/>
          <p:cNvSpPr>
            <a:spLocks noGrp="1"/>
          </p:cNvSpPr>
          <p:nvPr>
            <p:ph type="sldNum" idx="1"/>
          </p:nvPr>
        </p:nvSpPr>
        <p:spPr/>
        <p:txBody>
          <a:bodyPr/>
          <a:lstStyle/>
          <a:p>
            <a:fld id="{A6B21E88-F189-43E5-86C9-AD091F3B5B34}" type="slidenum">
              <a:t>45</a:t>
            </a:fld>
            <a:endParaRPr/>
          </a:p>
        </p:txBody>
      </p:sp>
    </p:spTree>
    <p:extLst>
      <p:ext uri="{BB962C8B-B14F-4D97-AF65-F5344CB8AC3E}">
        <p14:creationId xmlns:p14="http://schemas.microsoft.com/office/powerpoint/2010/main" val="321816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Print Statements: Use </a:t>
            </a:r>
            <a:r>
              <a:rPr lang="en-US" sz="2400" spc="-1" dirty="0" err="1">
                <a:solidFill>
                  <a:srgbClr val="000000"/>
                </a:solidFill>
              </a:rPr>
              <a:t>Debug.Log</a:t>
            </a:r>
            <a:r>
              <a:rPr lang="en-US" sz="2400" spc="-1" dirty="0">
                <a:solidFill>
                  <a:srgbClr val="000000"/>
                </a:solidFill>
              </a:rPr>
              <a:t>() statements to print messages to the console for debugging purposes.</a:t>
            </a:r>
          </a:p>
          <a:p>
            <a:pPr marL="342900" indent="-342900">
              <a:spcBef>
                <a:spcPts val="600"/>
              </a:spcBef>
              <a:spcAft>
                <a:spcPts val="600"/>
              </a:spcAft>
              <a:buFont typeface="Arial" panose="020B0604020202020204" pitchFamily="34" charset="0"/>
              <a:buChar char="•"/>
            </a:pPr>
            <a:r>
              <a:rPr lang="en-US" sz="2400" spc="-1" dirty="0">
                <a:solidFill>
                  <a:srgbClr val="000000"/>
                </a:solidFill>
              </a:rPr>
              <a:t>Breakpoints: Set breakpoints in the code to pause execution and inspect variables and state during runtime.</a:t>
            </a:r>
          </a:p>
          <a:p>
            <a:pPr marL="342900" indent="-342900">
              <a:spcBef>
                <a:spcPts val="600"/>
              </a:spcBef>
              <a:spcAft>
                <a:spcPts val="600"/>
              </a:spcAft>
              <a:buFont typeface="Arial" panose="020B0604020202020204" pitchFamily="34" charset="0"/>
              <a:buChar char="•"/>
            </a:pPr>
            <a:r>
              <a:rPr lang="en-US" sz="2400" spc="-1" dirty="0">
                <a:solidFill>
                  <a:srgbClr val="000000"/>
                </a:solidFill>
              </a:rPr>
              <a:t>Watch Variables: Use the debugger to watch variables and track their values as the code executes.</a:t>
            </a:r>
          </a:p>
          <a:p>
            <a:pPr marL="342900" indent="-342900">
              <a:spcBef>
                <a:spcPts val="600"/>
              </a:spcBef>
              <a:spcAft>
                <a:spcPts val="600"/>
              </a:spcAft>
              <a:buFont typeface="Arial" panose="020B0604020202020204" pitchFamily="34" charset="0"/>
              <a:buChar char="•"/>
            </a:pPr>
            <a:r>
              <a:rPr lang="en-US" sz="2400" spc="-1" dirty="0">
                <a:solidFill>
                  <a:srgbClr val="000000"/>
                </a:solidFill>
              </a:rPr>
              <a:t>Step Through Code: Step through code execution line by line to identify the source of errors or unexpected behavior.</a:t>
            </a:r>
          </a:p>
          <a:p>
            <a:pPr marL="342900" indent="-342900">
              <a:spcBef>
                <a:spcPts val="600"/>
              </a:spcBef>
              <a:spcAft>
                <a:spcPts val="600"/>
              </a:spcAft>
              <a:buFont typeface="Arial" panose="020B0604020202020204" pitchFamily="34" charset="0"/>
              <a:buChar char="•"/>
            </a:pPr>
            <a:r>
              <a:rPr lang="en-US" sz="2400" spc="-1" dirty="0">
                <a:solidFill>
                  <a:srgbClr val="000000"/>
                </a:solidFill>
              </a:rPr>
              <a:t>Conditional Breakpoints: Set breakpoints that only trigger under specific conditions, aiding in targeted debugging.</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Debugging Techniques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5</a:t>
            </a:fld>
            <a:endParaRPr/>
          </a:p>
        </p:txBody>
      </p:sp>
    </p:spTree>
    <p:extLst>
      <p:ext uri="{BB962C8B-B14F-4D97-AF65-F5344CB8AC3E}">
        <p14:creationId xmlns:p14="http://schemas.microsoft.com/office/powerpoint/2010/main" val="188958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Console Window: Displays log messages, warnings, and errors generated during runtime. Use it to track program flow and identify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Inspector Window: Inspect and modify properties and components of game objects during runtime.</a:t>
            </a:r>
          </a:p>
          <a:p>
            <a:pPr marL="342900" indent="-342900">
              <a:spcBef>
                <a:spcPts val="600"/>
              </a:spcBef>
              <a:spcAft>
                <a:spcPts val="600"/>
              </a:spcAft>
              <a:buFont typeface="Arial" panose="020B0604020202020204" pitchFamily="34" charset="0"/>
              <a:buChar char="•"/>
            </a:pPr>
            <a:r>
              <a:rPr lang="en-US" sz="2400" spc="-1" dirty="0">
                <a:solidFill>
                  <a:srgbClr val="000000"/>
                </a:solidFill>
              </a:rPr>
              <a:t>Debugger: Set breakpoints, inspect variables, and step through code execution to pinpoint and fix issues.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Profiler: Provides performance metrics and analysis to identify bottlenecks and optimize performance.</a:t>
            </a:r>
          </a:p>
          <a:p>
            <a:pPr marL="342900" indent="-342900">
              <a:spcBef>
                <a:spcPts val="600"/>
              </a:spcBef>
              <a:spcAft>
                <a:spcPts val="600"/>
              </a:spcAft>
              <a:buFont typeface="Arial" panose="020B0604020202020204" pitchFamily="34" charset="0"/>
              <a:buChar char="•"/>
            </a:pPr>
            <a:r>
              <a:rPr lang="en-US" sz="2400" spc="-1" dirty="0">
                <a:solidFill>
                  <a:srgbClr val="000000"/>
                </a:solidFill>
              </a:rPr>
              <a:t>Remote Debugging: Debug Unity projects running on remote devices directly from the Unity Editor.</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Debugging Tools in Unity</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6</a:t>
            </a:fld>
            <a:endParaRPr/>
          </a:p>
        </p:txBody>
      </p:sp>
    </p:spTree>
    <p:extLst>
      <p:ext uri="{BB962C8B-B14F-4D97-AF65-F5344CB8AC3E}">
        <p14:creationId xmlns:p14="http://schemas.microsoft.com/office/powerpoint/2010/main" val="301162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1352998"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Using the Console Window:</a:t>
            </a:r>
          </a:p>
          <a:p>
            <a:pPr marL="342900" indent="-342900">
              <a:spcBef>
                <a:spcPts val="600"/>
              </a:spcBef>
              <a:spcAft>
                <a:spcPts val="600"/>
              </a:spcAft>
              <a:buFont typeface="Arial" panose="020B0604020202020204" pitchFamily="34" charset="0"/>
              <a:buChar char="•"/>
            </a:pPr>
            <a:r>
              <a:rPr lang="en-US" sz="2400" spc="-1" dirty="0">
                <a:solidFill>
                  <a:srgbClr val="000000"/>
                </a:solidFill>
              </a:rPr>
              <a:t>Log Messages: Print messages using </a:t>
            </a:r>
            <a:r>
              <a:rPr lang="en-US" sz="2400" spc="-1" dirty="0" err="1">
                <a:solidFill>
                  <a:srgbClr val="000000"/>
                </a:solidFill>
              </a:rPr>
              <a:t>Debug.Log</a:t>
            </a:r>
            <a:r>
              <a:rPr lang="en-US" sz="2400" spc="-1" dirty="0">
                <a:solidFill>
                  <a:srgbClr val="000000"/>
                </a:solidFill>
              </a:rPr>
              <a:t>() to provide information about the program's execution.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Warnings: Use </a:t>
            </a:r>
            <a:r>
              <a:rPr lang="en-US" sz="2400" spc="-1" dirty="0" err="1">
                <a:solidFill>
                  <a:srgbClr val="000000"/>
                </a:solidFill>
              </a:rPr>
              <a:t>Debug.LogWarning</a:t>
            </a:r>
            <a:r>
              <a:rPr lang="en-US" sz="2400" spc="-1" dirty="0">
                <a:solidFill>
                  <a:srgbClr val="000000"/>
                </a:solidFill>
              </a:rPr>
              <a:t>() to highlight potential issues or non-critical errors.</a:t>
            </a:r>
          </a:p>
          <a:p>
            <a:pPr marL="342900" indent="-342900">
              <a:spcBef>
                <a:spcPts val="600"/>
              </a:spcBef>
              <a:spcAft>
                <a:spcPts val="600"/>
              </a:spcAft>
              <a:buFont typeface="Arial" panose="020B0604020202020204" pitchFamily="34" charset="0"/>
              <a:buChar char="•"/>
            </a:pPr>
            <a:r>
              <a:rPr lang="en-US" sz="2400" spc="-1" dirty="0">
                <a:solidFill>
                  <a:srgbClr val="000000"/>
                </a:solidFill>
              </a:rPr>
              <a:t>Errors: Use </a:t>
            </a:r>
            <a:r>
              <a:rPr lang="en-US" sz="2400" spc="-1" dirty="0" err="1">
                <a:solidFill>
                  <a:srgbClr val="000000"/>
                </a:solidFill>
              </a:rPr>
              <a:t>Debug.LogError</a:t>
            </a:r>
            <a:r>
              <a:rPr lang="en-US" sz="2400" spc="-1" dirty="0">
                <a:solidFill>
                  <a:srgbClr val="000000"/>
                </a:solidFill>
              </a:rPr>
              <a:t>() to indicate critical errors that require immediate attention.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Stack Traces: Console window provides stack traces for runtime errors, aiding in identifying their source.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Debugging Tools in Unity</a:t>
            </a:r>
          </a:p>
        </p:txBody>
      </p:sp>
      <p:sp>
        <p:nvSpPr>
          <p:cNvPr id="2" name="PlaceHolder 1"/>
          <p:cNvSpPr>
            <a:spLocks noGrp="1"/>
          </p:cNvSpPr>
          <p:nvPr>
            <p:ph type="sldNum" idx="1"/>
          </p:nvPr>
        </p:nvSpPr>
        <p:spPr/>
        <p:txBody>
          <a:bodyPr/>
          <a:lstStyle/>
          <a:p>
            <a:fld id="{BA9FEC38-D3C8-4794-8A5E-1D9A9F335037}" type="slidenum">
              <a:t>7</a:t>
            </a:fld>
            <a:endParaRPr/>
          </a:p>
        </p:txBody>
      </p:sp>
    </p:spTree>
    <p:extLst>
      <p:ext uri="{BB962C8B-B14F-4D97-AF65-F5344CB8AC3E}">
        <p14:creationId xmlns:p14="http://schemas.microsoft.com/office/powerpoint/2010/main" val="260416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1352998"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Object Inspection: Use the Inspector window to inspect properties and components of game objects during runtime.</a:t>
            </a:r>
          </a:p>
          <a:p>
            <a:pPr marL="342900" indent="-342900">
              <a:spcBef>
                <a:spcPts val="600"/>
              </a:spcBef>
              <a:spcAft>
                <a:spcPts val="600"/>
              </a:spcAft>
              <a:buFont typeface="Arial" panose="020B0604020202020204" pitchFamily="34" charset="0"/>
              <a:buChar char="•"/>
            </a:pPr>
            <a:r>
              <a:rPr lang="en-US" sz="2400" spc="-1" dirty="0">
                <a:solidFill>
                  <a:srgbClr val="000000"/>
                </a:solidFill>
              </a:rPr>
              <a:t>Dynamic Modification: Modify properties and components of game objects in real-time to test and debug behavior.</a:t>
            </a:r>
          </a:p>
          <a:p>
            <a:pPr marL="342900" indent="-342900">
              <a:spcBef>
                <a:spcPts val="600"/>
              </a:spcBef>
              <a:spcAft>
                <a:spcPts val="600"/>
              </a:spcAft>
              <a:buFont typeface="Arial" panose="020B0604020202020204" pitchFamily="34" charset="0"/>
              <a:buChar char="•"/>
            </a:pPr>
            <a:r>
              <a:rPr lang="en-US" sz="2400" spc="-1" dirty="0">
                <a:solidFill>
                  <a:srgbClr val="000000"/>
                </a:solidFill>
              </a:rPr>
              <a:t>Debugging Colliders: Visualize colliders and physics interactions by enabling gizmos and wireframes in the Inspector.</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Inspector Window</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8</a:t>
            </a:fld>
            <a:endParaRPr/>
          </a:p>
        </p:txBody>
      </p:sp>
    </p:spTree>
    <p:extLst>
      <p:ext uri="{BB962C8B-B14F-4D97-AF65-F5344CB8AC3E}">
        <p14:creationId xmlns:p14="http://schemas.microsoft.com/office/powerpoint/2010/main" val="296424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1"/>
            <a:ext cx="10967400" cy="4791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Unity Debugger</a:t>
            </a:r>
            <a:r>
              <a:rPr lang="en-US" sz="2400" spc="-1" dirty="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Breakpoints: Set breakpoints in the code to pause execution at specific lines for inspection.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Stepping: Step through code execution line by line to track variable values and control flow.</a:t>
            </a:r>
          </a:p>
          <a:p>
            <a:pPr marL="342900" indent="-342900">
              <a:spcBef>
                <a:spcPts val="600"/>
              </a:spcBef>
              <a:spcAft>
                <a:spcPts val="600"/>
              </a:spcAft>
              <a:buFont typeface="Arial" panose="020B0604020202020204" pitchFamily="34" charset="0"/>
              <a:buChar char="•"/>
            </a:pPr>
            <a:r>
              <a:rPr lang="en-US" sz="2400" spc="-1" dirty="0">
                <a:solidFill>
                  <a:srgbClr val="000000"/>
                </a:solidFill>
              </a:rPr>
              <a:t>Variable Inspection: Inspect variables and their values during runtime to identify issues and track program state.</a:t>
            </a:r>
          </a:p>
          <a:p>
            <a:pPr marL="342900" indent="-342900">
              <a:spcBef>
                <a:spcPts val="600"/>
              </a:spcBef>
              <a:spcAft>
                <a:spcPts val="600"/>
              </a:spcAft>
              <a:buFont typeface="Arial" panose="020B0604020202020204" pitchFamily="34" charset="0"/>
              <a:buChar char="•"/>
            </a:pPr>
            <a:r>
              <a:rPr lang="en-US" sz="2400" spc="-1" dirty="0">
                <a:solidFill>
                  <a:srgbClr val="000000"/>
                </a:solidFill>
              </a:rPr>
              <a:t>Watch Window: Add variables to the watch window to monitor their values as the code executes.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Debugging Tools in Unity</a:t>
            </a:r>
          </a:p>
        </p:txBody>
      </p:sp>
      <p:sp>
        <p:nvSpPr>
          <p:cNvPr id="2" name="PlaceHolder 1"/>
          <p:cNvSpPr>
            <a:spLocks noGrp="1"/>
          </p:cNvSpPr>
          <p:nvPr>
            <p:ph type="sldNum" idx="1"/>
          </p:nvPr>
        </p:nvSpPr>
        <p:spPr/>
        <p:txBody>
          <a:bodyPr/>
          <a:lstStyle/>
          <a:p>
            <a:fld id="{BA9FEC38-D3C8-4794-8A5E-1D9A9F335037}" type="slidenum">
              <a:t>9</a:t>
            </a:fld>
            <a:endParaRPr/>
          </a:p>
        </p:txBody>
      </p:sp>
    </p:spTree>
    <p:extLst>
      <p:ext uri="{BB962C8B-B14F-4D97-AF65-F5344CB8AC3E}">
        <p14:creationId xmlns:p14="http://schemas.microsoft.com/office/powerpoint/2010/main" val="40498086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8098</TotalTime>
  <Words>3622</Words>
  <Application>Microsoft Office PowerPoint</Application>
  <PresentationFormat>Widescreen</PresentationFormat>
  <Paragraphs>318</Paragraphs>
  <Slides>45</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PingFang SC</vt:lpstr>
      <vt:lpstr>Symbol</vt:lpstr>
      <vt:lpstr>Times New Roman</vt:lpstr>
      <vt:lpstr>Wingdings</vt:lpstr>
      <vt:lpstr>Office Theme</vt:lpstr>
      <vt:lpstr>PowerPoint Presentation</vt:lpstr>
      <vt:lpstr>Learning Objectives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Chu Dinh Phu 2 (FE Ban NCPT)</cp:lastModifiedBy>
  <cp:revision>729</cp:revision>
  <cp:lastPrinted>2024-02-18T04:17:36Z</cp:lastPrinted>
  <dcterms:created xsi:type="dcterms:W3CDTF">2023-12-04T12:44:34Z</dcterms:created>
  <dcterms:modified xsi:type="dcterms:W3CDTF">2024-04-22T00:37:14Z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